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2"/>
  </p:notes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2" r:id="rId18"/>
    <p:sldId id="313" r:id="rId19"/>
    <p:sldId id="311" r:id="rId20"/>
    <p:sldId id="260" r:id="rId21"/>
  </p:sldIdLst>
  <p:sldSz cx="9144000" cy="5143500" type="screen16x9"/>
  <p:notesSz cx="6858000" cy="9144000"/>
  <p:embeddedFontLst>
    <p:embeddedFont>
      <p:font typeface="Bree Serif" panose="020B0604020202020204" charset="0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 Black" panose="02000000000000000000" pitchFamily="2" charset="0"/>
      <p:bold r:id="rId28"/>
      <p:boldItalic r:id="rId29"/>
    </p:embeddedFont>
    <p:embeddedFont>
      <p:font typeface="Roboto Light" panose="02000000000000000000" pitchFamily="2" charset="0"/>
      <p:regular r:id="rId30"/>
      <p:bold r:id="rId31"/>
      <p:italic r:id="rId32"/>
      <p:boldItalic r:id="rId33"/>
    </p:embeddedFont>
    <p:embeddedFont>
      <p:font typeface="Roboto Mono Thin" panose="00000009000000000000" pitchFamily="49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F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DEA600-3C49-42C1-94BC-7F3D59148E30}">
  <a:tblStyle styleId="{E3DEA600-3C49-42C1-94BC-7F3D59148E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438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34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64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9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22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31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60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2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65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81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40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43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6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5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66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11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2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sz="30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sz="12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sz="2800" b="1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2mBx505Mq6zjd_Zat4inPAY9FJ0xlr7LS3KQdEq9RPQ/copy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Trường Đại học Bách khoa - Đại học Đà Nẵng &gt; Tintuc &gt; Tintuc">
            <a:extLst>
              <a:ext uri="{FF2B5EF4-FFF2-40B4-BE49-F238E27FC236}">
                <a16:creationId xmlns:a16="http://schemas.microsoft.com/office/drawing/2014/main" id="{E2489FF3-FC8E-DC61-1042-70479DAF6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75351" cy="167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ircle, symbol, font, graphics&#10;&#10;Description automatically generated">
            <a:extLst>
              <a:ext uri="{FF2B5EF4-FFF2-40B4-BE49-F238E27FC236}">
                <a16:creationId xmlns:a16="http://schemas.microsoft.com/office/drawing/2014/main" id="{1C203BF5-FDAE-2675-B7F5-1113D5432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659" y="-41936"/>
            <a:ext cx="1717287" cy="1717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1776761" y="303752"/>
            <a:ext cx="576889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Nẵng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: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Thông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PBL1 :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4E1FF-6875-73CC-9CC9-5E103AD825FB}"/>
              </a:ext>
            </a:extLst>
          </p:cNvPr>
          <p:cNvSpPr txBox="1"/>
          <p:nvPr/>
        </p:nvSpPr>
        <p:spPr>
          <a:xfrm>
            <a:off x="2074128" y="3248722"/>
            <a:ext cx="669816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 Trần Viết Thắng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+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37307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347F24-AA0C-4AE1-C382-A6DEB0F5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" y="483229"/>
            <a:ext cx="2754121" cy="2432270"/>
          </a:xfrm>
          <a:prstGeom prst="rect">
            <a:avLst/>
          </a:prstGeom>
        </p:spPr>
      </p:pic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093274-CED5-735C-57CF-F05A54706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1997" y="426557"/>
            <a:ext cx="5593565" cy="1806097"/>
          </a:xfrm>
          <a:prstGeom prst="rect">
            <a:avLst/>
          </a:prstGeom>
        </p:spPr>
      </p:pic>
      <p:sp>
        <p:nvSpPr>
          <p:cNvPr id="18" name="Google Shape;622;p32">
            <a:extLst>
              <a:ext uri="{FF2B5EF4-FFF2-40B4-BE49-F238E27FC236}">
                <a16:creationId xmlns:a16="http://schemas.microsoft.com/office/drawing/2014/main" id="{625A1763-33BE-8BD4-9F58-526410B59809}"/>
              </a:ext>
            </a:extLst>
          </p:cNvPr>
          <p:cNvSpPr txBox="1">
            <a:spLocks/>
          </p:cNvSpPr>
          <p:nvPr/>
        </p:nvSpPr>
        <p:spPr>
          <a:xfrm>
            <a:off x="4905545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19" name="Google Shape;458;p29">
            <a:extLst>
              <a:ext uri="{FF2B5EF4-FFF2-40B4-BE49-F238E27FC236}">
                <a16:creationId xmlns:a16="http://schemas.microsoft.com/office/drawing/2014/main" id="{8030B7A2-4BF2-4282-0689-82BE8FEAF65D}"/>
              </a:ext>
            </a:extLst>
          </p:cNvPr>
          <p:cNvCxnSpPr>
            <a:cxnSpLocks/>
          </p:cNvCxnSpPr>
          <p:nvPr/>
        </p:nvCxnSpPr>
        <p:spPr>
          <a:xfrm>
            <a:off x="2906743" y="2795543"/>
            <a:ext cx="62372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E936FC1B-79AF-BC4C-1BA5-9114003878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1997" y="2319054"/>
            <a:ext cx="3467400" cy="320068"/>
          </a:xfrm>
          <a:prstGeom prst="rect">
            <a:avLst/>
          </a:prstGeom>
        </p:spPr>
      </p:pic>
      <p:sp>
        <p:nvSpPr>
          <p:cNvPr id="29" name="Google Shape;622;p32">
            <a:extLst>
              <a:ext uri="{FF2B5EF4-FFF2-40B4-BE49-F238E27FC236}">
                <a16:creationId xmlns:a16="http://schemas.microsoft.com/office/drawing/2014/main" id="{2D66AF93-395F-884A-5CED-E7F410797FF9}"/>
              </a:ext>
            </a:extLst>
          </p:cNvPr>
          <p:cNvSpPr txBox="1">
            <a:spLocks/>
          </p:cNvSpPr>
          <p:nvPr/>
        </p:nvSpPr>
        <p:spPr>
          <a:xfrm>
            <a:off x="4117180" y="4271033"/>
            <a:ext cx="442233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Lấy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địa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chỉ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của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khách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hàng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có</a:t>
            </a:r>
            <a:r>
              <a:rPr lang="en-US" sz="1400" dirty="0">
                <a:solidFill>
                  <a:srgbClr val="FFFFFF"/>
                </a:solidFill>
              </a:rPr>
              <a:t> Id </a:t>
            </a:r>
            <a:r>
              <a:rPr lang="en-US" sz="1400" dirty="0" err="1">
                <a:solidFill>
                  <a:srgbClr val="FFFFFF"/>
                </a:solidFill>
              </a:rPr>
              <a:t>tương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ứng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C286D5F-2580-CE42-D925-71AB8A5A75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3727" y="2915499"/>
            <a:ext cx="3587036" cy="1217685"/>
          </a:xfrm>
          <a:prstGeom prst="rect">
            <a:avLst/>
          </a:prstGeom>
        </p:spPr>
      </p:pic>
      <p:sp>
        <p:nvSpPr>
          <p:cNvPr id="34" name="Google Shape;622;p32">
            <a:extLst>
              <a:ext uri="{FF2B5EF4-FFF2-40B4-BE49-F238E27FC236}">
                <a16:creationId xmlns:a16="http://schemas.microsoft.com/office/drawing/2014/main" id="{5F23D983-D93E-5958-3FEA-EB8116F9410C}"/>
              </a:ext>
            </a:extLst>
          </p:cNvPr>
          <p:cNvSpPr txBox="1">
            <a:spLocks/>
          </p:cNvSpPr>
          <p:nvPr/>
        </p:nvSpPr>
        <p:spPr>
          <a:xfrm>
            <a:off x="7223258" y="2558643"/>
            <a:ext cx="143207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Đăng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nhập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84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347F24-AA0C-4AE1-C382-A6DEB0F5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" y="483229"/>
            <a:ext cx="2754121" cy="2432270"/>
          </a:xfrm>
          <a:prstGeom prst="rect">
            <a:avLst/>
          </a:prstGeom>
        </p:spPr>
      </p:pic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622;p32">
            <a:extLst>
              <a:ext uri="{FF2B5EF4-FFF2-40B4-BE49-F238E27FC236}">
                <a16:creationId xmlns:a16="http://schemas.microsoft.com/office/drawing/2014/main" id="{625A1763-33BE-8BD4-9F58-526410B59809}"/>
              </a:ext>
            </a:extLst>
          </p:cNvPr>
          <p:cNvSpPr txBox="1">
            <a:spLocks/>
          </p:cNvSpPr>
          <p:nvPr/>
        </p:nvSpPr>
        <p:spPr>
          <a:xfrm>
            <a:off x="4829884" y="3075653"/>
            <a:ext cx="2814747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Sắp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xếp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nhân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viên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theo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lương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F00FC-3FDC-23E2-137E-24E17411E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3146" y="1505536"/>
            <a:ext cx="5555461" cy="1508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1C1AB6-1525-A1D3-9A99-5604E3DC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146" y="483229"/>
            <a:ext cx="5687459" cy="621256"/>
          </a:xfrm>
          <a:prstGeom prst="rect">
            <a:avLst/>
          </a:prstGeom>
        </p:spPr>
      </p:pic>
      <p:sp>
        <p:nvSpPr>
          <p:cNvPr id="13" name="Google Shape;622;p32">
            <a:extLst>
              <a:ext uri="{FF2B5EF4-FFF2-40B4-BE49-F238E27FC236}">
                <a16:creationId xmlns:a16="http://schemas.microsoft.com/office/drawing/2014/main" id="{92977798-1535-F755-73C3-BFD5D6FDF755}"/>
              </a:ext>
            </a:extLst>
          </p:cNvPr>
          <p:cNvSpPr txBox="1">
            <a:spLocks/>
          </p:cNvSpPr>
          <p:nvPr/>
        </p:nvSpPr>
        <p:spPr>
          <a:xfrm>
            <a:off x="5057945" y="4099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6" name="Google Shape;622;p32">
            <a:extLst>
              <a:ext uri="{FF2B5EF4-FFF2-40B4-BE49-F238E27FC236}">
                <a16:creationId xmlns:a16="http://schemas.microsoft.com/office/drawing/2014/main" id="{70E95DC2-667A-5588-7F99-1906993A2ED6}"/>
              </a:ext>
            </a:extLst>
          </p:cNvPr>
          <p:cNvSpPr txBox="1">
            <a:spLocks/>
          </p:cNvSpPr>
          <p:nvPr/>
        </p:nvSpPr>
        <p:spPr>
          <a:xfrm>
            <a:off x="5075785" y="117586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So </a:t>
            </a:r>
            <a:r>
              <a:rPr lang="en-US" sz="1400" dirty="0" err="1">
                <a:solidFill>
                  <a:srgbClr val="FFFFFF"/>
                </a:solidFill>
              </a:rPr>
              <a:t>sánh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lương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nhân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viên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02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5347F24-AA0C-4AE1-C382-A6DEB0F5A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" y="483229"/>
            <a:ext cx="2754121" cy="2432270"/>
          </a:xfrm>
          <a:prstGeom prst="rect">
            <a:avLst/>
          </a:prstGeom>
        </p:spPr>
      </p:pic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622;p32">
            <a:extLst>
              <a:ext uri="{FF2B5EF4-FFF2-40B4-BE49-F238E27FC236}">
                <a16:creationId xmlns:a16="http://schemas.microsoft.com/office/drawing/2014/main" id="{625A1763-33BE-8BD4-9F58-526410B59809}"/>
              </a:ext>
            </a:extLst>
          </p:cNvPr>
          <p:cNvSpPr txBox="1">
            <a:spLocks/>
          </p:cNvSpPr>
          <p:nvPr/>
        </p:nvSpPr>
        <p:spPr>
          <a:xfrm>
            <a:off x="5221508" y="2816888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Xóa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một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nhân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viên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3" name="Google Shape;622;p32">
            <a:extLst>
              <a:ext uri="{FF2B5EF4-FFF2-40B4-BE49-F238E27FC236}">
                <a16:creationId xmlns:a16="http://schemas.microsoft.com/office/drawing/2014/main" id="{92977798-1535-F755-73C3-BFD5D6FDF755}"/>
              </a:ext>
            </a:extLst>
          </p:cNvPr>
          <p:cNvSpPr txBox="1">
            <a:spLocks/>
          </p:cNvSpPr>
          <p:nvPr/>
        </p:nvSpPr>
        <p:spPr>
          <a:xfrm>
            <a:off x="5057945" y="4099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315A18-8AC2-0F2E-4B2D-74D3D1573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883" y="545504"/>
            <a:ext cx="5166808" cy="2171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D07B1F-1199-5798-C360-BEB42901EAE6}"/>
              </a:ext>
            </a:extLst>
          </p:cNvPr>
          <p:cNvSpPr txBox="1"/>
          <p:nvPr/>
        </p:nvSpPr>
        <p:spPr>
          <a:xfrm>
            <a:off x="3090550" y="3079119"/>
            <a:ext cx="6127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en-US" dirty="0" err="1">
                <a:solidFill>
                  <a:schemeClr val="bg1"/>
                </a:solidFill>
              </a:rPr>
              <a:t>Kiểu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auto: </a:t>
            </a:r>
            <a:r>
              <a:rPr lang="en-US" dirty="0" err="1">
                <a:solidFill>
                  <a:schemeClr val="bg1"/>
                </a:solidFill>
              </a:rPr>
              <a:t>Phiên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bản</a:t>
            </a:r>
            <a:r>
              <a:rPr lang="en-US" dirty="0">
                <a:solidFill>
                  <a:schemeClr val="bg1"/>
                </a:solidFill>
              </a:rPr>
              <a:t> C++11 </a:t>
            </a:r>
            <a:r>
              <a:rPr lang="en-US" dirty="0" err="1">
                <a:solidFill>
                  <a:schemeClr val="bg1"/>
                </a:solidFill>
              </a:rPr>
              <a:t>trở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hỗ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auto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phép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xác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định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kiểu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dựa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liệu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khởi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gán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biến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43115B-7FA9-2DEC-BA0F-6EB8B7C8E747}"/>
              </a:ext>
            </a:extLst>
          </p:cNvPr>
          <p:cNvSpPr txBox="1"/>
          <p:nvPr/>
        </p:nvSpPr>
        <p:spPr>
          <a:xfrm>
            <a:off x="3090551" y="3769661"/>
            <a:ext cx="6127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*STL Iterator: </a:t>
            </a:r>
            <a:r>
              <a:rPr lang="vi-VN" dirty="0">
                <a:solidFill>
                  <a:schemeClr val="bg1"/>
                </a:solidFill>
              </a:rPr>
              <a:t>một container class mà không cần biết trật tự các phần tử bên trong mảng. Iterator còn là một cách để truy cập dữ liệu bên trong các container.</a:t>
            </a:r>
            <a:r>
              <a:rPr lang="en-US" dirty="0">
                <a:solidFill>
                  <a:schemeClr val="bg1"/>
                </a:solidFill>
              </a:rPr>
              <a:t> C</a:t>
            </a:r>
            <a:r>
              <a:rPr lang="vi-VN" dirty="0">
                <a:solidFill>
                  <a:schemeClr val="bg1"/>
                </a:solidFill>
              </a:rPr>
              <a:t>ó thể hình dùng Iterator giống như một con trỏ trỏ đến một phần tử nào đó bên trong container với một số toán tử đã được định nghĩa: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11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2;p32">
            <a:extLst>
              <a:ext uri="{FF2B5EF4-FFF2-40B4-BE49-F238E27FC236}">
                <a16:creationId xmlns:a16="http://schemas.microsoft.com/office/drawing/2014/main" id="{92977798-1535-F755-73C3-BFD5D6FDF755}"/>
              </a:ext>
            </a:extLst>
          </p:cNvPr>
          <p:cNvSpPr txBox="1">
            <a:spLocks/>
          </p:cNvSpPr>
          <p:nvPr/>
        </p:nvSpPr>
        <p:spPr>
          <a:xfrm>
            <a:off x="5057945" y="4099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69514-23AB-ACC5-94CB-494FFE718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4" y="763800"/>
            <a:ext cx="2825769" cy="17196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DF2381-F6CE-21D8-55CC-179B51EE20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0257" y="472471"/>
            <a:ext cx="3917019" cy="3574090"/>
          </a:xfrm>
          <a:prstGeom prst="rect">
            <a:avLst/>
          </a:prstGeom>
        </p:spPr>
      </p:pic>
      <p:sp>
        <p:nvSpPr>
          <p:cNvPr id="19" name="Google Shape;622;p32">
            <a:extLst>
              <a:ext uri="{FF2B5EF4-FFF2-40B4-BE49-F238E27FC236}">
                <a16:creationId xmlns:a16="http://schemas.microsoft.com/office/drawing/2014/main" id="{EFDA0972-B92C-08D6-8452-538D073D6AC0}"/>
              </a:ext>
            </a:extLst>
          </p:cNvPr>
          <p:cNvSpPr txBox="1">
            <a:spLocks/>
          </p:cNvSpPr>
          <p:nvPr/>
        </p:nvSpPr>
        <p:spPr>
          <a:xfrm>
            <a:off x="4789007" y="4115721"/>
            <a:ext cx="3041167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Xem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danh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sách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đơn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hàng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13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2;p32">
            <a:extLst>
              <a:ext uri="{FF2B5EF4-FFF2-40B4-BE49-F238E27FC236}">
                <a16:creationId xmlns:a16="http://schemas.microsoft.com/office/drawing/2014/main" id="{92977798-1535-F755-73C3-BFD5D6FDF755}"/>
              </a:ext>
            </a:extLst>
          </p:cNvPr>
          <p:cNvSpPr txBox="1">
            <a:spLocks/>
          </p:cNvSpPr>
          <p:nvPr/>
        </p:nvSpPr>
        <p:spPr>
          <a:xfrm>
            <a:off x="5057945" y="4099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069514-23AB-ACC5-94CB-494FFE718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64" y="763800"/>
            <a:ext cx="2825769" cy="1719690"/>
          </a:xfrm>
          <a:prstGeom prst="rect">
            <a:avLst/>
          </a:prstGeom>
        </p:spPr>
      </p:pic>
      <p:sp>
        <p:nvSpPr>
          <p:cNvPr id="19" name="Google Shape;622;p32">
            <a:extLst>
              <a:ext uri="{FF2B5EF4-FFF2-40B4-BE49-F238E27FC236}">
                <a16:creationId xmlns:a16="http://schemas.microsoft.com/office/drawing/2014/main" id="{EFDA0972-B92C-08D6-8452-538D073D6AC0}"/>
              </a:ext>
            </a:extLst>
          </p:cNvPr>
          <p:cNvSpPr txBox="1">
            <a:spLocks/>
          </p:cNvSpPr>
          <p:nvPr/>
        </p:nvSpPr>
        <p:spPr>
          <a:xfrm>
            <a:off x="4489469" y="2802084"/>
            <a:ext cx="3041167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Xem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lịch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sử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giao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dịch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1F47CA-5A1C-6D3A-3F63-E14268B3E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663" y="1531777"/>
            <a:ext cx="5215285" cy="10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6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2;p32">
            <a:extLst>
              <a:ext uri="{FF2B5EF4-FFF2-40B4-BE49-F238E27FC236}">
                <a16:creationId xmlns:a16="http://schemas.microsoft.com/office/drawing/2014/main" id="{92977798-1535-F755-73C3-BFD5D6FDF755}"/>
              </a:ext>
            </a:extLst>
          </p:cNvPr>
          <p:cNvSpPr txBox="1">
            <a:spLocks/>
          </p:cNvSpPr>
          <p:nvPr/>
        </p:nvSpPr>
        <p:spPr>
          <a:xfrm>
            <a:off x="5057945" y="4099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214AB-15C2-A332-9261-C034FE827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8" y="739019"/>
            <a:ext cx="2846499" cy="1592447"/>
          </a:xfrm>
          <a:prstGeom prst="rect">
            <a:avLst/>
          </a:prstGeom>
        </p:spPr>
      </p:pic>
      <p:cxnSp>
        <p:nvCxnSpPr>
          <p:cNvPr id="17" name="Google Shape;458;p29">
            <a:extLst>
              <a:ext uri="{FF2B5EF4-FFF2-40B4-BE49-F238E27FC236}">
                <a16:creationId xmlns:a16="http://schemas.microsoft.com/office/drawing/2014/main" id="{FD93EC90-362A-C24F-F41F-52144F004391}"/>
              </a:ext>
            </a:extLst>
          </p:cNvPr>
          <p:cNvCxnSpPr>
            <a:cxnSpLocks/>
          </p:cNvCxnSpPr>
          <p:nvPr/>
        </p:nvCxnSpPr>
        <p:spPr>
          <a:xfrm flipH="1">
            <a:off x="0" y="2461003"/>
            <a:ext cx="2906743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7AF5CC0-5628-D875-57A0-E216283B5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6870" y="476282"/>
            <a:ext cx="5492329" cy="3472009"/>
          </a:xfrm>
          <a:prstGeom prst="rect">
            <a:avLst/>
          </a:prstGeom>
        </p:spPr>
      </p:pic>
      <p:sp>
        <p:nvSpPr>
          <p:cNvPr id="27" name="Google Shape;622;p32">
            <a:extLst>
              <a:ext uri="{FF2B5EF4-FFF2-40B4-BE49-F238E27FC236}">
                <a16:creationId xmlns:a16="http://schemas.microsoft.com/office/drawing/2014/main" id="{62810430-DF93-B64A-D510-7A175B6BA1A5}"/>
              </a:ext>
            </a:extLst>
          </p:cNvPr>
          <p:cNvSpPr txBox="1">
            <a:spLocks/>
          </p:cNvSpPr>
          <p:nvPr/>
        </p:nvSpPr>
        <p:spPr>
          <a:xfrm>
            <a:off x="5057945" y="4086018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Cập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nhập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đơn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hàng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344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09218" y="4713249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FA9311-536C-6AA6-F320-303D36DD615C}"/>
              </a:ext>
            </a:extLst>
          </p:cNvPr>
          <p:cNvCxnSpPr>
            <a:cxnSpLocks/>
          </p:cNvCxnSpPr>
          <p:nvPr/>
        </p:nvCxnSpPr>
        <p:spPr>
          <a:xfrm>
            <a:off x="2906743" y="0"/>
            <a:ext cx="0" cy="5278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76177" y="754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Menu </a:t>
            </a:r>
            <a:r>
              <a:rPr lang="en-US" sz="1400" dirty="0" err="1">
                <a:solidFill>
                  <a:srgbClr val="FFFFFF"/>
                </a:solidFill>
              </a:rPr>
              <a:t>chức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năng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5B5CC1F9-AED1-5248-7A89-674D740A8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76037"/>
            <a:ext cx="1450548" cy="69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>
            <a:extLst>
              <a:ext uri="{FF2B5EF4-FFF2-40B4-BE49-F238E27FC236}">
                <a16:creationId xmlns:a16="http://schemas.microsoft.com/office/drawing/2014/main" id="{D7967BB1-D24B-2A4E-9858-2E4A76874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39485"/>
            <a:ext cx="1399651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0169743-FBC9-29D4-C097-32AA5BB4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825" y="3794230"/>
            <a:ext cx="1459070" cy="66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622;p32">
            <a:extLst>
              <a:ext uri="{FF2B5EF4-FFF2-40B4-BE49-F238E27FC236}">
                <a16:creationId xmlns:a16="http://schemas.microsoft.com/office/drawing/2014/main" id="{92977798-1535-F755-73C3-BFD5D6FDF755}"/>
              </a:ext>
            </a:extLst>
          </p:cNvPr>
          <p:cNvSpPr txBox="1">
            <a:spLocks/>
          </p:cNvSpPr>
          <p:nvPr/>
        </p:nvSpPr>
        <p:spPr>
          <a:xfrm>
            <a:off x="5057945" y="4099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Mã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nguồn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6214AB-15C2-A332-9261-C034FE827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8" y="739019"/>
            <a:ext cx="2846499" cy="15924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E6BAFE-A480-560C-29DE-7DAAD4C08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3728" y="591118"/>
            <a:ext cx="3848433" cy="16536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948E20-64F7-10F5-D1A4-623029ED5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3728" y="2688273"/>
            <a:ext cx="3949354" cy="2095777"/>
          </a:xfrm>
          <a:prstGeom prst="rect">
            <a:avLst/>
          </a:prstGeom>
        </p:spPr>
      </p:pic>
      <p:cxnSp>
        <p:nvCxnSpPr>
          <p:cNvPr id="17" name="Google Shape;458;p29">
            <a:extLst>
              <a:ext uri="{FF2B5EF4-FFF2-40B4-BE49-F238E27FC236}">
                <a16:creationId xmlns:a16="http://schemas.microsoft.com/office/drawing/2014/main" id="{FD93EC90-362A-C24F-F41F-52144F004391}"/>
              </a:ext>
            </a:extLst>
          </p:cNvPr>
          <p:cNvCxnSpPr>
            <a:cxnSpLocks/>
          </p:cNvCxnSpPr>
          <p:nvPr/>
        </p:nvCxnSpPr>
        <p:spPr>
          <a:xfrm>
            <a:off x="2906743" y="2461003"/>
            <a:ext cx="62372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622;p32">
            <a:extLst>
              <a:ext uri="{FF2B5EF4-FFF2-40B4-BE49-F238E27FC236}">
                <a16:creationId xmlns:a16="http://schemas.microsoft.com/office/drawing/2014/main" id="{BBCCA8DA-97E0-D713-8079-49E84526DA9C}"/>
              </a:ext>
            </a:extLst>
          </p:cNvPr>
          <p:cNvSpPr txBox="1">
            <a:spLocks/>
          </p:cNvSpPr>
          <p:nvPr/>
        </p:nvSpPr>
        <p:spPr>
          <a:xfrm>
            <a:off x="7209145" y="1204229"/>
            <a:ext cx="1760196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Xem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danh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sách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nhiệm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vụ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" name="Google Shape;622;p32">
            <a:extLst>
              <a:ext uri="{FF2B5EF4-FFF2-40B4-BE49-F238E27FC236}">
                <a16:creationId xmlns:a16="http://schemas.microsoft.com/office/drawing/2014/main" id="{34A8F5A8-80B5-AC5D-FED2-D686F5562C87}"/>
              </a:ext>
            </a:extLst>
          </p:cNvPr>
          <p:cNvSpPr txBox="1">
            <a:spLocks/>
          </p:cNvSpPr>
          <p:nvPr/>
        </p:nvSpPr>
        <p:spPr>
          <a:xfrm>
            <a:off x="7167838" y="3937961"/>
            <a:ext cx="1715908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Nhận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một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nhiệm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vụ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433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98075" y="-13132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189708" y="1443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Các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hàm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hỗ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khác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053CEE-7664-37A7-3EDA-E3187F08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48" y="426709"/>
            <a:ext cx="3303236" cy="18944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CFD27B-279F-4ACB-299D-237D31307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2252" y="402410"/>
            <a:ext cx="4075849" cy="1892920"/>
          </a:xfrm>
          <a:prstGeom prst="rect">
            <a:avLst/>
          </a:prstGeom>
        </p:spPr>
      </p:pic>
      <p:sp>
        <p:nvSpPr>
          <p:cNvPr id="28" name="Google Shape;622;p32">
            <a:extLst>
              <a:ext uri="{FF2B5EF4-FFF2-40B4-BE49-F238E27FC236}">
                <a16:creationId xmlns:a16="http://schemas.microsoft.com/office/drawing/2014/main" id="{D9BC3CF9-D5B8-3A54-7FB0-989DB3456203}"/>
              </a:ext>
            </a:extLst>
          </p:cNvPr>
          <p:cNvSpPr txBox="1">
            <a:spLocks/>
          </p:cNvSpPr>
          <p:nvPr/>
        </p:nvSpPr>
        <p:spPr>
          <a:xfrm>
            <a:off x="907823" y="2325305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Tạo</a:t>
            </a:r>
            <a:r>
              <a:rPr lang="en-US" sz="1400" dirty="0">
                <a:solidFill>
                  <a:srgbClr val="FFFFFF"/>
                </a:solidFill>
              </a:rPr>
              <a:t> id </a:t>
            </a:r>
            <a:r>
              <a:rPr lang="en-US" sz="1400" dirty="0" err="1">
                <a:solidFill>
                  <a:srgbClr val="FFFFFF"/>
                </a:solidFill>
              </a:rPr>
              <a:t>ngẫu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nhiên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29" name="Google Shape;622;p32">
            <a:extLst>
              <a:ext uri="{FF2B5EF4-FFF2-40B4-BE49-F238E27FC236}">
                <a16:creationId xmlns:a16="http://schemas.microsoft.com/office/drawing/2014/main" id="{A55E9A88-B808-B5F9-B754-33F0E9DE33EA}"/>
              </a:ext>
            </a:extLst>
          </p:cNvPr>
          <p:cNvSpPr txBox="1">
            <a:spLocks/>
          </p:cNvSpPr>
          <p:nvPr/>
        </p:nvSpPr>
        <p:spPr>
          <a:xfrm>
            <a:off x="5902428" y="2318413"/>
            <a:ext cx="2524120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Tạo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mật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khẩu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ngẫu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nhiên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A3B0A1-86CA-3866-5DAF-545AD1EACD84}"/>
              </a:ext>
            </a:extLst>
          </p:cNvPr>
          <p:cNvCxnSpPr>
            <a:cxnSpLocks/>
          </p:cNvCxnSpPr>
          <p:nvPr/>
        </p:nvCxnSpPr>
        <p:spPr>
          <a:xfrm>
            <a:off x="4250210" y="345444"/>
            <a:ext cx="0" cy="479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oogle Shape;458;p29">
            <a:extLst>
              <a:ext uri="{FF2B5EF4-FFF2-40B4-BE49-F238E27FC236}">
                <a16:creationId xmlns:a16="http://schemas.microsoft.com/office/drawing/2014/main" id="{D62BA121-B1C4-4639-E51A-EC66200AF905}"/>
              </a:ext>
            </a:extLst>
          </p:cNvPr>
          <p:cNvCxnSpPr>
            <a:cxnSpLocks/>
          </p:cNvCxnSpPr>
          <p:nvPr/>
        </p:nvCxnSpPr>
        <p:spPr>
          <a:xfrm>
            <a:off x="37170" y="2612539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3B9AE3E-2926-E90B-42D0-1103ADA56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54" y="2744472"/>
            <a:ext cx="4074535" cy="91677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241E2CC-4543-A561-003E-3BACFC464E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285" y="2702444"/>
            <a:ext cx="3239555" cy="1610414"/>
          </a:xfrm>
          <a:prstGeom prst="rect">
            <a:avLst/>
          </a:prstGeom>
        </p:spPr>
      </p:pic>
      <p:sp>
        <p:nvSpPr>
          <p:cNvPr id="40" name="Google Shape;622;p32">
            <a:extLst>
              <a:ext uri="{FF2B5EF4-FFF2-40B4-BE49-F238E27FC236}">
                <a16:creationId xmlns:a16="http://schemas.microsoft.com/office/drawing/2014/main" id="{66FE647A-260A-AD2A-C0D8-8A4551DAA520}"/>
              </a:ext>
            </a:extLst>
          </p:cNvPr>
          <p:cNvSpPr txBox="1">
            <a:spLocks/>
          </p:cNvSpPr>
          <p:nvPr/>
        </p:nvSpPr>
        <p:spPr>
          <a:xfrm>
            <a:off x="907822" y="371954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Hàm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viết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hoa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41" name="Google Shape;622;p32">
            <a:extLst>
              <a:ext uri="{FF2B5EF4-FFF2-40B4-BE49-F238E27FC236}">
                <a16:creationId xmlns:a16="http://schemas.microsoft.com/office/drawing/2014/main" id="{2E30BFF4-D007-531E-E82E-1B2586C725E9}"/>
              </a:ext>
            </a:extLst>
          </p:cNvPr>
          <p:cNvSpPr txBox="1">
            <a:spLocks/>
          </p:cNvSpPr>
          <p:nvPr/>
        </p:nvSpPr>
        <p:spPr>
          <a:xfrm>
            <a:off x="6013643" y="4351559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Hàm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tạo</a:t>
            </a:r>
            <a:r>
              <a:rPr lang="en-US" sz="1400" dirty="0">
                <a:solidFill>
                  <a:srgbClr val="FFFFFF"/>
                </a:solidFill>
              </a:rPr>
              <a:t> email</a:t>
            </a:r>
          </a:p>
        </p:txBody>
      </p:sp>
    </p:spTree>
    <p:extLst>
      <p:ext uri="{BB962C8B-B14F-4D97-AF65-F5344CB8AC3E}">
        <p14:creationId xmlns:p14="http://schemas.microsoft.com/office/powerpoint/2010/main" val="204738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798075" y="-13132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38554"/>
            <a:ext cx="9069659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22;p32">
            <a:extLst>
              <a:ext uri="{FF2B5EF4-FFF2-40B4-BE49-F238E27FC236}">
                <a16:creationId xmlns:a16="http://schemas.microsoft.com/office/drawing/2014/main" id="{CEC13A8B-E55B-344F-0784-07C964C7AEB2}"/>
              </a:ext>
            </a:extLst>
          </p:cNvPr>
          <p:cNvSpPr txBox="1">
            <a:spLocks/>
          </p:cNvSpPr>
          <p:nvPr/>
        </p:nvSpPr>
        <p:spPr>
          <a:xfrm>
            <a:off x="3189708" y="14431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Các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hàm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hỗ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trợ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khác</a:t>
            </a:r>
            <a:endParaRPr lang="en-US" sz="1400" dirty="0">
              <a:solidFill>
                <a:srgbClr val="FFFFFF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A3B0A1-86CA-3866-5DAF-545AD1EACD84}"/>
              </a:ext>
            </a:extLst>
          </p:cNvPr>
          <p:cNvCxnSpPr>
            <a:cxnSpLocks/>
          </p:cNvCxnSpPr>
          <p:nvPr/>
        </p:nvCxnSpPr>
        <p:spPr>
          <a:xfrm>
            <a:off x="4250210" y="345444"/>
            <a:ext cx="0" cy="4798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3D582B-FF1C-5FB6-AC84-DFF5B65A5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47" y="669567"/>
            <a:ext cx="4009292" cy="1473085"/>
          </a:xfrm>
          <a:prstGeom prst="rect">
            <a:avLst/>
          </a:prstGeom>
        </p:spPr>
      </p:pic>
      <p:sp>
        <p:nvSpPr>
          <p:cNvPr id="6" name="Google Shape;622;p32">
            <a:extLst>
              <a:ext uri="{FF2B5EF4-FFF2-40B4-BE49-F238E27FC236}">
                <a16:creationId xmlns:a16="http://schemas.microsoft.com/office/drawing/2014/main" id="{24FA8832-87C9-D251-5600-E30E0E7849C3}"/>
              </a:ext>
            </a:extLst>
          </p:cNvPr>
          <p:cNvSpPr txBox="1">
            <a:spLocks/>
          </p:cNvSpPr>
          <p:nvPr/>
        </p:nvSpPr>
        <p:spPr>
          <a:xfrm>
            <a:off x="1097836" y="2308157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Xóa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khoảng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trắng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9EB877-A6A8-0011-3F3F-BE40242CE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469" y="475945"/>
            <a:ext cx="4217108" cy="3455972"/>
          </a:xfrm>
          <a:prstGeom prst="rect">
            <a:avLst/>
          </a:prstGeom>
        </p:spPr>
      </p:pic>
      <p:sp>
        <p:nvSpPr>
          <p:cNvPr id="12" name="Google Shape;622;p32">
            <a:extLst>
              <a:ext uri="{FF2B5EF4-FFF2-40B4-BE49-F238E27FC236}">
                <a16:creationId xmlns:a16="http://schemas.microsoft.com/office/drawing/2014/main" id="{253051BF-DE2C-662E-605D-4FB99617CE3C}"/>
              </a:ext>
            </a:extLst>
          </p:cNvPr>
          <p:cNvSpPr txBox="1">
            <a:spLocks/>
          </p:cNvSpPr>
          <p:nvPr/>
        </p:nvSpPr>
        <p:spPr>
          <a:xfrm>
            <a:off x="5969947" y="4062418"/>
            <a:ext cx="2165313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 err="1">
                <a:solidFill>
                  <a:srgbClr val="FFFFFF"/>
                </a:solidFill>
              </a:rPr>
              <a:t>Hàm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đọc</a:t>
            </a:r>
            <a:r>
              <a:rPr lang="en-US" sz="1400" dirty="0">
                <a:solidFill>
                  <a:srgbClr val="FFFFFF"/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395661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52185" y="4440091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379558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400;p28">
            <a:extLst>
              <a:ext uri="{FF2B5EF4-FFF2-40B4-BE49-F238E27FC236}">
                <a16:creationId xmlns:a16="http://schemas.microsoft.com/office/drawing/2014/main" id="{4D8E6F56-C8E7-3B7A-A01A-9B9D36121EA4}"/>
              </a:ext>
            </a:extLst>
          </p:cNvPr>
          <p:cNvSpPr/>
          <p:nvPr/>
        </p:nvSpPr>
        <p:spPr>
          <a:xfrm>
            <a:off x="503925" y="745722"/>
            <a:ext cx="2844186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400;p28">
            <a:extLst>
              <a:ext uri="{FF2B5EF4-FFF2-40B4-BE49-F238E27FC236}">
                <a16:creationId xmlns:a16="http://schemas.microsoft.com/office/drawing/2014/main" id="{F80B9D63-BD67-B77A-0E9E-4F57D66CF611}"/>
              </a:ext>
            </a:extLst>
          </p:cNvPr>
          <p:cNvSpPr/>
          <p:nvPr/>
        </p:nvSpPr>
        <p:spPr>
          <a:xfrm>
            <a:off x="503922" y="1696094"/>
            <a:ext cx="2844186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400;p28">
            <a:extLst>
              <a:ext uri="{FF2B5EF4-FFF2-40B4-BE49-F238E27FC236}">
                <a16:creationId xmlns:a16="http://schemas.microsoft.com/office/drawing/2014/main" id="{3A810429-8173-7929-D5C1-B700E6E1C7B4}"/>
              </a:ext>
            </a:extLst>
          </p:cNvPr>
          <p:cNvSpPr/>
          <p:nvPr/>
        </p:nvSpPr>
        <p:spPr>
          <a:xfrm>
            <a:off x="503923" y="2646467"/>
            <a:ext cx="2844186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chiếm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400;p28">
            <a:extLst>
              <a:ext uri="{FF2B5EF4-FFF2-40B4-BE49-F238E27FC236}">
                <a16:creationId xmlns:a16="http://schemas.microsoft.com/office/drawing/2014/main" id="{BF14F99F-DFCD-D2EF-1AA6-DDDC339851B7}"/>
              </a:ext>
            </a:extLst>
          </p:cNvPr>
          <p:cNvSpPr/>
          <p:nvPr/>
        </p:nvSpPr>
        <p:spPr>
          <a:xfrm>
            <a:off x="503924" y="3520414"/>
            <a:ext cx="2844186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622;p32">
            <a:extLst>
              <a:ext uri="{FF2B5EF4-FFF2-40B4-BE49-F238E27FC236}">
                <a16:creationId xmlns:a16="http://schemas.microsoft.com/office/drawing/2014/main" id="{FE0BB600-3FE9-18AB-04E0-085E64B54215}"/>
              </a:ext>
            </a:extLst>
          </p:cNvPr>
          <p:cNvSpPr txBox="1">
            <a:spLocks/>
          </p:cNvSpPr>
          <p:nvPr/>
        </p:nvSpPr>
        <p:spPr>
          <a:xfrm>
            <a:off x="802466" y="52078"/>
            <a:ext cx="254564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sót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3FD7B7-7DF1-0D7A-A372-0421CCB0B136}"/>
              </a:ext>
            </a:extLst>
          </p:cNvPr>
          <p:cNvCxnSpPr>
            <a:cxnSpLocks/>
          </p:cNvCxnSpPr>
          <p:nvPr/>
        </p:nvCxnSpPr>
        <p:spPr>
          <a:xfrm>
            <a:off x="4213274" y="0"/>
            <a:ext cx="0" cy="4487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930225-55DA-8043-F0E1-796DD448D3EA}"/>
              </a:ext>
            </a:extLst>
          </p:cNvPr>
          <p:cNvCxnSpPr/>
          <p:nvPr/>
        </p:nvCxnSpPr>
        <p:spPr>
          <a:xfrm>
            <a:off x="0" y="448759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400;p28">
            <a:extLst>
              <a:ext uri="{FF2B5EF4-FFF2-40B4-BE49-F238E27FC236}">
                <a16:creationId xmlns:a16="http://schemas.microsoft.com/office/drawing/2014/main" id="{FEB7E2F5-F0F0-A093-B051-9408A155D3AD}"/>
              </a:ext>
            </a:extLst>
          </p:cNvPr>
          <p:cNvSpPr/>
          <p:nvPr/>
        </p:nvSpPr>
        <p:spPr>
          <a:xfrm>
            <a:off x="5078440" y="782092"/>
            <a:ext cx="3242599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400;p28">
            <a:extLst>
              <a:ext uri="{FF2B5EF4-FFF2-40B4-BE49-F238E27FC236}">
                <a16:creationId xmlns:a16="http://schemas.microsoft.com/office/drawing/2014/main" id="{51057E29-CBFD-7B81-CEAB-2FB8132AF04D}"/>
              </a:ext>
            </a:extLst>
          </p:cNvPr>
          <p:cNvSpPr/>
          <p:nvPr/>
        </p:nvSpPr>
        <p:spPr>
          <a:xfrm>
            <a:off x="5078437" y="1732464"/>
            <a:ext cx="3242599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tránh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Google Shape;400;p28">
            <a:extLst>
              <a:ext uri="{FF2B5EF4-FFF2-40B4-BE49-F238E27FC236}">
                <a16:creationId xmlns:a16="http://schemas.microsoft.com/office/drawing/2014/main" id="{C2DBF83E-417E-359D-FD86-3E3A8A9A8684}"/>
              </a:ext>
            </a:extLst>
          </p:cNvPr>
          <p:cNvSpPr/>
          <p:nvPr/>
        </p:nvSpPr>
        <p:spPr>
          <a:xfrm>
            <a:off x="5078438" y="2682837"/>
            <a:ext cx="3242599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Google Shape;400;p28">
            <a:extLst>
              <a:ext uri="{FF2B5EF4-FFF2-40B4-BE49-F238E27FC236}">
                <a16:creationId xmlns:a16="http://schemas.microsoft.com/office/drawing/2014/main" id="{1CDFFF63-70E7-E3FE-FD34-32E47A0EAB73}"/>
              </a:ext>
            </a:extLst>
          </p:cNvPr>
          <p:cNvSpPr/>
          <p:nvPr/>
        </p:nvSpPr>
        <p:spPr>
          <a:xfrm>
            <a:off x="5078439" y="3556784"/>
            <a:ext cx="3242599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Google Shape;622;p32">
            <a:extLst>
              <a:ext uri="{FF2B5EF4-FFF2-40B4-BE49-F238E27FC236}">
                <a16:creationId xmlns:a16="http://schemas.microsoft.com/office/drawing/2014/main" id="{8EE014E3-55BE-A567-0169-CED86A614369}"/>
              </a:ext>
            </a:extLst>
          </p:cNvPr>
          <p:cNvSpPr txBox="1">
            <a:spLocks/>
          </p:cNvSpPr>
          <p:nvPr/>
        </p:nvSpPr>
        <p:spPr>
          <a:xfrm>
            <a:off x="5515231" y="36827"/>
            <a:ext cx="254564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1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endParaRPr lang="en-US" sz="14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3F620-357D-98F6-CE73-5507CEBA3B7E}"/>
              </a:ext>
            </a:extLst>
          </p:cNvPr>
          <p:cNvSpPr txBox="1"/>
          <p:nvPr/>
        </p:nvSpPr>
        <p:spPr>
          <a:xfrm>
            <a:off x="5078437" y="4428646"/>
            <a:ext cx="4432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 Trần Viết Thắng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+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58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200721" y="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4E1FF-6875-73CC-9CC9-5E103AD825FB}"/>
              </a:ext>
            </a:extLst>
          </p:cNvPr>
          <p:cNvSpPr txBox="1"/>
          <p:nvPr/>
        </p:nvSpPr>
        <p:spPr>
          <a:xfrm>
            <a:off x="-929267" y="4107748"/>
            <a:ext cx="4014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 Trần Viết Thắng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+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C1E0F-DDC8-8ACA-BDAD-9C8554FA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28" y="984137"/>
            <a:ext cx="3746276" cy="25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oogle Shape;458;p29">
            <a:extLst>
              <a:ext uri="{FF2B5EF4-FFF2-40B4-BE49-F238E27FC236}">
                <a16:creationId xmlns:a16="http://schemas.microsoft.com/office/drawing/2014/main" id="{03AA4AD7-8A5E-8D00-F575-E394699BD5C2}"/>
              </a:ext>
            </a:extLst>
          </p:cNvPr>
          <p:cNvCxnSpPr>
            <a:cxnSpLocks/>
          </p:cNvCxnSpPr>
          <p:nvPr/>
        </p:nvCxnSpPr>
        <p:spPr>
          <a:xfrm>
            <a:off x="253028" y="523220"/>
            <a:ext cx="41851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3" name="Google Shape;661;p33" title="Gráfico">
            <a:hlinkClick r:id="rId3"/>
            <a:extLst>
              <a:ext uri="{FF2B5EF4-FFF2-40B4-BE49-F238E27FC236}">
                <a16:creationId xmlns:a16="http://schemas.microsoft.com/office/drawing/2014/main" id="{5D90D1E8-0E6C-3289-4ED3-3508495C89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b="8525"/>
          <a:stretch/>
        </p:blipFill>
        <p:spPr>
          <a:xfrm>
            <a:off x="4438185" y="1146517"/>
            <a:ext cx="4251091" cy="2404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619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>
            <a:spLocks noGrp="1"/>
          </p:cNvSpPr>
          <p:nvPr>
            <p:ph type="ctrTitle"/>
          </p:nvPr>
        </p:nvSpPr>
        <p:spPr>
          <a:xfrm>
            <a:off x="4411494" y="68508"/>
            <a:ext cx="4760826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Google Shape;298;p26"/>
          <p:cNvCxnSpPr>
            <a:cxnSpLocks/>
          </p:cNvCxnSpPr>
          <p:nvPr/>
        </p:nvCxnSpPr>
        <p:spPr>
          <a:xfrm>
            <a:off x="4775982" y="674647"/>
            <a:ext cx="3657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9FC927-1398-6CEE-048C-875277CBA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393" y="1061874"/>
            <a:ext cx="1688271" cy="10600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9364B7-D462-976E-B44E-0C34B1D6C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736" y="1100327"/>
            <a:ext cx="1383009" cy="1080554"/>
          </a:xfrm>
          <a:prstGeom prst="rect">
            <a:avLst/>
          </a:prstGeom>
        </p:spPr>
      </p:pic>
      <p:sp>
        <p:nvSpPr>
          <p:cNvPr id="6" name="Google Shape;296;p26">
            <a:extLst>
              <a:ext uri="{FF2B5EF4-FFF2-40B4-BE49-F238E27FC236}">
                <a16:creationId xmlns:a16="http://schemas.microsoft.com/office/drawing/2014/main" id="{6BB17A21-D4F5-26C2-F99F-2D2879BB1969}"/>
              </a:ext>
            </a:extLst>
          </p:cNvPr>
          <p:cNvSpPr txBox="1">
            <a:spLocks/>
          </p:cNvSpPr>
          <p:nvPr/>
        </p:nvSpPr>
        <p:spPr>
          <a:xfrm>
            <a:off x="4643345" y="2024181"/>
            <a:ext cx="1688271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600" dirty="0"/>
              <a:t>Stack Overflow</a:t>
            </a:r>
          </a:p>
        </p:txBody>
      </p:sp>
      <p:sp>
        <p:nvSpPr>
          <p:cNvPr id="7" name="Google Shape;296;p26">
            <a:extLst>
              <a:ext uri="{FF2B5EF4-FFF2-40B4-BE49-F238E27FC236}">
                <a16:creationId xmlns:a16="http://schemas.microsoft.com/office/drawing/2014/main" id="{7CD14BAA-EC9E-6766-D55D-DD2B6ED8B9D7}"/>
              </a:ext>
            </a:extLst>
          </p:cNvPr>
          <p:cNvSpPr txBox="1">
            <a:spLocks/>
          </p:cNvSpPr>
          <p:nvPr/>
        </p:nvSpPr>
        <p:spPr>
          <a:xfrm>
            <a:off x="6977425" y="2045924"/>
            <a:ext cx="2107198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600" dirty="0" err="1"/>
              <a:t>OpenAI</a:t>
            </a:r>
            <a:r>
              <a:rPr lang="en-US" sz="1600" dirty="0"/>
              <a:t> – Chat GPT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7A60F0-8537-D46B-B733-AF2904507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345" y="2701493"/>
            <a:ext cx="1521923" cy="1478748"/>
          </a:xfrm>
          <a:prstGeom prst="rect">
            <a:avLst/>
          </a:prstGeom>
        </p:spPr>
      </p:pic>
      <p:sp>
        <p:nvSpPr>
          <p:cNvPr id="12" name="Google Shape;296;p26">
            <a:extLst>
              <a:ext uri="{FF2B5EF4-FFF2-40B4-BE49-F238E27FC236}">
                <a16:creationId xmlns:a16="http://schemas.microsoft.com/office/drawing/2014/main" id="{404E2A01-71A3-A4B4-84EB-7C2ABC53C87D}"/>
              </a:ext>
            </a:extLst>
          </p:cNvPr>
          <p:cNvSpPr txBox="1">
            <a:spLocks/>
          </p:cNvSpPr>
          <p:nvPr/>
        </p:nvSpPr>
        <p:spPr>
          <a:xfrm>
            <a:off x="4966572" y="4081626"/>
            <a:ext cx="1041816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600" dirty="0"/>
              <a:t>Top Dev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0D4CE8-2661-9E29-F3C8-D1E36992A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587" y="2754929"/>
            <a:ext cx="2072248" cy="704293"/>
          </a:xfrm>
          <a:prstGeom prst="rect">
            <a:avLst/>
          </a:prstGeom>
        </p:spPr>
      </p:pic>
      <p:sp>
        <p:nvSpPr>
          <p:cNvPr id="16" name="Google Shape;296;p26">
            <a:extLst>
              <a:ext uri="{FF2B5EF4-FFF2-40B4-BE49-F238E27FC236}">
                <a16:creationId xmlns:a16="http://schemas.microsoft.com/office/drawing/2014/main" id="{4CC9B2F8-3A42-B4AA-A62E-480A20BAEE00}"/>
              </a:ext>
            </a:extLst>
          </p:cNvPr>
          <p:cNvSpPr txBox="1">
            <a:spLocks/>
          </p:cNvSpPr>
          <p:nvPr/>
        </p:nvSpPr>
        <p:spPr>
          <a:xfrm>
            <a:off x="6637607" y="3778326"/>
            <a:ext cx="2534713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r>
              <a:rPr lang="en-US" sz="1600" dirty="0"/>
              <a:t>https://nhatvien.com/courses/lap-trinh-huong-doi-tuong/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E4C1E8-7622-7035-DFDB-081570AC35C4}"/>
              </a:ext>
            </a:extLst>
          </p:cNvPr>
          <p:cNvCxnSpPr/>
          <p:nvPr/>
        </p:nvCxnSpPr>
        <p:spPr>
          <a:xfrm>
            <a:off x="4121834" y="56271"/>
            <a:ext cx="0" cy="500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96;p26">
            <a:extLst>
              <a:ext uri="{FF2B5EF4-FFF2-40B4-BE49-F238E27FC236}">
                <a16:creationId xmlns:a16="http://schemas.microsoft.com/office/drawing/2014/main" id="{9F6FA14D-646E-1A19-493E-9120DFA3053C}"/>
              </a:ext>
            </a:extLst>
          </p:cNvPr>
          <p:cNvSpPr txBox="1">
            <a:spLocks/>
          </p:cNvSpPr>
          <p:nvPr/>
        </p:nvSpPr>
        <p:spPr>
          <a:xfrm>
            <a:off x="-30154" y="4461600"/>
            <a:ext cx="4082577" cy="6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sz="3600" b="0" i="0" u="none" strike="noStrike" cap="none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Bree Serif"/>
              <a:buNone/>
              <a:defRPr sz="5200" b="1" i="0" u="none" strike="noStrike" cap="none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500F9-ECC3-8876-6E58-312F2651F3C9}"/>
              </a:ext>
            </a:extLst>
          </p:cNvPr>
          <p:cNvSpPr txBox="1"/>
          <p:nvPr/>
        </p:nvSpPr>
        <p:spPr>
          <a:xfrm>
            <a:off x="0" y="474592"/>
            <a:ext cx="43361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BBF1BED-7EDA-FB8D-11CB-34532A60A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12" y="1119073"/>
            <a:ext cx="2679701" cy="179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A7484F-CAC5-4BE8-9067-DE0D401537DE}"/>
              </a:ext>
            </a:extLst>
          </p:cNvPr>
          <p:cNvSpPr txBox="1"/>
          <p:nvPr/>
        </p:nvSpPr>
        <p:spPr>
          <a:xfrm>
            <a:off x="-207213" y="3069567"/>
            <a:ext cx="4014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 Trần Viết Thắng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+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4869366" y="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04E1FF-6875-73CC-9CC9-5E103AD825FB}"/>
              </a:ext>
            </a:extLst>
          </p:cNvPr>
          <p:cNvSpPr txBox="1"/>
          <p:nvPr/>
        </p:nvSpPr>
        <p:spPr>
          <a:xfrm>
            <a:off x="5315416" y="4250948"/>
            <a:ext cx="4014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Duy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Viễn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 Trần Viết Thắng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+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Google Shape;458;p29">
            <a:extLst>
              <a:ext uri="{FF2B5EF4-FFF2-40B4-BE49-F238E27FC236}">
                <a16:creationId xmlns:a16="http://schemas.microsoft.com/office/drawing/2014/main" id="{03AA4AD7-8A5E-8D00-F575-E394699BD5C2}"/>
              </a:ext>
            </a:extLst>
          </p:cNvPr>
          <p:cNvCxnSpPr>
            <a:cxnSpLocks/>
          </p:cNvCxnSpPr>
          <p:nvPr/>
        </p:nvCxnSpPr>
        <p:spPr>
          <a:xfrm>
            <a:off x="5887844" y="523220"/>
            <a:ext cx="304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622;p32">
            <a:extLst>
              <a:ext uri="{FF2B5EF4-FFF2-40B4-BE49-F238E27FC236}">
                <a16:creationId xmlns:a16="http://schemas.microsoft.com/office/drawing/2014/main" id="{B4AF51BD-212A-692C-E88E-B50E1CB1E51C}"/>
              </a:ext>
            </a:extLst>
          </p:cNvPr>
          <p:cNvSpPr txBox="1">
            <a:spLocks/>
          </p:cNvSpPr>
          <p:nvPr/>
        </p:nvSpPr>
        <p:spPr>
          <a:xfrm>
            <a:off x="527824" y="297088"/>
            <a:ext cx="3174914" cy="378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dirty="0" err="1">
                <a:solidFill>
                  <a:srgbClr val="FFFFFF"/>
                </a:solidFill>
              </a:rPr>
              <a:t>Cấu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trúc</a:t>
            </a:r>
            <a:r>
              <a:rPr lang="en-US" dirty="0">
                <a:solidFill>
                  <a:srgbClr val="FFFFFF"/>
                </a:solidFill>
              </a:rPr>
              <a:t> file </a:t>
            </a:r>
            <a:r>
              <a:rPr lang="en-US" dirty="0" err="1">
                <a:solidFill>
                  <a:srgbClr val="FFFFFF"/>
                </a:solidFill>
              </a:rPr>
              <a:t>dự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án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Google Shape;458;p29">
            <a:extLst>
              <a:ext uri="{FF2B5EF4-FFF2-40B4-BE49-F238E27FC236}">
                <a16:creationId xmlns:a16="http://schemas.microsoft.com/office/drawing/2014/main" id="{9BB76BA9-4A17-BE43-720F-748F57E7F6CF}"/>
              </a:ext>
            </a:extLst>
          </p:cNvPr>
          <p:cNvCxnSpPr>
            <a:cxnSpLocks/>
          </p:cNvCxnSpPr>
          <p:nvPr/>
        </p:nvCxnSpPr>
        <p:spPr>
          <a:xfrm>
            <a:off x="807138" y="637486"/>
            <a:ext cx="26014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2">
            <a:extLst>
              <a:ext uri="{FF2B5EF4-FFF2-40B4-BE49-F238E27FC236}">
                <a16:creationId xmlns:a16="http://schemas.microsoft.com/office/drawing/2014/main" id="{43F48299-EEB1-370B-9A05-6C1D6F9E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49" y="675542"/>
            <a:ext cx="1922395" cy="12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A772144-C593-DE94-4917-E289F242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3" y="776239"/>
            <a:ext cx="2211126" cy="88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DD16EF9-C27A-55AD-698A-9D4EA97D5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2" y="1696673"/>
            <a:ext cx="2092179" cy="88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1F0BFA1-22E4-8251-9573-BEB7A8FA6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2" y="2584530"/>
            <a:ext cx="1996267" cy="9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F3DD4266-4443-B9D6-4E07-741F871B9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37" y="3529069"/>
            <a:ext cx="2081014" cy="95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Google Shape;458;p29">
            <a:extLst>
              <a:ext uri="{FF2B5EF4-FFF2-40B4-BE49-F238E27FC236}">
                <a16:creationId xmlns:a16="http://schemas.microsoft.com/office/drawing/2014/main" id="{C49CFF9B-B1D6-60E5-886B-D19021CA96A3}"/>
              </a:ext>
            </a:extLst>
          </p:cNvPr>
          <p:cNvCxnSpPr>
            <a:cxnSpLocks/>
          </p:cNvCxnSpPr>
          <p:nvPr/>
        </p:nvCxnSpPr>
        <p:spPr>
          <a:xfrm flipV="1">
            <a:off x="799703" y="637486"/>
            <a:ext cx="0" cy="400142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458;p29">
            <a:extLst>
              <a:ext uri="{FF2B5EF4-FFF2-40B4-BE49-F238E27FC236}">
                <a16:creationId xmlns:a16="http://schemas.microsoft.com/office/drawing/2014/main" id="{A52B8A51-A7E1-B7A3-4483-E70981509843}"/>
              </a:ext>
            </a:extLst>
          </p:cNvPr>
          <p:cNvCxnSpPr>
            <a:cxnSpLocks/>
          </p:cNvCxnSpPr>
          <p:nvPr/>
        </p:nvCxnSpPr>
        <p:spPr>
          <a:xfrm>
            <a:off x="799703" y="4646341"/>
            <a:ext cx="260141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400;p28">
            <a:extLst>
              <a:ext uri="{FF2B5EF4-FFF2-40B4-BE49-F238E27FC236}">
                <a16:creationId xmlns:a16="http://schemas.microsoft.com/office/drawing/2014/main" id="{1E5B24E5-C614-5EC0-D8F3-D61D590DFBCB}"/>
              </a:ext>
            </a:extLst>
          </p:cNvPr>
          <p:cNvSpPr/>
          <p:nvPr/>
        </p:nvSpPr>
        <p:spPr>
          <a:xfrm>
            <a:off x="3676189" y="1062246"/>
            <a:ext cx="2557683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400;p28">
            <a:extLst>
              <a:ext uri="{FF2B5EF4-FFF2-40B4-BE49-F238E27FC236}">
                <a16:creationId xmlns:a16="http://schemas.microsoft.com/office/drawing/2014/main" id="{194666DF-8036-0E93-142A-474A108DC0BF}"/>
              </a:ext>
            </a:extLst>
          </p:cNvPr>
          <p:cNvSpPr/>
          <p:nvPr/>
        </p:nvSpPr>
        <p:spPr>
          <a:xfrm>
            <a:off x="3676186" y="2012618"/>
            <a:ext cx="2557683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" name="Google Shape;400;p28">
            <a:extLst>
              <a:ext uri="{FF2B5EF4-FFF2-40B4-BE49-F238E27FC236}">
                <a16:creationId xmlns:a16="http://schemas.microsoft.com/office/drawing/2014/main" id="{4056A327-4060-9355-8AD6-B414416A099E}"/>
              </a:ext>
            </a:extLst>
          </p:cNvPr>
          <p:cNvSpPr/>
          <p:nvPr/>
        </p:nvSpPr>
        <p:spPr>
          <a:xfrm>
            <a:off x="3676187" y="2962991"/>
            <a:ext cx="2557683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" name="Google Shape;400;p28">
            <a:extLst>
              <a:ext uri="{FF2B5EF4-FFF2-40B4-BE49-F238E27FC236}">
                <a16:creationId xmlns:a16="http://schemas.microsoft.com/office/drawing/2014/main" id="{DC29D22E-E0DE-AD70-9E47-FD222C75266B}"/>
              </a:ext>
            </a:extLst>
          </p:cNvPr>
          <p:cNvSpPr/>
          <p:nvPr/>
        </p:nvSpPr>
        <p:spPr>
          <a:xfrm>
            <a:off x="3676188" y="3836938"/>
            <a:ext cx="2557683" cy="52322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783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3" grpId="0" animBg="1"/>
      <p:bldP spid="1024" grpId="0" animBg="1"/>
      <p:bldP spid="10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1997792" y="-6837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45631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22;p32">
            <a:extLst>
              <a:ext uri="{FF2B5EF4-FFF2-40B4-BE49-F238E27FC236}">
                <a16:creationId xmlns:a16="http://schemas.microsoft.com/office/drawing/2014/main" id="{641B5039-6B76-5BCB-0634-D6F793377595}"/>
              </a:ext>
            </a:extLst>
          </p:cNvPr>
          <p:cNvSpPr txBox="1">
            <a:spLocks/>
          </p:cNvSpPr>
          <p:nvPr/>
        </p:nvSpPr>
        <p:spPr>
          <a:xfrm>
            <a:off x="6308275" y="13863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Sơ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đồ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lớp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đối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tượng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Google Shape;622;p32">
            <a:extLst>
              <a:ext uri="{FF2B5EF4-FFF2-40B4-BE49-F238E27FC236}">
                <a16:creationId xmlns:a16="http://schemas.microsoft.com/office/drawing/2014/main" id="{015132C9-72D3-3863-DCDA-480761ABB159}"/>
              </a:ext>
            </a:extLst>
          </p:cNvPr>
          <p:cNvSpPr txBox="1">
            <a:spLocks/>
          </p:cNvSpPr>
          <p:nvPr/>
        </p:nvSpPr>
        <p:spPr>
          <a:xfrm>
            <a:off x="0" y="12456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mã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nguồn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326673" y="523220"/>
            <a:ext cx="0" cy="46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560EF34-E8D5-1A34-6122-D8A80C5D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1" y="4493340"/>
            <a:ext cx="1185212" cy="4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A43CCE-F52F-A15E-5527-4CD0543C8940}"/>
              </a:ext>
            </a:extLst>
          </p:cNvPr>
          <p:cNvSpPr txBox="1"/>
          <p:nvPr/>
        </p:nvSpPr>
        <p:spPr>
          <a:xfrm>
            <a:off x="728514" y="565283"/>
            <a:ext cx="3404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class Person {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private :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password 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name;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birth;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sex 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emailAddress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id;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phoneNumber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public: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Person();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Person(string id, string name , string birth, string sex,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emailAddress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, string Pass,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PhoneNumber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setName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name);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setBirth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birth);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setSex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sex);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setEmailAddress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emailAddress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setPhone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phoneNumber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getPass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 const;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getName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()const;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getBirth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()const;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getSex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()const;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getEmailAddress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()const;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()const;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getPhone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()const;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setNewId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id);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setNewPass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pass);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id);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setPass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(string pass);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virtual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generatePassword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virtual string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generateID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virtual 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changePassword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	void </a:t>
            </a:r>
            <a:r>
              <a:rPr lang="en-US" sz="800" dirty="0" err="1">
                <a:solidFill>
                  <a:schemeClr val="bg1"/>
                </a:solidFill>
                <a:latin typeface="Consolas" panose="020B0609020204030204" pitchFamily="49" charset="0"/>
              </a:rPr>
              <a:t>outPass</a:t>
            </a:r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    void display() const; </a:t>
            </a:r>
          </a:p>
          <a:p>
            <a:r>
              <a:rPr lang="en-US" sz="8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5B1D118-5394-EB79-031E-1F4A30CC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987" y="917304"/>
            <a:ext cx="2400300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/>
          <p:nvPr/>
        </p:nvCxnSpPr>
        <p:spPr>
          <a:xfrm>
            <a:off x="2653990" y="-68370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/>
          <p:nvPr/>
        </p:nvCxnSpPr>
        <p:spPr>
          <a:xfrm>
            <a:off x="6460273" y="0"/>
            <a:ext cx="0" cy="4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62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1997792" y="-6837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45631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22;p32">
            <a:extLst>
              <a:ext uri="{FF2B5EF4-FFF2-40B4-BE49-F238E27FC236}">
                <a16:creationId xmlns:a16="http://schemas.microsoft.com/office/drawing/2014/main" id="{641B5039-6B76-5BCB-0634-D6F793377595}"/>
              </a:ext>
            </a:extLst>
          </p:cNvPr>
          <p:cNvSpPr txBox="1">
            <a:spLocks/>
          </p:cNvSpPr>
          <p:nvPr/>
        </p:nvSpPr>
        <p:spPr>
          <a:xfrm>
            <a:off x="6308275" y="13863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Sơ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đồ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lớp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đối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tượng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Google Shape;622;p32">
            <a:extLst>
              <a:ext uri="{FF2B5EF4-FFF2-40B4-BE49-F238E27FC236}">
                <a16:creationId xmlns:a16="http://schemas.microsoft.com/office/drawing/2014/main" id="{015132C9-72D3-3863-DCDA-480761ABB159}"/>
              </a:ext>
            </a:extLst>
          </p:cNvPr>
          <p:cNvSpPr txBox="1">
            <a:spLocks/>
          </p:cNvSpPr>
          <p:nvPr/>
        </p:nvSpPr>
        <p:spPr>
          <a:xfrm>
            <a:off x="0" y="12456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mã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nguồn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326673" y="523220"/>
            <a:ext cx="0" cy="46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560EF34-E8D5-1A34-6122-D8A80C5D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1" y="4493340"/>
            <a:ext cx="1185212" cy="4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A43CCE-F52F-A15E-5527-4CD0543C8940}"/>
              </a:ext>
            </a:extLst>
          </p:cNvPr>
          <p:cNvSpPr txBox="1"/>
          <p:nvPr/>
        </p:nvSpPr>
        <p:spPr>
          <a:xfrm>
            <a:off x="505488" y="647789"/>
            <a:ext cx="35386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 employee : public person 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Double salary;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generatepassword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generateid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changepassword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()override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Employee();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Employee(string id, string name, string      birth, string sex,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string pass,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double salary);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setsalary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(double salary);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Double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getsalary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const;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operator&gt;&gt;(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is, employee&amp; emp);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operator&lt;&lt;(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const employee&amp; emp);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(string filename) const;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Static bool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comparebysalary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(const employee&amp; emp1, const employee&amp; emp2);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Static employee*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findbyid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(vector&lt;employee&gt;&amp; employees, const string&amp; id);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updateinformation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(const string&amp; id, vector&lt;employee&gt;&amp; employees);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/>
          <p:nvPr/>
        </p:nvCxnSpPr>
        <p:spPr>
          <a:xfrm>
            <a:off x="2653990" y="-68370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/>
          <p:nvPr/>
        </p:nvCxnSpPr>
        <p:spPr>
          <a:xfrm>
            <a:off x="6460273" y="0"/>
            <a:ext cx="0" cy="4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065BB-C5D7-017C-51FE-9F486AC8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12" y="980615"/>
            <a:ext cx="34671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56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1997792" y="-6837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45631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22;p32">
            <a:extLst>
              <a:ext uri="{FF2B5EF4-FFF2-40B4-BE49-F238E27FC236}">
                <a16:creationId xmlns:a16="http://schemas.microsoft.com/office/drawing/2014/main" id="{641B5039-6B76-5BCB-0634-D6F793377595}"/>
              </a:ext>
            </a:extLst>
          </p:cNvPr>
          <p:cNvSpPr txBox="1">
            <a:spLocks/>
          </p:cNvSpPr>
          <p:nvPr/>
        </p:nvSpPr>
        <p:spPr>
          <a:xfrm>
            <a:off x="6308275" y="13863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Sơ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đồ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lớp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đối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tượng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Google Shape;622;p32">
            <a:extLst>
              <a:ext uri="{FF2B5EF4-FFF2-40B4-BE49-F238E27FC236}">
                <a16:creationId xmlns:a16="http://schemas.microsoft.com/office/drawing/2014/main" id="{015132C9-72D3-3863-DCDA-480761ABB159}"/>
              </a:ext>
            </a:extLst>
          </p:cNvPr>
          <p:cNvSpPr txBox="1">
            <a:spLocks/>
          </p:cNvSpPr>
          <p:nvPr/>
        </p:nvSpPr>
        <p:spPr>
          <a:xfrm>
            <a:off x="0" y="12456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mã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nguồn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23220"/>
            <a:ext cx="0" cy="46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560EF34-E8D5-1A34-6122-D8A80C5D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1" y="4493340"/>
            <a:ext cx="1185212" cy="4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A43CCE-F52F-A15E-5527-4CD0543C8940}"/>
              </a:ext>
            </a:extLst>
          </p:cNvPr>
          <p:cNvSpPr txBox="1"/>
          <p:nvPr/>
        </p:nvSpPr>
        <p:spPr>
          <a:xfrm>
            <a:off x="74340" y="469652"/>
            <a:ext cx="439357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 Customer: public Person{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private: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;  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vector&lt;Task&gt;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hisTask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static int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generatePassword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generateID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changePassword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Customer(){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 ;  }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Customer(string const id, string const name , string const birth, string const  sex, string  const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emailAddress,string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const address,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string const Pass, string const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):Person(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id,name,birth,sex,emailAddress,Pass,PhoneNumber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(Address&amp; address)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const {return address;}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static int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{return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;}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input_Task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(Task const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 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display_Task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;  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operator&gt;&gt;(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is, Customer&amp;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operator&lt;&lt;(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const Customer&amp;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(string const filename)const ;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Input_TaskforCus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(vector&lt;Task&gt;&amp;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listTask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readHisTask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(vector&lt;Customer&gt;&amp;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listCustomer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;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endParaRPr lang="en-US" sz="1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/>
          <p:nvPr/>
        </p:nvCxnSpPr>
        <p:spPr>
          <a:xfrm>
            <a:off x="2653990" y="-68370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/>
          <p:nvPr/>
        </p:nvCxnSpPr>
        <p:spPr>
          <a:xfrm>
            <a:off x="6460273" y="0"/>
            <a:ext cx="0" cy="4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3065BB-C5D7-017C-51FE-9F486AC80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412" y="980615"/>
            <a:ext cx="346710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5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1997792" y="-6837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45631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22;p32">
            <a:extLst>
              <a:ext uri="{FF2B5EF4-FFF2-40B4-BE49-F238E27FC236}">
                <a16:creationId xmlns:a16="http://schemas.microsoft.com/office/drawing/2014/main" id="{641B5039-6B76-5BCB-0634-D6F793377595}"/>
              </a:ext>
            </a:extLst>
          </p:cNvPr>
          <p:cNvSpPr txBox="1">
            <a:spLocks/>
          </p:cNvSpPr>
          <p:nvPr/>
        </p:nvSpPr>
        <p:spPr>
          <a:xfrm>
            <a:off x="6308275" y="13863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Sơ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đồ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lớp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đối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tượng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Google Shape;622;p32">
            <a:extLst>
              <a:ext uri="{FF2B5EF4-FFF2-40B4-BE49-F238E27FC236}">
                <a16:creationId xmlns:a16="http://schemas.microsoft.com/office/drawing/2014/main" id="{015132C9-72D3-3863-DCDA-480761ABB159}"/>
              </a:ext>
            </a:extLst>
          </p:cNvPr>
          <p:cNvSpPr txBox="1">
            <a:spLocks/>
          </p:cNvSpPr>
          <p:nvPr/>
        </p:nvSpPr>
        <p:spPr>
          <a:xfrm>
            <a:off x="0" y="12456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mã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nguồn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23220"/>
            <a:ext cx="0" cy="46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560EF34-E8D5-1A34-6122-D8A80C5D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1" y="4493340"/>
            <a:ext cx="1185212" cy="4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A43CCE-F52F-A15E-5527-4CD0543C8940}"/>
              </a:ext>
            </a:extLst>
          </p:cNvPr>
          <p:cNvSpPr txBox="1"/>
          <p:nvPr/>
        </p:nvSpPr>
        <p:spPr>
          <a:xfrm>
            <a:off x="74340" y="469652"/>
            <a:ext cx="439357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 Customer: public Person{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private: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;  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vector&lt;Task&gt;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hisTask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static int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generatePassword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generateID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changePassword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override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Customer(){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++ ;  }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Customer(string const id, string const name , string const birth, string const  sex, string  const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emailAddress,string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const address,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string const Pass, string const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PhoneNumber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):Person(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id,name,birth,sex,emailAddress,Pass,PhoneNumber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setAddress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(Address&amp; address)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Address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getAddress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const {return address;}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static int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getSumCus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{return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SumCus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;}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input_Task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(Task const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 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display_Task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 ;  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operator&gt;&gt;(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is, Customer&amp;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operator&lt;&lt;(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const Customer&amp;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(string const filename)const ;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Input_TaskforCus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(vector&lt;Task&gt;&amp;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listTask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;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friend void 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readHisTask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(vector&lt;Customer&gt;&amp;</a:t>
            </a:r>
            <a:r>
              <a:rPr lang="en-US" sz="1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listCustomer</a:t>
            </a:r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 ; </a:t>
            </a:r>
          </a:p>
          <a:p>
            <a:r>
              <a:rPr lang="en-US" sz="1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endParaRPr lang="en-US" sz="1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/>
          <p:nvPr/>
        </p:nvCxnSpPr>
        <p:spPr>
          <a:xfrm>
            <a:off x="2653990" y="-68370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/>
          <p:nvPr/>
        </p:nvCxnSpPr>
        <p:spPr>
          <a:xfrm>
            <a:off x="6460273" y="0"/>
            <a:ext cx="0" cy="4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C69A008E-3DE0-FFE6-1A01-547039C0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833" y="863637"/>
            <a:ext cx="26289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13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1997792" y="-68370"/>
            <a:ext cx="5159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0" y="456314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22;p32">
            <a:extLst>
              <a:ext uri="{FF2B5EF4-FFF2-40B4-BE49-F238E27FC236}">
                <a16:creationId xmlns:a16="http://schemas.microsoft.com/office/drawing/2014/main" id="{641B5039-6B76-5BCB-0634-D6F793377595}"/>
              </a:ext>
            </a:extLst>
          </p:cNvPr>
          <p:cNvSpPr txBox="1">
            <a:spLocks/>
          </p:cNvSpPr>
          <p:nvPr/>
        </p:nvSpPr>
        <p:spPr>
          <a:xfrm>
            <a:off x="6308275" y="13863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Sơ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đồ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lớp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đối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tượng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Google Shape;622;p32">
            <a:extLst>
              <a:ext uri="{FF2B5EF4-FFF2-40B4-BE49-F238E27FC236}">
                <a16:creationId xmlns:a16="http://schemas.microsoft.com/office/drawing/2014/main" id="{015132C9-72D3-3863-DCDA-480761ABB159}"/>
              </a:ext>
            </a:extLst>
          </p:cNvPr>
          <p:cNvSpPr txBox="1">
            <a:spLocks/>
          </p:cNvSpPr>
          <p:nvPr/>
        </p:nvSpPr>
        <p:spPr>
          <a:xfrm>
            <a:off x="0" y="124569"/>
            <a:ext cx="2776922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600" dirty="0" err="1">
                <a:solidFill>
                  <a:srgbClr val="FFFFFF"/>
                </a:solidFill>
              </a:rPr>
              <a:t>mã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err="1">
                <a:solidFill>
                  <a:srgbClr val="FFFFFF"/>
                </a:solidFill>
              </a:rPr>
              <a:t>nguồn</a:t>
            </a:r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23220"/>
            <a:ext cx="0" cy="46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6">
            <a:extLst>
              <a:ext uri="{FF2B5EF4-FFF2-40B4-BE49-F238E27FC236}">
                <a16:creationId xmlns:a16="http://schemas.microsoft.com/office/drawing/2014/main" id="{F560EF34-E8D5-1A34-6122-D8A80C5D2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961" y="4493340"/>
            <a:ext cx="1185212" cy="4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A43CCE-F52F-A15E-5527-4CD0543C8940}"/>
              </a:ext>
            </a:extLst>
          </p:cNvPr>
          <p:cNvSpPr txBox="1"/>
          <p:nvPr/>
        </p:nvSpPr>
        <p:spPr>
          <a:xfrm>
            <a:off x="718988" y="647789"/>
            <a:ext cx="439357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class Task {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deliveryAddress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Address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receivingAddress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itemId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vector&lt;Product&gt; products;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shippingFee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employeeId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1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customerId</a:t>
            </a:r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string date ; 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int status;</a:t>
            </a:r>
          </a:p>
          <a:p>
            <a:r>
              <a:rPr lang="en-US" sz="11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 /*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các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setter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và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getter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như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thông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thường</a:t>
            </a:r>
            <a:r>
              <a:rPr lang="en-US" sz="1100" dirty="0">
                <a:solidFill>
                  <a:schemeClr val="bg1"/>
                </a:solidFill>
                <a:latin typeface="Consolas" panose="020B0609020204030204" pitchFamily="49" charset="0"/>
              </a:rPr>
              <a:t> */</a:t>
            </a:r>
            <a:endParaRPr lang="en-US" sz="11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/>
          <p:nvPr/>
        </p:nvCxnSpPr>
        <p:spPr>
          <a:xfrm>
            <a:off x="2653990" y="-68370"/>
            <a:ext cx="0" cy="523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/>
          <p:nvPr/>
        </p:nvCxnSpPr>
        <p:spPr>
          <a:xfrm>
            <a:off x="6460273" y="0"/>
            <a:ext cx="0" cy="454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E46459-33A5-6D21-E258-B1F8B9F41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097" y="816599"/>
            <a:ext cx="30194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74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76CA45B-8F92-AA1B-41AB-FD538195F119}"/>
              </a:ext>
            </a:extLst>
          </p:cNvPr>
          <p:cNvSpPr txBox="1"/>
          <p:nvPr/>
        </p:nvSpPr>
        <p:spPr>
          <a:xfrm>
            <a:off x="-510237" y="0"/>
            <a:ext cx="43361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7" name="Google Shape;458;p29">
            <a:extLst>
              <a:ext uri="{FF2B5EF4-FFF2-40B4-BE49-F238E27FC236}">
                <a16:creationId xmlns:a16="http://schemas.microsoft.com/office/drawing/2014/main" id="{FF5CBB61-3E81-BCE2-B7C0-C7B95C31906B}"/>
              </a:ext>
            </a:extLst>
          </p:cNvPr>
          <p:cNvCxnSpPr>
            <a:cxnSpLocks/>
          </p:cNvCxnSpPr>
          <p:nvPr/>
        </p:nvCxnSpPr>
        <p:spPr>
          <a:xfrm>
            <a:off x="200722" y="338554"/>
            <a:ext cx="289931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1DF4D4-7899-979A-FA37-EE868C700D07}"/>
              </a:ext>
            </a:extLst>
          </p:cNvPr>
          <p:cNvCxnSpPr>
            <a:cxnSpLocks/>
          </p:cNvCxnSpPr>
          <p:nvPr/>
        </p:nvCxnSpPr>
        <p:spPr>
          <a:xfrm>
            <a:off x="4467919" y="51435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227C74-C662-F4C6-D38C-165A783E18EB}"/>
              </a:ext>
            </a:extLst>
          </p:cNvPr>
          <p:cNvCxnSpPr>
            <a:cxnSpLocks/>
          </p:cNvCxnSpPr>
          <p:nvPr/>
        </p:nvCxnSpPr>
        <p:spPr>
          <a:xfrm>
            <a:off x="2653990" y="-6837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FA0E623-11EF-DCBE-0D84-AB3D4B138239}"/>
              </a:ext>
            </a:extLst>
          </p:cNvPr>
          <p:cNvCxnSpPr>
            <a:cxnSpLocks/>
          </p:cNvCxnSpPr>
          <p:nvPr/>
        </p:nvCxnSpPr>
        <p:spPr>
          <a:xfrm>
            <a:off x="6460273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45508CF1-0EB9-7918-A15D-E9BDEF348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45" y="464748"/>
            <a:ext cx="2274848" cy="15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622;p32">
            <a:extLst>
              <a:ext uri="{FF2B5EF4-FFF2-40B4-BE49-F238E27FC236}">
                <a16:creationId xmlns:a16="http://schemas.microsoft.com/office/drawing/2014/main" id="{1C1B429A-45FC-6C67-5E8D-A8EE2168DFDE}"/>
              </a:ext>
            </a:extLst>
          </p:cNvPr>
          <p:cNvSpPr txBox="1">
            <a:spLocks/>
          </p:cNvSpPr>
          <p:nvPr/>
        </p:nvSpPr>
        <p:spPr>
          <a:xfrm>
            <a:off x="3386981" y="79541"/>
            <a:ext cx="3672466" cy="331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sz="2400" b="0" i="0" u="none" strike="noStrike" cap="none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pPr algn="ctr"/>
            <a:r>
              <a:rPr lang="en-US" sz="1400" dirty="0">
                <a:solidFill>
                  <a:srgbClr val="FFFFFF"/>
                </a:solidFill>
              </a:rPr>
              <a:t>Giao </a:t>
            </a:r>
            <a:r>
              <a:rPr lang="en-US" sz="1400" dirty="0" err="1">
                <a:solidFill>
                  <a:srgbClr val="FFFFFF"/>
                </a:solidFill>
              </a:rPr>
              <a:t>diện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đăng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nhập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chương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trình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745A4F-5658-A463-945D-8087768686CC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371493" y="1226794"/>
            <a:ext cx="2056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7B2FCC0-28F5-7142-62D5-C1FC0A62C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762" y="605104"/>
            <a:ext cx="2282220" cy="124337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129285-8F54-B90B-71EC-FC8E06C6E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087" y="2781455"/>
            <a:ext cx="2584537" cy="22825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FF9879C-909C-36B3-2248-16E808325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099" y="2684819"/>
            <a:ext cx="2880850" cy="17532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6C66486-5019-FFB6-2A76-BF13B520E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9146" y="2212226"/>
            <a:ext cx="2869581" cy="160536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D43B810-1072-3E2B-A3A0-F7A8E4F2C6EA}"/>
              </a:ext>
            </a:extLst>
          </p:cNvPr>
          <p:cNvCxnSpPr>
            <a:stCxn id="21" idx="3"/>
            <a:endCxn id="50" idx="0"/>
          </p:cNvCxnSpPr>
          <p:nvPr/>
        </p:nvCxnSpPr>
        <p:spPr>
          <a:xfrm>
            <a:off x="6709982" y="1226794"/>
            <a:ext cx="963955" cy="9854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5C3E5396-611E-B44E-3A99-43C4506AA790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 rot="5400000">
            <a:off x="4720128" y="1932711"/>
            <a:ext cx="932972" cy="764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" name="Connector: Elbow 3074">
            <a:extLst>
              <a:ext uri="{FF2B5EF4-FFF2-40B4-BE49-F238E27FC236}">
                <a16:creationId xmlns:a16="http://schemas.microsoft.com/office/drawing/2014/main" id="{D7804FD8-1091-BD7F-AAB5-3400E8997437}"/>
              </a:ext>
            </a:extLst>
          </p:cNvPr>
          <p:cNvCxnSpPr>
            <a:stCxn id="21" idx="2"/>
            <a:endCxn id="40" idx="0"/>
          </p:cNvCxnSpPr>
          <p:nvPr/>
        </p:nvCxnSpPr>
        <p:spPr>
          <a:xfrm rot="5400000">
            <a:off x="3229530" y="345477"/>
            <a:ext cx="836336" cy="3842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2">
            <a:extLst>
              <a:ext uri="{FF2B5EF4-FFF2-40B4-BE49-F238E27FC236}">
                <a16:creationId xmlns:a16="http://schemas.microsoft.com/office/drawing/2014/main" id="{64613EF3-6C79-1605-96AA-398897705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201" y="61893"/>
            <a:ext cx="1792671" cy="8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33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1575</Words>
  <Application>Microsoft Office PowerPoint</Application>
  <PresentationFormat>On-screen Show (16:9)</PresentationFormat>
  <Paragraphs>222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Bree Serif</vt:lpstr>
      <vt:lpstr>Consolas</vt:lpstr>
      <vt:lpstr>Roboto Light</vt:lpstr>
      <vt:lpstr>Times New Roman</vt:lpstr>
      <vt:lpstr>Roboto Mono Thin</vt:lpstr>
      <vt:lpstr>Roboto Black</vt:lpstr>
      <vt:lpstr>WEB PROPOSAL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nguồn tham khảo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Trần Viết Thắng</cp:lastModifiedBy>
  <cp:revision>26</cp:revision>
  <dcterms:modified xsi:type="dcterms:W3CDTF">2023-06-04T09:16:07Z</dcterms:modified>
</cp:coreProperties>
</file>