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01" r:id="rId2"/>
    <p:sldId id="256" r:id="rId3"/>
    <p:sldId id="269" r:id="rId4"/>
    <p:sldId id="302" r:id="rId5"/>
    <p:sldId id="276" r:id="rId6"/>
    <p:sldId id="280" r:id="rId7"/>
    <p:sldId id="283" r:id="rId8"/>
    <p:sldId id="284" r:id="rId9"/>
    <p:sldId id="289" r:id="rId10"/>
    <p:sldId id="293" r:id="rId11"/>
    <p:sldId id="298" r:id="rId12"/>
    <p:sldId id="30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597F-43C5-4789-B404-A8487FC20B8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422AC2-0F08-44AC-B6E0-B71A119478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87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597F-43C5-4789-B404-A8487FC20B8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2AC2-0F08-44AC-B6E0-B71A119478B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597F-43C5-4789-B404-A8487FC20B8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2AC2-0F08-44AC-B6E0-B71A119478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05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7A73-593A-424A-861C-51D02C25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D19F6-FBE4-4C39-935C-2C6B1B76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9EA62-BA90-42CA-A181-1D79B756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597F-43C5-4789-B404-A8487FC20B8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94ECE-32EF-496B-8100-E5088687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34CB-A348-4364-8462-3365EF7A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2AC2-0F08-44AC-B6E0-B71A11947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2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597F-43C5-4789-B404-A8487FC20B8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2AC2-0F08-44AC-B6E0-B71A119478B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14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597F-43C5-4789-B404-A8487FC20B8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2AC2-0F08-44AC-B6E0-B71A119478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5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597F-43C5-4789-B404-A8487FC20B8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2AC2-0F08-44AC-B6E0-B71A119478B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597F-43C5-4789-B404-A8487FC20B8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2AC2-0F08-44AC-B6E0-B71A119478B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3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597F-43C5-4789-B404-A8487FC20B8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2AC2-0F08-44AC-B6E0-B71A119478B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597F-43C5-4789-B404-A8487FC20B8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2AC2-0F08-44AC-B6E0-B71A11947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3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597F-43C5-4789-B404-A8487FC20B8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2AC2-0F08-44AC-B6E0-B71A119478B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5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80597F-43C5-4789-B404-A8487FC20B8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2AC2-0F08-44AC-B6E0-B71A119478B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40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597F-43C5-4789-B404-A8487FC20B8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422AC2-0F08-44AC-B6E0-B71A119478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0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solutions.com/sample-size-formula" TargetMode="External"/><Relationship Id="rId2" Type="http://schemas.openxmlformats.org/officeDocument/2006/relationships/hyperlink" Target="https://www.valuebasedmanagement.net/methods_regression_analysis.html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232125-C212-458B-8A1B-C5DF069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896" y="643467"/>
            <a:ext cx="5975956" cy="4127545"/>
          </a:xfrm>
        </p:spPr>
        <p:txBody>
          <a:bodyPr vert="horz" lIns="91440" tIns="45720" rIns="91440" bIns="0" rtlCol="0" anchor="ctr">
            <a:normAutofit/>
          </a:bodyPr>
          <a:lstStyle/>
          <a:p>
            <a:pPr marR="0"/>
            <a:r>
              <a:rPr lang="en-US" sz="4800" u="none" strike="noStrike" baseline="0" dirty="0"/>
              <a:t>Multiple Regression on ABC Company Employees’ Salaries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CD9A3-D7DA-4804-92FA-70E4E8EAA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17" r="46082"/>
          <a:stretch/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  <p:sp>
        <p:nvSpPr>
          <p:cNvPr id="16" name="Subtitle 5">
            <a:extLst>
              <a:ext uri="{FF2B5EF4-FFF2-40B4-BE49-F238E27FC236}">
                <a16:creationId xmlns:a16="http://schemas.microsoft.com/office/drawing/2014/main" id="{A483C760-4695-4963-B857-74F0DC3338DC}"/>
              </a:ext>
            </a:extLst>
          </p:cNvPr>
          <p:cNvSpPr txBox="1">
            <a:spLocks/>
          </p:cNvSpPr>
          <p:nvPr/>
        </p:nvSpPr>
        <p:spPr>
          <a:xfrm>
            <a:off x="5078896" y="5397284"/>
            <a:ext cx="8637072" cy="977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By : Tamrat Workineh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4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8798-F82C-4903-B3B6-3544BA7D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sz="20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Results and </a:t>
            </a:r>
            <a:r>
              <a:rPr lang="en-US" sz="20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Interpretations</a:t>
            </a:r>
            <a:r>
              <a:rPr lang="en-US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58A12A-1279-440D-B920-4790F1762C26}"/>
              </a:ext>
            </a:extLst>
          </p:cNvPr>
          <p:cNvSpPr/>
          <p:nvPr/>
        </p:nvSpPr>
        <p:spPr>
          <a:xfrm>
            <a:off x="1331055" y="1690687"/>
            <a:ext cx="9178282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multiple regression model was calculated substituting the formula with the coefficients and Y-intercept   to preditct   the target employees’ annual rate.  Based on numerical   values of age, sex, work experience and education predictors.  The accuracy of the model is found to be 0.85.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ED5843-4FEF-408B-9886-9CCD77B9852E}"/>
              </a:ext>
            </a:extLst>
          </p:cNvPr>
          <p:cNvSpPr/>
          <p:nvPr/>
        </p:nvSpPr>
        <p:spPr>
          <a:xfrm>
            <a:off x="1017723" y="3059668"/>
            <a:ext cx="206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5496"/>
                </a:solidFill>
                <a:latin typeface="Times New Roman" panose="02020603050405020304" pitchFamily="18" charset="0"/>
              </a:rPr>
              <a:t>Next Steps: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5252A-E488-4084-86C1-6171CA0895E5}"/>
              </a:ext>
            </a:extLst>
          </p:cNvPr>
          <p:cNvSpPr/>
          <p:nvPr/>
        </p:nvSpPr>
        <p:spPr>
          <a:xfrm>
            <a:off x="1500596" y="3874650"/>
            <a:ext cx="8921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kern="0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This regression model has not examined the dataset exhaustively.   There is a plan to apply different models and compare and examine to come up with more accurate model related to the dataset after covering the remaining topic in the course. </a:t>
            </a:r>
          </a:p>
        </p:txBody>
      </p:sp>
    </p:spTree>
    <p:extLst>
      <p:ext uri="{BB962C8B-B14F-4D97-AF65-F5344CB8AC3E}">
        <p14:creationId xmlns:p14="http://schemas.microsoft.com/office/powerpoint/2010/main" val="343039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07ED6-8BB4-4502-BE99-0460E99852B8}"/>
              </a:ext>
            </a:extLst>
          </p:cNvPr>
          <p:cNvSpPr/>
          <p:nvPr/>
        </p:nvSpPr>
        <p:spPr>
          <a:xfrm>
            <a:off x="1180426" y="726603"/>
            <a:ext cx="55585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References and contributions:</a:t>
            </a:r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7A40E-119B-4B82-ABCF-7B9438891A17}"/>
              </a:ext>
            </a:extLst>
          </p:cNvPr>
          <p:cNvSpPr/>
          <p:nvPr/>
        </p:nvSpPr>
        <p:spPr>
          <a:xfrm>
            <a:off x="1782870" y="1652816"/>
            <a:ext cx="7423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hlinkClick r:id="rId2"/>
              </a:rPr>
              <a:t>https://www.valuebasedmanagement.net/methods_regression_analysis.html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3F613E-A2D0-400D-8F2E-ED6403CF8C08}"/>
              </a:ext>
            </a:extLst>
          </p:cNvPr>
          <p:cNvSpPr/>
          <p:nvPr/>
        </p:nvSpPr>
        <p:spPr>
          <a:xfrm>
            <a:off x="1782870" y="2363585"/>
            <a:ext cx="7311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https://www.statisticssolutions.com/sample-size-formula</a:t>
            </a:r>
            <a:r>
              <a:rPr lang="en-US" b="0" i="0" u="none" strike="noStrike" baseline="0" dirty="0">
                <a:solidFill>
                  <a:srgbClr val="0563C1"/>
                </a:solidFill>
                <a:latin typeface="Calibri" panose="020F0502020204030204" pitchFamily="34" charset="0"/>
                <a:hlinkClick r:id="rId3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4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7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DCA44-63AB-4A78-854D-14F13D258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Thank You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32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301E-CC62-4939-B48C-21AEC50A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66" y="388033"/>
            <a:ext cx="10515600" cy="905377"/>
          </a:xfrm>
        </p:spPr>
        <p:txBody>
          <a:bodyPr>
            <a:noAutofit/>
          </a:bodyPr>
          <a:lstStyle/>
          <a:p>
            <a:pPr marR="0" algn="ctr" rtl="0"/>
            <a:r>
              <a:rPr lang="en-US" sz="28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Multiple Regression on ABC Company Employees ‘Salaries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2BD96E-A934-40DC-8BDF-3814F742D150}"/>
              </a:ext>
            </a:extLst>
          </p:cNvPr>
          <p:cNvSpPr txBox="1">
            <a:spLocks/>
          </p:cNvSpPr>
          <p:nvPr/>
        </p:nvSpPr>
        <p:spPr>
          <a:xfrm>
            <a:off x="838200" y="1293410"/>
            <a:ext cx="10515600" cy="90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Hello Everyone: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00AA4C-BFF9-4AB6-ADBF-AD5FBD3E5423}"/>
              </a:ext>
            </a:extLst>
          </p:cNvPr>
          <p:cNvSpPr txBox="1">
            <a:spLocks/>
          </p:cNvSpPr>
          <p:nvPr/>
        </p:nvSpPr>
        <p:spPr>
          <a:xfrm>
            <a:off x="725466" y="1820717"/>
            <a:ext cx="110865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In this presentation discussion is made on Multiple Regression on ABC Company Employees’ Salaries dataset: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CE8F92-5748-45BA-B2D0-671A71AA8FD5}"/>
              </a:ext>
            </a:extLst>
          </p:cNvPr>
          <p:cNvSpPr/>
          <p:nvPr/>
        </p:nvSpPr>
        <p:spPr>
          <a:xfrm>
            <a:off x="725466" y="3013492"/>
            <a:ext cx="2302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F5496"/>
                </a:solidFill>
                <a:latin typeface="Times New Roman" panose="02020603050405020304" pitchFamily="18" charset="0"/>
                <a:ea typeface="+mj-ea"/>
                <a:cs typeface="+mj-cs"/>
              </a:rPr>
              <a:t>Topic of discussion</a:t>
            </a:r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: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9A0EE6-AF0D-4005-9A7E-BD51260EDFC1}"/>
              </a:ext>
            </a:extLst>
          </p:cNvPr>
          <p:cNvSpPr/>
          <p:nvPr/>
        </p:nvSpPr>
        <p:spPr>
          <a:xfrm>
            <a:off x="838200" y="345393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b="1" dirty="0">
                <a:solidFill>
                  <a:srgbClr val="2F559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the dataset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b="1" dirty="0">
                <a:solidFill>
                  <a:srgbClr val="2F559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Project’s Objectives: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b="1" dirty="0">
                <a:solidFill>
                  <a:srgbClr val="2F559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Exploration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b="1" dirty="0">
                <a:solidFill>
                  <a:srgbClr val="2F559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 of study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b="1" dirty="0">
                <a:solidFill>
                  <a:srgbClr val="2F559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 and Interpretation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b="1" dirty="0">
                <a:solidFill>
                  <a:srgbClr val="2F559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and Conclusion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b="1" dirty="0">
                <a:solidFill>
                  <a:srgbClr val="2F559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 and Next Step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b="1" dirty="0">
                <a:solidFill>
                  <a:srgbClr val="2F559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and contributions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5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8913-E638-42CB-B200-D6566EDE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04" y="49342"/>
            <a:ext cx="10515600" cy="1325563"/>
          </a:xfrm>
        </p:spPr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Overview of the ABC- Company Dataset             </a:t>
            </a:r>
            <a:endParaRPr lang="en-US" b="1" i="0" u="none" strike="noStrike" baseline="0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88A7A3-DAF7-4998-A3EE-243B4953FD0B}"/>
              </a:ext>
            </a:extLst>
          </p:cNvPr>
          <p:cNvSpPr/>
          <p:nvPr/>
        </p:nvSpPr>
        <p:spPr>
          <a:xfrm>
            <a:off x="849682" y="1020962"/>
            <a:ext cx="93151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The ABC Company has 500 employees. The dataset of the company originally contains 500 rows and 13 columns. After data wrangling, it is reduced to 500 rows and 6 columns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A0886A-368A-4610-8D3A-B520F61B2A2C}"/>
              </a:ext>
            </a:extLst>
          </p:cNvPr>
          <p:cNvSpPr/>
          <p:nvPr/>
        </p:nvSpPr>
        <p:spPr>
          <a:xfrm>
            <a:off x="849682" y="2187775"/>
            <a:ext cx="7837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Variable  Description :</a:t>
            </a:r>
          </a:p>
          <a:p>
            <a:endParaRPr lang="en-US" b="1" dirty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2E7764-5F69-40CC-A86D-1CAD9883CB0C}"/>
              </a:ext>
            </a:extLst>
          </p:cNvPr>
          <p:cNvSpPr/>
          <p:nvPr/>
        </p:nvSpPr>
        <p:spPr>
          <a:xfrm>
            <a:off x="1093938" y="2760419"/>
            <a:ext cx="95281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Emp_ID</a:t>
            </a:r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	 :   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Employee 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Emp_Age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:    Age of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Experience:  Work experience of  the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Sex :  Male or Female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Education in Year</a:t>
            </a:r>
            <a:r>
              <a:rPr lang="en-US" dirty="0">
                <a:solidFill>
                  <a:srgbClr val="2F5496"/>
                </a:solidFill>
                <a:latin typeface="Times New Roman" panose="02020603050405020304" pitchFamily="18" charset="0"/>
              </a:rPr>
              <a:t>: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Educational Qualification (Diploma/Degree / Masters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Annual_Rate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: Annual salary of employee	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0B018-5796-475A-9A6B-7CB9C819C70F}"/>
              </a:ext>
            </a:extLst>
          </p:cNvPr>
          <p:cNvSpPr/>
          <p:nvPr/>
        </p:nvSpPr>
        <p:spPr>
          <a:xfrm>
            <a:off x="991647" y="5038484"/>
            <a:ext cx="970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2F5496"/>
                </a:solidFill>
                <a:latin typeface="Times New Roman" panose="02020603050405020304" pitchFamily="18" charset="0"/>
              </a:rPr>
              <a:t>To explore the relationship between the independent variables (age, experience, educational background and sex) from now on called ‘Features’ and Annual Rate from now on called ‘target ‘dependent variable</a:t>
            </a:r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.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A08AB-07CF-4066-B45A-714004B5E085}"/>
              </a:ext>
            </a:extLst>
          </p:cNvPr>
          <p:cNvSpPr/>
          <p:nvPr/>
        </p:nvSpPr>
        <p:spPr>
          <a:xfrm>
            <a:off x="991647" y="4705364"/>
            <a:ext cx="9214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5496"/>
                </a:solidFill>
                <a:latin typeface="Times New Roman" panose="02020603050405020304" pitchFamily="18" charset="0"/>
              </a:rPr>
              <a:t>Note :</a:t>
            </a:r>
          </a:p>
        </p:txBody>
      </p:sp>
    </p:spTree>
    <p:extLst>
      <p:ext uri="{BB962C8B-B14F-4D97-AF65-F5344CB8AC3E}">
        <p14:creationId xmlns:p14="http://schemas.microsoft.com/office/powerpoint/2010/main" val="258573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A60A12-AF3D-4710-8B19-A7A1F956EA56}"/>
              </a:ext>
            </a:extLst>
          </p:cNvPr>
          <p:cNvSpPr/>
          <p:nvPr/>
        </p:nvSpPr>
        <p:spPr>
          <a:xfrm>
            <a:off x="844476" y="1600199"/>
            <a:ext cx="3539266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marR="0" defTabSz="9144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tabLst>
                <a:tab pos="1943100" algn="l"/>
              </a:tabLst>
            </a:pP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 Project Objective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BE81225-439E-4BE6-A50B-C05A685F79F7}"/>
              </a:ext>
            </a:extLst>
          </p:cNvPr>
          <p:cNvSpPr/>
          <p:nvPr/>
        </p:nvSpPr>
        <p:spPr>
          <a:xfrm>
            <a:off x="4924851" y="1600199"/>
            <a:ext cx="6130003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marR="0" indent="-228600" defTabSz="9144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943100" algn="l"/>
              </a:tabLst>
            </a:pPr>
            <a:r>
              <a:rPr lang="en-US" i="1" dirty="0"/>
              <a:t>This project emphasizes the use of regression analysis to examine a relationship between multiple features  and a target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8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938CAC-802A-4F9E-B4E1-93BFF61B6AC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1" r="2563" b="210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42DBF-6D4E-402B-BFE2-9E7F6AC4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353" y="771987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4800" b="0" i="0" u="none" strike="noStrike" baseline="0" dirty="0"/>
              <a:t>Dataset Exploration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33FF7E-1623-4208-BF9A-A96151D66CCD}"/>
              </a:ext>
            </a:extLst>
          </p:cNvPr>
          <p:cNvSpPr/>
          <p:nvPr/>
        </p:nvSpPr>
        <p:spPr>
          <a:xfrm>
            <a:off x="7615463" y="4918895"/>
            <a:ext cx="3878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The ABC Company’s Dataset Heatmap: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01D2EB-9887-4F71-B321-E5921D8F2934}"/>
              </a:ext>
            </a:extLst>
          </p:cNvPr>
          <p:cNvSpPr/>
          <p:nvPr/>
        </p:nvSpPr>
        <p:spPr>
          <a:xfrm>
            <a:off x="7459578" y="5557459"/>
            <a:ext cx="45559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 1:  Heatmap : The heatmap shows the plosive correlation as we go up to lighter color</a:t>
            </a:r>
            <a:endParaRPr lang="en-US" sz="1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4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3721-ED45-412E-9865-E92E8BA8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81" y="1382560"/>
            <a:ext cx="10515600" cy="1325563"/>
          </a:xfrm>
        </p:spPr>
        <p:txBody>
          <a:bodyPr>
            <a:normAutofit/>
          </a:bodyPr>
          <a:lstStyle/>
          <a:p>
            <a:pPr marR="0" rtl="0"/>
            <a:r>
              <a:rPr lang="en-US" sz="2000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Train-Test Split technique was used to split the dataset into two subsets 80% to 20 % training  and divided to contains X and Y trains 400 data rows each whereas X and Y test 100 rows, and to better evaluate the performance of the linear regression model.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E06780-11EE-4A66-8115-0F592BE92FCD}"/>
              </a:ext>
            </a:extLst>
          </p:cNvPr>
          <p:cNvSpPr/>
          <p:nvPr/>
        </p:nvSpPr>
        <p:spPr>
          <a:xfrm>
            <a:off x="981381" y="826811"/>
            <a:ext cx="4041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F5496"/>
                </a:solidFill>
                <a:latin typeface="Times New Roman" panose="02020603050405020304" pitchFamily="18" charset="0"/>
              </a:rPr>
              <a:t>Train-Test Split Technique  </a:t>
            </a:r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CE319D-ADB5-48A6-877C-CB9647B22C5D}"/>
              </a:ext>
            </a:extLst>
          </p:cNvPr>
          <p:cNvSpPr/>
          <p:nvPr/>
        </p:nvSpPr>
        <p:spPr>
          <a:xfrm>
            <a:off x="981381" y="264137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of study </a:t>
            </a:r>
            <a:r>
              <a:rPr lang="en-US" sz="16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20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00942-4455-4440-B729-BF190027D0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11781" y="2992100"/>
            <a:ext cx="7485146" cy="336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1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75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48D226DA-E368-46E4-BF0C-D467A1E86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C671B-57D3-45DE-B334-84FE2451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695" y="938717"/>
            <a:ext cx="8689157" cy="3541837"/>
          </a:xfrm>
        </p:spPr>
        <p:txBody>
          <a:bodyPr vert="horz" lIns="91440" tIns="45720" rIns="91440" bIns="0" rtlCol="0" anchor="b">
            <a:normAutofit/>
          </a:bodyPr>
          <a:lstStyle/>
          <a:p>
            <a:pPr marR="0"/>
            <a:r>
              <a:rPr lang="en-US" sz="6600" u="none" strike="noStrike" baseline="0" dirty="0"/>
              <a:t>Model:</a:t>
            </a:r>
          </a:p>
        </p:txBody>
      </p: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7105F2EF-F4AA-488F-8E74-484FA0078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11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B056-F0C4-4E79-A147-CD039F97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sz="2000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From the regression equation, We know that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CEA4B-F577-4DBE-A3B1-A2247314485C}"/>
              </a:ext>
            </a:extLst>
          </p:cNvPr>
          <p:cNvSpPr/>
          <p:nvPr/>
        </p:nvSpPr>
        <p:spPr>
          <a:xfrm>
            <a:off x="1917031" y="2477149"/>
            <a:ext cx="7908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where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  </a:t>
            </a:r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is the predicted /targeted 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;  X</a:t>
            </a:r>
            <a:r>
              <a:rPr lang="en-US" b="0" i="0" u="none" strike="noStrike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through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b="0" i="0" u="none" strike="noStrike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are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 </a:t>
            </a:r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distinct Predictor variables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,b</a:t>
            </a:r>
            <a:r>
              <a:rPr lang="en-US" b="0" i="0" u="none" strike="noStrike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 is the  Y </a:t>
            </a:r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intercept and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</a:t>
            </a:r>
            <a:r>
              <a:rPr lang="en-US" b="0" i="0" u="none" strike="noStrike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through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</a:t>
            </a:r>
            <a:r>
              <a:rPr lang="en-US" b="0" i="0" u="none" strike="noStrike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are the estimated regression coefficients</a:t>
            </a:r>
            <a:endParaRPr lang="en-US" dirty="0"/>
          </a:p>
        </p:txBody>
      </p:sp>
      <p:pic>
        <p:nvPicPr>
          <p:cNvPr id="1026" name="Picture 8">
            <a:extLst>
              <a:ext uri="{FF2B5EF4-FFF2-40B4-BE49-F238E27FC236}">
                <a16:creationId xmlns:a16="http://schemas.microsoft.com/office/drawing/2014/main" id="{F939F194-9447-4A96-B121-1DDE73454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84" y="1884947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9">
            <a:extLst>
              <a:ext uri="{FF2B5EF4-FFF2-40B4-BE49-F238E27FC236}">
                <a16:creationId xmlns:a16="http://schemas.microsoft.com/office/drawing/2014/main" id="{2B2FC3C4-3063-4F46-82A4-3736B897B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479" y="1654202"/>
            <a:ext cx="417786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329706E-B48C-498B-90CE-F2358044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484" y="14277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63644E-52D1-4CD5-9458-8B80DE410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484" y="21706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0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641B-6121-45DD-BFF3-987C1CA7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Based on the given equation: A dataset with 500 rows and six columns were Analyzed: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8B1D3-2B79-4F74-A614-31A22FF04AAB}"/>
              </a:ext>
            </a:extLst>
          </p:cNvPr>
          <p:cNvSpPr/>
          <p:nvPr/>
        </p:nvSpPr>
        <p:spPr>
          <a:xfrm>
            <a:off x="966536" y="1506022"/>
            <a:ext cx="9653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A trained data set was fitted in to the model to predict the regression model: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B062D-0D58-4CDF-90E1-EC5CE2F024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573" y="2133850"/>
            <a:ext cx="4635416" cy="69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7FBBF-2B68-43B3-AC18-54A393553C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6" y="3016252"/>
            <a:ext cx="8514348" cy="3476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6023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515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Gill Sans MT</vt:lpstr>
      <vt:lpstr>Symbol</vt:lpstr>
      <vt:lpstr>Times New Roman</vt:lpstr>
      <vt:lpstr>Gallery</vt:lpstr>
      <vt:lpstr>Multiple Regression on ABC Company Employees’ Salaries </vt:lpstr>
      <vt:lpstr>Multiple Regression on ABC Company Employees ‘Salaries </vt:lpstr>
      <vt:lpstr> Overview of the ABC- Company Dataset             </vt:lpstr>
      <vt:lpstr>PowerPoint Presentation</vt:lpstr>
      <vt:lpstr>Dataset Exploration</vt:lpstr>
      <vt:lpstr>Train-Test Split technique was used to split the dataset into two subsets 80% to 20 % training  and divided to contains X and Y trains 400 data rows each whereas X and Y test 100 rows, and to better evaluate the performance of the linear regression model.</vt:lpstr>
      <vt:lpstr>Model:</vt:lpstr>
      <vt:lpstr>From the regression equation, We know that :</vt:lpstr>
      <vt:lpstr> Based on the given equation: A dataset with 500 rows and six columns were Analyzed: </vt:lpstr>
      <vt:lpstr>Results and Interpretations 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on ABC Company Employees’ Salaries </dc:title>
  <dc:creator>Joe</dc:creator>
  <cp:lastModifiedBy>Joe</cp:lastModifiedBy>
  <cp:revision>4</cp:revision>
  <dcterms:created xsi:type="dcterms:W3CDTF">2020-10-13T19:26:40Z</dcterms:created>
  <dcterms:modified xsi:type="dcterms:W3CDTF">2020-10-13T20:29:45Z</dcterms:modified>
</cp:coreProperties>
</file>