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301" r:id="rId2"/>
    <p:sldId id="256" r:id="rId3"/>
    <p:sldId id="269" r:id="rId4"/>
    <p:sldId id="302" r:id="rId5"/>
    <p:sldId id="276" r:id="rId6"/>
    <p:sldId id="280" r:id="rId7"/>
    <p:sldId id="283" r:id="rId8"/>
    <p:sldId id="284" r:id="rId9"/>
    <p:sldId id="289" r:id="rId10"/>
    <p:sldId id="303" r:id="rId11"/>
    <p:sldId id="304" r:id="rId12"/>
    <p:sldId id="293" r:id="rId13"/>
    <p:sldId id="30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350" autoAdjust="0"/>
    <p:restoredTop sz="84083" autoAdjust="0"/>
  </p:normalViewPr>
  <p:slideViewPr>
    <p:cSldViewPr snapToGrid="0">
      <p:cViewPr varScale="1">
        <p:scale>
          <a:sx n="55" d="100"/>
          <a:sy n="55" d="100"/>
        </p:scale>
        <p:origin x="108" y="2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9" d="100"/>
          <a:sy n="59" d="100"/>
        </p:scale>
        <p:origin x="260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96188-FFE6-433D-AFC0-E4DFD9E6EDDD}"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DB487-046D-454A-BB63-8163F694F9A2}" type="slidenum">
              <a:rPr lang="en-US" smtClean="0"/>
              <a:t>‹#›</a:t>
            </a:fld>
            <a:endParaRPr lang="en-US"/>
          </a:p>
        </p:txBody>
      </p:sp>
    </p:spTree>
    <p:extLst>
      <p:ext uri="{BB962C8B-B14F-4D97-AF65-F5344CB8AC3E}">
        <p14:creationId xmlns:p14="http://schemas.microsoft.com/office/powerpoint/2010/main" val="3122573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  My name is Tamrat : </a:t>
            </a:r>
          </a:p>
          <a:p>
            <a:r>
              <a:rPr lang="en-US" dirty="0"/>
              <a:t>                            Today , I would like to present a mini project  on Multiple regression analysis  and classification on ABC Employees Salaries.  I hope you will find it useful. </a:t>
            </a:r>
          </a:p>
        </p:txBody>
      </p:sp>
      <p:sp>
        <p:nvSpPr>
          <p:cNvPr id="4" name="Slide Number Placeholder 3"/>
          <p:cNvSpPr>
            <a:spLocks noGrp="1"/>
          </p:cNvSpPr>
          <p:nvPr>
            <p:ph type="sldNum" sz="quarter" idx="5"/>
          </p:nvPr>
        </p:nvSpPr>
        <p:spPr/>
        <p:txBody>
          <a:bodyPr/>
          <a:lstStyle/>
          <a:p>
            <a:fld id="{D39DB487-046D-454A-BB63-8163F694F9A2}" type="slidenum">
              <a:rPr lang="en-US" smtClean="0"/>
              <a:t>1</a:t>
            </a:fld>
            <a:endParaRPr lang="en-US"/>
          </a:p>
        </p:txBody>
      </p:sp>
    </p:spTree>
    <p:extLst>
      <p:ext uri="{BB962C8B-B14F-4D97-AF65-F5344CB8AC3E}">
        <p14:creationId xmlns:p14="http://schemas.microsoft.com/office/powerpoint/2010/main" val="3197816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100" dirty="0">
                <a:latin typeface="Times New Roman" panose="02020603050405020304" pitchFamily="18" charset="0"/>
                <a:ea typeface="Calibri" panose="020F0502020204030204" pitchFamily="34" charset="0"/>
                <a:cs typeface="Times New Roman" panose="02020603050405020304" pitchFamily="18" charset="0"/>
              </a:rPr>
              <a:t>The second scenario was to </a:t>
            </a:r>
            <a:r>
              <a:rPr lang="en-US" dirty="0">
                <a:latin typeface="Times New Roman" panose="02020603050405020304" pitchFamily="18" charset="0"/>
                <a:ea typeface="Calibri" panose="020F0502020204030204" pitchFamily="34" charset="0"/>
                <a:cs typeface="Times New Roman" panose="02020603050405020304" pitchFamily="18" charset="0"/>
              </a:rPr>
              <a:t>detects the accuracy of sex and  annual salary  relationship. Since machine learning algorithm can only read numerical values, there was a need to convert categorical values into numbers. Accordingly, the Sex feature was encoded as Male = 1 and Female= 2 as shown hereunder.  </a:t>
            </a:r>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10</a:t>
            </a:fld>
            <a:endParaRPr lang="en-US"/>
          </a:p>
        </p:txBody>
      </p:sp>
    </p:spTree>
    <p:extLst>
      <p:ext uri="{BB962C8B-B14F-4D97-AF65-F5344CB8AC3E}">
        <p14:creationId xmlns:p14="http://schemas.microsoft.com/office/powerpoint/2010/main" val="227140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Calibri" panose="020F0502020204030204" pitchFamily="34" charset="0"/>
                <a:cs typeface="Times New Roman" panose="02020603050405020304" pitchFamily="18" charset="0"/>
              </a:rPr>
              <a:t>After the encoding the sex variable, the dataset containing the sex (the feature) and annual salary (the target)were split into two subsets  with 80% to 20 % training set  and test set  respectively to find out the accuracy of the regression model as shown  on the slide.  From this  ,</a:t>
            </a:r>
            <a:r>
              <a:rPr lang="en-US" sz="1100" b="0" i="0" u="none" strike="noStrike" baseline="0" dirty="0">
                <a:solidFill>
                  <a:srgbClr val="2F5496"/>
                </a:solidFill>
                <a:latin typeface="Times New Roman" panose="02020603050405020304" pitchFamily="18" charset="0"/>
              </a:rPr>
              <a:t> the model show 0.0024 accuracy .  From this we deduce that there is weak  relationship between  Sex and the target variable.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11</a:t>
            </a:fld>
            <a:endParaRPr lang="en-US"/>
          </a:p>
        </p:txBody>
      </p:sp>
    </p:spTree>
    <p:extLst>
      <p:ext uri="{BB962C8B-B14F-4D97-AF65-F5344CB8AC3E}">
        <p14:creationId xmlns:p14="http://schemas.microsoft.com/office/powerpoint/2010/main" val="211462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a:lnSpc>
                <a:spcPct val="107000"/>
              </a:lnSpc>
              <a:spcBef>
                <a:spcPts val="1200"/>
              </a:spcBef>
              <a:spcAft>
                <a:spcPts val="0"/>
              </a:spcAft>
              <a:buFont typeface="Symbol" panose="05050102010706020507" pitchFamily="18" charset="2"/>
              <a:buChar char=""/>
            </a:pPr>
            <a:endParaRPr lang="en-US" b="1" kern="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b="1" dirty="0"/>
              <a:t> </a:t>
            </a:r>
            <a:endParaRPr lang="en-US" dirty="0"/>
          </a:p>
          <a:p>
            <a:r>
              <a:rPr lang="en-US" dirty="0"/>
              <a:t>The goal of the project was  to determine the ability of age, work experience and education to predict the annual income of employees at ABC company by using multiple regression machine learning algorithm. The model, based on numerical   values of age, work experience and education predictors.  The accuracy of the model is found to be 0.85. The study further implemented the regression analysis model  to see relationship between sex independent variable and  annual salary the dependent variable and  the accuracy of the model  showed 0.0045. </a:t>
            </a:r>
          </a:p>
          <a:p>
            <a:r>
              <a:rPr lang="en-US" dirty="0"/>
              <a:t>This means that the two variables have very weak relationship.  </a:t>
            </a:r>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12</a:t>
            </a:fld>
            <a:endParaRPr lang="en-US"/>
          </a:p>
        </p:txBody>
      </p:sp>
    </p:spTree>
    <p:extLst>
      <p:ext uri="{BB962C8B-B14F-4D97-AF65-F5344CB8AC3E}">
        <p14:creationId xmlns:p14="http://schemas.microsoft.com/office/powerpoint/2010/main" val="587519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kern="0" dirty="0">
                <a:solidFill>
                  <a:srgbClr val="2F5496"/>
                </a:solidFill>
                <a:latin typeface="Calibri Light" panose="020F0302020204030204" pitchFamily="34" charset="0"/>
                <a:cs typeface="Times New Roman" panose="02020603050405020304" pitchFamily="18" charset="0"/>
              </a:rPr>
              <a:t>For this session  This project  was focused  on  multiple regression and classification  models.  In the next session I will present you other  machine learning models . I hope you enjoyed the presentation.  For  your comment and question</a:t>
            </a:r>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13</a:t>
            </a:fld>
            <a:endParaRPr lang="en-US"/>
          </a:p>
        </p:txBody>
      </p:sp>
    </p:spTree>
    <p:extLst>
      <p:ext uri="{BB962C8B-B14F-4D97-AF65-F5344CB8AC3E}">
        <p14:creationId xmlns:p14="http://schemas.microsoft.com/office/powerpoint/2010/main" val="1250051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multiple regression analysis  project : The following  topic will be discussed : First I would provide you a brief description on the dataset. Then I will  discuss the objectives of the project , methodology used , result and interpretation and finally a summary of the project will be presented. </a:t>
            </a:r>
          </a:p>
        </p:txBody>
      </p:sp>
      <p:sp>
        <p:nvSpPr>
          <p:cNvPr id="4" name="Slide Number Placeholder 3"/>
          <p:cNvSpPr>
            <a:spLocks noGrp="1"/>
          </p:cNvSpPr>
          <p:nvPr>
            <p:ph type="sldNum" sz="quarter" idx="5"/>
          </p:nvPr>
        </p:nvSpPr>
        <p:spPr/>
        <p:txBody>
          <a:bodyPr/>
          <a:lstStyle/>
          <a:p>
            <a:fld id="{D39DB487-046D-454A-BB63-8163F694F9A2}" type="slidenum">
              <a:rPr lang="en-US" smtClean="0"/>
              <a:t>2</a:t>
            </a:fld>
            <a:endParaRPr lang="en-US"/>
          </a:p>
        </p:txBody>
      </p:sp>
    </p:spTree>
    <p:extLst>
      <p:ext uri="{BB962C8B-B14F-4D97-AF65-F5344CB8AC3E}">
        <p14:creationId xmlns:p14="http://schemas.microsoft.com/office/powerpoint/2010/main" val="3212399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2F5496"/>
                </a:solidFill>
                <a:latin typeface="Times New Roman" panose="02020603050405020304" pitchFamily="18" charset="0"/>
              </a:rPr>
              <a:t>The ABC Company has 500 employees. The dataset of the company originally contains 500 rows and 13 columns.  After refining the relevant variables , it has now reduced  to  6 columns as you can see here.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3</a:t>
            </a:fld>
            <a:endParaRPr lang="en-US"/>
          </a:p>
        </p:txBody>
      </p:sp>
    </p:spTree>
    <p:extLst>
      <p:ext uri="{BB962C8B-B14F-4D97-AF65-F5344CB8AC3E}">
        <p14:creationId xmlns:p14="http://schemas.microsoft.com/office/powerpoint/2010/main" val="390961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This project emphasizes the use of regression analysis and classification models  to examine the relationship between multiple features  and a target variables mentioned in the previous slide. </a:t>
            </a:r>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4</a:t>
            </a:fld>
            <a:endParaRPr lang="en-US"/>
          </a:p>
        </p:txBody>
      </p:sp>
    </p:spTree>
    <p:extLst>
      <p:ext uri="{BB962C8B-B14F-4D97-AF65-F5344CB8AC3E}">
        <p14:creationId xmlns:p14="http://schemas.microsoft.com/office/powerpoint/2010/main" val="81879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Data exploration</a:t>
            </a:r>
            <a:r>
              <a:rPr lang="en-US" sz="1200" b="0" i="0" kern="1200" dirty="0">
                <a:solidFill>
                  <a:schemeClr val="tx1"/>
                </a:solidFill>
                <a:effectLst/>
                <a:latin typeface="+mn-lt"/>
                <a:ea typeface="+mn-ea"/>
                <a:cs typeface="+mn-cs"/>
              </a:rPr>
              <a:t> is the initial step in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analysis in which  we  use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visualization and statistical techniques to describe dataset characterizations, such as size, quantity, and accuracy, in order to better understand the nature of the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    Based on this, the lighter color on   The ABC company  dataset heatmap show  the positive  correlation  between the  features and the target variable. </a:t>
            </a:r>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5</a:t>
            </a:fld>
            <a:endParaRPr lang="en-US"/>
          </a:p>
        </p:txBody>
      </p:sp>
    </p:spTree>
    <p:extLst>
      <p:ext uri="{BB962C8B-B14F-4D97-AF65-F5344CB8AC3E}">
        <p14:creationId xmlns:p14="http://schemas.microsoft.com/office/powerpoint/2010/main" val="96379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solidFill>
                  <a:srgbClr val="2F5496"/>
                </a:solidFill>
                <a:latin typeface="Times New Roman" panose="02020603050405020304" pitchFamily="18" charset="0"/>
              </a:rPr>
              <a:t>to better evaluate the performance of the linear regression model, Train-Test Split technique was used to split the dataset. The dataset was then split to have  80%   trainset and  20 %  test set to contains X and Y  each to contain 400  train data and  X and Y each to contain 100 rows test data.  </a:t>
            </a:r>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6</a:t>
            </a:fld>
            <a:endParaRPr lang="en-US"/>
          </a:p>
        </p:txBody>
      </p:sp>
    </p:spTree>
    <p:extLst>
      <p:ext uri="{BB962C8B-B14F-4D97-AF65-F5344CB8AC3E}">
        <p14:creationId xmlns:p14="http://schemas.microsoft.com/office/powerpoint/2010/main" val="1649276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Multiple regression analysis  is a form of  predicting modeling  technique  which investigates  the relationship between dependent and multiple independent  variables. </a:t>
            </a:r>
            <a:r>
              <a:rPr lang="en-US" sz="1200" b="0" i="0" u="none" strike="noStrike" baseline="0" dirty="0">
                <a:solidFill>
                  <a:srgbClr val="2F5496"/>
                </a:solidFill>
                <a:latin typeface="Times New Roman" panose="02020603050405020304" pitchFamily="18" charset="0"/>
              </a:rPr>
              <a:t>based on the project objectives ,  Regression model was applied </a:t>
            </a:r>
            <a:r>
              <a:rPr lang="en-US" i="1" dirty="0"/>
              <a:t>to examine a relationship between multiple features  and a target variables. </a:t>
            </a:r>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7</a:t>
            </a:fld>
            <a:endParaRPr lang="en-US"/>
          </a:p>
        </p:txBody>
      </p:sp>
    </p:spTree>
    <p:extLst>
      <p:ext uri="{BB962C8B-B14F-4D97-AF65-F5344CB8AC3E}">
        <p14:creationId xmlns:p14="http://schemas.microsoft.com/office/powerpoint/2010/main" val="54906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model has  the following  formula. </a:t>
            </a:r>
            <a:r>
              <a:rPr lang="en-US" b="0" i="0" u="none" strike="noStrike" baseline="0" dirty="0">
                <a:solidFill>
                  <a:srgbClr val="2F5496"/>
                </a:solidFill>
                <a:latin typeface="Times New Roman" panose="02020603050405020304" pitchFamily="18" charset="0"/>
              </a:rPr>
              <a:t>Where Y</a:t>
            </a:r>
            <a:r>
              <a:rPr lang="en-US" b="0" i="0" u="none" strike="noStrike" baseline="0" dirty="0">
                <a:solidFill>
                  <a:srgbClr val="000000"/>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is the predicted /targeted value</a:t>
            </a:r>
            <a:r>
              <a:rPr lang="en-US" b="0" i="0" u="none" strike="noStrike" baseline="0" dirty="0">
                <a:solidFill>
                  <a:srgbClr val="000000"/>
                </a:solidFill>
                <a:latin typeface="Times New Roman" panose="02020603050405020304" pitchFamily="18" charset="0"/>
              </a:rPr>
              <a:t>;  X</a:t>
            </a:r>
            <a:r>
              <a:rPr lang="en-US" b="0" i="0" u="none" strike="noStrike" baseline="-25000" dirty="0">
                <a:solidFill>
                  <a:srgbClr val="000000"/>
                </a:solidFill>
                <a:latin typeface="Times New Roman" panose="02020603050405020304" pitchFamily="18" charset="0"/>
              </a:rPr>
              <a:t>1</a:t>
            </a:r>
            <a:r>
              <a:rPr lang="en-US" b="0" i="0" u="none" strike="noStrike" baseline="0" dirty="0">
                <a:solidFill>
                  <a:srgbClr val="000000"/>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through</a:t>
            </a:r>
            <a:r>
              <a:rPr lang="en-US" b="0" i="0" u="none" strike="noStrike" baseline="0" dirty="0">
                <a:solidFill>
                  <a:srgbClr val="000000"/>
                </a:solidFill>
                <a:latin typeface="Times New Roman" panose="02020603050405020304" pitchFamily="18" charset="0"/>
              </a:rPr>
              <a:t> X</a:t>
            </a:r>
            <a:r>
              <a:rPr lang="en-US" b="0" i="0" u="none" strike="noStrike" baseline="-25000" dirty="0">
                <a:solidFill>
                  <a:srgbClr val="000000"/>
                </a:solidFill>
                <a:latin typeface="Times New Roman" panose="02020603050405020304" pitchFamily="18" charset="0"/>
              </a:rPr>
              <a:t>p</a:t>
            </a:r>
            <a:r>
              <a:rPr lang="en-US" b="0" i="0" u="none" strike="noStrike" baseline="0" dirty="0">
                <a:solidFill>
                  <a:srgbClr val="000000"/>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are</a:t>
            </a:r>
            <a:r>
              <a:rPr lang="en-US" b="0" i="0" u="none" strike="noStrike" baseline="0" dirty="0">
                <a:solidFill>
                  <a:srgbClr val="000000"/>
                </a:solidFill>
                <a:latin typeface="Times New Roman" panose="02020603050405020304" pitchFamily="18" charset="0"/>
              </a:rPr>
              <a:t> p </a:t>
            </a:r>
            <a:r>
              <a:rPr lang="en-US" b="0" i="0" u="none" strike="noStrike" baseline="0" dirty="0">
                <a:solidFill>
                  <a:srgbClr val="2F5496"/>
                </a:solidFill>
                <a:latin typeface="Times New Roman" panose="02020603050405020304" pitchFamily="18" charset="0"/>
              </a:rPr>
              <a:t>distinct Predictor variables</a:t>
            </a:r>
            <a:r>
              <a:rPr lang="en-US" b="0" i="0" u="none" strike="noStrike" baseline="0" dirty="0">
                <a:solidFill>
                  <a:srgbClr val="000000"/>
                </a:solidFill>
                <a:latin typeface="Times New Roman" panose="02020603050405020304" pitchFamily="18" charset="0"/>
              </a:rPr>
              <a:t>,b</a:t>
            </a:r>
            <a:r>
              <a:rPr lang="en-US" b="0" i="0" u="none" strike="noStrike" baseline="-25000" dirty="0">
                <a:solidFill>
                  <a:srgbClr val="000000"/>
                </a:solidFill>
                <a:latin typeface="Times New Roman" panose="02020603050405020304" pitchFamily="18" charset="0"/>
              </a:rPr>
              <a:t>0</a:t>
            </a:r>
            <a:r>
              <a:rPr lang="en-US" b="0" i="0" u="none" strike="noStrike" baseline="0" dirty="0">
                <a:solidFill>
                  <a:srgbClr val="000000"/>
                </a:solidFill>
                <a:latin typeface="Times New Roman" panose="02020603050405020304" pitchFamily="18" charset="0"/>
              </a:rPr>
              <a:t> is the  Y </a:t>
            </a:r>
            <a:r>
              <a:rPr lang="en-US" b="0" i="0" u="none" strike="noStrike" baseline="0" dirty="0">
                <a:solidFill>
                  <a:srgbClr val="2F5496"/>
                </a:solidFill>
                <a:latin typeface="Times New Roman" panose="02020603050405020304" pitchFamily="18" charset="0"/>
              </a:rPr>
              <a:t>intercept and</a:t>
            </a:r>
            <a:r>
              <a:rPr lang="en-US" b="0" i="0" u="none" strike="noStrike" baseline="0" dirty="0">
                <a:solidFill>
                  <a:srgbClr val="000000"/>
                </a:solidFill>
                <a:latin typeface="Times New Roman" panose="02020603050405020304" pitchFamily="18" charset="0"/>
              </a:rPr>
              <a:t> b</a:t>
            </a:r>
            <a:r>
              <a:rPr lang="en-US" b="0" i="0" u="none" strike="noStrike" baseline="-25000" dirty="0">
                <a:solidFill>
                  <a:srgbClr val="000000"/>
                </a:solidFill>
                <a:latin typeface="Times New Roman" panose="02020603050405020304" pitchFamily="18" charset="0"/>
              </a:rPr>
              <a:t>1</a:t>
            </a:r>
            <a:r>
              <a:rPr lang="en-US" b="0" i="0" u="none" strike="noStrike" baseline="0" dirty="0">
                <a:solidFill>
                  <a:srgbClr val="000000"/>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through</a:t>
            </a:r>
            <a:r>
              <a:rPr lang="en-US" b="0" i="0" u="none" strike="noStrike" baseline="0" dirty="0">
                <a:solidFill>
                  <a:srgbClr val="000000"/>
                </a:solidFill>
                <a:latin typeface="Times New Roman" panose="02020603050405020304" pitchFamily="18" charset="0"/>
              </a:rPr>
              <a:t> b</a:t>
            </a:r>
            <a:r>
              <a:rPr lang="en-US" b="0" i="0" u="none" strike="noStrike" baseline="-25000" dirty="0">
                <a:solidFill>
                  <a:srgbClr val="000000"/>
                </a:solidFill>
                <a:latin typeface="Times New Roman" panose="02020603050405020304" pitchFamily="18" charset="0"/>
              </a:rPr>
              <a:t>p</a:t>
            </a:r>
            <a:r>
              <a:rPr lang="en-US" b="0" i="0" u="none" strike="noStrike" baseline="0" dirty="0">
                <a:solidFill>
                  <a:srgbClr val="000000"/>
                </a:solidFill>
                <a:latin typeface="Times New Roman" panose="02020603050405020304" pitchFamily="18" charset="0"/>
              </a:rPr>
              <a:t> </a:t>
            </a:r>
            <a:r>
              <a:rPr lang="en-US" b="0" i="0" u="none" strike="noStrike" baseline="0" dirty="0">
                <a:solidFill>
                  <a:srgbClr val="2F5496"/>
                </a:solidFill>
                <a:latin typeface="Times New Roman" panose="02020603050405020304" pitchFamily="18" charset="0"/>
              </a:rPr>
              <a:t>are the estimated regression coefficients.   Based on this equation ,  the model help us to understand  the strength of the predictor, forecast an effect and point estimate. </a:t>
            </a:r>
            <a:endParaRPr lang="en-US" dirty="0"/>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8</a:t>
            </a:fld>
            <a:endParaRPr lang="en-US"/>
          </a:p>
        </p:txBody>
      </p:sp>
    </p:spTree>
    <p:extLst>
      <p:ext uri="{BB962C8B-B14F-4D97-AF65-F5344CB8AC3E}">
        <p14:creationId xmlns:p14="http://schemas.microsoft.com/office/powerpoint/2010/main" val="2528341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2F5496"/>
                </a:solidFill>
                <a:latin typeface="Times New Roman" panose="02020603050405020304" pitchFamily="18" charset="0"/>
              </a:rPr>
              <a:t>Based on the given equation: ABC company employees  dataset  with 500 rows and six columns were Analyzed:  hence , </a:t>
            </a:r>
            <a:r>
              <a:rPr lang="en-US" b="0" i="0" u="none" strike="noStrike" baseline="0" dirty="0">
                <a:solidFill>
                  <a:srgbClr val="2F5496"/>
                </a:solidFill>
                <a:latin typeface="Times New Roman" panose="02020603050405020304" pitchFamily="18" charset="0"/>
              </a:rPr>
              <a:t>A trained dataset was fitted in to the model to predict the regression model. As you can see below  the model show 0.84 accuracy . </a:t>
            </a:r>
            <a:endParaRPr lang="en-US" dirty="0"/>
          </a:p>
          <a:p>
            <a:endParaRPr lang="en-US" dirty="0"/>
          </a:p>
        </p:txBody>
      </p:sp>
      <p:sp>
        <p:nvSpPr>
          <p:cNvPr id="4" name="Slide Number Placeholder 3"/>
          <p:cNvSpPr>
            <a:spLocks noGrp="1"/>
          </p:cNvSpPr>
          <p:nvPr>
            <p:ph type="sldNum" sz="quarter" idx="5"/>
          </p:nvPr>
        </p:nvSpPr>
        <p:spPr/>
        <p:txBody>
          <a:bodyPr/>
          <a:lstStyle/>
          <a:p>
            <a:fld id="{D39DB487-046D-454A-BB63-8163F694F9A2}" type="slidenum">
              <a:rPr lang="en-US" smtClean="0"/>
              <a:t>9</a:t>
            </a:fld>
            <a:endParaRPr lang="en-US"/>
          </a:p>
        </p:txBody>
      </p:sp>
    </p:spTree>
    <p:extLst>
      <p:ext uri="{BB962C8B-B14F-4D97-AF65-F5344CB8AC3E}">
        <p14:creationId xmlns:p14="http://schemas.microsoft.com/office/powerpoint/2010/main" val="377879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A422AC2-0F08-44AC-B6E0-B71A119478B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8875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22AC2-0F08-44AC-B6E0-B71A119478B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916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22AC2-0F08-44AC-B6E0-B71A119478B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505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7A73-593A-424A-861C-51D02C259697}"/>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DDD19F6-FBE4-4C39-935C-2C6B1B763A9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EA62-BA90-42CA-A181-1D79B7562C79}"/>
              </a:ext>
            </a:extLst>
          </p:cNvPr>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a:extLst>
              <a:ext uri="{FF2B5EF4-FFF2-40B4-BE49-F238E27FC236}">
                <a16:creationId xmlns:a16="http://schemas.microsoft.com/office/drawing/2014/main" id="{A5894ECE-32EF-496B-8100-E5088687D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634CB-A348-4364-8462-3365EF7A403C}"/>
              </a:ext>
            </a:extLst>
          </p:cNvPr>
          <p:cNvSpPr>
            <a:spLocks noGrp="1"/>
          </p:cNvSpPr>
          <p:nvPr>
            <p:ph type="sldNum" sz="quarter" idx="12"/>
          </p:nvPr>
        </p:nvSpPr>
        <p:spPr/>
        <p:txBody>
          <a:bodyPr/>
          <a:lstStyle/>
          <a:p>
            <a:fld id="{AA422AC2-0F08-44AC-B6E0-B71A119478BB}" type="slidenum">
              <a:rPr lang="en-US" smtClean="0"/>
              <a:t>‹#›</a:t>
            </a:fld>
            <a:endParaRPr lang="en-US"/>
          </a:p>
        </p:txBody>
      </p:sp>
    </p:spTree>
    <p:extLst>
      <p:ext uri="{BB962C8B-B14F-4D97-AF65-F5344CB8AC3E}">
        <p14:creationId xmlns:p14="http://schemas.microsoft.com/office/powerpoint/2010/main" val="322942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22AC2-0F08-44AC-B6E0-B71A119478B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8149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0597F-43C5-4789-B404-A8487FC20B8C}" type="datetimeFigureOut">
              <a:rPr lang="en-US" smtClean="0"/>
              <a:t>10/18/2020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22AC2-0F08-44AC-B6E0-B71A119478B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525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0597F-43C5-4789-B404-A8487FC20B8C}"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22AC2-0F08-44AC-B6E0-B71A119478B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42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0597F-43C5-4789-B404-A8487FC20B8C}" type="datetimeFigureOut">
              <a:rPr lang="en-US" smtClean="0"/>
              <a:t>10/18/2020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22AC2-0F08-44AC-B6E0-B71A119478B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723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80597F-43C5-4789-B404-A8487FC20B8C}" type="datetimeFigureOut">
              <a:rPr lang="en-US" smtClean="0"/>
              <a:t>10/18/2020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22AC2-0F08-44AC-B6E0-B71A119478B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25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0597F-43C5-4789-B404-A8487FC20B8C}" type="datetimeFigureOut">
              <a:rPr lang="en-US" smtClean="0"/>
              <a:t>10/18/2020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22AC2-0F08-44AC-B6E0-B71A119478BB}" type="slidenum">
              <a:rPr lang="en-US" smtClean="0"/>
              <a:t>‹#›</a:t>
            </a:fld>
            <a:endParaRPr lang="en-US"/>
          </a:p>
        </p:txBody>
      </p:sp>
    </p:spTree>
    <p:extLst>
      <p:ext uri="{BB962C8B-B14F-4D97-AF65-F5344CB8AC3E}">
        <p14:creationId xmlns:p14="http://schemas.microsoft.com/office/powerpoint/2010/main" val="299103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80597F-43C5-4789-B404-A8487FC20B8C}" type="datetimeFigureOut">
              <a:rPr lang="en-US" smtClean="0"/>
              <a:t>10/18/2020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22AC2-0F08-44AC-B6E0-B71A119478B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865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80597F-43C5-4789-B404-A8487FC20B8C}" type="datetimeFigureOut">
              <a:rPr lang="en-US" smtClean="0"/>
              <a:t>10/18/2020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A422AC2-0F08-44AC-B6E0-B71A119478B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040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80597F-43C5-4789-B404-A8487FC20B8C}" type="datetimeFigureOut">
              <a:rPr lang="en-US" smtClean="0"/>
              <a:t>10/18/2020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A422AC2-0F08-44AC-B6E0-B71A119478B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2094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9232125-C212-458B-8A1B-C5DF069A9611}"/>
              </a:ext>
            </a:extLst>
          </p:cNvPr>
          <p:cNvSpPr>
            <a:spLocks noGrp="1"/>
          </p:cNvSpPr>
          <p:nvPr>
            <p:ph type="title"/>
          </p:nvPr>
        </p:nvSpPr>
        <p:spPr>
          <a:xfrm>
            <a:off x="5078896" y="643467"/>
            <a:ext cx="5975956" cy="4127545"/>
          </a:xfrm>
        </p:spPr>
        <p:txBody>
          <a:bodyPr vert="horz" lIns="91440" tIns="45720" rIns="91440" bIns="0" rtlCol="0" anchor="ctr">
            <a:normAutofit/>
          </a:bodyPr>
          <a:lstStyle/>
          <a:p>
            <a:pPr marR="0"/>
            <a:r>
              <a:rPr lang="en-US" sz="3600" u="none" strike="noStrike" baseline="0" dirty="0"/>
              <a:t>Multiple Regression ANALYSIS &amp; Classification  </a:t>
            </a:r>
            <a:br>
              <a:rPr lang="en-US" sz="3600" u="none" strike="noStrike" baseline="0" dirty="0"/>
            </a:br>
            <a:r>
              <a:rPr lang="en-US" sz="3600" u="none" strike="noStrike" baseline="0" dirty="0"/>
              <a:t>on </a:t>
            </a:r>
            <a:br>
              <a:rPr lang="en-US" sz="3600" u="none" strike="noStrike" baseline="0" dirty="0"/>
            </a:br>
            <a:r>
              <a:rPr lang="en-US" sz="3600" u="none" strike="noStrike" baseline="0" dirty="0"/>
              <a:t>ABC Company </a:t>
            </a:r>
            <a:br>
              <a:rPr lang="en-US" sz="3600" u="none" strike="noStrike" baseline="0" dirty="0"/>
            </a:br>
            <a:r>
              <a:rPr lang="en-US" sz="3600" u="none" strike="noStrike" baseline="0" dirty="0"/>
              <a:t>Employees’ </a:t>
            </a:r>
            <a:br>
              <a:rPr lang="en-US" sz="3600" u="none" strike="noStrike" baseline="0" dirty="0"/>
            </a:br>
            <a:r>
              <a:rPr lang="en-US" sz="3600" u="none" strike="noStrike" baseline="0" dirty="0"/>
              <a:t>Salaries </a:t>
            </a:r>
          </a:p>
        </p:txBody>
      </p:sp>
      <p:sp>
        <p:nvSpPr>
          <p:cNvPr id="21" name="Rectangle 2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EFCD9A3-D7DA-4804-92FA-70E4E8EAAA4E}"/>
              </a:ext>
            </a:extLst>
          </p:cNvPr>
          <p:cNvPicPr>
            <a:picLocks noChangeAspect="1"/>
          </p:cNvPicPr>
          <p:nvPr/>
        </p:nvPicPr>
        <p:blipFill rotWithShape="1">
          <a:blip r:embed="rId4"/>
          <a:srcRect l="8817" r="46082"/>
          <a:stretch/>
        </p:blipFill>
        <p:spPr>
          <a:xfrm>
            <a:off x="3179" y="-2"/>
            <a:ext cx="4651117" cy="6858002"/>
          </a:xfrm>
          <a:prstGeom prst="rect">
            <a:avLst/>
          </a:prstGeom>
        </p:spPr>
      </p:pic>
    </p:spTree>
    <p:extLst>
      <p:ext uri="{BB962C8B-B14F-4D97-AF65-F5344CB8AC3E}">
        <p14:creationId xmlns:p14="http://schemas.microsoft.com/office/powerpoint/2010/main" val="2655874014"/>
      </p:ext>
    </p:extLst>
  </p:cSld>
  <p:clrMapOvr>
    <a:masterClrMapping/>
  </p:clrMapOvr>
  <mc:AlternateContent xmlns:mc="http://schemas.openxmlformats.org/markup-compatibility/2006" xmlns:p14="http://schemas.microsoft.com/office/powerpoint/2010/main">
    <mc:Choice Requires="p14">
      <p:transition spd="slow" p14:dur="2000" advTm="5000"/>
    </mc:Choice>
    <mc:Fallback xmlns="">
      <p:transition spd="slow"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Rectangle 4">
            <a:extLst>
              <a:ext uri="{FF2B5EF4-FFF2-40B4-BE49-F238E27FC236}">
                <a16:creationId xmlns:a16="http://schemas.microsoft.com/office/drawing/2014/main" id="{48921DC1-30C2-466B-B856-3B89DFA594E0}"/>
              </a:ext>
            </a:extLst>
          </p:cNvPr>
          <p:cNvSpPr/>
          <p:nvPr/>
        </p:nvSpPr>
        <p:spPr>
          <a:xfrm>
            <a:off x="220759" y="308614"/>
            <a:ext cx="2823919" cy="1868760"/>
          </a:xfrm>
          <a:prstGeom prst="rect">
            <a:avLst/>
          </a:prstGeom>
        </p:spPr>
        <p:txBody>
          <a:bodyPr vert="horz" lIns="91440" tIns="45720" rIns="91440" bIns="0" rtlCol="0" anchor="b">
            <a:normAutofit/>
          </a:bodyPr>
          <a:lstStyle/>
          <a:p>
            <a:pPr marL="457200" marR="0" defTabSz="914400">
              <a:lnSpc>
                <a:spcPct val="90000"/>
              </a:lnSpc>
              <a:spcBef>
                <a:spcPct val="0"/>
              </a:spcBef>
              <a:spcAft>
                <a:spcPts val="0"/>
              </a:spcAft>
            </a:pPr>
            <a:r>
              <a:rPr lang="en-US" sz="2000" cap="all" dirty="0">
                <a:latin typeface="+mj-lt"/>
                <a:ea typeface="+mj-ea"/>
                <a:cs typeface="+mj-cs"/>
              </a:rPr>
              <a:t> Classification and Regression Analysis with “Sex” vs “Annual Salary”:</a:t>
            </a:r>
          </a:p>
          <a:p>
            <a:pPr marL="457200" marR="0" defTabSz="914400">
              <a:lnSpc>
                <a:spcPct val="90000"/>
              </a:lnSpc>
              <a:spcBef>
                <a:spcPct val="0"/>
              </a:spcBef>
              <a:spcAft>
                <a:spcPts val="800"/>
              </a:spcAft>
            </a:pPr>
            <a:r>
              <a:rPr lang="en-US" sz="2000" cap="all" dirty="0">
                <a:latin typeface="+mj-lt"/>
                <a:ea typeface="+mj-ea"/>
                <a:cs typeface="+mj-cs"/>
              </a:rPr>
              <a:t> </a:t>
            </a:r>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B487DEB-6A4A-47A8-B58D-2C2C7E3F7BFA}"/>
              </a:ext>
            </a:extLst>
          </p:cNvPr>
          <p:cNvPicPr/>
          <p:nvPr/>
        </p:nvPicPr>
        <p:blipFill>
          <a:blip r:embed="rId4"/>
          <a:stretch>
            <a:fillRect/>
          </a:stretch>
        </p:blipFill>
        <p:spPr>
          <a:xfrm>
            <a:off x="4686002" y="1116345"/>
            <a:ext cx="6147663"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AA72687-22AE-4EB3-8DE0-BE18397C1111}"/>
              </a:ext>
            </a:extLst>
          </p:cNvPr>
          <p:cNvSpPr/>
          <p:nvPr/>
        </p:nvSpPr>
        <p:spPr>
          <a:xfrm>
            <a:off x="1294172" y="3384851"/>
            <a:ext cx="10126716" cy="567271"/>
          </a:xfrm>
          <a:prstGeom prst="rect">
            <a:avLst/>
          </a:prstGeom>
        </p:spPr>
        <p:txBody>
          <a:bodyPr wrap="square">
            <a:spAutoFit/>
          </a:bodyPr>
          <a:lstStyle/>
          <a:p>
            <a:pPr>
              <a:lnSpc>
                <a:spcPct val="20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Label Encoding: </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953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154A4C-CAD2-4BC0-9FC7-BDC9E460C428}"/>
              </a:ext>
            </a:extLst>
          </p:cNvPr>
          <p:cNvPicPr/>
          <p:nvPr/>
        </p:nvPicPr>
        <p:blipFill rotWithShape="1">
          <a:blip r:embed="rId4"/>
          <a:srcRect t="7963" r="1" b="24659"/>
          <a:stretch/>
        </p:blipFill>
        <p:spPr>
          <a:xfrm>
            <a:off x="2269237" y="1247274"/>
            <a:ext cx="7653528" cy="3908385"/>
          </a:xfrm>
          <a:prstGeom prst="rect">
            <a:avLst/>
          </a:prstGeom>
        </p:spPr>
      </p:pic>
    </p:spTree>
    <p:extLst>
      <p:ext uri="{BB962C8B-B14F-4D97-AF65-F5344CB8AC3E}">
        <p14:creationId xmlns:p14="http://schemas.microsoft.com/office/powerpoint/2010/main" val="121456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8798-F82C-4903-B3B6-3544BA7D3F98}"/>
              </a:ext>
            </a:extLst>
          </p:cNvPr>
          <p:cNvSpPr>
            <a:spLocks noGrp="1"/>
          </p:cNvSpPr>
          <p:nvPr>
            <p:ph type="title"/>
          </p:nvPr>
        </p:nvSpPr>
        <p:spPr>
          <a:xfrm>
            <a:off x="1294362" y="715899"/>
            <a:ext cx="8394387" cy="944407"/>
          </a:xfrm>
        </p:spPr>
        <p:txBody>
          <a:bodyPr/>
          <a:lstStyle/>
          <a:p>
            <a:pPr marR="0" rtl="0"/>
            <a:r>
              <a:rPr lang="en-US" sz="2000" b="1" dirty="0">
                <a:solidFill>
                  <a:srgbClr val="2F5496"/>
                </a:solidFill>
                <a:latin typeface="Times New Roman" panose="02020603050405020304" pitchFamily="18" charset="0"/>
              </a:rPr>
              <a:t>Results and </a:t>
            </a:r>
            <a:r>
              <a:rPr lang="en-US" sz="2000" b="1" i="0" u="none" strike="noStrike" baseline="0" dirty="0">
                <a:solidFill>
                  <a:srgbClr val="2F5496"/>
                </a:solidFill>
                <a:latin typeface="Times New Roman" panose="02020603050405020304" pitchFamily="18" charset="0"/>
              </a:rPr>
              <a:t>Interpretations</a:t>
            </a:r>
            <a:r>
              <a:rPr lang="en-US" b="1" i="0" u="none" strike="noStrike" baseline="0" dirty="0">
                <a:solidFill>
                  <a:srgbClr val="2F5496"/>
                </a:solidFill>
                <a:latin typeface="Times New Roman" panose="02020603050405020304" pitchFamily="18" charset="0"/>
              </a:rPr>
              <a:t> </a:t>
            </a:r>
          </a:p>
        </p:txBody>
      </p:sp>
      <p:sp>
        <p:nvSpPr>
          <p:cNvPr id="8" name="Title 1">
            <a:extLst>
              <a:ext uri="{FF2B5EF4-FFF2-40B4-BE49-F238E27FC236}">
                <a16:creationId xmlns:a16="http://schemas.microsoft.com/office/drawing/2014/main" id="{F499EAE2-D82C-43D8-BF9A-C33CC6D4323E}"/>
              </a:ext>
            </a:extLst>
          </p:cNvPr>
          <p:cNvSpPr txBox="1">
            <a:spLocks/>
          </p:cNvSpPr>
          <p:nvPr/>
        </p:nvSpPr>
        <p:spPr>
          <a:xfrm>
            <a:off x="746450" y="1891557"/>
            <a:ext cx="11252718" cy="1933994"/>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342900" indent="-342900">
              <a:buFont typeface="Arial" panose="020B0604020202020204" pitchFamily="34" charset="0"/>
              <a:buChar char="•"/>
            </a:pPr>
            <a:r>
              <a:rPr lang="en-US" sz="2800" dirty="0"/>
              <a:t>The model, based on numerical   values of age, work experience and education predictors.  The accuracy of the model is found to be 0.85.</a:t>
            </a:r>
          </a:p>
          <a:p>
            <a:pPr marL="342900" indent="-342900">
              <a:buFont typeface="Arial" panose="020B0604020202020204" pitchFamily="34" charset="0"/>
              <a:buChar char="•"/>
            </a:pPr>
            <a:endParaRPr lang="en-US" sz="2800" b="1" dirty="0">
              <a:solidFill>
                <a:srgbClr val="2F5496"/>
              </a:solidFill>
            </a:endParaRPr>
          </a:p>
          <a:p>
            <a:pPr marL="342900" indent="-342900">
              <a:buFont typeface="Arial" panose="020B0604020202020204" pitchFamily="34" charset="0"/>
              <a:buChar char="•"/>
            </a:pPr>
            <a:r>
              <a:rPr lang="en-US" sz="2800" dirty="0"/>
              <a:t>relationship between sex independent variable and  annual salary the dependent variable and  the accuracy of the model  showed 0.0045</a:t>
            </a:r>
            <a:r>
              <a:rPr lang="en-US" sz="2400" dirty="0"/>
              <a:t>. </a:t>
            </a:r>
            <a:endParaRPr lang="en-US" sz="2400" b="1" dirty="0">
              <a:solidFill>
                <a:srgbClr val="2F5496"/>
              </a:solidFill>
              <a:latin typeface="Times New Roman" panose="02020603050405020304" pitchFamily="18" charset="0"/>
            </a:endParaRPr>
          </a:p>
        </p:txBody>
      </p:sp>
    </p:spTree>
    <p:extLst>
      <p:ext uri="{BB962C8B-B14F-4D97-AF65-F5344CB8AC3E}">
        <p14:creationId xmlns:p14="http://schemas.microsoft.com/office/powerpoint/2010/main" val="343039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290C63-A3C4-4EE4-9469-D774533EB0CB}"/>
              </a:ext>
            </a:extLst>
          </p:cNvPr>
          <p:cNvSpPr/>
          <p:nvPr/>
        </p:nvSpPr>
        <p:spPr>
          <a:xfrm>
            <a:off x="1251187" y="1939615"/>
            <a:ext cx="4701744" cy="1107996"/>
          </a:xfrm>
          <a:prstGeom prst="rect">
            <a:avLst/>
          </a:prstGeom>
        </p:spPr>
        <p:txBody>
          <a:bodyPr wrap="square">
            <a:spAutoFit/>
          </a:bodyPr>
          <a:lstStyle/>
          <a:p>
            <a:r>
              <a:rPr lang="en-US" sz="6600" dirty="0">
                <a:solidFill>
                  <a:srgbClr val="2F5496"/>
                </a:solidFill>
                <a:latin typeface="Times New Roman" panose="02020603050405020304" pitchFamily="18" charset="0"/>
              </a:rPr>
              <a:t>Next Steps: </a:t>
            </a:r>
            <a:endParaRPr lang="en-US" sz="6600" dirty="0"/>
          </a:p>
        </p:txBody>
      </p:sp>
    </p:spTree>
    <p:extLst>
      <p:ext uri="{BB962C8B-B14F-4D97-AF65-F5344CB8AC3E}">
        <p14:creationId xmlns:p14="http://schemas.microsoft.com/office/powerpoint/2010/main" val="3909402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CE8F92-5748-45BA-B2D0-671A71AA8FD5}"/>
              </a:ext>
            </a:extLst>
          </p:cNvPr>
          <p:cNvSpPr/>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Topic of discussion</a:t>
            </a:r>
            <a:r>
              <a:rPr lang="en-US" sz="3200" b="0" i="0" u="none" strike="noStrike" kern="1200" cap="all" baseline="0">
                <a:solidFill>
                  <a:srgbClr val="FFFFFF"/>
                </a:solidFill>
                <a:effectLst/>
                <a:latin typeface="+mj-lt"/>
                <a:ea typeface="+mj-ea"/>
                <a:cs typeface="+mj-cs"/>
              </a:rPr>
              <a:t>:</a:t>
            </a:r>
            <a:endParaRPr lang="en-US" sz="3200" b="0" i="0" kern="1200" cap="all">
              <a:solidFill>
                <a:srgbClr val="FFFFFF"/>
              </a:solidFill>
              <a:effectLst/>
              <a:latin typeface="+mj-lt"/>
              <a:ea typeface="+mj-ea"/>
              <a:cs typeface="+mj-cs"/>
            </a:endParaRPr>
          </a:p>
        </p:txBody>
      </p:sp>
      <p:sp>
        <p:nvSpPr>
          <p:cNvPr id="7" name="Rectangle 6">
            <a:extLst>
              <a:ext uri="{FF2B5EF4-FFF2-40B4-BE49-F238E27FC236}">
                <a16:creationId xmlns:a16="http://schemas.microsoft.com/office/drawing/2014/main" id="{E89A0EE6-AF0D-4005-9A7E-BD51260EDFC1}"/>
              </a:ext>
            </a:extLst>
          </p:cNvPr>
          <p:cNvSpPr/>
          <p:nvPr/>
        </p:nvSpPr>
        <p:spPr>
          <a:xfrm>
            <a:off x="4705594" y="729587"/>
            <a:ext cx="6355824" cy="5426956"/>
          </a:xfrm>
          <a:prstGeom prst="rect">
            <a:avLst/>
          </a:prstGeom>
        </p:spPr>
        <p:txBody>
          <a:bodyPr vert="horz" lIns="91440" tIns="45720" rIns="91440" bIns="45720" rtlCol="0" anchor="t">
            <a:normAutofit/>
          </a:bodyPr>
          <a:lstStyle/>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Overview of the dataset</a:t>
            </a:r>
          </a:p>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Project’s Objectives:</a:t>
            </a:r>
          </a:p>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Dataset Exploration</a:t>
            </a:r>
          </a:p>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methodology of study </a:t>
            </a:r>
          </a:p>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Result and Interpretation</a:t>
            </a:r>
          </a:p>
          <a:p>
            <a:pPr marL="342900" marR="0" lvl="0" indent="-228600" defTabSz="914400">
              <a:lnSpc>
                <a:spcPct val="120000"/>
              </a:lnSpc>
              <a:spcBef>
                <a:spcPts val="0"/>
              </a:spcBef>
              <a:spcAft>
                <a:spcPts val="0"/>
              </a:spcAft>
              <a:buClr>
                <a:schemeClr val="accent1"/>
              </a:buClr>
              <a:buSzPct val="100000"/>
              <a:buFont typeface="Arial" panose="020B0604020202020204" pitchFamily="34" charset="0"/>
              <a:buChar char="•"/>
            </a:pPr>
            <a:r>
              <a:rPr lang="en-US" sz="3200" b="1" dirty="0"/>
              <a:t>Summary and Conclusion </a:t>
            </a:r>
          </a:p>
        </p:txBody>
      </p:sp>
    </p:spTree>
    <p:extLst>
      <p:ext uri="{BB962C8B-B14F-4D97-AF65-F5344CB8AC3E}">
        <p14:creationId xmlns:p14="http://schemas.microsoft.com/office/powerpoint/2010/main" val="1780558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8913-E638-42CB-B200-D6566EDE007F}"/>
              </a:ext>
            </a:extLst>
          </p:cNvPr>
          <p:cNvSpPr>
            <a:spLocks noGrp="1"/>
          </p:cNvSpPr>
          <p:nvPr>
            <p:ph type="title"/>
          </p:nvPr>
        </p:nvSpPr>
        <p:spPr>
          <a:xfrm>
            <a:off x="600204" y="49342"/>
            <a:ext cx="10515600" cy="1325563"/>
          </a:xfrm>
        </p:spPr>
        <p:txBody>
          <a:bodyPr/>
          <a:lstStyle/>
          <a:p>
            <a:pPr marR="0" rtl="0"/>
            <a:r>
              <a:rPr lang="en-US" b="0" i="0" u="none" strike="noStrike" baseline="0" dirty="0">
                <a:solidFill>
                  <a:srgbClr val="2F5496"/>
                </a:solidFill>
                <a:latin typeface="Times New Roman" panose="02020603050405020304" pitchFamily="18" charset="0"/>
              </a:rPr>
              <a:t> </a:t>
            </a:r>
            <a:endParaRPr lang="en-US" b="1" i="0" u="none" strike="noStrike" baseline="0" dirty="0">
              <a:solidFill>
                <a:srgbClr val="2F5496"/>
              </a:solidFill>
              <a:latin typeface="Times New Roman" panose="02020603050405020304" pitchFamily="18" charset="0"/>
            </a:endParaRPr>
          </a:p>
        </p:txBody>
      </p:sp>
      <p:sp>
        <p:nvSpPr>
          <p:cNvPr id="4" name="Rectangle 3">
            <a:extLst>
              <a:ext uri="{FF2B5EF4-FFF2-40B4-BE49-F238E27FC236}">
                <a16:creationId xmlns:a16="http://schemas.microsoft.com/office/drawing/2014/main" id="{0E88A7A3-DAF7-4998-A3EE-243B4953FD0B}"/>
              </a:ext>
            </a:extLst>
          </p:cNvPr>
          <p:cNvSpPr/>
          <p:nvPr/>
        </p:nvSpPr>
        <p:spPr>
          <a:xfrm>
            <a:off x="891438" y="389010"/>
            <a:ext cx="9315191" cy="707886"/>
          </a:xfrm>
          <a:prstGeom prst="rect">
            <a:avLst/>
          </a:prstGeom>
        </p:spPr>
        <p:txBody>
          <a:bodyPr wrap="square">
            <a:spAutoFit/>
          </a:bodyPr>
          <a:lstStyle/>
          <a:p>
            <a:r>
              <a:rPr lang="en-US" sz="2000" b="0" i="0" u="none" strike="noStrike" baseline="0" dirty="0">
                <a:solidFill>
                  <a:srgbClr val="2F5496"/>
                </a:solidFill>
                <a:latin typeface="Times New Roman" panose="02020603050405020304" pitchFamily="18" charset="0"/>
              </a:rPr>
              <a:t>The ABC Company has 500 employees. The dataset of the company originally contains 500 rows and 13 columns. After data wrangling, it is reduced to 500 rows and 6 columns</a:t>
            </a:r>
            <a:endParaRPr lang="en-US" sz="2000" dirty="0"/>
          </a:p>
        </p:txBody>
      </p:sp>
      <p:sp>
        <p:nvSpPr>
          <p:cNvPr id="5" name="Rectangle 4">
            <a:extLst>
              <a:ext uri="{FF2B5EF4-FFF2-40B4-BE49-F238E27FC236}">
                <a16:creationId xmlns:a16="http://schemas.microsoft.com/office/drawing/2014/main" id="{9CA0886A-368A-4610-8D3A-B520F61B2A2C}"/>
              </a:ext>
            </a:extLst>
          </p:cNvPr>
          <p:cNvSpPr/>
          <p:nvPr/>
        </p:nvSpPr>
        <p:spPr>
          <a:xfrm>
            <a:off x="891438" y="1468854"/>
            <a:ext cx="7837119" cy="646331"/>
          </a:xfrm>
          <a:prstGeom prst="rect">
            <a:avLst/>
          </a:prstGeom>
        </p:spPr>
        <p:txBody>
          <a:bodyPr wrap="square">
            <a:spAutoFit/>
          </a:bodyPr>
          <a:lstStyle/>
          <a:p>
            <a:r>
              <a:rPr lang="en-US" b="1" i="0" u="none" strike="noStrike" baseline="0" dirty="0">
                <a:solidFill>
                  <a:srgbClr val="2F5496"/>
                </a:solidFill>
                <a:latin typeface="Times New Roman" panose="02020603050405020304" pitchFamily="18" charset="0"/>
              </a:rPr>
              <a:t>Variable  Description :</a:t>
            </a:r>
          </a:p>
          <a:p>
            <a:endParaRPr lang="en-US" b="1" dirty="0">
              <a:solidFill>
                <a:srgbClr val="2F5496"/>
              </a:solidFill>
              <a:latin typeface="Times New Roman" panose="02020603050405020304" pitchFamily="18" charset="0"/>
            </a:endParaRPr>
          </a:p>
        </p:txBody>
      </p:sp>
      <p:sp>
        <p:nvSpPr>
          <p:cNvPr id="6" name="Rectangle 5">
            <a:extLst>
              <a:ext uri="{FF2B5EF4-FFF2-40B4-BE49-F238E27FC236}">
                <a16:creationId xmlns:a16="http://schemas.microsoft.com/office/drawing/2014/main" id="{262E7764-5F69-40CC-A86D-1CAD9883CB0C}"/>
              </a:ext>
            </a:extLst>
          </p:cNvPr>
          <p:cNvSpPr/>
          <p:nvPr/>
        </p:nvSpPr>
        <p:spPr>
          <a:xfrm>
            <a:off x="1821695" y="2448305"/>
            <a:ext cx="9528131" cy="1754326"/>
          </a:xfrm>
          <a:prstGeom prst="rect">
            <a:avLst/>
          </a:prstGeom>
        </p:spPr>
        <p:txBody>
          <a:bodyPr wrap="square">
            <a:spAutoFit/>
          </a:bodyPr>
          <a:lstStyle/>
          <a:p>
            <a:pPr marL="285750" indent="-285750">
              <a:buFont typeface="Arial" panose="020B0604020202020204" pitchFamily="34" charset="0"/>
              <a:buChar char="•"/>
            </a:pPr>
            <a:r>
              <a:rPr lang="en-US" b="0" i="0" u="none" strike="noStrike" baseline="0" dirty="0" err="1">
                <a:solidFill>
                  <a:srgbClr val="000000"/>
                </a:solidFill>
                <a:latin typeface="Times New Roman" panose="02020603050405020304" pitchFamily="18" charset="0"/>
              </a:rPr>
              <a:t>Emp_ID</a:t>
            </a:r>
            <a:r>
              <a:rPr lang="en-US" b="0" i="0" u="none" strike="noStrike" baseline="0" dirty="0">
                <a:solidFill>
                  <a:srgbClr val="2F5496"/>
                </a:solidFill>
                <a:latin typeface="Times New Roman" panose="02020603050405020304" pitchFamily="18" charset="0"/>
              </a:rPr>
              <a:t>	 :    </a:t>
            </a:r>
            <a:r>
              <a:rPr lang="en-US" b="0" i="0" u="none" strike="noStrike" baseline="0" dirty="0">
                <a:solidFill>
                  <a:srgbClr val="000000"/>
                </a:solidFill>
                <a:latin typeface="Times New Roman" panose="02020603050405020304" pitchFamily="18" charset="0"/>
              </a:rPr>
              <a:t>Employee _ID</a:t>
            </a:r>
          </a:p>
          <a:p>
            <a:pPr marL="285750" indent="-285750">
              <a:buFont typeface="Arial" panose="020B0604020202020204" pitchFamily="34" charset="0"/>
              <a:buChar char="•"/>
            </a:pPr>
            <a:r>
              <a:rPr lang="en-US" b="0" i="0" u="none" strike="noStrike" baseline="0" dirty="0" err="1">
                <a:solidFill>
                  <a:srgbClr val="000000"/>
                </a:solidFill>
                <a:latin typeface="Times New Roman" panose="02020603050405020304" pitchFamily="18" charset="0"/>
              </a:rPr>
              <a:t>Emp_Age</a:t>
            </a:r>
            <a:r>
              <a:rPr lang="en-US" b="0" i="0" u="none" strike="noStrike" baseline="0" dirty="0">
                <a:solidFill>
                  <a:srgbClr val="000000"/>
                </a:solidFill>
                <a:latin typeface="Times New Roman" panose="02020603050405020304" pitchFamily="18" charset="0"/>
              </a:rPr>
              <a:t> :    Age of employees</a:t>
            </a:r>
          </a:p>
          <a:p>
            <a:pPr marL="285750"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Experience:  Work experience of  the employees</a:t>
            </a:r>
          </a:p>
          <a:p>
            <a:pPr marL="285750"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            Sex :  Male or Female Employee</a:t>
            </a:r>
          </a:p>
          <a:p>
            <a:pPr marL="285750"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Education in Year</a:t>
            </a:r>
            <a:r>
              <a:rPr lang="en-US" dirty="0">
                <a:solidFill>
                  <a:srgbClr val="2F5496"/>
                </a:solidFill>
                <a:latin typeface="Times New Roman" panose="02020603050405020304" pitchFamily="18" charset="0"/>
              </a:rPr>
              <a:t>: </a:t>
            </a:r>
            <a:r>
              <a:rPr lang="en-US" b="0" i="0" u="none" strike="noStrike" baseline="0" dirty="0">
                <a:solidFill>
                  <a:srgbClr val="000000"/>
                </a:solidFill>
                <a:latin typeface="Times New Roman" panose="02020603050405020304" pitchFamily="18" charset="0"/>
              </a:rPr>
              <a:t>Educational Qualification (Diploma/Degree / Masters )</a:t>
            </a:r>
          </a:p>
          <a:p>
            <a:pPr marL="285750" indent="-285750">
              <a:buFont typeface="Arial" panose="020B0604020202020204" pitchFamily="34" charset="0"/>
              <a:buChar char="•"/>
            </a:pPr>
            <a:r>
              <a:rPr lang="en-US" b="0" i="0" u="none" strike="noStrike" baseline="0" dirty="0" err="1">
                <a:solidFill>
                  <a:srgbClr val="000000"/>
                </a:solidFill>
                <a:latin typeface="Times New Roman" panose="02020603050405020304" pitchFamily="18" charset="0"/>
              </a:rPr>
              <a:t>Annual_Rate</a:t>
            </a:r>
            <a:r>
              <a:rPr lang="en-US" b="0" i="0" u="none" strike="noStrike" baseline="0" dirty="0">
                <a:solidFill>
                  <a:srgbClr val="000000"/>
                </a:solidFill>
                <a:latin typeface="Times New Roman" panose="02020603050405020304" pitchFamily="18" charset="0"/>
              </a:rPr>
              <a:t>  : Annual salary of employee	</a:t>
            </a:r>
            <a:endParaRPr lang="en-US" dirty="0"/>
          </a:p>
        </p:txBody>
      </p:sp>
    </p:spTree>
    <p:extLst>
      <p:ext uri="{BB962C8B-B14F-4D97-AF65-F5344CB8AC3E}">
        <p14:creationId xmlns:p14="http://schemas.microsoft.com/office/powerpoint/2010/main" val="258573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BA60A12-AF3D-4710-8B19-A7A1F956EA56}"/>
              </a:ext>
            </a:extLst>
          </p:cNvPr>
          <p:cNvSpPr/>
          <p:nvPr/>
        </p:nvSpPr>
        <p:spPr>
          <a:xfrm>
            <a:off x="844476" y="1600199"/>
            <a:ext cx="3539266" cy="4297680"/>
          </a:xfrm>
          <a:prstGeom prst="rect">
            <a:avLst/>
          </a:prstGeom>
        </p:spPr>
        <p:txBody>
          <a:bodyPr vert="horz" lIns="91440" tIns="45720" rIns="91440" bIns="45720" rtlCol="0" anchor="ctr">
            <a:normAutofit/>
          </a:bodyPr>
          <a:lstStyle/>
          <a:p>
            <a:pPr marL="57150" marR="0" defTabSz="914400">
              <a:lnSpc>
                <a:spcPct val="90000"/>
              </a:lnSpc>
              <a:spcBef>
                <a:spcPct val="0"/>
              </a:spcBef>
              <a:spcAft>
                <a:spcPts val="800"/>
              </a:spcAft>
              <a:tabLst>
                <a:tab pos="1943100" algn="l"/>
              </a:tabLst>
            </a:pPr>
            <a:r>
              <a:rPr lang="en-US" sz="3200" b="0" i="0" kern="1200" cap="all" dirty="0">
                <a:solidFill>
                  <a:schemeClr val="tx1"/>
                </a:solidFill>
                <a:effectLst/>
                <a:latin typeface="+mj-lt"/>
                <a:ea typeface="+mj-ea"/>
                <a:cs typeface="+mj-cs"/>
              </a:rPr>
              <a:t>The  Project Objectives </a:t>
            </a:r>
          </a:p>
        </p:txBody>
      </p:sp>
      <p:cxnSp>
        <p:nvCxnSpPr>
          <p:cNvPr id="18" name="Straight Connector 17">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BE81225-439E-4BE6-A50B-C05A685F79F7}"/>
              </a:ext>
            </a:extLst>
          </p:cNvPr>
          <p:cNvSpPr/>
          <p:nvPr/>
        </p:nvSpPr>
        <p:spPr>
          <a:xfrm>
            <a:off x="4924850" y="1289890"/>
            <a:ext cx="6745979" cy="4607989"/>
          </a:xfrm>
          <a:prstGeom prst="rect">
            <a:avLst/>
          </a:prstGeom>
        </p:spPr>
        <p:txBody>
          <a:bodyPr vert="horz" lIns="91440" tIns="45720" rIns="91440" bIns="45720" rtlCol="0" anchor="ctr">
            <a:normAutofit/>
          </a:bodyPr>
          <a:lstStyle/>
          <a:p>
            <a:pPr marL="57150" marR="0" indent="-228600" defTabSz="914400">
              <a:lnSpc>
                <a:spcPct val="120000"/>
              </a:lnSpc>
              <a:spcBef>
                <a:spcPts val="0"/>
              </a:spcBef>
              <a:spcAft>
                <a:spcPts val="800"/>
              </a:spcAft>
              <a:buClr>
                <a:schemeClr val="accent1"/>
              </a:buClr>
              <a:buSzPct val="100000"/>
              <a:buFont typeface="Arial" panose="020B0604020202020204" pitchFamily="34" charset="0"/>
              <a:buChar char="•"/>
              <a:tabLst>
                <a:tab pos="1943100" algn="l"/>
              </a:tabLst>
            </a:pPr>
            <a:r>
              <a:rPr lang="en-US" i="1" dirty="0"/>
              <a:t>This project emphasizes the use of regression analysis and classification  to examine a relationship between multiple features  and a target variables.</a:t>
            </a:r>
            <a:endParaRPr lang="en-US" dirty="0"/>
          </a:p>
        </p:txBody>
      </p:sp>
    </p:spTree>
    <p:extLst>
      <p:ext uri="{BB962C8B-B14F-4D97-AF65-F5344CB8AC3E}">
        <p14:creationId xmlns:p14="http://schemas.microsoft.com/office/powerpoint/2010/main" val="404388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7" name="Picture 4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F242DBF-6D4E-402B-BFE2-9E7F6AC42478}"/>
              </a:ext>
            </a:extLst>
          </p:cNvPr>
          <p:cNvSpPr>
            <a:spLocks noGrp="1"/>
          </p:cNvSpPr>
          <p:nvPr>
            <p:ph type="title"/>
          </p:nvPr>
        </p:nvSpPr>
        <p:spPr>
          <a:xfrm>
            <a:off x="1451579" y="804519"/>
            <a:ext cx="9603275" cy="1049235"/>
          </a:xfrm>
        </p:spPr>
        <p:txBody>
          <a:bodyPr vert="horz" lIns="91440" tIns="45720" rIns="91440" bIns="45720" rtlCol="0" anchor="t">
            <a:normAutofit/>
          </a:bodyPr>
          <a:lstStyle/>
          <a:p>
            <a:pPr marR="0"/>
            <a:r>
              <a:rPr lang="en-US" u="none" strike="noStrike" baseline="0"/>
              <a:t>Dataset Exploration</a:t>
            </a:r>
          </a:p>
        </p:txBody>
      </p:sp>
      <p:sp>
        <p:nvSpPr>
          <p:cNvPr id="6" name="Rectangle 5">
            <a:extLst>
              <a:ext uri="{FF2B5EF4-FFF2-40B4-BE49-F238E27FC236}">
                <a16:creationId xmlns:a16="http://schemas.microsoft.com/office/drawing/2014/main" id="{E801D2EB-9887-4F71-B321-E5921D8F2934}"/>
              </a:ext>
            </a:extLst>
          </p:cNvPr>
          <p:cNvSpPr/>
          <p:nvPr/>
        </p:nvSpPr>
        <p:spPr>
          <a:xfrm>
            <a:off x="1451579" y="2015734"/>
            <a:ext cx="4162555"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i="1"/>
              <a:t>Fig 1:  Heatmap : The heatmap shows the plosive correlation as we go up to lighter color</a:t>
            </a:r>
          </a:p>
        </p:txBody>
      </p:sp>
      <p:pic>
        <p:nvPicPr>
          <p:cNvPr id="5" name="Picture 4">
            <a:extLst>
              <a:ext uri="{FF2B5EF4-FFF2-40B4-BE49-F238E27FC236}">
                <a16:creationId xmlns:a16="http://schemas.microsoft.com/office/drawing/2014/main" id="{F7938CAC-802A-4F9E-B4E1-93BFF61B6AC4}"/>
              </a:ext>
            </a:extLst>
          </p:cNvPr>
          <p:cNvPicPr/>
          <p:nvPr/>
        </p:nvPicPr>
        <p:blipFill rotWithShape="1">
          <a:blip r:embed="rId4">
            <a:extLst>
              <a:ext uri="{28A0092B-C50C-407E-A947-70E740481C1C}">
                <a14:useLocalDpi xmlns:a14="http://schemas.microsoft.com/office/drawing/2010/main" val="0"/>
              </a:ext>
            </a:extLst>
          </a:blip>
          <a:srcRect l="23501" r="2563" b="2103"/>
          <a:stretch/>
        </p:blipFill>
        <p:spPr>
          <a:xfrm>
            <a:off x="6393837" y="2015734"/>
            <a:ext cx="4361590" cy="3450613"/>
          </a:xfrm>
          <a:prstGeom prst="rect">
            <a:avLst/>
          </a:prstGeom>
        </p:spPr>
      </p:pic>
      <p:sp>
        <p:nvSpPr>
          <p:cNvPr id="4" name="Rectangle 3">
            <a:extLst>
              <a:ext uri="{FF2B5EF4-FFF2-40B4-BE49-F238E27FC236}">
                <a16:creationId xmlns:a16="http://schemas.microsoft.com/office/drawing/2014/main" id="{0033FF7E-1623-4208-BF9A-A96151D66CCD}"/>
              </a:ext>
            </a:extLst>
          </p:cNvPr>
          <p:cNvSpPr/>
          <p:nvPr/>
        </p:nvSpPr>
        <p:spPr>
          <a:xfrm>
            <a:off x="6809921" y="5676161"/>
            <a:ext cx="3878113" cy="369332"/>
          </a:xfrm>
          <a:prstGeom prst="rect">
            <a:avLst/>
          </a:prstGeom>
        </p:spPr>
        <p:txBody>
          <a:bodyPr wrap="none">
            <a:spAutoFit/>
          </a:bodyPr>
          <a:lstStyle/>
          <a:p>
            <a:pPr>
              <a:spcAft>
                <a:spcPts val="600"/>
              </a:spcAft>
            </a:pPr>
            <a:r>
              <a:rPr lang="en-US" b="0" i="0" u="none" strike="noStrike" baseline="0" dirty="0">
                <a:solidFill>
                  <a:srgbClr val="2F5496"/>
                </a:solidFill>
                <a:latin typeface="Times New Roman" panose="02020603050405020304" pitchFamily="18" charset="0"/>
              </a:rPr>
              <a:t>The ABC Company’s Dataset Heatmap:</a:t>
            </a:r>
            <a:endParaRPr lang="en-US" dirty="0"/>
          </a:p>
        </p:txBody>
      </p:sp>
    </p:spTree>
    <p:extLst>
      <p:ext uri="{BB962C8B-B14F-4D97-AF65-F5344CB8AC3E}">
        <p14:creationId xmlns:p14="http://schemas.microsoft.com/office/powerpoint/2010/main" val="123224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E06780-11EE-4A66-8115-0F592BE92FCD}"/>
              </a:ext>
            </a:extLst>
          </p:cNvPr>
          <p:cNvSpPr/>
          <p:nvPr/>
        </p:nvSpPr>
        <p:spPr>
          <a:xfrm>
            <a:off x="981381" y="826811"/>
            <a:ext cx="4041556" cy="400110"/>
          </a:xfrm>
          <a:prstGeom prst="rect">
            <a:avLst/>
          </a:prstGeom>
        </p:spPr>
        <p:txBody>
          <a:bodyPr wrap="square">
            <a:spAutoFit/>
          </a:bodyPr>
          <a:lstStyle/>
          <a:p>
            <a:r>
              <a:rPr lang="en-US" sz="2000" b="1" dirty="0">
                <a:solidFill>
                  <a:srgbClr val="2F5496"/>
                </a:solidFill>
                <a:latin typeface="Times New Roman" panose="02020603050405020304" pitchFamily="18" charset="0"/>
              </a:rPr>
              <a:t>Train-Test Split Technique  </a:t>
            </a:r>
            <a:endParaRPr lang="en-US" sz="2000" b="1" dirty="0"/>
          </a:p>
        </p:txBody>
      </p:sp>
      <p:sp>
        <p:nvSpPr>
          <p:cNvPr id="5" name="Rectangle 4">
            <a:extLst>
              <a:ext uri="{FF2B5EF4-FFF2-40B4-BE49-F238E27FC236}">
                <a16:creationId xmlns:a16="http://schemas.microsoft.com/office/drawing/2014/main" id="{6CCE319D-ADB5-48A6-877C-CB9647B22C5D}"/>
              </a:ext>
            </a:extLst>
          </p:cNvPr>
          <p:cNvSpPr/>
          <p:nvPr/>
        </p:nvSpPr>
        <p:spPr>
          <a:xfrm>
            <a:off x="981381" y="264137"/>
            <a:ext cx="6096000" cy="407035"/>
          </a:xfrm>
          <a:prstGeom prst="rect">
            <a:avLst/>
          </a:prstGeom>
        </p:spPr>
        <p:txBody>
          <a:bodyPr>
            <a:spAutoFit/>
          </a:bodyPr>
          <a:lstStyle/>
          <a:p>
            <a:pPr>
              <a:lnSpc>
                <a:spcPct val="107000"/>
              </a:lnSpc>
              <a:spcBef>
                <a:spcPts val="1200"/>
              </a:spcBef>
            </a:pPr>
            <a:r>
              <a:rPr lang="en-US"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Methodology of study </a:t>
            </a:r>
            <a:r>
              <a:rPr lang="en-US" sz="1600" b="1" kern="0" dirty="0">
                <a:solidFill>
                  <a:srgbClr val="2F5496"/>
                </a:solidFill>
                <a:effectLst/>
                <a:latin typeface="Calibri Light" panose="020F0302020204030204" pitchFamily="34" charset="0"/>
                <a:ea typeface="Times New Roman" panose="02020603050405020304" pitchFamily="18" charset="0"/>
                <a:cs typeface="Calibri" panose="020F0502020204030204" pitchFamily="34" charset="0"/>
              </a:rPr>
              <a:t> </a:t>
            </a:r>
            <a:endParaRPr lang="en-US" sz="2000" b="1" kern="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C400942-4455-4440-B729-BF190027D001}"/>
              </a:ext>
            </a:extLst>
          </p:cNvPr>
          <p:cNvPicPr/>
          <p:nvPr/>
        </p:nvPicPr>
        <p:blipFill>
          <a:blip r:embed="rId3"/>
          <a:stretch>
            <a:fillRect/>
          </a:stretch>
        </p:blipFill>
        <p:spPr>
          <a:xfrm>
            <a:off x="1412691" y="1503966"/>
            <a:ext cx="9071378" cy="4045495"/>
          </a:xfrm>
          <a:prstGeom prst="rect">
            <a:avLst/>
          </a:prstGeom>
        </p:spPr>
      </p:pic>
    </p:spTree>
    <p:extLst>
      <p:ext uri="{BB962C8B-B14F-4D97-AF65-F5344CB8AC3E}">
        <p14:creationId xmlns:p14="http://schemas.microsoft.com/office/powerpoint/2010/main" val="358221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75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14">
            <a:extLst>
              <a:ext uri="{FF2B5EF4-FFF2-40B4-BE49-F238E27FC236}">
                <a16:creationId xmlns:a16="http://schemas.microsoft.com/office/drawing/2014/main" id="{48D226DA-E368-46E4-BF0C-D467A1E86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C671B-57D3-45DE-B334-84FE24516603}"/>
              </a:ext>
            </a:extLst>
          </p:cNvPr>
          <p:cNvSpPr>
            <a:spLocks noGrp="1"/>
          </p:cNvSpPr>
          <p:nvPr>
            <p:ph type="title"/>
          </p:nvPr>
        </p:nvSpPr>
        <p:spPr>
          <a:xfrm>
            <a:off x="2365695" y="938717"/>
            <a:ext cx="8689157" cy="3541837"/>
          </a:xfrm>
        </p:spPr>
        <p:txBody>
          <a:bodyPr vert="horz" lIns="91440" tIns="45720" rIns="91440" bIns="0" rtlCol="0" anchor="b">
            <a:normAutofit/>
          </a:bodyPr>
          <a:lstStyle/>
          <a:p>
            <a:pPr marR="0"/>
            <a:r>
              <a:rPr lang="en-US" sz="6600" u="none" strike="noStrike" baseline="0" dirty="0"/>
              <a:t>Model:</a:t>
            </a:r>
          </a:p>
        </p:txBody>
      </p:sp>
      <p:cxnSp>
        <p:nvCxnSpPr>
          <p:cNvPr id="30" name="Straight Connector 16">
            <a:extLst>
              <a:ext uri="{FF2B5EF4-FFF2-40B4-BE49-F238E27FC236}">
                <a16:creationId xmlns:a16="http://schemas.microsoft.com/office/drawing/2014/main" id="{7105F2EF-F4AA-488F-8E74-484FA0078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73552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0113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B056-F0C4-4E79-A147-CD039F9715D9}"/>
              </a:ext>
            </a:extLst>
          </p:cNvPr>
          <p:cNvSpPr>
            <a:spLocks noGrp="1"/>
          </p:cNvSpPr>
          <p:nvPr>
            <p:ph type="title"/>
          </p:nvPr>
        </p:nvSpPr>
        <p:spPr>
          <a:xfrm>
            <a:off x="879420" y="772080"/>
            <a:ext cx="9603275" cy="1049235"/>
          </a:xfrm>
        </p:spPr>
        <p:txBody>
          <a:bodyPr>
            <a:normAutofit/>
          </a:bodyPr>
          <a:lstStyle/>
          <a:p>
            <a:pPr marR="0" rtl="0"/>
            <a:r>
              <a:rPr lang="en-US" sz="2000" b="0" i="0" u="none" strike="noStrike" baseline="0" dirty="0">
                <a:solidFill>
                  <a:srgbClr val="2F5496"/>
                </a:solidFill>
                <a:latin typeface="Times New Roman" panose="02020603050405020304" pitchFamily="18" charset="0"/>
              </a:rPr>
              <a:t>From the regression equation, We know that :</a:t>
            </a:r>
          </a:p>
        </p:txBody>
      </p:sp>
      <p:pic>
        <p:nvPicPr>
          <p:cNvPr id="1026" name="Picture 8">
            <a:extLst>
              <a:ext uri="{FF2B5EF4-FFF2-40B4-BE49-F238E27FC236}">
                <a16:creationId xmlns:a16="http://schemas.microsoft.com/office/drawing/2014/main" id="{F939F194-9447-4A96-B121-1DDE73454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484" y="1884947"/>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9">
            <a:extLst>
              <a:ext uri="{FF2B5EF4-FFF2-40B4-BE49-F238E27FC236}">
                <a16:creationId xmlns:a16="http://schemas.microsoft.com/office/drawing/2014/main" id="{2B2FC3C4-3063-4F46-82A4-3736B897B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894" y="2015998"/>
            <a:ext cx="9587801" cy="10492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F329706E-B48C-498B-90CE-F235804475C0}"/>
              </a:ext>
            </a:extLst>
          </p:cNvPr>
          <p:cNvSpPr>
            <a:spLocks noChangeArrowheads="1"/>
          </p:cNvSpPr>
          <p:nvPr/>
        </p:nvSpPr>
        <p:spPr bwMode="auto">
          <a:xfrm>
            <a:off x="3994484" y="14277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C63644E-52D1-4CD5-9458-8B80DE410450}"/>
              </a:ext>
            </a:extLst>
          </p:cNvPr>
          <p:cNvSpPr>
            <a:spLocks noChangeArrowheads="1"/>
          </p:cNvSpPr>
          <p:nvPr/>
        </p:nvSpPr>
        <p:spPr bwMode="auto">
          <a:xfrm>
            <a:off x="3994484" y="21706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3B0CCD02-498D-4751-965D-FE064C5C6839}"/>
              </a:ext>
            </a:extLst>
          </p:cNvPr>
          <p:cNvSpPr/>
          <p:nvPr/>
        </p:nvSpPr>
        <p:spPr>
          <a:xfrm>
            <a:off x="1184123" y="123992"/>
            <a:ext cx="9298572" cy="1507353"/>
          </a:xfrm>
          <a:prstGeom prst="rect">
            <a:avLst/>
          </a:prstGeom>
        </p:spPr>
        <p:txBody>
          <a:bodyPr vert="horz" lIns="91440" tIns="45720" rIns="91440" bIns="45720" rtlCol="0" anchor="ctr">
            <a:normAutofit/>
          </a:bodyPr>
          <a:lstStyle/>
          <a:p>
            <a:pPr marR="0" defTabSz="914400">
              <a:lnSpc>
                <a:spcPct val="120000"/>
              </a:lnSpc>
              <a:spcBef>
                <a:spcPts val="0"/>
              </a:spcBef>
              <a:spcAft>
                <a:spcPts val="800"/>
              </a:spcAft>
              <a:buClr>
                <a:schemeClr val="accent1"/>
              </a:buClr>
              <a:buSzPct val="100000"/>
              <a:tabLst>
                <a:tab pos="1943100" algn="l"/>
              </a:tabLst>
            </a:pPr>
            <a:r>
              <a:rPr lang="en-US" i="1" dirty="0"/>
              <a:t> </a:t>
            </a:r>
            <a:endParaRPr lang="en-US" dirty="0"/>
          </a:p>
        </p:txBody>
      </p:sp>
    </p:spTree>
    <p:extLst>
      <p:ext uri="{BB962C8B-B14F-4D97-AF65-F5344CB8AC3E}">
        <p14:creationId xmlns:p14="http://schemas.microsoft.com/office/powerpoint/2010/main" val="105240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641B-6121-45DD-BFF3-987C1CA71801}"/>
              </a:ext>
            </a:extLst>
          </p:cNvPr>
          <p:cNvSpPr>
            <a:spLocks noGrp="1"/>
          </p:cNvSpPr>
          <p:nvPr>
            <p:ph type="title"/>
          </p:nvPr>
        </p:nvSpPr>
        <p:spPr>
          <a:xfrm>
            <a:off x="1294362" y="365124"/>
            <a:ext cx="9603275" cy="1049235"/>
          </a:xfrm>
        </p:spPr>
        <p:txBody>
          <a:bodyPr/>
          <a:lstStyle/>
          <a:p>
            <a:pPr marR="0" rtl="0"/>
            <a:r>
              <a:rPr lang="en-US" b="0" i="0" u="none" strike="noStrike" baseline="0" dirty="0">
                <a:solidFill>
                  <a:srgbClr val="000000"/>
                </a:solidFill>
                <a:latin typeface="Times New Roman" panose="02020603050405020304" pitchFamily="18" charset="0"/>
              </a:rPr>
              <a:t> </a:t>
            </a:r>
            <a:endParaRPr lang="en-US" sz="2000" b="0" i="0" u="none" strike="noStrike" baseline="0" dirty="0">
              <a:solidFill>
                <a:srgbClr val="2F5496"/>
              </a:solidFill>
              <a:latin typeface="Times New Roman" panose="02020603050405020304" pitchFamily="18" charset="0"/>
            </a:endParaRPr>
          </a:p>
        </p:txBody>
      </p:sp>
      <p:pic>
        <p:nvPicPr>
          <p:cNvPr id="5" name="Picture 4">
            <a:extLst>
              <a:ext uri="{FF2B5EF4-FFF2-40B4-BE49-F238E27FC236}">
                <a16:creationId xmlns:a16="http://schemas.microsoft.com/office/drawing/2014/main" id="{CF9B062D-0D58-4CDF-90E1-EC5CE2F024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44895" y="365124"/>
            <a:ext cx="4635416" cy="697735"/>
          </a:xfrm>
          <a:prstGeom prst="rect">
            <a:avLst/>
          </a:prstGeom>
          <a:noFill/>
          <a:ln>
            <a:noFill/>
          </a:ln>
        </p:spPr>
      </p:pic>
      <p:pic>
        <p:nvPicPr>
          <p:cNvPr id="6" name="Picture 5">
            <a:extLst>
              <a:ext uri="{FF2B5EF4-FFF2-40B4-BE49-F238E27FC236}">
                <a16:creationId xmlns:a16="http://schemas.microsoft.com/office/drawing/2014/main" id="{52F7FBBF-2B68-43B3-AC18-54A393553C1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76894" y="1414359"/>
            <a:ext cx="8631309" cy="3827621"/>
          </a:xfrm>
          <a:prstGeom prst="rect">
            <a:avLst/>
          </a:prstGeom>
          <a:noFill/>
          <a:ln>
            <a:noFill/>
          </a:ln>
        </p:spPr>
      </p:pic>
    </p:spTree>
    <p:extLst>
      <p:ext uri="{BB962C8B-B14F-4D97-AF65-F5344CB8AC3E}">
        <p14:creationId xmlns:p14="http://schemas.microsoft.com/office/powerpoint/2010/main" val="421460234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1002</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Gill Sans MT</vt:lpstr>
      <vt:lpstr>Symbol</vt:lpstr>
      <vt:lpstr>Times New Roman</vt:lpstr>
      <vt:lpstr>Gallery</vt:lpstr>
      <vt:lpstr>Multiple Regression ANALYSIS &amp; Classification   on  ABC Company  Employees’  Salaries </vt:lpstr>
      <vt:lpstr>PowerPoint Presentation</vt:lpstr>
      <vt:lpstr> </vt:lpstr>
      <vt:lpstr>PowerPoint Presentation</vt:lpstr>
      <vt:lpstr>Dataset Exploration</vt:lpstr>
      <vt:lpstr>PowerPoint Presentation</vt:lpstr>
      <vt:lpstr>Model:</vt:lpstr>
      <vt:lpstr>From the regression equation, We know that :</vt:lpstr>
      <vt:lpstr> </vt:lpstr>
      <vt:lpstr>PowerPoint Presentation</vt:lpstr>
      <vt:lpstr>PowerPoint Presentation</vt:lpstr>
      <vt:lpstr>Results and Interpretations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Regression ANALYSIS &amp; Classification   on  ABC Company  Employees’  Salaries </dc:title>
  <dc:creator>Joe</dc:creator>
  <cp:lastModifiedBy>Joe</cp:lastModifiedBy>
  <cp:revision>13</cp:revision>
  <dcterms:created xsi:type="dcterms:W3CDTF">2020-10-19T00:37:27Z</dcterms:created>
  <dcterms:modified xsi:type="dcterms:W3CDTF">2020-10-19T03:56:48Z</dcterms:modified>
</cp:coreProperties>
</file>