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9" r:id="rId4"/>
    <p:sldId id="270" r:id="rId5"/>
    <p:sldId id="271" r:id="rId6"/>
    <p:sldId id="282" r:id="rId7"/>
    <p:sldId id="272" r:id="rId8"/>
    <p:sldId id="281" r:id="rId9"/>
    <p:sldId id="273" r:id="rId10"/>
    <p:sldId id="293" r:id="rId11"/>
    <p:sldId id="288" r:id="rId12"/>
    <p:sldId id="289" r:id="rId13"/>
    <p:sldId id="286" r:id="rId14"/>
    <p:sldId id="287" r:id="rId15"/>
    <p:sldId id="292" r:id="rId16"/>
    <p:sldId id="29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412" autoAdjust="0"/>
  </p:normalViewPr>
  <p:slideViewPr>
    <p:cSldViewPr snapToGrid="0">
      <p:cViewPr varScale="1">
        <p:scale>
          <a:sx n="50" d="100"/>
          <a:sy n="50" d="100"/>
        </p:scale>
        <p:origin x="12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56A31-60D1-4488-B592-15FF8890FB3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DABD-B769-461A-91D6-CB4E664D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DABD-B769-461A-91D6-CB4E664D51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ever heard of </a:t>
            </a:r>
            <a:r>
              <a:rPr lang="en-US" dirty="0" err="1"/>
              <a:t>dbatools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DABD-B769-461A-91D6-CB4E664D51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help you with the mixed environments, but we can help you migrate to newer ones!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help you with the mixed environments, but we can help you migrate to newer ones!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8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DABD-B769-461A-91D6-CB4E664D51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Provides a way to process Extended Events with no coding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4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</a:t>
            </a:r>
          </a:p>
          <a:p>
            <a:pPr lvl="1"/>
            <a:r>
              <a:rPr lang="en-US" dirty="0"/>
              <a:t>No suitable template? Use SSMS to create New Sessions</a:t>
            </a:r>
          </a:p>
          <a:p>
            <a:pPr lvl="1"/>
            <a:r>
              <a:rPr lang="en-US" dirty="0"/>
              <a:t>Viewing Data</a:t>
            </a:r>
          </a:p>
          <a:p>
            <a:pPr lvl="1"/>
            <a:endParaRPr lang="en-US" dirty="0"/>
          </a:p>
          <a:p>
            <a:r>
              <a:rPr lang="en-US" dirty="0"/>
              <a:t>Show the torturous creation of a session</a:t>
            </a:r>
          </a:p>
          <a:p>
            <a:pPr lvl="2"/>
            <a:r>
              <a:rPr lang="en-US" dirty="0"/>
              <a:t>Don’t use wizard</a:t>
            </a:r>
          </a:p>
          <a:p>
            <a:pPr lvl="2"/>
            <a:r>
              <a:rPr lang="en-US" dirty="0"/>
              <a:t>Do you drop down to?</a:t>
            </a:r>
          </a:p>
          <a:p>
            <a:pPr lvl="2"/>
            <a:r>
              <a:rPr lang="en-US" dirty="0"/>
              <a:t>Do you generally use a subset?</a:t>
            </a:r>
          </a:p>
          <a:p>
            <a:pPr lvl="2"/>
            <a:r>
              <a:rPr lang="en-US" dirty="0"/>
              <a:t>How long did it take you to get comfortable with this interface?</a:t>
            </a:r>
          </a:p>
          <a:p>
            <a:pPr lvl="2"/>
            <a:r>
              <a:rPr lang="en-US" dirty="0"/>
              <a:t>Do you dread it?</a:t>
            </a:r>
          </a:p>
          <a:p>
            <a:pPr lvl="2"/>
            <a:r>
              <a:rPr lang="en-US" dirty="0"/>
              <a:t>Favorites?</a:t>
            </a:r>
          </a:p>
          <a:p>
            <a:pPr lvl="2"/>
            <a:r>
              <a:rPr lang="en-US" dirty="0"/>
              <a:t>Way more options</a:t>
            </a:r>
          </a:p>
          <a:p>
            <a:r>
              <a:rPr lang="en-US" dirty="0"/>
              <a:t>TALK THRU THE DEMO AFTER HE CREATES HIS SESSION</a:t>
            </a: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DABD-B769-461A-91D6-CB4E664D51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help you with the mixed environments, but we can help you migrate to newer ones!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help you with the mixed environments, but we can help you migrate to newer ones!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DABD-B769-461A-91D6-CB4E664D51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F35E-5CA2-46DB-B54F-0C0F20A43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F1D64-8445-44F5-ADCB-C3DC88DE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E705-2C43-48ED-8C35-10D3E593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55C5-AEA9-4CAD-9FFB-22D7046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67D9-10E9-440A-8C89-230F5CBD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490C6-18A1-4E63-B8D0-A97C54F9A442}"/>
              </a:ext>
            </a:extLst>
          </p:cNvPr>
          <p:cNvSpPr/>
          <p:nvPr userDrawn="1"/>
        </p:nvSpPr>
        <p:spPr>
          <a:xfrm>
            <a:off x="0" y="6373217"/>
            <a:ext cx="121920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SQLBits</a:t>
            </a:r>
            <a:r>
              <a:rPr lang="en-US" sz="1600" dirty="0">
                <a:solidFill>
                  <a:schemeClr val="tx1"/>
                </a:solidFill>
              </a:rPr>
              <a:t> – London – February, 2018            |                  @</a:t>
            </a:r>
            <a:r>
              <a:rPr lang="en-US" sz="1600" dirty="0" err="1">
                <a:solidFill>
                  <a:schemeClr val="tx1"/>
                </a:solidFill>
              </a:rPr>
              <a:t>psdbatools</a:t>
            </a:r>
            <a:r>
              <a:rPr lang="en-US" sz="1600" dirty="0">
                <a:solidFill>
                  <a:schemeClr val="tx1"/>
                </a:solidFill>
              </a:rPr>
              <a:t>             dbatools.io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D71B3-CE87-44E9-9CCA-2114591A7248}"/>
              </a:ext>
            </a:extLst>
          </p:cNvPr>
          <p:cNvGrpSpPr/>
          <p:nvPr userDrawn="1"/>
        </p:nvGrpSpPr>
        <p:grpSpPr>
          <a:xfrm>
            <a:off x="6642035" y="6508742"/>
            <a:ext cx="229600" cy="229600"/>
            <a:chOff x="5748554" y="5146675"/>
            <a:chExt cx="353832" cy="353832"/>
          </a:xfrm>
        </p:grpSpPr>
        <p:sp>
          <p:nvSpPr>
            <p:cNvPr id="9" name="Freeform 383">
              <a:extLst>
                <a:ext uri="{FF2B5EF4-FFF2-40B4-BE49-F238E27FC236}">
                  <a16:creationId xmlns:a16="http://schemas.microsoft.com/office/drawing/2014/main" id="{1EA32EEA-AA3E-46E1-A03A-5A866E12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92">
              <a:extLst>
                <a:ext uri="{FF2B5EF4-FFF2-40B4-BE49-F238E27FC236}">
                  <a16:creationId xmlns:a16="http://schemas.microsoft.com/office/drawing/2014/main" id="{4D5F9DC1-5E59-4011-A185-E0A9CE3D228D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3" descr="Resultado de imagem para web icon">
            <a:extLst>
              <a:ext uri="{FF2B5EF4-FFF2-40B4-BE49-F238E27FC236}">
                <a16:creationId xmlns:a16="http://schemas.microsoft.com/office/drawing/2014/main" id="{4AE0EDA2-2B9C-43F1-862A-D2E5099D59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58" y="6500808"/>
            <a:ext cx="240117" cy="2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3410BAE4-8915-4955-AE69-4B21AA8B0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9E3F-0AD9-46A0-B61A-006D4C9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88DB2-22D2-4A61-9AC6-2248B4B9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7B09-CB4D-4D95-AFFD-197E246F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9ADE-B4AA-4BE9-9898-66EC4B9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9FD0-3509-478D-A22F-32D00412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B037D347-DD7D-45CF-B303-C1918D940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60642-49D1-4D0B-9C7D-3335E9A96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4F515-8A97-4525-B669-E55C6DBD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8360-F7C5-4CDC-981F-8C5C2542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9A36-00B6-4F47-85F5-3234FDF6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28FF-FAB0-4176-9E28-ACC6F40A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49A847D1-7C40-4B15-ACED-8D6E24DD50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3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251" y="2745634"/>
            <a:ext cx="10989733" cy="3304533"/>
          </a:xfrm>
        </p:spPr>
        <p:txBody>
          <a:bodyPr>
            <a:noAutofit/>
          </a:bodyPr>
          <a:lstStyle>
            <a:lvl1pPr marL="309026" marR="0" indent="-309026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4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251" y="1645604"/>
            <a:ext cx="10989733" cy="572792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7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39652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01944" y="2368759"/>
            <a:ext cx="4907376" cy="520700"/>
          </a:xfrm>
        </p:spPr>
        <p:txBody>
          <a:bodyPr anchor="b">
            <a:normAutofit/>
          </a:bodyPr>
          <a:lstStyle>
            <a:lvl1pPr marL="0" indent="0" algn="l" defTabSz="1219170" rtl="0" eaLnBrk="1" latinLnBrk="0" hangingPunct="1">
              <a:buNone/>
              <a:defRPr lang="en-US" sz="1867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6675024" y="2368759"/>
            <a:ext cx="4907376" cy="520700"/>
          </a:xfrm>
        </p:spPr>
        <p:txBody>
          <a:bodyPr anchor="b">
            <a:normAutofit/>
          </a:bodyPr>
          <a:lstStyle>
            <a:lvl1pPr marL="0" indent="0" algn="l" defTabSz="1219170" rtl="0" eaLnBrk="1" latinLnBrk="0" hangingPunct="1">
              <a:buNone/>
              <a:defRPr lang="en-US" sz="1867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01943" y="2928599"/>
            <a:ext cx="4907376" cy="326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675023" y="2928599"/>
            <a:ext cx="4907376" cy="326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4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5E92-4483-4CF7-AAC6-55AF0CD9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F258-652F-4272-AA48-1422DBF1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94FC-DEC2-41DE-80E4-BBC00278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 dirty="0"/>
          </a:p>
        </p:txBody>
      </p:sp>
      <p:pic>
        <p:nvPicPr>
          <p:cNvPr id="5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FA8C9DC2-AFBC-4295-9EA9-7F26F27508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FDA-DC05-4D11-9823-61C527A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E9573-F910-43B8-B1A0-BE563326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F14-8F06-4CF4-8934-DDEEAF98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8737-4237-472B-94BD-47A6D81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C2F9-B213-4A91-A82A-6D36AB6F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C55803BD-CAB8-475A-BC12-F7EEC5970A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A097-DE40-4D71-A60D-DB6ADCB3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2F00-1675-4B8E-AA45-0E95E0EE7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C37CE-32B1-4E9B-B6EC-AC93552C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D3170-003A-464F-9F04-4ABF2586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07740-3859-4E71-9E8A-D98C58C3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DEAB1-05BF-4CA7-AAD8-9FD1EFBB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CD0B1887-D642-4392-8209-BE0D58C6DE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90E3-B7CD-42B3-92A0-DD9CA044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657F-C35D-464E-ABD2-BBF21629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E0A5D-56EC-4273-8043-ED1CD718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E5E1A-A0CA-44E8-B2E4-752CC8F2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AC7C2-A181-49AE-A912-7AAD7B1F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4CD4D-38C9-4B84-B9EE-7B732479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4DF45-36FC-47CA-83BE-A5FFAD7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E5AD3-B666-4509-B09F-64E213D8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18DC4E5A-B53A-43CE-ADFD-89971E0372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BB5C-4E3B-4966-9B5A-D0018FB5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2052F-7466-4CCF-B126-9BC35EF3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792B0-9B4C-4A70-BBDE-98D69372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E9AB-041B-4A24-97B2-0D8CCC7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D081046C-CD18-4B1D-824B-0D50BA631F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2CF43-A9E0-4334-8EAF-F2EAC63F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B0C66-3246-40F8-BE8C-AA5862F9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6E13C-78CF-4CD3-BFC6-3FFB6856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81D6A8B3-807D-4CDD-AEDD-478AE5AC4F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5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BDE8-2FE5-442F-B58F-60105669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5E5A-DA29-4312-9D5E-E23D72C3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5842D-CA56-4D8A-B368-70B9474F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DEE7-C6DC-41BE-8249-91E485C8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C758E-78DF-4703-AD3A-9D7D3B22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CC42-8B1F-439E-8B48-9E2A2C64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DAE03E88-AA33-4BE0-BB7A-EE9D01A21F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6C48-A272-43FB-B424-7EFADB9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BD32E-FF9E-4E80-AB41-E99DD29CB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1818-C1CC-4B60-BD8C-3E1A5F1A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98BA-9CA9-4989-AF45-220BD3F6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BAA34-D172-4A88-A593-D452C6BA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3385A-105F-498F-AF38-F367339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C463150C-5A14-4D4D-A673-0E9092CA9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6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F86E7-BACF-4752-822A-5CD2F781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D19E-ECF6-45A5-A81B-FBF9802C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F094-3815-4448-89F7-7FBFC9FC6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DCD-7F54-423F-8EC6-DA3B3E22FEA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70F9-07A5-469F-9525-AEF8D313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1AD8-0E2C-43B2-BE09-306F2D5C0F4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24C9E-B0FC-4AA3-A24A-27327BCC3D38}"/>
              </a:ext>
            </a:extLst>
          </p:cNvPr>
          <p:cNvSpPr/>
          <p:nvPr userDrawn="1"/>
        </p:nvSpPr>
        <p:spPr>
          <a:xfrm>
            <a:off x="0" y="6373217"/>
            <a:ext cx="121920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SQLBits</a:t>
            </a:r>
            <a:r>
              <a:rPr lang="en-US" sz="1600" dirty="0">
                <a:solidFill>
                  <a:schemeClr val="tx1"/>
                </a:solidFill>
              </a:rPr>
              <a:t> – London – February, 2018            |                  @</a:t>
            </a:r>
            <a:r>
              <a:rPr lang="en-US" sz="1600" dirty="0" err="1">
                <a:solidFill>
                  <a:schemeClr val="tx1"/>
                </a:solidFill>
              </a:rPr>
              <a:t>psdbatools</a:t>
            </a:r>
            <a:r>
              <a:rPr lang="en-US" sz="1600" dirty="0">
                <a:solidFill>
                  <a:schemeClr val="tx1"/>
                </a:solidFill>
              </a:rPr>
              <a:t>             dbatools.io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06370B-BA0A-4C61-8757-68603B26747B}"/>
              </a:ext>
            </a:extLst>
          </p:cNvPr>
          <p:cNvGrpSpPr/>
          <p:nvPr userDrawn="1"/>
        </p:nvGrpSpPr>
        <p:grpSpPr>
          <a:xfrm>
            <a:off x="6642035" y="6508742"/>
            <a:ext cx="229600" cy="229600"/>
            <a:chOff x="5748554" y="5146675"/>
            <a:chExt cx="353832" cy="353832"/>
          </a:xfrm>
        </p:grpSpPr>
        <p:sp>
          <p:nvSpPr>
            <p:cNvPr id="20" name="Freeform 383">
              <a:extLst>
                <a:ext uri="{FF2B5EF4-FFF2-40B4-BE49-F238E27FC236}">
                  <a16:creationId xmlns:a16="http://schemas.microsoft.com/office/drawing/2014/main" id="{8E6272DE-15AE-462F-95C7-600E0F1F1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ounded Rectangle 92">
              <a:extLst>
                <a:ext uri="{FF2B5EF4-FFF2-40B4-BE49-F238E27FC236}">
                  <a16:creationId xmlns:a16="http://schemas.microsoft.com/office/drawing/2014/main" id="{70ED2499-D884-4A0A-A872-DEFEFFB82EC9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3" descr="Resultado de imagem para web icon">
            <a:extLst>
              <a:ext uri="{FF2B5EF4-FFF2-40B4-BE49-F238E27FC236}">
                <a16:creationId xmlns:a16="http://schemas.microsoft.com/office/drawing/2014/main" id="{37C56C71-1888-44EC-925D-84232F445E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58" y="6500808"/>
            <a:ext cx="240117" cy="2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58824EFA-2666-4D4C-A195-AA54E2476C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6E474-7F1D-4615-BE51-07028FEB00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54173" y="984724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800" dirty="0">
                <a:latin typeface="Arial" panose="020B0604020202020204" pitchFamily="34" charset="0"/>
              </a:rPr>
              <a:t>Simplifying XEvents Management with dbatools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8" descr="https://dbatools.io/wp-content/uploads/2017/04/sticker-thor.png">
            <a:extLst>
              <a:ext uri="{FF2B5EF4-FFF2-40B4-BE49-F238E27FC236}">
                <a16:creationId xmlns:a16="http://schemas.microsoft.com/office/drawing/2014/main" id="{BE4082A6-E041-41E8-A0DB-AC30666F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52" y="2737140"/>
            <a:ext cx="1310010" cy="17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https://dbatools.io/wp-content/uploads/2017/04/sticker-logo.png">
            <a:extLst>
              <a:ext uri="{FF2B5EF4-FFF2-40B4-BE49-F238E27FC236}">
                <a16:creationId xmlns:a16="http://schemas.microsoft.com/office/drawing/2014/main" id="{0FB472EC-6DF1-49A7-9905-024A3380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32" y="6449069"/>
            <a:ext cx="396276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CA7152E-64DE-4948-A972-A0678493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42279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Gianluca Sartori, MVP, DBA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Chrissy LeMaire, MVP, DBA</a:t>
            </a:r>
          </a:p>
        </p:txBody>
      </p:sp>
    </p:spTree>
    <p:extLst>
      <p:ext uri="{BB962C8B-B14F-4D97-AF65-F5344CB8AC3E}">
        <p14:creationId xmlns:p14="http://schemas.microsoft.com/office/powerpoint/2010/main" val="52707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6E474-7F1D-4615-BE51-07028FEB00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88420" y="2122263"/>
            <a:ext cx="74151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800" dirty="0">
                <a:latin typeface="Arial" panose="020B0604020202020204" pitchFamily="34" charset="0"/>
              </a:rPr>
              <a:t>But what if we could make it less painful?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5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dbatools</a:t>
            </a:r>
          </a:p>
        </p:txBody>
      </p:sp>
      <p:pic>
        <p:nvPicPr>
          <p:cNvPr id="7" name="Picture 9" descr="Picture 9">
            <a:extLst>
              <a:ext uri="{FF2B5EF4-FFF2-40B4-BE49-F238E27FC236}">
                <a16:creationId xmlns:a16="http://schemas.microsoft.com/office/drawing/2014/main" id="{9DF118E2-40F9-4532-9E40-FCB59EDB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025" y="1207128"/>
            <a:ext cx="10637949" cy="47142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415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Support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094971"/>
            <a:ext cx="9157070" cy="4668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Multiple instances on one server</a:t>
            </a:r>
          </a:p>
        </p:txBody>
      </p:sp>
    </p:spTree>
    <p:extLst>
      <p:ext uri="{BB962C8B-B14F-4D97-AF65-F5344CB8AC3E}">
        <p14:creationId xmlns:p14="http://schemas.microsoft.com/office/powerpoint/2010/main" val="26423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1944" y="1244662"/>
            <a:ext cx="4907376" cy="520700"/>
          </a:xfrm>
        </p:spPr>
        <p:txBody>
          <a:bodyPr>
            <a:noAutofit/>
          </a:bodyPr>
          <a:lstStyle/>
          <a:p>
            <a:r>
              <a:rPr lang="en-US" sz="2667" dirty="0"/>
              <a:t>POWERSHELL GALLERY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82879-3171-40C0-8D9C-F7DA49AE9494}"/>
              </a:ext>
            </a:extLst>
          </p:cNvPr>
          <p:cNvSpPr/>
          <p:nvPr/>
        </p:nvSpPr>
        <p:spPr>
          <a:xfrm>
            <a:off x="601943" y="1765362"/>
            <a:ext cx="8378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Install-Module dbatools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Install-Module dbatools –Scope </a:t>
            </a:r>
            <a:r>
              <a:rPr lang="en-US" sz="2400" dirty="0" err="1"/>
              <a:t>CurrentUser</a:t>
            </a:r>
            <a:endParaRPr lang="en-US" sz="24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EA6183-0363-44D3-A15F-BC6D2A03B597}"/>
              </a:ext>
            </a:extLst>
          </p:cNvPr>
          <p:cNvSpPr txBox="1">
            <a:spLocks/>
          </p:cNvSpPr>
          <p:nvPr/>
        </p:nvSpPr>
        <p:spPr>
          <a:xfrm>
            <a:off x="616252" y="3151395"/>
            <a:ext cx="4907376" cy="520700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WEBSITE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13C2DD-5D53-47B1-AB77-2491F0C300F1}"/>
              </a:ext>
            </a:extLst>
          </p:cNvPr>
          <p:cNvSpPr/>
          <p:nvPr/>
        </p:nvSpPr>
        <p:spPr>
          <a:xfrm>
            <a:off x="616251" y="3672095"/>
            <a:ext cx="8378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dbatools.io/download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A62D3-7AFB-4B7E-BF9D-22E7BBB7A4D5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F8464-9672-4D88-B12A-25FB6119B88E}"/>
              </a:ext>
            </a:extLst>
          </p:cNvPr>
          <p:cNvSpPr txBox="1"/>
          <p:nvPr/>
        </p:nvSpPr>
        <p:spPr>
          <a:xfrm>
            <a:off x="3375543" y="5445522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Thanks, Microsoft for the SMO! 😁 </a:t>
            </a:r>
          </a:p>
        </p:txBody>
      </p:sp>
    </p:spTree>
    <p:extLst>
      <p:ext uri="{BB962C8B-B14F-4D97-AF65-F5344CB8AC3E}">
        <p14:creationId xmlns:p14="http://schemas.microsoft.com/office/powerpoint/2010/main" val="387948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92667" y="1105595"/>
            <a:ext cx="11324584" cy="4203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Extensive documentation within each command</a:t>
            </a:r>
          </a:p>
          <a:p>
            <a:pPr marL="541853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Get-Help Start-</a:t>
            </a:r>
            <a:r>
              <a:rPr lang="en-US" sz="2400" dirty="0" err="1">
                <a:solidFill>
                  <a:schemeClr val="tx1"/>
                </a:solidFill>
              </a:rPr>
              <a:t>DbaMigration</a:t>
            </a:r>
            <a:r>
              <a:rPr lang="en-US" sz="2400" dirty="0">
                <a:solidFill>
                  <a:schemeClr val="tx1"/>
                </a:solidFill>
              </a:rPr>
              <a:t> -Detailed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Extensive documentation on dbatools.io</a:t>
            </a:r>
          </a:p>
          <a:p>
            <a:pPr marL="541853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dbatools.io/Test-</a:t>
            </a:r>
            <a:r>
              <a:rPr lang="en-US" sz="2400" dirty="0" err="1">
                <a:solidFill>
                  <a:schemeClr val="tx1"/>
                </a:solidFill>
              </a:rPr>
              <a:t>DbaLastBackup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dbatools.io/Set-</a:t>
            </a:r>
            <a:r>
              <a:rPr lang="en-US" sz="2400" dirty="0" err="1">
                <a:solidFill>
                  <a:schemeClr val="tx1"/>
                </a:solidFill>
              </a:rPr>
              <a:t>DbaSpn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Some commands have videos</a:t>
            </a:r>
          </a:p>
          <a:p>
            <a:pPr marL="541853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dbatools.io/</a:t>
            </a:r>
            <a:r>
              <a:rPr lang="en-US" sz="2400" dirty="0" err="1">
                <a:solidFill>
                  <a:schemeClr val="tx1"/>
                </a:solidFill>
              </a:rPr>
              <a:t>youtube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B3717-AC84-4BD4-BA16-5D5676853B12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How to Get-Help</a:t>
            </a:r>
          </a:p>
        </p:txBody>
      </p:sp>
    </p:spTree>
    <p:extLst>
      <p:ext uri="{BB962C8B-B14F-4D97-AF65-F5344CB8AC3E}">
        <p14:creationId xmlns:p14="http://schemas.microsoft.com/office/powerpoint/2010/main" val="79163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6E474-7F1D-4615-BE51-07028FEB00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294993" y="2355407"/>
            <a:ext cx="56020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800" dirty="0" err="1">
                <a:latin typeface="Arial" panose="020B0604020202020204" pitchFamily="34" charset="0"/>
              </a:rPr>
              <a:t>XESmartTarget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1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5371" y="1059307"/>
            <a:ext cx="11324584" cy="5120775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Capabilities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Write event data to database tables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Alert via email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Write to CSV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Execute T-SQL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Replay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Extensible design (code your own responses)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Free and Open Source</a:t>
            </a: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github.com/spaghettidba/</a:t>
            </a:r>
            <a:r>
              <a:rPr lang="en-US" dirty="0" err="1">
                <a:solidFill>
                  <a:schemeClr val="tx1"/>
                </a:solidFill>
              </a:rPr>
              <a:t>XESmartTarget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Can be included in your projects (it’s </a:t>
            </a:r>
            <a:r>
              <a:rPr lang="en-US">
                <a:solidFill>
                  <a:schemeClr val="tx1"/>
                </a:solidFill>
              </a:rPr>
              <a:t>a library!)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B3717-AC84-4BD4-BA16-5D5676853B12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XESmartTarget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1154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6E474-7F1D-4615-BE51-07028FEB00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040214" y="2459504"/>
            <a:ext cx="56020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800" dirty="0">
                <a:latin typeface="Arial" panose="020B0604020202020204" pitchFamily="34" charset="0"/>
              </a:rPr>
              <a:t>demo time!</a:t>
            </a:r>
            <a:br>
              <a:rPr lang="en-US" altLang="en-US" sz="4800" dirty="0">
                <a:latin typeface="Arial" panose="020B0604020202020204" pitchFamily="34" charset="0"/>
              </a:rPr>
            </a:br>
            <a:br>
              <a:rPr lang="en-US" altLang="en-US" sz="4800" dirty="0"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sqlps.io/</a:t>
            </a:r>
            <a:r>
              <a:rPr lang="en-US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xecode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About Us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094971"/>
            <a:ext cx="9157070" cy="5250170"/>
          </a:xfrm>
        </p:spPr>
        <p:txBody>
          <a:bodyPr>
            <a:normAutofit/>
          </a:bodyPr>
          <a:lstStyle/>
          <a:p>
            <a:r>
              <a:rPr lang="en-US" dirty="0"/>
              <a:t>Chrissy LeMaire</a:t>
            </a:r>
          </a:p>
          <a:p>
            <a:pPr lvl="1"/>
            <a:r>
              <a:rPr lang="de-DE" dirty="0"/>
              <a:t>PowerShell MVP</a:t>
            </a:r>
          </a:p>
          <a:p>
            <a:pPr lvl="1"/>
            <a:r>
              <a:rPr lang="de-DE" dirty="0"/>
              <a:t>Creator of dbatools.io</a:t>
            </a:r>
          </a:p>
          <a:p>
            <a:pPr lvl="1"/>
            <a:r>
              <a:rPr lang="en-US" dirty="0"/>
              <a:t>Best Lightning Talk &amp; Best Speaker - #</a:t>
            </a:r>
            <a:r>
              <a:rPr lang="en-US" dirty="0" err="1"/>
              <a:t>SqlSatDublin</a:t>
            </a:r>
            <a:endParaRPr lang="de-DE" dirty="0"/>
          </a:p>
          <a:p>
            <a:pPr lvl="1"/>
            <a:r>
              <a:rPr lang="de-DE" dirty="0"/>
              <a:t>DBA with GDIT at NATO Spec Ops HQ</a:t>
            </a:r>
            <a:br>
              <a:rPr lang="de-DE" dirty="0"/>
            </a:br>
            <a:endParaRPr lang="de-DE" dirty="0"/>
          </a:p>
          <a:p>
            <a:r>
              <a:rPr lang="de-DE" dirty="0"/>
              <a:t>Gianluca Sartori</a:t>
            </a:r>
          </a:p>
          <a:p>
            <a:pPr lvl="1"/>
            <a:r>
              <a:rPr lang="de-DE" dirty="0"/>
              <a:t>Data Platform MVP</a:t>
            </a:r>
          </a:p>
          <a:p>
            <a:pPr lvl="1"/>
            <a:r>
              <a:rPr lang="de-DE" dirty="0"/>
              <a:t>Creator of XESmartTarget</a:t>
            </a:r>
          </a:p>
          <a:p>
            <a:pPr lvl="1"/>
            <a:r>
              <a:rPr lang="de-DE" dirty="0"/>
              <a:t>Independent SQL Server consultant</a:t>
            </a:r>
          </a:p>
          <a:p>
            <a:pPr lvl="1"/>
            <a:r>
              <a:rPr lang="de-DE" dirty="0"/>
              <a:t>DBA at Scuderia Ferrari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Image result for Scuderia Ferrari">
            <a:extLst>
              <a:ext uri="{FF2B5EF4-FFF2-40B4-BE49-F238E27FC236}">
                <a16:creationId xmlns:a16="http://schemas.microsoft.com/office/drawing/2014/main" id="{22590580-FD87-4AA0-B75E-E284220AD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7" y="4977464"/>
            <a:ext cx="1526996" cy="11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nato special ops logo">
            <a:extLst>
              <a:ext uri="{FF2B5EF4-FFF2-40B4-BE49-F238E27FC236}">
                <a16:creationId xmlns:a16="http://schemas.microsoft.com/office/drawing/2014/main" id="{A9EC0940-4D0B-4953-A636-FA60A0DE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10" y="5025089"/>
            <a:ext cx="709511" cy="9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094971"/>
            <a:ext cx="9157070" cy="4668058"/>
          </a:xfrm>
        </p:spPr>
        <p:txBody>
          <a:bodyPr>
            <a:normAutofit/>
          </a:bodyPr>
          <a:lstStyle/>
          <a:p>
            <a:r>
              <a:rPr lang="en-US" dirty="0"/>
              <a:t>Overview of Extended Events</a:t>
            </a:r>
          </a:p>
          <a:p>
            <a:r>
              <a:rPr lang="en-US" dirty="0"/>
              <a:t>Benefits &amp; Challenges of Extended Events</a:t>
            </a:r>
          </a:p>
          <a:p>
            <a:r>
              <a:rPr lang="en-US" dirty="0"/>
              <a:t>Introduction to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XESmartTarget</a:t>
            </a:r>
            <a:endParaRPr lang="en-US" dirty="0"/>
          </a:p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6553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68166"/>
            <a:ext cx="859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XEvents Overview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205333"/>
            <a:ext cx="9157070" cy="4668058"/>
          </a:xfrm>
        </p:spPr>
        <p:txBody>
          <a:bodyPr>
            <a:normAutofit/>
          </a:bodyPr>
          <a:lstStyle/>
          <a:p>
            <a:r>
              <a:rPr lang="en-US" dirty="0"/>
              <a:t>Replacement for SQL Trace &amp; Profiler</a:t>
            </a:r>
          </a:p>
          <a:p>
            <a:pPr lvl="1"/>
            <a:r>
              <a:rPr lang="en-US" dirty="0"/>
              <a:t>First introduced in 2008 </a:t>
            </a:r>
          </a:p>
          <a:p>
            <a:pPr lvl="1"/>
            <a:r>
              <a:rPr lang="en-US" dirty="0"/>
              <a:t>Real replacement from version &gt;= 2012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Lightweight event capture infrastructure</a:t>
            </a:r>
          </a:p>
          <a:p>
            <a:pPr lvl="1"/>
            <a:r>
              <a:rPr lang="en-US" dirty="0"/>
              <a:t>Deep inside SQLOS</a:t>
            </a:r>
          </a:p>
          <a:p>
            <a:pPr lvl="1"/>
            <a:r>
              <a:rPr lang="en-US" dirty="0"/>
              <a:t>Low performance overhead</a:t>
            </a:r>
          </a:p>
          <a:p>
            <a:pPr lvl="1"/>
            <a:r>
              <a:rPr lang="en-US" dirty="0"/>
              <a:t>Allows capturing events not available otherwise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Microsoft’s recommended way forward</a:t>
            </a:r>
          </a:p>
        </p:txBody>
      </p:sp>
    </p:spTree>
    <p:extLst>
      <p:ext uri="{BB962C8B-B14F-4D97-AF65-F5344CB8AC3E}">
        <p14:creationId xmlns:p14="http://schemas.microsoft.com/office/powerpoint/2010/main" val="5486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are XEvents good at?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094971"/>
            <a:ext cx="9157070" cy="4668058"/>
          </a:xfrm>
        </p:spPr>
        <p:txBody>
          <a:bodyPr>
            <a:normAutofit/>
          </a:bodyPr>
          <a:lstStyle/>
          <a:p>
            <a:r>
              <a:rPr lang="en-US" dirty="0"/>
              <a:t>Troubleshooting </a:t>
            </a:r>
          </a:p>
          <a:p>
            <a:pPr lvl="1"/>
            <a:r>
              <a:rPr lang="en-US" dirty="0"/>
              <a:t>What happened tonight at 03:40? </a:t>
            </a:r>
          </a:p>
          <a:p>
            <a:r>
              <a:rPr lang="en-US" dirty="0"/>
              <a:t>Tune performance </a:t>
            </a:r>
          </a:p>
          <a:p>
            <a:pPr lvl="1"/>
            <a:r>
              <a:rPr lang="en-US" dirty="0"/>
              <a:t>Which queries consume most resources? </a:t>
            </a:r>
          </a:p>
          <a:p>
            <a:r>
              <a:rPr lang="en-US" dirty="0"/>
              <a:t>Capacity Planning </a:t>
            </a:r>
          </a:p>
          <a:p>
            <a:pPr lvl="1"/>
            <a:r>
              <a:rPr lang="en-US" dirty="0"/>
              <a:t>How fast are my databases growing? </a:t>
            </a:r>
          </a:p>
          <a:p>
            <a:r>
              <a:rPr lang="en-US" dirty="0"/>
              <a:t>Baselining </a:t>
            </a:r>
          </a:p>
          <a:p>
            <a:pPr lvl="1"/>
            <a:r>
              <a:rPr lang="en-US" dirty="0"/>
              <a:t>Is the system behaving normally? </a:t>
            </a:r>
          </a:p>
          <a:p>
            <a:r>
              <a:rPr lang="en-US" dirty="0"/>
              <a:t>Alerting </a:t>
            </a:r>
          </a:p>
          <a:p>
            <a:pPr lvl="1"/>
            <a:r>
              <a:rPr lang="en-US" dirty="0"/>
              <a:t>Hey, look: something’s wrong here!</a:t>
            </a:r>
          </a:p>
        </p:txBody>
      </p:sp>
    </p:spTree>
    <p:extLst>
      <p:ext uri="{BB962C8B-B14F-4D97-AF65-F5344CB8AC3E}">
        <p14:creationId xmlns:p14="http://schemas.microsoft.com/office/powerpoint/2010/main" val="14866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are XEvents good at?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094971"/>
            <a:ext cx="10001868" cy="4326774"/>
          </a:xfrm>
        </p:spPr>
        <p:txBody>
          <a:bodyPr>
            <a:normAutofit/>
          </a:bodyPr>
          <a:lstStyle/>
          <a:p>
            <a:r>
              <a:rPr lang="en-US" dirty="0"/>
              <a:t>Works on SQL Azure</a:t>
            </a:r>
          </a:p>
          <a:p>
            <a:r>
              <a:rPr lang="en-US" dirty="0"/>
              <a:t>Nice and fast *</a:t>
            </a:r>
          </a:p>
          <a:p>
            <a:r>
              <a:rPr lang="en-US" dirty="0"/>
              <a:t>Erin </a:t>
            </a:r>
            <a:r>
              <a:rPr lang="en-US" dirty="0" err="1"/>
              <a:t>Stellato</a:t>
            </a:r>
            <a:r>
              <a:rPr lang="en-US" dirty="0"/>
              <a:t> says: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multiple sessions that can be stopped and started as needed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Track causality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Write to multiple targets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now work with data in the SSMS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12927-3A62-4FDF-A265-B08E2E735664}"/>
              </a:ext>
            </a:extLst>
          </p:cNvPr>
          <p:cNvSpPr txBox="1"/>
          <p:nvPr/>
        </p:nvSpPr>
        <p:spPr>
          <a:xfrm>
            <a:off x="377114" y="5674547"/>
            <a:ext cx="960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 Check out Jonathan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Kehayias’s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Measuring “Observer Overhead” of SQL Trace vs. Extended Events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dbatools.io/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xeoverhead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6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So why do people keep using Traces / Profiler?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1007419"/>
            <a:ext cx="9157070" cy="46680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More straightforward (less complex) than Extended Events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Consistent interface for mixed environments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Faster to setup quick traces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“XEs are more efficient for the SQL Server engine, but not more efficient for the DBA”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Already have a library of Profiler templates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Ignorance of XML / Querying all the generated XML is outrageous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Templates work remotely across all instances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12B3-0C46-4496-9BA6-A95C97F05DEB}"/>
              </a:ext>
            </a:extLst>
          </p:cNvPr>
          <p:cNvSpPr txBox="1"/>
          <p:nvPr/>
        </p:nvSpPr>
        <p:spPr>
          <a:xfrm>
            <a:off x="377114" y="5674547"/>
            <a:ext cx="656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 Gathered from Erin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Stellato’s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 do YOU avoid Extended Events?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dbatools.io/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whyprofiler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1078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So why do people keep using Traces / Profiler?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6" y="968507"/>
            <a:ext cx="9157070" cy="46680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XEvents are persistent / must be stopped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Ability to import </a:t>
            </a:r>
            <a:r>
              <a:rPr lang="en-US" sz="2400" dirty="0" err="1"/>
              <a:t>PerfMon</a:t>
            </a:r>
            <a:r>
              <a:rPr lang="en-US" sz="2400" dirty="0"/>
              <a:t> data and look at Trace and </a:t>
            </a:r>
            <a:r>
              <a:rPr lang="en-US" sz="2400" dirty="0" err="1"/>
              <a:t>PerfMon</a:t>
            </a:r>
            <a:r>
              <a:rPr lang="en-US" sz="2400" dirty="0"/>
              <a:t> counter data at the same time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Consistent user experience across SSAS and Database Engine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Easy to train others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Replaying traces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MS Premier Support still asks for traces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xe_file_target_read_file</a:t>
            </a:r>
            <a:r>
              <a:rPr lang="en-US" sz="2400" dirty="0"/>
              <a:t> is a CPU hog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F8FF1-38F7-439A-A174-E81BC84F1F73}"/>
              </a:ext>
            </a:extLst>
          </p:cNvPr>
          <p:cNvSpPr txBox="1"/>
          <p:nvPr/>
        </p:nvSpPr>
        <p:spPr>
          <a:xfrm>
            <a:off x="377114" y="5674547"/>
            <a:ext cx="656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 Gathered from Erin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Stellato’s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 do YOU avoid Extended Events?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dbatools.io/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whyprofiler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5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6E474-7F1D-4615-BE51-07028FEB00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88420" y="1752931"/>
            <a:ext cx="74151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800" dirty="0">
                <a:latin typeface="Arial" panose="020B0604020202020204" pitchFamily="34" charset="0"/>
              </a:rPr>
              <a:t>That’s a lot of valid reasons not to switch </a:t>
            </a:r>
            <a:br>
              <a:rPr lang="en-US" altLang="en-US" sz="4800" dirty="0">
                <a:latin typeface="Arial" panose="020B0604020202020204" pitchFamily="34" charset="0"/>
              </a:rPr>
            </a:br>
            <a:r>
              <a:rPr lang="en-US" altLang="en-US" sz="4800" dirty="0"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23262</TotalTime>
  <Words>697</Words>
  <Application>Microsoft Office PowerPoint</Application>
  <PresentationFormat>Widescreen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Gotham Book</vt:lpstr>
      <vt:lpstr>Gotham Light</vt:lpstr>
      <vt:lpstr>Wingdings</vt:lpstr>
      <vt:lpstr>Office Theme</vt:lpstr>
      <vt:lpstr>Simplifying XEvents Management with dbatools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 lot of valid reasons not to switch  </vt:lpstr>
      <vt:lpstr>But what if we could make it less painful?</vt:lpstr>
      <vt:lpstr>PowerPoint Presentation</vt:lpstr>
      <vt:lpstr>PowerPoint Presentation</vt:lpstr>
      <vt:lpstr>PowerPoint Presentation</vt:lpstr>
      <vt:lpstr>PowerPoint Presentation</vt:lpstr>
      <vt:lpstr>XESmartTarget</vt:lpstr>
      <vt:lpstr>PowerPoint Presentation</vt:lpstr>
      <vt:lpstr>demo time!  sqlps.io/xecode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dbatools   Community-driven open source  PowerShell module</dc:title>
  <dc:creator>Cláudio Silva</dc:creator>
  <cp:lastModifiedBy>ctrlb</cp:lastModifiedBy>
  <cp:revision>100</cp:revision>
  <dcterms:created xsi:type="dcterms:W3CDTF">2017-11-10T15:37:28Z</dcterms:created>
  <dcterms:modified xsi:type="dcterms:W3CDTF">2018-02-24T14:43:36Z</dcterms:modified>
</cp:coreProperties>
</file>