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700"/>
    <a:srgbClr val="FFCC66"/>
    <a:srgbClr val="8A8A8A"/>
    <a:srgbClr val="787878"/>
    <a:srgbClr val="B08000"/>
    <a:srgbClr val="902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9C51E-AD95-4DDB-BE4E-F4F66E6E6B5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2A80D-79D1-43BE-893A-042378E5F34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Tier 1: exact clone</a:t>
          </a:r>
        </a:p>
      </dgm:t>
    </dgm:pt>
    <dgm:pt modelId="{50B8C7E9-98C9-4589-ACD5-D5DFBF6F6D11}" type="parTrans" cxnId="{6333852B-6903-4B6A-9C5A-64088802FB15}">
      <dgm:prSet/>
      <dgm:spPr/>
      <dgm:t>
        <a:bodyPr/>
        <a:lstStyle/>
        <a:p>
          <a:endParaRPr lang="en-US"/>
        </a:p>
      </dgm:t>
    </dgm:pt>
    <dgm:pt modelId="{7341C135-97F6-47A5-AE45-98E5A1A97095}" type="sibTrans" cxnId="{6333852B-6903-4B6A-9C5A-64088802FB15}">
      <dgm:prSet/>
      <dgm:spPr/>
      <dgm:t>
        <a:bodyPr/>
        <a:lstStyle/>
        <a:p>
          <a:endParaRPr lang="en-US"/>
        </a:p>
      </dgm:t>
    </dgm:pt>
    <dgm:pt modelId="{8A6EB118-EC2F-4263-BD9D-F76477C22ED6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Backup/restore</a:t>
          </a:r>
        </a:p>
      </dgm:t>
    </dgm:pt>
    <dgm:pt modelId="{A6151B56-509B-4D45-AA41-88865DD61AEF}" type="parTrans" cxnId="{9F63AD5F-E8B1-4314-88A9-25A4AC9F32D5}">
      <dgm:prSet/>
      <dgm:spPr/>
      <dgm:t>
        <a:bodyPr/>
        <a:lstStyle/>
        <a:p>
          <a:endParaRPr lang="en-US"/>
        </a:p>
      </dgm:t>
    </dgm:pt>
    <dgm:pt modelId="{0BB92ACB-9AEE-41E5-A859-B3DE22E21CFE}" type="sibTrans" cxnId="{9F63AD5F-E8B1-4314-88A9-25A4AC9F32D5}">
      <dgm:prSet/>
      <dgm:spPr/>
      <dgm:t>
        <a:bodyPr/>
        <a:lstStyle/>
        <a:p>
          <a:endParaRPr lang="en-US"/>
        </a:p>
      </dgm:t>
    </dgm:pt>
    <dgm:pt modelId="{5F343006-55AC-45F6-84A7-E1A2F0ED9C6D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Cold copy</a:t>
          </a:r>
        </a:p>
      </dgm:t>
    </dgm:pt>
    <dgm:pt modelId="{D86D8AB9-5A98-4D5B-8F2E-93EC4364F7A5}" type="parTrans" cxnId="{8A1634CC-9793-4C7E-A948-A992D7FC37D3}">
      <dgm:prSet/>
      <dgm:spPr/>
      <dgm:t>
        <a:bodyPr/>
        <a:lstStyle/>
        <a:p>
          <a:endParaRPr lang="en-US"/>
        </a:p>
      </dgm:t>
    </dgm:pt>
    <dgm:pt modelId="{C569D145-347C-4B88-9A65-D38011460826}" type="sibTrans" cxnId="{8A1634CC-9793-4C7E-A948-A992D7FC37D3}">
      <dgm:prSet/>
      <dgm:spPr/>
      <dgm:t>
        <a:bodyPr/>
        <a:lstStyle/>
        <a:p>
          <a:endParaRPr lang="en-US"/>
        </a:p>
      </dgm:t>
    </dgm:pt>
    <dgm:pt modelId="{2B2F1B84-C671-42BB-B327-975FDFC5CC28}">
      <dgm:prSet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Disk snapshots</a:t>
          </a:r>
          <a:endParaRPr lang="en-US" dirty="0"/>
        </a:p>
      </dgm:t>
    </dgm:pt>
    <dgm:pt modelId="{A39BA197-328C-4B4A-8931-DF58AA0F965D}" type="parTrans" cxnId="{21127692-0CE8-460E-97EA-0B46739C413D}">
      <dgm:prSet/>
      <dgm:spPr/>
      <dgm:t>
        <a:bodyPr/>
        <a:lstStyle/>
        <a:p>
          <a:endParaRPr lang="en-US"/>
        </a:p>
      </dgm:t>
    </dgm:pt>
    <dgm:pt modelId="{733E3BDB-58E2-4EA3-BD3D-108356A8604D}" type="sibTrans" cxnId="{21127692-0CE8-460E-97EA-0B46739C413D}">
      <dgm:prSet/>
      <dgm:spPr/>
      <dgm:t>
        <a:bodyPr/>
        <a:lstStyle/>
        <a:p>
          <a:endParaRPr lang="en-US"/>
        </a:p>
      </dgm:t>
    </dgm:pt>
    <dgm:pt modelId="{8E5C0068-9F5F-482C-9A26-52C236D3364E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Tier 2: full clone</a:t>
          </a:r>
        </a:p>
      </dgm:t>
    </dgm:pt>
    <dgm:pt modelId="{7A8A3300-98F3-4C2D-8500-C0CD3A21AC55}" type="parTrans" cxnId="{F27ABEB4-35EF-45B5-90F7-20E928814DFC}">
      <dgm:prSet/>
      <dgm:spPr/>
      <dgm:t>
        <a:bodyPr/>
        <a:lstStyle/>
        <a:p>
          <a:endParaRPr lang="en-US"/>
        </a:p>
      </dgm:t>
    </dgm:pt>
    <dgm:pt modelId="{C6E187F4-1735-4C2E-BD35-82B5088BB4C7}" type="sibTrans" cxnId="{F27ABEB4-35EF-45B5-90F7-20E928814DFC}">
      <dgm:prSet/>
      <dgm:spPr/>
      <dgm:t>
        <a:bodyPr/>
        <a:lstStyle/>
        <a:p>
          <a:endParaRPr lang="en-US"/>
        </a:p>
      </dgm:t>
    </dgm:pt>
    <dgm:pt modelId="{B0EC56A3-03A3-4320-812A-D0FCE38F8D8D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Full export/import</a:t>
          </a:r>
          <a:endParaRPr lang="en-US" dirty="0"/>
        </a:p>
      </dgm:t>
    </dgm:pt>
    <dgm:pt modelId="{023965E2-840A-4AB6-B8D9-97A2B9AB5E0F}" type="parTrans" cxnId="{A266B440-99D1-4724-9D11-D98B5269D2A1}">
      <dgm:prSet/>
      <dgm:spPr/>
      <dgm:t>
        <a:bodyPr/>
        <a:lstStyle/>
        <a:p>
          <a:endParaRPr lang="en-US"/>
        </a:p>
      </dgm:t>
    </dgm:pt>
    <dgm:pt modelId="{F699A0DE-D627-4A58-A384-CB39F0A2E075}" type="sibTrans" cxnId="{A266B440-99D1-4724-9D11-D98B5269D2A1}">
      <dgm:prSet/>
      <dgm:spPr/>
      <dgm:t>
        <a:bodyPr/>
        <a:lstStyle/>
        <a:p>
          <a:endParaRPr lang="en-US"/>
        </a:p>
      </dgm:t>
    </dgm:pt>
    <dgm:pt modelId="{AC64DB90-6FE4-4512-A35D-96DB3CC1D45B}">
      <dgm:prSet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Object-level cloning</a:t>
          </a:r>
          <a:endParaRPr lang="en-US" dirty="0"/>
        </a:p>
      </dgm:t>
    </dgm:pt>
    <dgm:pt modelId="{F2021BFB-5DBE-44C3-AB9F-D4D48B9D9D95}" type="parTrans" cxnId="{6F23EA1B-071E-4099-9218-0F8D9635B089}">
      <dgm:prSet/>
      <dgm:spPr/>
      <dgm:t>
        <a:bodyPr/>
        <a:lstStyle/>
        <a:p>
          <a:endParaRPr lang="en-US"/>
        </a:p>
      </dgm:t>
    </dgm:pt>
    <dgm:pt modelId="{44EBD2BF-D534-481A-BF81-7A2CD773102F}" type="sibTrans" cxnId="{6F23EA1B-071E-4099-9218-0F8D9635B089}">
      <dgm:prSet/>
      <dgm:spPr/>
      <dgm:t>
        <a:bodyPr/>
        <a:lstStyle/>
        <a:p>
          <a:endParaRPr lang="en-US"/>
        </a:p>
      </dgm:t>
    </dgm:pt>
    <dgm:pt modelId="{650CFCE3-79FE-498E-BE4E-9A8F9C5EE6A3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Tier 3: partial clone</a:t>
          </a:r>
        </a:p>
      </dgm:t>
    </dgm:pt>
    <dgm:pt modelId="{6176CC3B-610C-44DC-AC5F-457D904A7D17}" type="parTrans" cxnId="{299468F3-C02E-4834-8F87-008CA40222F8}">
      <dgm:prSet/>
      <dgm:spPr/>
      <dgm:t>
        <a:bodyPr/>
        <a:lstStyle/>
        <a:p>
          <a:endParaRPr lang="en-US"/>
        </a:p>
      </dgm:t>
    </dgm:pt>
    <dgm:pt modelId="{3D849026-561E-4494-BCFF-2E57820CCE3E}" type="sibTrans" cxnId="{299468F3-C02E-4834-8F87-008CA40222F8}">
      <dgm:prSet/>
      <dgm:spPr/>
      <dgm:t>
        <a:bodyPr/>
        <a:lstStyle/>
        <a:p>
          <a:endParaRPr lang="en-US"/>
        </a:p>
      </dgm:t>
    </dgm:pt>
    <dgm:pt modelId="{C0DBEAE6-4589-4A21-96D7-309E7A768FC1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Replication</a:t>
          </a:r>
          <a:endParaRPr lang="en-US" dirty="0"/>
        </a:p>
      </dgm:t>
    </dgm:pt>
    <dgm:pt modelId="{9C6A7853-89CE-40AC-83A8-F07FC73F833A}" type="parTrans" cxnId="{C9DA3B3F-84CB-4A5B-9314-778A33B1E1CA}">
      <dgm:prSet/>
      <dgm:spPr/>
      <dgm:t>
        <a:bodyPr/>
        <a:lstStyle/>
        <a:p>
          <a:endParaRPr lang="en-US"/>
        </a:p>
      </dgm:t>
    </dgm:pt>
    <dgm:pt modelId="{D826C9C0-7B05-4312-BAB9-A48D43D79BFC}" type="sibTrans" cxnId="{C9DA3B3F-84CB-4A5B-9314-778A33B1E1CA}">
      <dgm:prSet/>
      <dgm:spPr/>
      <dgm:t>
        <a:bodyPr/>
        <a:lstStyle/>
        <a:p>
          <a:endParaRPr lang="en-US"/>
        </a:p>
      </dgm:t>
    </dgm:pt>
    <dgm:pt modelId="{2EACBC4C-C418-40F8-AE63-FA60D74A2B61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Schema only</a:t>
          </a:r>
          <a:endParaRPr lang="en-US" dirty="0"/>
        </a:p>
      </dgm:t>
    </dgm:pt>
    <dgm:pt modelId="{211ED0BD-EDED-4BD8-AB6E-E768CB00BCC4}" type="parTrans" cxnId="{55921B88-DAD3-48A2-8D96-260F426DCECA}">
      <dgm:prSet/>
      <dgm:spPr/>
      <dgm:t>
        <a:bodyPr/>
        <a:lstStyle/>
        <a:p>
          <a:endParaRPr lang="en-US"/>
        </a:p>
      </dgm:t>
    </dgm:pt>
    <dgm:pt modelId="{FB79A0EE-73AB-49A2-A5AA-BD6BE5256D6A}" type="sibTrans" cxnId="{55921B88-DAD3-48A2-8D96-260F426DCECA}">
      <dgm:prSet/>
      <dgm:spPr/>
      <dgm:t>
        <a:bodyPr/>
        <a:lstStyle/>
        <a:p>
          <a:endParaRPr lang="en-US"/>
        </a:p>
      </dgm:t>
    </dgm:pt>
    <dgm:pt modelId="{EF3198CC-A707-463C-BC16-2035D8E5DE37}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Per-table data transfer</a:t>
          </a:r>
          <a:endParaRPr lang="en-US" dirty="0"/>
        </a:p>
      </dgm:t>
    </dgm:pt>
    <dgm:pt modelId="{FB927446-E98B-476A-B181-796035D5F29B}" type="parTrans" cxnId="{DB92236A-A55D-40C1-BC97-E4080FEE496D}">
      <dgm:prSet/>
      <dgm:spPr/>
      <dgm:t>
        <a:bodyPr/>
        <a:lstStyle/>
        <a:p>
          <a:endParaRPr lang="en-US"/>
        </a:p>
      </dgm:t>
    </dgm:pt>
    <dgm:pt modelId="{425931C5-12D8-4765-BFFF-B73BD1B44395}" type="sibTrans" cxnId="{DB92236A-A55D-40C1-BC97-E4080FEE496D}">
      <dgm:prSet/>
      <dgm:spPr/>
      <dgm:t>
        <a:bodyPr/>
        <a:lstStyle/>
        <a:p>
          <a:endParaRPr lang="en-US"/>
        </a:p>
      </dgm:t>
    </dgm:pt>
    <dgm:pt modelId="{5025F4E8-91A0-4CA8-B9DF-25AD1D2E56D1}" type="pres">
      <dgm:prSet presAssocID="{AE49C51E-AD95-4DDB-BE4E-F4F66E6E6B55}" presName="linearFlow" presStyleCnt="0">
        <dgm:presLayoutVars>
          <dgm:dir/>
          <dgm:resizeHandles val="exact"/>
        </dgm:presLayoutVars>
      </dgm:prSet>
      <dgm:spPr/>
    </dgm:pt>
    <dgm:pt modelId="{9D0CB65F-B9B5-4CF2-832D-ADD65E76DEFD}" type="pres">
      <dgm:prSet presAssocID="{7512A80D-79D1-43BE-893A-042378E5F34A}" presName="composite" presStyleCnt="0"/>
      <dgm:spPr/>
    </dgm:pt>
    <dgm:pt modelId="{6D4F0D79-A0D1-4A02-AAF5-2E3E391179DD}" type="pres">
      <dgm:prSet presAssocID="{7512A80D-79D1-43BE-893A-042378E5F34A}" presName="imgShp" presStyleLbl="fgImgPlace1" presStyleIdx="0" presStyleCnt="3"/>
      <dgm:spPr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7D8403F7-44CA-466B-8F96-F34C5495A8FA}" type="pres">
      <dgm:prSet presAssocID="{7512A80D-79D1-43BE-893A-042378E5F34A}" presName="txShp" presStyleLbl="node1" presStyleIdx="0" presStyleCnt="3">
        <dgm:presLayoutVars>
          <dgm:bulletEnabled val="1"/>
        </dgm:presLayoutVars>
      </dgm:prSet>
      <dgm:spPr/>
    </dgm:pt>
    <dgm:pt modelId="{BF34DFB5-0A8B-4144-B8FA-695990E8350A}" type="pres">
      <dgm:prSet presAssocID="{7341C135-97F6-47A5-AE45-98E5A1A97095}" presName="spacing" presStyleCnt="0"/>
      <dgm:spPr/>
    </dgm:pt>
    <dgm:pt modelId="{62E4A338-E525-478A-AB1C-04933C44E986}" type="pres">
      <dgm:prSet presAssocID="{8E5C0068-9F5F-482C-9A26-52C236D3364E}" presName="composite" presStyleCnt="0"/>
      <dgm:spPr/>
    </dgm:pt>
    <dgm:pt modelId="{9A723103-993B-40E6-BEA6-9D543B4CB9BA}" type="pres">
      <dgm:prSet presAssocID="{8E5C0068-9F5F-482C-9A26-52C236D3364E}" presName="imgShp" presStyleLbl="fgImgPlace1" presStyleIdx="1" presStyleCnt="3"/>
      <dgm:spPr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EC200FFB-6B32-4434-B96B-5750736870F6}" type="pres">
      <dgm:prSet presAssocID="{8E5C0068-9F5F-482C-9A26-52C236D3364E}" presName="txShp" presStyleLbl="node1" presStyleIdx="1" presStyleCnt="3">
        <dgm:presLayoutVars>
          <dgm:bulletEnabled val="1"/>
        </dgm:presLayoutVars>
      </dgm:prSet>
      <dgm:spPr/>
    </dgm:pt>
    <dgm:pt modelId="{41F0A3F5-C0D8-4991-9881-99D7F7498CC3}" type="pres">
      <dgm:prSet presAssocID="{C6E187F4-1735-4C2E-BD35-82B5088BB4C7}" presName="spacing" presStyleCnt="0"/>
      <dgm:spPr/>
    </dgm:pt>
    <dgm:pt modelId="{E976A33F-D443-4B41-88B4-2452CE7C734D}" type="pres">
      <dgm:prSet presAssocID="{650CFCE3-79FE-498E-BE4E-9A8F9C5EE6A3}" presName="composite" presStyleCnt="0"/>
      <dgm:spPr/>
    </dgm:pt>
    <dgm:pt modelId="{ECD101F9-8DAB-46E8-A64F-65B19FAA3056}" type="pres">
      <dgm:prSet presAssocID="{650CFCE3-79FE-498E-BE4E-9A8F9C5EE6A3}" presName="imgShp" presStyleLbl="fgImgPlace1" presStyleIdx="2" presStyleCnt="3"/>
      <dgm:spPr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0E9B26F9-12D4-444C-841D-AB5E90FAADCA}" type="pres">
      <dgm:prSet presAssocID="{650CFCE3-79FE-498E-BE4E-9A8F9C5EE6A3}" presName="txShp" presStyleLbl="node1" presStyleIdx="2" presStyleCnt="3">
        <dgm:presLayoutVars>
          <dgm:bulletEnabled val="1"/>
        </dgm:presLayoutVars>
      </dgm:prSet>
      <dgm:spPr/>
    </dgm:pt>
  </dgm:ptLst>
  <dgm:cxnLst>
    <dgm:cxn modelId="{D41DE419-F4A0-47C9-8F4B-D9FCE0268FC1}" type="presOf" srcId="{C0DBEAE6-4589-4A21-96D7-309E7A768FC1}" destId="{0E9B26F9-12D4-444C-841D-AB5E90FAADCA}" srcOrd="0" destOrd="1" presId="urn:microsoft.com/office/officeart/2005/8/layout/vList3"/>
    <dgm:cxn modelId="{6F23EA1B-071E-4099-9218-0F8D9635B089}" srcId="{8E5C0068-9F5F-482C-9A26-52C236D3364E}" destId="{AC64DB90-6FE4-4512-A35D-96DB3CC1D45B}" srcOrd="1" destOrd="0" parTransId="{F2021BFB-5DBE-44C3-AB9F-D4D48B9D9D95}" sibTransId="{44EBD2BF-D534-481A-BF81-7A2CD773102F}"/>
    <dgm:cxn modelId="{A5AC0926-942F-4E5D-8BEC-9092FF5A03E1}" type="presOf" srcId="{EF3198CC-A707-463C-BC16-2035D8E5DE37}" destId="{0E9B26F9-12D4-444C-841D-AB5E90FAADCA}" srcOrd="0" destOrd="3" presId="urn:microsoft.com/office/officeart/2005/8/layout/vList3"/>
    <dgm:cxn modelId="{6333852B-6903-4B6A-9C5A-64088802FB15}" srcId="{AE49C51E-AD95-4DDB-BE4E-F4F66E6E6B55}" destId="{7512A80D-79D1-43BE-893A-042378E5F34A}" srcOrd="0" destOrd="0" parTransId="{50B8C7E9-98C9-4589-ACD5-D5DFBF6F6D11}" sibTransId="{7341C135-97F6-47A5-AE45-98E5A1A97095}"/>
    <dgm:cxn modelId="{28372E3F-E1B8-4EEB-8C4D-5CC8FB47B772}" type="presOf" srcId="{5F343006-55AC-45F6-84A7-E1A2F0ED9C6D}" destId="{7D8403F7-44CA-466B-8F96-F34C5495A8FA}" srcOrd="0" destOrd="2" presId="urn:microsoft.com/office/officeart/2005/8/layout/vList3"/>
    <dgm:cxn modelId="{C9DA3B3F-84CB-4A5B-9314-778A33B1E1CA}" srcId="{650CFCE3-79FE-498E-BE4E-9A8F9C5EE6A3}" destId="{C0DBEAE6-4589-4A21-96D7-309E7A768FC1}" srcOrd="0" destOrd="0" parTransId="{9C6A7853-89CE-40AC-83A8-F07FC73F833A}" sibTransId="{D826C9C0-7B05-4312-BAB9-A48D43D79BFC}"/>
    <dgm:cxn modelId="{A266B440-99D1-4724-9D11-D98B5269D2A1}" srcId="{8E5C0068-9F5F-482C-9A26-52C236D3364E}" destId="{B0EC56A3-03A3-4320-812A-D0FCE38F8D8D}" srcOrd="0" destOrd="0" parTransId="{023965E2-840A-4AB6-B8D9-97A2B9AB5E0F}" sibTransId="{F699A0DE-D627-4A58-A384-CB39F0A2E075}"/>
    <dgm:cxn modelId="{9F63AD5F-E8B1-4314-88A9-25A4AC9F32D5}" srcId="{7512A80D-79D1-43BE-893A-042378E5F34A}" destId="{8A6EB118-EC2F-4263-BD9D-F76477C22ED6}" srcOrd="0" destOrd="0" parTransId="{A6151B56-509B-4D45-AA41-88865DD61AEF}" sibTransId="{0BB92ACB-9AEE-41E5-A859-B3DE22E21CFE}"/>
    <dgm:cxn modelId="{DB92236A-A55D-40C1-BC97-E4080FEE496D}" srcId="{650CFCE3-79FE-498E-BE4E-9A8F9C5EE6A3}" destId="{EF3198CC-A707-463C-BC16-2035D8E5DE37}" srcOrd="2" destOrd="0" parTransId="{FB927446-E98B-476A-B181-796035D5F29B}" sibTransId="{425931C5-12D8-4765-BFFF-B73BD1B44395}"/>
    <dgm:cxn modelId="{1D50186D-B95B-4CBB-A726-2E2CE9F628A9}" type="presOf" srcId="{650CFCE3-79FE-498E-BE4E-9A8F9C5EE6A3}" destId="{0E9B26F9-12D4-444C-841D-AB5E90FAADCA}" srcOrd="0" destOrd="0" presId="urn:microsoft.com/office/officeart/2005/8/layout/vList3"/>
    <dgm:cxn modelId="{9BCAD579-04D2-4099-A4A8-D5953571ADF4}" type="presOf" srcId="{8E5C0068-9F5F-482C-9A26-52C236D3364E}" destId="{EC200FFB-6B32-4434-B96B-5750736870F6}" srcOrd="0" destOrd="0" presId="urn:microsoft.com/office/officeart/2005/8/layout/vList3"/>
    <dgm:cxn modelId="{55921B88-DAD3-48A2-8D96-260F426DCECA}" srcId="{650CFCE3-79FE-498E-BE4E-9A8F9C5EE6A3}" destId="{2EACBC4C-C418-40F8-AE63-FA60D74A2B61}" srcOrd="1" destOrd="0" parTransId="{211ED0BD-EDED-4BD8-AB6E-E768CB00BCC4}" sibTransId="{FB79A0EE-73AB-49A2-A5AA-BD6BE5256D6A}"/>
    <dgm:cxn modelId="{C55FAA8A-0128-4BC6-9858-7932441D3DBD}" type="presOf" srcId="{7512A80D-79D1-43BE-893A-042378E5F34A}" destId="{7D8403F7-44CA-466B-8F96-F34C5495A8FA}" srcOrd="0" destOrd="0" presId="urn:microsoft.com/office/officeart/2005/8/layout/vList3"/>
    <dgm:cxn modelId="{D6E59591-E61A-46EB-9958-6389F675F7B2}" type="presOf" srcId="{B0EC56A3-03A3-4320-812A-D0FCE38F8D8D}" destId="{EC200FFB-6B32-4434-B96B-5750736870F6}" srcOrd="0" destOrd="1" presId="urn:microsoft.com/office/officeart/2005/8/layout/vList3"/>
    <dgm:cxn modelId="{21127692-0CE8-460E-97EA-0B46739C413D}" srcId="{7512A80D-79D1-43BE-893A-042378E5F34A}" destId="{2B2F1B84-C671-42BB-B327-975FDFC5CC28}" srcOrd="2" destOrd="0" parTransId="{A39BA197-328C-4B4A-8931-DF58AA0F965D}" sibTransId="{733E3BDB-58E2-4EA3-BD3D-108356A8604D}"/>
    <dgm:cxn modelId="{16E4B497-0D71-4C4E-BAF7-C34F873CA2D3}" type="presOf" srcId="{AC64DB90-6FE4-4512-A35D-96DB3CC1D45B}" destId="{EC200FFB-6B32-4434-B96B-5750736870F6}" srcOrd="0" destOrd="2" presId="urn:microsoft.com/office/officeart/2005/8/layout/vList3"/>
    <dgm:cxn modelId="{088A2BAF-E243-48DB-BEE1-7EA91E7AB384}" type="presOf" srcId="{8A6EB118-EC2F-4263-BD9D-F76477C22ED6}" destId="{7D8403F7-44CA-466B-8F96-F34C5495A8FA}" srcOrd="0" destOrd="1" presId="urn:microsoft.com/office/officeart/2005/8/layout/vList3"/>
    <dgm:cxn modelId="{F27ABEB4-35EF-45B5-90F7-20E928814DFC}" srcId="{AE49C51E-AD95-4DDB-BE4E-F4F66E6E6B55}" destId="{8E5C0068-9F5F-482C-9A26-52C236D3364E}" srcOrd="1" destOrd="0" parTransId="{7A8A3300-98F3-4C2D-8500-C0CD3A21AC55}" sibTransId="{C6E187F4-1735-4C2E-BD35-82B5088BB4C7}"/>
    <dgm:cxn modelId="{8DE262B5-C859-4C07-9F15-29CC91027A80}" type="presOf" srcId="{AE49C51E-AD95-4DDB-BE4E-F4F66E6E6B55}" destId="{5025F4E8-91A0-4CA8-B9DF-25AD1D2E56D1}" srcOrd="0" destOrd="0" presId="urn:microsoft.com/office/officeart/2005/8/layout/vList3"/>
    <dgm:cxn modelId="{8A1634CC-9793-4C7E-A948-A992D7FC37D3}" srcId="{7512A80D-79D1-43BE-893A-042378E5F34A}" destId="{5F343006-55AC-45F6-84A7-E1A2F0ED9C6D}" srcOrd="1" destOrd="0" parTransId="{D86D8AB9-5A98-4D5B-8F2E-93EC4364F7A5}" sibTransId="{C569D145-347C-4B88-9A65-D38011460826}"/>
    <dgm:cxn modelId="{1BEB42D2-0620-46DF-AE9E-F94D2C56ECA9}" type="presOf" srcId="{2EACBC4C-C418-40F8-AE63-FA60D74A2B61}" destId="{0E9B26F9-12D4-444C-841D-AB5E90FAADCA}" srcOrd="0" destOrd="2" presId="urn:microsoft.com/office/officeart/2005/8/layout/vList3"/>
    <dgm:cxn modelId="{FDB348DF-1255-4E89-B05F-2F36D304A2B4}" type="presOf" srcId="{2B2F1B84-C671-42BB-B327-975FDFC5CC28}" destId="{7D8403F7-44CA-466B-8F96-F34C5495A8FA}" srcOrd="0" destOrd="3" presId="urn:microsoft.com/office/officeart/2005/8/layout/vList3"/>
    <dgm:cxn modelId="{299468F3-C02E-4834-8F87-008CA40222F8}" srcId="{AE49C51E-AD95-4DDB-BE4E-F4F66E6E6B55}" destId="{650CFCE3-79FE-498E-BE4E-9A8F9C5EE6A3}" srcOrd="2" destOrd="0" parTransId="{6176CC3B-610C-44DC-AC5F-457D904A7D17}" sibTransId="{3D849026-561E-4494-BCFF-2E57820CCE3E}"/>
    <dgm:cxn modelId="{D44BB058-C007-4010-9F01-83AF9CA932C0}" type="presParOf" srcId="{5025F4E8-91A0-4CA8-B9DF-25AD1D2E56D1}" destId="{9D0CB65F-B9B5-4CF2-832D-ADD65E76DEFD}" srcOrd="0" destOrd="0" presId="urn:microsoft.com/office/officeart/2005/8/layout/vList3"/>
    <dgm:cxn modelId="{841FE01B-C434-4379-93FE-2F2DE9D16571}" type="presParOf" srcId="{9D0CB65F-B9B5-4CF2-832D-ADD65E76DEFD}" destId="{6D4F0D79-A0D1-4A02-AAF5-2E3E391179DD}" srcOrd="0" destOrd="0" presId="urn:microsoft.com/office/officeart/2005/8/layout/vList3"/>
    <dgm:cxn modelId="{5740FA68-C6C2-44F4-B477-D8D13083B303}" type="presParOf" srcId="{9D0CB65F-B9B5-4CF2-832D-ADD65E76DEFD}" destId="{7D8403F7-44CA-466B-8F96-F34C5495A8FA}" srcOrd="1" destOrd="0" presId="urn:microsoft.com/office/officeart/2005/8/layout/vList3"/>
    <dgm:cxn modelId="{D578ADFE-E232-4940-A39A-6DD9C8D5BDE4}" type="presParOf" srcId="{5025F4E8-91A0-4CA8-B9DF-25AD1D2E56D1}" destId="{BF34DFB5-0A8B-4144-B8FA-695990E8350A}" srcOrd="1" destOrd="0" presId="urn:microsoft.com/office/officeart/2005/8/layout/vList3"/>
    <dgm:cxn modelId="{8F604D1F-A6FB-4DD3-821C-786A93A73388}" type="presParOf" srcId="{5025F4E8-91A0-4CA8-B9DF-25AD1D2E56D1}" destId="{62E4A338-E525-478A-AB1C-04933C44E986}" srcOrd="2" destOrd="0" presId="urn:microsoft.com/office/officeart/2005/8/layout/vList3"/>
    <dgm:cxn modelId="{C7949469-DF47-4852-BDCB-5994B1FFEC9F}" type="presParOf" srcId="{62E4A338-E525-478A-AB1C-04933C44E986}" destId="{9A723103-993B-40E6-BEA6-9D543B4CB9BA}" srcOrd="0" destOrd="0" presId="urn:microsoft.com/office/officeart/2005/8/layout/vList3"/>
    <dgm:cxn modelId="{DC13DCCA-CB90-43F4-AFF2-0DF42268F186}" type="presParOf" srcId="{62E4A338-E525-478A-AB1C-04933C44E986}" destId="{EC200FFB-6B32-4434-B96B-5750736870F6}" srcOrd="1" destOrd="0" presId="urn:microsoft.com/office/officeart/2005/8/layout/vList3"/>
    <dgm:cxn modelId="{90524BDB-158A-44BC-BD3B-0D3CC5084F56}" type="presParOf" srcId="{5025F4E8-91A0-4CA8-B9DF-25AD1D2E56D1}" destId="{41F0A3F5-C0D8-4991-9881-99D7F7498CC3}" srcOrd="3" destOrd="0" presId="urn:microsoft.com/office/officeart/2005/8/layout/vList3"/>
    <dgm:cxn modelId="{CE1AF079-82D3-4A96-8A33-78A4D0F01809}" type="presParOf" srcId="{5025F4E8-91A0-4CA8-B9DF-25AD1D2E56D1}" destId="{E976A33F-D443-4B41-88B4-2452CE7C734D}" srcOrd="4" destOrd="0" presId="urn:microsoft.com/office/officeart/2005/8/layout/vList3"/>
    <dgm:cxn modelId="{62FFB011-D16D-4CA8-BF5E-4371312E69E9}" type="presParOf" srcId="{E976A33F-D443-4B41-88B4-2452CE7C734D}" destId="{ECD101F9-8DAB-46E8-A64F-65B19FAA3056}" srcOrd="0" destOrd="0" presId="urn:microsoft.com/office/officeart/2005/8/layout/vList3"/>
    <dgm:cxn modelId="{3482AC05-A9EE-405F-9950-E9C7C10F949B}" type="presParOf" srcId="{E976A33F-D443-4B41-88B4-2452CE7C734D}" destId="{0E9B26F9-12D4-444C-841D-AB5E90FAADCA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403F7-44CA-466B-8F96-F34C5495A8FA}">
      <dsp:nvSpPr>
        <dsp:cNvPr id="0" name=""/>
        <dsp:cNvSpPr/>
      </dsp:nvSpPr>
      <dsp:spPr>
        <a:xfrm rot="10800000">
          <a:off x="1529324" y="575"/>
          <a:ext cx="4802908" cy="1278276"/>
        </a:xfrm>
        <a:prstGeom prst="homePlate">
          <a:avLst/>
        </a:prstGeom>
        <a:solidFill>
          <a:schemeClr val="accent3"/>
        </a:solidFill>
        <a:ln w="15875" cap="rnd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563684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Tier 1: exact clone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Backup/restore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Cold copy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Disk snapshots</a:t>
          </a:r>
          <a:endParaRPr lang="en-US" sz="1600" kern="1200" dirty="0"/>
        </a:p>
      </dsp:txBody>
      <dsp:txXfrm rot="10800000">
        <a:off x="1848893" y="575"/>
        <a:ext cx="4483339" cy="1278276"/>
      </dsp:txXfrm>
    </dsp:sp>
    <dsp:sp modelId="{6D4F0D79-A0D1-4A02-AAF5-2E3E391179DD}">
      <dsp:nvSpPr>
        <dsp:cNvPr id="0" name=""/>
        <dsp:cNvSpPr/>
      </dsp:nvSpPr>
      <dsp:spPr>
        <a:xfrm>
          <a:off x="890186" y="575"/>
          <a:ext cx="1278276" cy="127827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00FFB-6B32-4434-B96B-5750736870F6}">
      <dsp:nvSpPr>
        <dsp:cNvPr id="0" name=""/>
        <dsp:cNvSpPr/>
      </dsp:nvSpPr>
      <dsp:spPr>
        <a:xfrm rot="10800000">
          <a:off x="1529324" y="1660427"/>
          <a:ext cx="4802908" cy="1278276"/>
        </a:xfrm>
        <a:prstGeom prst="homePlate">
          <a:avLst/>
        </a:prstGeom>
        <a:solidFill>
          <a:schemeClr val="accent4"/>
        </a:solidFill>
        <a:ln w="15875" cap="rnd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563684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Tier 2: full clone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Full export/import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Object-level cloning</a:t>
          </a:r>
          <a:endParaRPr lang="en-US" sz="1600" kern="1200" dirty="0"/>
        </a:p>
      </dsp:txBody>
      <dsp:txXfrm rot="10800000">
        <a:off x="1848893" y="1660427"/>
        <a:ext cx="4483339" cy="1278276"/>
      </dsp:txXfrm>
    </dsp:sp>
    <dsp:sp modelId="{9A723103-993B-40E6-BEA6-9D543B4CB9BA}">
      <dsp:nvSpPr>
        <dsp:cNvPr id="0" name=""/>
        <dsp:cNvSpPr/>
      </dsp:nvSpPr>
      <dsp:spPr>
        <a:xfrm>
          <a:off x="890186" y="1660427"/>
          <a:ext cx="1278276" cy="1278276"/>
        </a:xfrm>
        <a:prstGeom prst="ellipse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B26F9-12D4-444C-841D-AB5E90FAADCA}">
      <dsp:nvSpPr>
        <dsp:cNvPr id="0" name=""/>
        <dsp:cNvSpPr/>
      </dsp:nvSpPr>
      <dsp:spPr>
        <a:xfrm rot="10800000">
          <a:off x="1529324" y="3320278"/>
          <a:ext cx="4802908" cy="1278276"/>
        </a:xfrm>
        <a:prstGeom prst="homePlate">
          <a:avLst/>
        </a:prstGeom>
        <a:solidFill>
          <a:schemeClr val="accent5"/>
        </a:solidFill>
        <a:ln w="15875" cap="rnd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563684" tIns="80010" rIns="149352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Tier 3: partial clone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Replication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Schema only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Per-table data transfer</a:t>
          </a:r>
          <a:endParaRPr lang="en-US" sz="1600" kern="1200" dirty="0"/>
        </a:p>
      </dsp:txBody>
      <dsp:txXfrm rot="10800000">
        <a:off x="1848893" y="3320278"/>
        <a:ext cx="4483339" cy="1278276"/>
      </dsp:txXfrm>
    </dsp:sp>
    <dsp:sp modelId="{ECD101F9-8DAB-46E8-A64F-65B19FAA3056}">
      <dsp:nvSpPr>
        <dsp:cNvPr id="0" name=""/>
        <dsp:cNvSpPr/>
      </dsp:nvSpPr>
      <dsp:spPr>
        <a:xfrm>
          <a:off x="890186" y="3320278"/>
          <a:ext cx="1278276" cy="1278276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4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990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0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0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ABF081-077E-456C-8D08-2D2EA457E0E9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0E76A9-6EAA-45BD-96C0-39892254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8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3377425/er-vs-database-schema-diagrams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uy_Fawkes_Mask.jpg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the-plug-and-play-city-how-shipping-containers-are-changing-infrastructure-63125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5/important-features-your-data-replication-solution-should-have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F429-35F0-4516-86C7-4A700350C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39B0C-4C57-4695-BDD3-2D156E7E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devops</a:t>
            </a:r>
            <a:r>
              <a:rPr lang="en-US" dirty="0"/>
              <a:t> </a:t>
            </a:r>
            <a:r>
              <a:rPr lang="en-US" dirty="0" err="1"/>
              <a:t>flavour</a:t>
            </a:r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6DC0CCE-601C-4A97-B171-0E9A0BCCE785}"/>
              </a:ext>
            </a:extLst>
          </p:cNvPr>
          <p:cNvSpPr/>
          <p:nvPr/>
        </p:nvSpPr>
        <p:spPr>
          <a:xfrm>
            <a:off x="808337" y="5603073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9EDD268-D94A-4613-97F7-0E2B582576F5}"/>
              </a:ext>
            </a:extLst>
          </p:cNvPr>
          <p:cNvSpPr/>
          <p:nvPr/>
        </p:nvSpPr>
        <p:spPr>
          <a:xfrm>
            <a:off x="808337" y="533442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BA00ED2-F28C-4CDD-B9BE-8FF4A9FCB97F}"/>
              </a:ext>
            </a:extLst>
          </p:cNvPr>
          <p:cNvSpPr/>
          <p:nvPr/>
        </p:nvSpPr>
        <p:spPr>
          <a:xfrm>
            <a:off x="808337" y="506577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C7D5DA5A-B7C5-4954-8AED-FCA335E873C8}"/>
              </a:ext>
            </a:extLst>
          </p:cNvPr>
          <p:cNvSpPr/>
          <p:nvPr/>
        </p:nvSpPr>
        <p:spPr>
          <a:xfrm>
            <a:off x="2350625" y="5603073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83CC7E0D-C548-436F-A024-E2E08B4F8196}"/>
              </a:ext>
            </a:extLst>
          </p:cNvPr>
          <p:cNvSpPr/>
          <p:nvPr/>
        </p:nvSpPr>
        <p:spPr>
          <a:xfrm>
            <a:off x="2350625" y="533442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64350DC-F640-4BDA-A869-74E8AE4C980E}"/>
              </a:ext>
            </a:extLst>
          </p:cNvPr>
          <p:cNvSpPr/>
          <p:nvPr/>
        </p:nvSpPr>
        <p:spPr>
          <a:xfrm>
            <a:off x="2350625" y="506577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06127D9-69DB-4BEA-AEF9-544BF26648EB}"/>
              </a:ext>
            </a:extLst>
          </p:cNvPr>
          <p:cNvSpPr/>
          <p:nvPr/>
        </p:nvSpPr>
        <p:spPr>
          <a:xfrm>
            <a:off x="1829806" y="5456769"/>
            <a:ext cx="503537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B08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06F2-D680-4CD3-BB5F-BC6D140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6E91-0B49-4321-9191-C6BB99C02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11" y="2619417"/>
            <a:ext cx="5551013" cy="3205311"/>
          </a:xfrm>
        </p:spPr>
        <p:txBody>
          <a:bodyPr/>
          <a:lstStyle/>
          <a:p>
            <a:r>
              <a:rPr lang="en-US" dirty="0"/>
              <a:t>DACPAC/BACPAC</a:t>
            </a:r>
          </a:p>
          <a:p>
            <a:r>
              <a:rPr lang="en-US" dirty="0"/>
              <a:t>SMO script engine</a:t>
            </a:r>
          </a:p>
          <a:p>
            <a:r>
              <a:rPr lang="en-US" dirty="0"/>
              <a:t>DBCC CLONEDATABASE</a:t>
            </a:r>
          </a:p>
          <a:p>
            <a:r>
              <a:rPr lang="en-US" dirty="0"/>
              <a:t>Custom scripts</a:t>
            </a:r>
          </a:p>
          <a:p>
            <a:r>
              <a:rPr lang="en-US" dirty="0"/>
              <a:t>… data?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FEF19-64C5-4792-831C-0E77983F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92671" y="2478024"/>
            <a:ext cx="3705881" cy="244144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4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D82D-182E-4169-9A96-82537204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per-table data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92C0-12A7-4EE5-90A6-4E485C38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090672"/>
            <a:ext cx="10353762" cy="2700528"/>
          </a:xfrm>
        </p:spPr>
        <p:txBody>
          <a:bodyPr/>
          <a:lstStyle/>
          <a:p>
            <a:r>
              <a:rPr lang="en-US" dirty="0"/>
              <a:t>WYNIWYC (What You Need Is What You Clone)</a:t>
            </a:r>
          </a:p>
          <a:p>
            <a:r>
              <a:rPr lang="en-US" dirty="0"/>
              <a:t>Table definitions might suffer</a:t>
            </a:r>
          </a:p>
          <a:p>
            <a:r>
              <a:rPr lang="en-US" dirty="0"/>
              <a:t>Referential integrity is hard to maintain</a:t>
            </a:r>
          </a:p>
          <a:p>
            <a:endParaRPr lang="en-US" dirty="0"/>
          </a:p>
        </p:txBody>
      </p:sp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DC79881D-68EA-46A1-AB28-247487162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5824" y="2444496"/>
            <a:ext cx="1752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18D659A4-CC1D-4A6C-883A-E14E77234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3208" y="3172821"/>
            <a:ext cx="1752600" cy="1752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8E199C-91C0-4ABF-832C-0AF224B15380}"/>
              </a:ext>
            </a:extLst>
          </p:cNvPr>
          <p:cNvCxnSpPr>
            <a:cxnSpLocks/>
          </p:cNvCxnSpPr>
          <p:nvPr/>
        </p:nvCxnSpPr>
        <p:spPr>
          <a:xfrm>
            <a:off x="8612124" y="3301672"/>
            <a:ext cx="1167384" cy="7474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2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622-B0BD-4E61-A04D-D77EFBE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4A20-C8D0-4007-BCEF-E7B0264B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563" y="2509689"/>
            <a:ext cx="10353762" cy="4058751"/>
          </a:xfrm>
        </p:spPr>
        <p:txBody>
          <a:bodyPr/>
          <a:lstStyle/>
          <a:p>
            <a:r>
              <a:rPr lang="en-US" dirty="0"/>
              <a:t>Always a challenge</a:t>
            </a:r>
          </a:p>
          <a:p>
            <a:r>
              <a:rPr lang="en-US" dirty="0"/>
              <a:t>Maintaining integrity can be a challenge</a:t>
            </a:r>
          </a:p>
          <a:p>
            <a:r>
              <a:rPr lang="en-US" dirty="0"/>
              <a:t>Slow against big datasets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ECFC1-D533-4051-8986-CF95F4D24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34528" y="2240280"/>
            <a:ext cx="2444496" cy="24444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8172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53F1-8AE4-4CD7-861A-8D744F78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A627-AE3C-4FB4-9830-7620B736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71800"/>
            <a:ext cx="10353762" cy="2819400"/>
          </a:xfrm>
        </p:spPr>
        <p:txBody>
          <a:bodyPr/>
          <a:lstStyle/>
          <a:p>
            <a:r>
              <a:rPr lang="en-US" dirty="0"/>
              <a:t>Full sized-copy on a disk drive</a:t>
            </a:r>
          </a:p>
          <a:p>
            <a:r>
              <a:rPr lang="en-US" dirty="0"/>
              <a:t>Snapshots</a:t>
            </a:r>
          </a:p>
          <a:p>
            <a:r>
              <a:rPr lang="en-US" dirty="0"/>
              <a:t>Docker image (optionally, via Kubernetes)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F9E82-1DAE-4916-8B4C-704BC341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6560" y="2404872"/>
            <a:ext cx="4419600" cy="294436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19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3743-10AC-446B-93A5-D4E72CC0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FAF4-F417-4BD9-AF95-12E37F65C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Database cloning</a:t>
            </a:r>
          </a:p>
          <a:p>
            <a:pPr lvl="1"/>
            <a:r>
              <a:rPr lang="en-US" sz="2000" dirty="0"/>
              <a:t>SSMS</a:t>
            </a:r>
          </a:p>
          <a:p>
            <a:pPr lvl="1"/>
            <a:r>
              <a:rPr lang="en-US" sz="2000" dirty="0"/>
              <a:t>T-SQL</a:t>
            </a:r>
          </a:p>
          <a:p>
            <a:pPr lvl="1"/>
            <a:r>
              <a:rPr lang="en-US" sz="2000" dirty="0" err="1"/>
              <a:t>Powershell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r>
              <a:rPr lang="en-US" sz="3600" dirty="0"/>
              <a:t>Data masking and obfuscating</a:t>
            </a:r>
          </a:p>
          <a:p>
            <a:r>
              <a:rPr lang="en-US" sz="3600" dirty="0"/>
              <a:t>Clone distribution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567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95DB-5AFE-44FA-AE02-594944DA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1" y="609600"/>
            <a:ext cx="10353762" cy="970450"/>
          </a:xfrm>
        </p:spPr>
        <p:txBody>
          <a:bodyPr/>
          <a:lstStyle/>
          <a:p>
            <a:r>
              <a:rPr lang="en-US" dirty="0"/>
              <a:t>clone </a:t>
            </a:r>
            <a:r>
              <a:rPr lang="en-US" strike="sngStrike" dirty="0"/>
              <a:t>wars</a:t>
            </a:r>
            <a:r>
              <a:rPr lang="en-US" dirty="0"/>
              <a:t> tiers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DE0DD6-4CB0-4ADF-A909-E5592E89C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208322"/>
              </p:ext>
            </p:extLst>
          </p:nvPr>
        </p:nvGraphicFramePr>
        <p:xfrm>
          <a:off x="677997" y="1580050"/>
          <a:ext cx="7222419" cy="459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677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ECEA-9779-4A1F-8E7B-A407BDCC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backup/restore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1B51F00-9F3B-4C15-86C0-85490D7CF56A}"/>
              </a:ext>
            </a:extLst>
          </p:cNvPr>
          <p:cNvSpPr/>
          <p:nvPr/>
        </p:nvSpPr>
        <p:spPr>
          <a:xfrm>
            <a:off x="2183632" y="408274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62C88C8-D198-471C-A817-86C1437D8982}"/>
              </a:ext>
            </a:extLst>
          </p:cNvPr>
          <p:cNvSpPr/>
          <p:nvPr/>
        </p:nvSpPr>
        <p:spPr>
          <a:xfrm>
            <a:off x="2183632" y="3814097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FD7D335-B886-454D-9285-DB0853EE2225}"/>
              </a:ext>
            </a:extLst>
          </p:cNvPr>
          <p:cNvSpPr/>
          <p:nvPr/>
        </p:nvSpPr>
        <p:spPr>
          <a:xfrm>
            <a:off x="2183632" y="3545448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C8F9BC2-15F6-4A5E-BFC8-B39B4CE82E00}"/>
              </a:ext>
            </a:extLst>
          </p:cNvPr>
          <p:cNvSpPr/>
          <p:nvPr/>
        </p:nvSpPr>
        <p:spPr>
          <a:xfrm>
            <a:off x="8575289" y="4078171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CB246449-D32D-40BA-BA62-9FEF054AA830}"/>
              </a:ext>
            </a:extLst>
          </p:cNvPr>
          <p:cNvSpPr/>
          <p:nvPr/>
        </p:nvSpPr>
        <p:spPr>
          <a:xfrm>
            <a:off x="8575289" y="3809522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6901B3E-6AFD-4374-8043-47557CEDE53F}"/>
              </a:ext>
            </a:extLst>
          </p:cNvPr>
          <p:cNvSpPr/>
          <p:nvPr/>
        </p:nvSpPr>
        <p:spPr>
          <a:xfrm>
            <a:off x="8575289" y="3540873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BB1F353-BB87-4FB3-84B9-386EC297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16" y="4478597"/>
            <a:ext cx="1527058" cy="152705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1041D8-7434-4B07-833A-6B0908775CA2}"/>
              </a:ext>
            </a:extLst>
          </p:cNvPr>
          <p:cNvCxnSpPr/>
          <p:nvPr/>
        </p:nvCxnSpPr>
        <p:spPr>
          <a:xfrm flipV="1">
            <a:off x="3382177" y="2853369"/>
            <a:ext cx="1727813" cy="8725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E19808-CDA0-4368-AD0C-1CABB571C9A0}"/>
              </a:ext>
            </a:extLst>
          </p:cNvPr>
          <p:cNvSpPr txBox="1"/>
          <p:nvPr/>
        </p:nvSpPr>
        <p:spPr>
          <a:xfrm rot="19991262">
            <a:off x="2989012" y="2894042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Copy-only full backup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95F84-EB6E-44AE-8593-BFC74B02BC9F}"/>
              </a:ext>
            </a:extLst>
          </p:cNvPr>
          <p:cNvSpPr txBox="1"/>
          <p:nvPr/>
        </p:nvSpPr>
        <p:spPr>
          <a:xfrm>
            <a:off x="4986744" y="4437139"/>
            <a:ext cx="193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\\backup\share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A6ACA2-ABFE-49CD-A08C-FD9807FBBCA5}"/>
              </a:ext>
            </a:extLst>
          </p:cNvPr>
          <p:cNvCxnSpPr>
            <a:cxnSpLocks/>
          </p:cNvCxnSpPr>
          <p:nvPr/>
        </p:nvCxnSpPr>
        <p:spPr>
          <a:xfrm>
            <a:off x="6657474" y="2853369"/>
            <a:ext cx="1727813" cy="8725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BB8B6C-25B9-47E4-92C8-2AED185EFC6C}"/>
              </a:ext>
            </a:extLst>
          </p:cNvPr>
          <p:cNvSpPr txBox="1"/>
          <p:nvPr/>
        </p:nvSpPr>
        <p:spPr>
          <a:xfrm rot="1652345">
            <a:off x="6748125" y="2985488"/>
            <a:ext cx="188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 backup</a:t>
            </a:r>
          </a:p>
        </p:txBody>
      </p:sp>
      <p:pic>
        <p:nvPicPr>
          <p:cNvPr id="26" name="Graphic 25" descr="Open Folder">
            <a:extLst>
              <a:ext uri="{FF2B5EF4-FFF2-40B4-BE49-F238E27FC236}">
                <a16:creationId xmlns:a16="http://schemas.microsoft.com/office/drawing/2014/main" id="{05ECF813-5483-459A-B692-B9417ABE5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109" y="1747315"/>
            <a:ext cx="1527058" cy="15270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5F7030-E522-4807-8197-7D66917FAEB1}"/>
              </a:ext>
            </a:extLst>
          </p:cNvPr>
          <p:cNvSpPr txBox="1"/>
          <p:nvPr/>
        </p:nvSpPr>
        <p:spPr>
          <a:xfrm>
            <a:off x="4935557" y="1718296"/>
            <a:ext cx="280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\\network\share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0341FB-B83B-4642-A911-CE98F83FFD5C}"/>
              </a:ext>
            </a:extLst>
          </p:cNvPr>
          <p:cNvCxnSpPr>
            <a:cxnSpLocks/>
          </p:cNvCxnSpPr>
          <p:nvPr/>
        </p:nvCxnSpPr>
        <p:spPr>
          <a:xfrm>
            <a:off x="3379385" y="4530093"/>
            <a:ext cx="1727292" cy="525900"/>
          </a:xfrm>
          <a:prstGeom prst="straightConnector1">
            <a:avLst/>
          </a:prstGeom>
          <a:ln w="38100" cap="sq" cmpd="dbl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A66FAD-1BDD-41D4-99A2-1F82A8D82F98}"/>
              </a:ext>
            </a:extLst>
          </p:cNvPr>
          <p:cNvSpPr txBox="1"/>
          <p:nvPr/>
        </p:nvSpPr>
        <p:spPr>
          <a:xfrm rot="1000234">
            <a:off x="3146018" y="4833326"/>
            <a:ext cx="241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Scheduled backups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C90751-89C9-44D1-AAA6-B37EA5FD19CF}"/>
              </a:ext>
            </a:extLst>
          </p:cNvPr>
          <p:cNvCxnSpPr>
            <a:cxnSpLocks/>
          </p:cNvCxnSpPr>
          <p:nvPr/>
        </p:nvCxnSpPr>
        <p:spPr>
          <a:xfrm rot="18855699">
            <a:off x="6683698" y="4416729"/>
            <a:ext cx="1727813" cy="8725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A371BF-EE5A-4C53-9EBB-56BE3D2C38A1}"/>
              </a:ext>
            </a:extLst>
          </p:cNvPr>
          <p:cNvSpPr txBox="1"/>
          <p:nvPr/>
        </p:nvSpPr>
        <p:spPr>
          <a:xfrm rot="20447418">
            <a:off x="6705920" y="4820972"/>
            <a:ext cx="188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 backup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1AE4EB-7D5B-41FF-9703-4C4F6C18277C}"/>
              </a:ext>
            </a:extLst>
          </p:cNvPr>
          <p:cNvSpPr txBox="1"/>
          <p:nvPr/>
        </p:nvSpPr>
        <p:spPr>
          <a:xfrm>
            <a:off x="1405054" y="2907467"/>
            <a:ext cx="130318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3C2CA9-563E-40BC-BCB4-0130CDBA2188}"/>
              </a:ext>
            </a:extLst>
          </p:cNvPr>
          <p:cNvSpPr txBox="1"/>
          <p:nvPr/>
        </p:nvSpPr>
        <p:spPr>
          <a:xfrm>
            <a:off x="9055349" y="2902892"/>
            <a:ext cx="136548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136877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  <p:bldP spid="27" grpId="0"/>
      <p:bldP spid="34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9BE9-13BA-488F-BAB7-F8D5270A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copies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A9DF-06B2-413C-8A5F-2B0E9591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671763"/>
          </a:xfrm>
        </p:spPr>
        <p:txBody>
          <a:bodyPr>
            <a:normAutofit/>
          </a:bodyPr>
          <a:lstStyle/>
          <a:p>
            <a:r>
              <a:rPr lang="en-US" sz="2400" dirty="0"/>
              <a:t>Source database is offline</a:t>
            </a:r>
          </a:p>
          <a:p>
            <a:r>
              <a:rPr lang="en-US" sz="2400" dirty="0"/>
              <a:t>File-to-file copy</a:t>
            </a:r>
          </a:p>
          <a:p>
            <a:r>
              <a:rPr lang="en-US" sz="2400" dirty="0"/>
              <a:t>Attached as a new database</a:t>
            </a:r>
          </a:p>
          <a:p>
            <a:pPr lvl="8"/>
            <a:endParaRPr lang="en-US" sz="1600" dirty="0"/>
          </a:p>
          <a:p>
            <a:endParaRPr lang="en-US" sz="24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DC65FCD-081B-4FE7-98A1-C2BA5E0B2482}"/>
              </a:ext>
            </a:extLst>
          </p:cNvPr>
          <p:cNvSpPr/>
          <p:nvPr/>
        </p:nvSpPr>
        <p:spPr>
          <a:xfrm>
            <a:off x="2094422" y="460685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5FDEEEB-E357-492B-8BD1-735470824474}"/>
              </a:ext>
            </a:extLst>
          </p:cNvPr>
          <p:cNvSpPr/>
          <p:nvPr/>
        </p:nvSpPr>
        <p:spPr>
          <a:xfrm>
            <a:off x="2094422" y="433820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F26932CF-FB05-43C9-A9EB-DA5E9BEC8EE7}"/>
              </a:ext>
            </a:extLst>
          </p:cNvPr>
          <p:cNvSpPr/>
          <p:nvPr/>
        </p:nvSpPr>
        <p:spPr>
          <a:xfrm>
            <a:off x="2094422" y="406955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6B836CE-0C19-42C1-9FE3-2430D7C2422C}"/>
              </a:ext>
            </a:extLst>
          </p:cNvPr>
          <p:cNvSpPr/>
          <p:nvPr/>
        </p:nvSpPr>
        <p:spPr>
          <a:xfrm>
            <a:off x="8486079" y="4602279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16ECA99C-7754-4C46-92ED-5AC816DB96F1}"/>
              </a:ext>
            </a:extLst>
          </p:cNvPr>
          <p:cNvSpPr/>
          <p:nvPr/>
        </p:nvSpPr>
        <p:spPr>
          <a:xfrm>
            <a:off x="8486079" y="4333630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39E32245-088D-40C6-AE29-8DDEA326D96A}"/>
              </a:ext>
            </a:extLst>
          </p:cNvPr>
          <p:cNvSpPr/>
          <p:nvPr/>
        </p:nvSpPr>
        <p:spPr>
          <a:xfrm>
            <a:off x="8486079" y="4064981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8AA77B9-6611-4992-AD23-EF189DCD0040}"/>
              </a:ext>
            </a:extLst>
          </p:cNvPr>
          <p:cNvSpPr/>
          <p:nvPr/>
        </p:nvSpPr>
        <p:spPr>
          <a:xfrm>
            <a:off x="5311660" y="4602279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5CE1B75-C58B-4F88-B221-F055D7B1C47F}"/>
              </a:ext>
            </a:extLst>
          </p:cNvPr>
          <p:cNvSpPr/>
          <p:nvPr/>
        </p:nvSpPr>
        <p:spPr>
          <a:xfrm>
            <a:off x="5311660" y="4333630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A0D866D2-E0D3-4B57-886B-64C9FEDF3C59}"/>
              </a:ext>
            </a:extLst>
          </p:cNvPr>
          <p:cNvSpPr/>
          <p:nvPr/>
        </p:nvSpPr>
        <p:spPr>
          <a:xfrm>
            <a:off x="5311660" y="4064981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4A93E8-407E-476E-8E21-6C7C833D8B59}"/>
              </a:ext>
            </a:extLst>
          </p:cNvPr>
          <p:cNvSpPr/>
          <p:nvPr/>
        </p:nvSpPr>
        <p:spPr>
          <a:xfrm>
            <a:off x="3266415" y="4455975"/>
            <a:ext cx="1829691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787878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E568D4B-AD2E-4714-BD59-96E390709F6C}"/>
              </a:ext>
            </a:extLst>
          </p:cNvPr>
          <p:cNvSpPr/>
          <p:nvPr/>
        </p:nvSpPr>
        <p:spPr>
          <a:xfrm>
            <a:off x="6487333" y="4455975"/>
            <a:ext cx="1786872" cy="292608"/>
          </a:xfrm>
          <a:prstGeom prst="rightArrow">
            <a:avLst/>
          </a:prstGeom>
          <a:gradFill flip="none" rotWithShape="1">
            <a:gsLst>
              <a:gs pos="0">
                <a:srgbClr val="8A8A8A"/>
              </a:gs>
              <a:gs pos="100000">
                <a:srgbClr val="B08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BEE78-478C-4745-BE5B-AC8729F8B415}"/>
              </a:ext>
            </a:extLst>
          </p:cNvPr>
          <p:cNvSpPr txBox="1"/>
          <p:nvPr/>
        </p:nvSpPr>
        <p:spPr>
          <a:xfrm>
            <a:off x="3368616" y="4171977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Shipping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B668B-9B76-499D-97CD-77429220ABB7}"/>
              </a:ext>
            </a:extLst>
          </p:cNvPr>
          <p:cNvSpPr txBox="1"/>
          <p:nvPr/>
        </p:nvSpPr>
        <p:spPr>
          <a:xfrm>
            <a:off x="6483654" y="4148964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Cold copy</a:t>
            </a:r>
          </a:p>
        </p:txBody>
      </p:sp>
    </p:spTree>
    <p:extLst>
      <p:ext uri="{BB962C8B-B14F-4D97-AF65-F5344CB8AC3E}">
        <p14:creationId xmlns:p14="http://schemas.microsoft.com/office/powerpoint/2010/main" val="2626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BC9DF2-F670-45A7-9D43-AD8C9F3F720D}"/>
              </a:ext>
            </a:extLst>
          </p:cNvPr>
          <p:cNvSpPr/>
          <p:nvPr/>
        </p:nvSpPr>
        <p:spPr>
          <a:xfrm>
            <a:off x="5096106" y="3252651"/>
            <a:ext cx="4792477" cy="254725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768B-7328-4D20-9F0A-89C832FB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32F0-088A-40D9-ABC6-4DFFBCD7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699126"/>
          </a:xfrm>
        </p:spPr>
        <p:txBody>
          <a:bodyPr/>
          <a:lstStyle/>
          <a:p>
            <a:r>
              <a:rPr lang="en-US" dirty="0"/>
              <a:t>Better served cold</a:t>
            </a:r>
          </a:p>
          <a:p>
            <a:r>
              <a:rPr lang="en-US" dirty="0"/>
              <a:t>Requires specific hardware and/or software</a:t>
            </a:r>
          </a:p>
          <a:p>
            <a:r>
              <a:rPr lang="en-US" dirty="0"/>
              <a:t>Might impact production, unless a staging server is used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AB8794A-AEC7-4801-8A6C-D408E5F0BA5E}"/>
              </a:ext>
            </a:extLst>
          </p:cNvPr>
          <p:cNvSpPr/>
          <p:nvPr/>
        </p:nvSpPr>
        <p:spPr>
          <a:xfrm>
            <a:off x="2094422" y="460685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C5B03C2-4437-43E5-9E98-2DDC9756D730}"/>
              </a:ext>
            </a:extLst>
          </p:cNvPr>
          <p:cNvSpPr/>
          <p:nvPr/>
        </p:nvSpPr>
        <p:spPr>
          <a:xfrm>
            <a:off x="2094422" y="433820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227F74D-0CF8-4D66-88FA-769CD62CBED5}"/>
              </a:ext>
            </a:extLst>
          </p:cNvPr>
          <p:cNvSpPr/>
          <p:nvPr/>
        </p:nvSpPr>
        <p:spPr>
          <a:xfrm>
            <a:off x="2094422" y="406955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A645C-7BDB-4837-B649-0AB74AEA755D}"/>
              </a:ext>
            </a:extLst>
          </p:cNvPr>
          <p:cNvSpPr/>
          <p:nvPr/>
        </p:nvSpPr>
        <p:spPr>
          <a:xfrm>
            <a:off x="3266415" y="4455975"/>
            <a:ext cx="1829691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CE97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068AD5-D1B6-4466-8BD2-4847B2299444}"/>
              </a:ext>
            </a:extLst>
          </p:cNvPr>
          <p:cNvSpPr txBox="1"/>
          <p:nvPr/>
        </p:nvSpPr>
        <p:spPr>
          <a:xfrm>
            <a:off x="1759997" y="3700224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EA4EF-29BE-4002-B12E-D517E6E64C03}"/>
              </a:ext>
            </a:extLst>
          </p:cNvPr>
          <p:cNvSpPr/>
          <p:nvPr/>
        </p:nvSpPr>
        <p:spPr>
          <a:xfrm>
            <a:off x="5218658" y="4338205"/>
            <a:ext cx="1536048" cy="53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Snapshot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F6ED4E70-370E-4C39-9540-A564EF9FF882}"/>
              </a:ext>
            </a:extLst>
          </p:cNvPr>
          <p:cNvSpPr/>
          <p:nvPr/>
        </p:nvSpPr>
        <p:spPr>
          <a:xfrm>
            <a:off x="5218658" y="4606854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C8329BA8-F174-47B1-BE9F-95BEF5192029}"/>
              </a:ext>
            </a:extLst>
          </p:cNvPr>
          <p:cNvSpPr/>
          <p:nvPr/>
        </p:nvSpPr>
        <p:spPr>
          <a:xfrm>
            <a:off x="5218658" y="4338205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cs typeface="Arial" panose="020B0604020202020204" pitchFamily="34" charset="0"/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D0CC74D-F7B9-46C5-B0F7-3BCC4205D683}"/>
              </a:ext>
            </a:extLst>
          </p:cNvPr>
          <p:cNvSpPr/>
          <p:nvPr/>
        </p:nvSpPr>
        <p:spPr>
          <a:xfrm>
            <a:off x="5218658" y="4069556"/>
            <a:ext cx="960120" cy="537298"/>
          </a:xfrm>
          <a:prstGeom prst="can">
            <a:avLst>
              <a:gd name="adj" fmla="val 50000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9B4D4BB-54EF-4F69-81A4-A00F1AACC6DA}"/>
              </a:ext>
            </a:extLst>
          </p:cNvPr>
          <p:cNvSpPr/>
          <p:nvPr/>
        </p:nvSpPr>
        <p:spPr>
          <a:xfrm>
            <a:off x="6301330" y="4455975"/>
            <a:ext cx="1707139" cy="292608"/>
          </a:xfrm>
          <a:prstGeom prst="rightArrow">
            <a:avLst/>
          </a:prstGeom>
          <a:gradFill flip="none" rotWithShape="1">
            <a:gsLst>
              <a:gs pos="0">
                <a:srgbClr val="902B07"/>
              </a:gs>
              <a:gs pos="100000">
                <a:srgbClr val="B08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71384A-657F-4141-94FC-1C79E25A0AD2}"/>
              </a:ext>
            </a:extLst>
          </p:cNvPr>
          <p:cNvSpPr txBox="1"/>
          <p:nvPr/>
        </p:nvSpPr>
        <p:spPr>
          <a:xfrm>
            <a:off x="4884233" y="3697435"/>
            <a:ext cx="16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0042DD-56DA-41B4-853B-A4797928D2E5}"/>
              </a:ext>
            </a:extLst>
          </p:cNvPr>
          <p:cNvSpPr txBox="1"/>
          <p:nvPr/>
        </p:nvSpPr>
        <p:spPr>
          <a:xfrm>
            <a:off x="5750108" y="5313076"/>
            <a:ext cx="348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Windows VHD</a:t>
            </a:r>
          </a:p>
        </p:txBody>
      </p:sp>
    </p:spTree>
    <p:extLst>
      <p:ext uri="{BB962C8B-B14F-4D97-AF65-F5344CB8AC3E}">
        <p14:creationId xmlns:p14="http://schemas.microsoft.com/office/powerpoint/2010/main" val="254961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23906 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5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  <p:bldP spid="5" grpId="0" animBg="1"/>
      <p:bldP spid="6" grpId="0" animBg="1"/>
      <p:bldP spid="13" grpId="0" animBg="1"/>
      <p:bldP spid="15" grpId="0"/>
      <p:bldP spid="17" grpId="0" animBg="1"/>
      <p:bldP spid="17" grpId="1" animBg="1"/>
      <p:bldP spid="23" grpId="0" animBg="1"/>
      <p:bldP spid="24" grpId="0" animBg="1"/>
      <p:bldP spid="25" grpId="0" animBg="1"/>
      <p:bldP spid="26" grpId="0" animBg="1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FDAC-E152-4DAD-B9E7-14400954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665-B865-44BE-8911-B9E73F8F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30" y="2233330"/>
            <a:ext cx="10353762" cy="28615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Data-tier Application packages: DACPAC/BACPAC</a:t>
            </a:r>
          </a:p>
          <a:p>
            <a:pPr lvl="1"/>
            <a:r>
              <a:rPr lang="en-US" dirty="0">
                <a:effectLst/>
              </a:rPr>
              <a:t>Can include both schema and data</a:t>
            </a:r>
          </a:p>
          <a:p>
            <a:pPr lvl="1"/>
            <a:r>
              <a:rPr lang="en-US" dirty="0">
                <a:effectLst/>
              </a:rPr>
              <a:t>Uses BCP to extract and publish data</a:t>
            </a:r>
          </a:p>
          <a:p>
            <a:pPr lvl="1"/>
            <a:r>
              <a:rPr lang="en-US" dirty="0">
                <a:effectLst/>
              </a:rPr>
              <a:t>Compressed</a:t>
            </a:r>
          </a:p>
          <a:p>
            <a:pPr lvl="1"/>
            <a:r>
              <a:rPr lang="en-US" dirty="0">
                <a:effectLst/>
              </a:rPr>
              <a:t>Variety of deployment parameters</a:t>
            </a:r>
          </a:p>
          <a:p>
            <a:pPr lvl="1"/>
            <a:r>
              <a:rPr lang="en-US" dirty="0">
                <a:effectLst/>
              </a:rPr>
              <a:t>Learning curve</a:t>
            </a:r>
          </a:p>
          <a:p>
            <a:pPr lvl="1"/>
            <a:r>
              <a:rPr lang="en-US" dirty="0">
                <a:effectLst/>
              </a:rPr>
              <a:t>Reading directly from the database</a:t>
            </a: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68BEE-8786-4A09-8522-8A6D7F48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549" y="3049837"/>
            <a:ext cx="3857143" cy="12285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672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A0A2-4767-4A0D-A670-22FBBC18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0FAE-63CA-4951-B66E-10F2E79C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985305"/>
          </a:xfrm>
        </p:spPr>
        <p:txBody>
          <a:bodyPr>
            <a:normAutofit/>
          </a:bodyPr>
          <a:lstStyle/>
          <a:p>
            <a:r>
              <a:rPr lang="en-US" dirty="0"/>
              <a:t>SMO-based (SQL Management Object)</a:t>
            </a:r>
          </a:p>
          <a:p>
            <a:r>
              <a:rPr lang="en-US" dirty="0"/>
              <a:t>Limited configuration options in SSMS</a:t>
            </a:r>
          </a:p>
          <a:p>
            <a:r>
              <a:rPr lang="en-US" dirty="0"/>
              <a:t>Not always works as expected</a:t>
            </a:r>
          </a:p>
          <a:p>
            <a:r>
              <a:rPr lang="en-US" dirty="0"/>
              <a:t>Reading directly from the database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EA6E967C-7EED-41AC-9153-052ADF233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152" y="2508504"/>
            <a:ext cx="1752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E537DF9-7154-486D-99C3-B6657E1D0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8536" y="3236829"/>
            <a:ext cx="1752600" cy="1752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7E758E-57D8-41CD-8134-14837698DF54}"/>
              </a:ext>
            </a:extLst>
          </p:cNvPr>
          <p:cNvCxnSpPr/>
          <p:nvPr/>
        </p:nvCxnSpPr>
        <p:spPr>
          <a:xfrm>
            <a:off x="8549640" y="2880360"/>
            <a:ext cx="1143000" cy="72237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24FA64-7811-4232-AE41-F9B62F2EE6D3}"/>
              </a:ext>
            </a:extLst>
          </p:cNvPr>
          <p:cNvCxnSpPr/>
          <p:nvPr/>
        </p:nvCxnSpPr>
        <p:spPr>
          <a:xfrm>
            <a:off x="7110984" y="3899916"/>
            <a:ext cx="1143000" cy="72237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1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0319-91CF-4EE0-9EE1-DFA4D9A0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F792-66A9-496C-8321-1660D226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14017"/>
            <a:ext cx="10353762" cy="2898648"/>
          </a:xfrm>
        </p:spPr>
        <p:txBody>
          <a:bodyPr/>
          <a:lstStyle/>
          <a:p>
            <a:r>
              <a:rPr lang="en-US" dirty="0"/>
              <a:t>Near real-time clone</a:t>
            </a:r>
          </a:p>
          <a:p>
            <a:r>
              <a:rPr lang="en-US" dirty="0"/>
              <a:t>Requires server configuration</a:t>
            </a:r>
          </a:p>
          <a:p>
            <a:r>
              <a:rPr lang="en-US" dirty="0"/>
              <a:t>Scalability is an issue</a:t>
            </a:r>
          </a:p>
          <a:p>
            <a:r>
              <a:rPr lang="en-US" dirty="0"/>
              <a:t>Locks down objects in the source database</a:t>
            </a:r>
          </a:p>
          <a:p>
            <a:r>
              <a:rPr lang="en-US" dirty="0"/>
              <a:t>Haven’t seen updates ever since SQL 2008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B221B-BEFE-4CC1-8E25-0001750B6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3978" y="2414016"/>
            <a:ext cx="4397543" cy="233857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46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1983</TotalTime>
  <Words>273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Slate</vt:lpstr>
      <vt:lpstr>database cloning</vt:lpstr>
      <vt:lpstr>agenda</vt:lpstr>
      <vt:lpstr>clone wars tiers</vt:lpstr>
      <vt:lpstr>backup/restore</vt:lpstr>
      <vt:lpstr>cold copies</vt:lpstr>
      <vt:lpstr>disk snapshots</vt:lpstr>
      <vt:lpstr>import/export</vt:lpstr>
      <vt:lpstr>object cloning</vt:lpstr>
      <vt:lpstr>replication</vt:lpstr>
      <vt:lpstr>schema only</vt:lpstr>
      <vt:lpstr>per-table data transfer</vt:lpstr>
      <vt:lpstr>data masking</vt:lpstr>
      <vt:lpstr>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cloning</dc:title>
  <dc:creator>Kirill Kravtsov</dc:creator>
  <cp:lastModifiedBy>Kirill Kravtsov</cp:lastModifiedBy>
  <cp:revision>8</cp:revision>
  <dcterms:created xsi:type="dcterms:W3CDTF">2019-01-22T23:05:04Z</dcterms:created>
  <dcterms:modified xsi:type="dcterms:W3CDTF">2019-01-25T22:34:34Z</dcterms:modified>
</cp:coreProperties>
</file>