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6" r:id="rId3"/>
    <p:sldId id="258" r:id="rId4"/>
    <p:sldId id="268" r:id="rId5"/>
    <p:sldId id="260" r:id="rId6"/>
    <p:sldId id="259" r:id="rId7"/>
    <p:sldId id="263" r:id="rId8"/>
    <p:sldId id="262" r:id="rId9"/>
    <p:sldId id="264" r:id="rId10"/>
    <p:sldId id="26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977" autoAdjust="0"/>
  </p:normalViewPr>
  <p:slideViewPr>
    <p:cSldViewPr snapToGrid="0">
      <p:cViewPr varScale="1">
        <p:scale>
          <a:sx n="87" d="100"/>
          <a:sy n="87" d="100"/>
        </p:scale>
        <p:origin x="762" y="96"/>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56A31-60D1-4488-B592-15FF8890FB3D}" type="datetimeFigureOut">
              <a:rPr lang="en-US" smtClean="0"/>
              <a:t>11/27/2017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BDABD-B769-461A-91D6-CB4E664D5169}" type="slidenum">
              <a:rPr lang="en-US" smtClean="0"/>
              <a:t>‹#›</a:t>
            </a:fld>
            <a:endParaRPr lang="en-US"/>
          </a:p>
        </p:txBody>
      </p:sp>
    </p:spTree>
    <p:extLst>
      <p:ext uri="{BB962C8B-B14F-4D97-AF65-F5344CB8AC3E}">
        <p14:creationId xmlns:p14="http://schemas.microsoft.com/office/powerpoint/2010/main" val="545355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saw the call for content mention open source projects and I thought “Why not?! dbatools has a great evolution and history! I want to share that!”</a:t>
            </a:r>
          </a:p>
        </p:txBody>
      </p:sp>
      <p:sp>
        <p:nvSpPr>
          <p:cNvPr id="4" name="Slide Number Placeholder 3"/>
          <p:cNvSpPr>
            <a:spLocks noGrp="1"/>
          </p:cNvSpPr>
          <p:nvPr>
            <p:ph type="sldNum" sz="quarter" idx="10"/>
          </p:nvPr>
        </p:nvSpPr>
        <p:spPr/>
        <p:txBody>
          <a:bodyPr/>
          <a:lstStyle/>
          <a:p>
            <a:fld id="{9E6BDABD-B769-461A-91D6-CB4E664D5169}" type="slidenum">
              <a:rPr lang="en-US" smtClean="0"/>
              <a:t>1</a:t>
            </a:fld>
            <a:endParaRPr lang="en-US"/>
          </a:p>
        </p:txBody>
      </p:sp>
    </p:spTree>
    <p:extLst>
      <p:ext uri="{BB962C8B-B14F-4D97-AF65-F5344CB8AC3E}">
        <p14:creationId xmlns:p14="http://schemas.microsoft.com/office/powerpoint/2010/main" val="181678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FB31B8-3257-4F59-B6EF-B93DE952BC85}" type="slidenum">
              <a:rPr lang="en-US" smtClean="0"/>
              <a:t>2</a:t>
            </a:fld>
            <a:endParaRPr lang="en-US"/>
          </a:p>
        </p:txBody>
      </p:sp>
    </p:spTree>
    <p:extLst>
      <p:ext uri="{BB962C8B-B14F-4D97-AF65-F5344CB8AC3E}">
        <p14:creationId xmlns:p14="http://schemas.microsoft.com/office/powerpoint/2010/main" val="364598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started talking every day and working on new commands while improving the migration ones.</a:t>
            </a:r>
          </a:p>
          <a:p>
            <a:r>
              <a:rPr lang="en-US" dirty="0"/>
              <a:t>Chrissy created the SQL Server Community slack team and the #dbatools channel.</a:t>
            </a:r>
          </a:p>
          <a:p>
            <a:r>
              <a:rPr lang="en-US" dirty="0"/>
              <a:t>People started to join in... Rob (a guy with an awesome beard), Aaron, Constantine Kokkinos, Shawn Melton, </a:t>
            </a:r>
            <a:r>
              <a:rPr lang="en-US" dirty="0" err="1"/>
              <a:t>Klaas</a:t>
            </a:r>
            <a:r>
              <a:rPr lang="en-US" dirty="0"/>
              <a:t>, Sander </a:t>
            </a:r>
            <a:r>
              <a:rPr lang="en-US" dirty="0" err="1"/>
              <a:t>Stad</a:t>
            </a:r>
            <a:r>
              <a:rPr lang="en-US" dirty="0"/>
              <a:t>, among </a:t>
            </a:r>
            <a:r>
              <a:rPr lang="en-US" dirty="0" err="1"/>
              <a:t>others..with</a:t>
            </a:r>
            <a:r>
              <a:rPr lang="en-US" dirty="0"/>
              <a:t> less than 6 months we had almost 30 regular contributors!</a:t>
            </a:r>
          </a:p>
          <a:p>
            <a:endParaRPr lang="en-US" dirty="0"/>
          </a:p>
        </p:txBody>
      </p:sp>
      <p:sp>
        <p:nvSpPr>
          <p:cNvPr id="4" name="Slide Number Placeholder 3"/>
          <p:cNvSpPr>
            <a:spLocks noGrp="1"/>
          </p:cNvSpPr>
          <p:nvPr>
            <p:ph type="sldNum" sz="quarter" idx="10"/>
          </p:nvPr>
        </p:nvSpPr>
        <p:spPr/>
        <p:txBody>
          <a:bodyPr/>
          <a:lstStyle/>
          <a:p>
            <a:fld id="{9E6BDABD-B769-461A-91D6-CB4E664D5169}" type="slidenum">
              <a:rPr lang="en-US" smtClean="0"/>
              <a:t>6</a:t>
            </a:fld>
            <a:endParaRPr lang="en-US"/>
          </a:p>
        </p:txBody>
      </p:sp>
    </p:spTree>
    <p:extLst>
      <p:ext uri="{BB962C8B-B14F-4D97-AF65-F5344CB8AC3E}">
        <p14:creationId xmlns:p14="http://schemas.microsoft.com/office/powerpoint/2010/main" val="4105860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added </a:t>
            </a:r>
            <a:r>
              <a:rPr lang="en-US" dirty="0" err="1"/>
              <a:t>appveyor</a:t>
            </a:r>
            <a:r>
              <a:rPr lang="en-US" dirty="0"/>
              <a:t> and pester tests to test our code on every commit!</a:t>
            </a:r>
          </a:p>
          <a:p>
            <a:r>
              <a:rPr lang="en-US" dirty="0"/>
              <a:t>Also, the number of commands just increased!</a:t>
            </a:r>
          </a:p>
        </p:txBody>
      </p:sp>
      <p:sp>
        <p:nvSpPr>
          <p:cNvPr id="4" name="Slide Number Placeholder 3"/>
          <p:cNvSpPr>
            <a:spLocks noGrp="1"/>
          </p:cNvSpPr>
          <p:nvPr>
            <p:ph type="sldNum" sz="quarter" idx="10"/>
          </p:nvPr>
        </p:nvSpPr>
        <p:spPr/>
        <p:txBody>
          <a:bodyPr/>
          <a:lstStyle/>
          <a:p>
            <a:fld id="{9E6BDABD-B769-461A-91D6-CB4E664D5169}" type="slidenum">
              <a:rPr lang="en-US" smtClean="0"/>
              <a:t>7</a:t>
            </a:fld>
            <a:endParaRPr lang="en-US"/>
          </a:p>
        </p:txBody>
      </p:sp>
    </p:spTree>
    <p:extLst>
      <p:ext uri="{BB962C8B-B14F-4D97-AF65-F5344CB8AC3E}">
        <p14:creationId xmlns:p14="http://schemas.microsoft.com/office/powerpoint/2010/main" val="757037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used Trello, Waffle.io (and we stop using it) - We decided to use only GitHub.</a:t>
            </a:r>
          </a:p>
          <a:p>
            <a:endParaRPr lang="en-US" dirty="0"/>
          </a:p>
          <a:p>
            <a:r>
              <a:rPr lang="en-US" dirty="0"/>
              <a:t>they just didn’t work in the framework that the team organization did.</a:t>
            </a:r>
          </a:p>
          <a:p>
            <a:endParaRPr lang="en-US" dirty="0"/>
          </a:p>
          <a:p>
            <a:r>
              <a:rPr lang="en-US" dirty="0"/>
              <a:t>What worked was the </a:t>
            </a:r>
            <a:r>
              <a:rPr lang="en-US" dirty="0" err="1"/>
              <a:t>github</a:t>
            </a:r>
            <a:r>
              <a:rPr lang="en-US" dirty="0"/>
              <a:t> + the dbatools-dev slack channel!</a:t>
            </a:r>
          </a:p>
          <a:p>
            <a:endParaRPr lang="en-US" dirty="0"/>
          </a:p>
          <a:p>
            <a:r>
              <a:rPr lang="en-US" dirty="0"/>
              <a:t>technology go so far at some point you have to do work and have discipline - if you don’t, things will break</a:t>
            </a:r>
          </a:p>
          <a:p>
            <a:r>
              <a:rPr lang="en-US" dirty="0"/>
              <a:t>testing and verification was very bad when we started, and we are still recovering from not starting it right</a:t>
            </a:r>
          </a:p>
          <a:p>
            <a:r>
              <a:rPr lang="en-US" dirty="0"/>
              <a:t>It’s a clear trade off from a product vs a framework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Waffle is an </a:t>
            </a:r>
            <a:r>
              <a:rPr lang="en-US" sz="1200" b="1" i="0" kern="1200" dirty="0">
                <a:solidFill>
                  <a:schemeClr val="tx1"/>
                </a:solidFill>
                <a:effectLst/>
                <a:latin typeface="+mn-lt"/>
                <a:ea typeface="+mn-ea"/>
                <a:cs typeface="+mn-cs"/>
              </a:rPr>
              <a:t>automated project management tool</a:t>
            </a:r>
            <a:r>
              <a:rPr lang="en-US" sz="1200" b="0" i="0" kern="1200" dirty="0">
                <a:solidFill>
                  <a:schemeClr val="tx1"/>
                </a:solidFill>
                <a:effectLst/>
                <a:latin typeface="+mn-lt"/>
                <a:ea typeface="+mn-ea"/>
                <a:cs typeface="+mn-cs"/>
              </a:rPr>
              <a:t> powered by your GitHub issues &amp; pull requests.</a:t>
            </a:r>
          </a:p>
        </p:txBody>
      </p:sp>
      <p:sp>
        <p:nvSpPr>
          <p:cNvPr id="4" name="Slide Number Placeholder 3"/>
          <p:cNvSpPr>
            <a:spLocks noGrp="1"/>
          </p:cNvSpPr>
          <p:nvPr>
            <p:ph type="sldNum" sz="quarter" idx="10"/>
          </p:nvPr>
        </p:nvSpPr>
        <p:spPr/>
        <p:txBody>
          <a:bodyPr/>
          <a:lstStyle/>
          <a:p>
            <a:fld id="{9E6BDABD-B769-461A-91D6-CB4E664D5169}" type="slidenum">
              <a:rPr lang="en-US" smtClean="0"/>
              <a:t>8</a:t>
            </a:fld>
            <a:endParaRPr lang="en-US"/>
          </a:p>
        </p:txBody>
      </p:sp>
    </p:spTree>
    <p:extLst>
      <p:ext uri="{BB962C8B-B14F-4D97-AF65-F5344CB8AC3E}">
        <p14:creationId xmlns:p14="http://schemas.microsoft.com/office/powerpoint/2010/main" val="1835855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began to standardize</a:t>
            </a:r>
            <a:endParaRPr lang="en-US" dirty="0"/>
          </a:p>
        </p:txBody>
      </p:sp>
      <p:sp>
        <p:nvSpPr>
          <p:cNvPr id="4" name="Slide Number Placeholder 3"/>
          <p:cNvSpPr>
            <a:spLocks noGrp="1"/>
          </p:cNvSpPr>
          <p:nvPr>
            <p:ph type="sldNum" sz="quarter" idx="10"/>
          </p:nvPr>
        </p:nvSpPr>
        <p:spPr/>
        <p:txBody>
          <a:bodyPr/>
          <a:lstStyle/>
          <a:p>
            <a:fld id="{9E6BDABD-B769-461A-91D6-CB4E664D5169}" type="slidenum">
              <a:rPr lang="en-US" smtClean="0"/>
              <a:t>9</a:t>
            </a:fld>
            <a:endParaRPr lang="en-US"/>
          </a:p>
        </p:txBody>
      </p:sp>
    </p:spTree>
    <p:extLst>
      <p:ext uri="{BB962C8B-B14F-4D97-AF65-F5344CB8AC3E}">
        <p14:creationId xmlns:p14="http://schemas.microsoft.com/office/powerpoint/2010/main" val="3475563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6BDABD-B769-461A-91D6-CB4E664D5169}" type="slidenum">
              <a:rPr lang="en-US" smtClean="0"/>
              <a:t>10</a:t>
            </a:fld>
            <a:endParaRPr lang="en-US"/>
          </a:p>
        </p:txBody>
      </p:sp>
    </p:spTree>
    <p:extLst>
      <p:ext uri="{BB962C8B-B14F-4D97-AF65-F5344CB8AC3E}">
        <p14:creationId xmlns:p14="http://schemas.microsoft.com/office/powerpoint/2010/main" val="1340828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Microsoft “just” have 160 for PowerShell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Biggest slack channel after the default ones (#general #</a:t>
            </a:r>
            <a:r>
              <a:rPr lang="en-US" dirty="0" err="1"/>
              <a:t>sqlhelp</a:t>
            </a:r>
            <a:r>
              <a:rPr lang="en-US" dirty="0"/>
              <a:t>)</a:t>
            </a:r>
          </a:p>
          <a:p>
            <a:endParaRPr lang="en-US" dirty="0"/>
          </a:p>
          <a:p>
            <a:endParaRPr lang="en-US" dirty="0"/>
          </a:p>
          <a:p>
            <a:r>
              <a:rPr lang="en-US" dirty="0"/>
              <a:t>I hope that these numbers seem as astonishing to you as to me :-D </a:t>
            </a:r>
          </a:p>
          <a:p>
            <a:r>
              <a:rPr lang="en-US" dirty="0"/>
              <a:t>Remember all of this is community work in our spare time. And it is totally free</a:t>
            </a:r>
          </a:p>
          <a:p>
            <a:r>
              <a:rPr lang="en-US" dirty="0"/>
              <a:t>It had come down to a well known and reference tool for data professionals!</a:t>
            </a:r>
          </a:p>
          <a:p>
            <a:r>
              <a:rPr lang="en-US" dirty="0"/>
              <a:t>So, my final advice is, if you have something in mind, make it available, share with people and hopefully you will know people that share the same pains and will jump in to help the project grow!</a:t>
            </a:r>
          </a:p>
          <a:p>
            <a:endParaRPr lang="en-US" dirty="0"/>
          </a:p>
        </p:txBody>
      </p:sp>
      <p:sp>
        <p:nvSpPr>
          <p:cNvPr id="4" name="Slide Number Placeholder 3"/>
          <p:cNvSpPr>
            <a:spLocks noGrp="1"/>
          </p:cNvSpPr>
          <p:nvPr>
            <p:ph type="sldNum" sz="quarter" idx="10"/>
          </p:nvPr>
        </p:nvSpPr>
        <p:spPr/>
        <p:txBody>
          <a:bodyPr/>
          <a:lstStyle/>
          <a:p>
            <a:fld id="{9E6BDABD-B769-461A-91D6-CB4E664D5169}" type="slidenum">
              <a:rPr lang="en-US" smtClean="0"/>
              <a:t>11</a:t>
            </a:fld>
            <a:endParaRPr lang="en-US"/>
          </a:p>
        </p:txBody>
      </p:sp>
    </p:spTree>
    <p:extLst>
      <p:ext uri="{BB962C8B-B14F-4D97-AF65-F5344CB8AC3E}">
        <p14:creationId xmlns:p14="http://schemas.microsoft.com/office/powerpoint/2010/main" val="503849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F35E-5CA2-46DB-B54F-0C0F20A43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3F1D64-8445-44F5-ADCB-C3DC88DE01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56E705-2C43-48ED-8C35-10D3E5937268}"/>
              </a:ext>
            </a:extLst>
          </p:cNvPr>
          <p:cNvSpPr>
            <a:spLocks noGrp="1"/>
          </p:cNvSpPr>
          <p:nvPr>
            <p:ph type="dt" sz="half" idx="10"/>
          </p:nvPr>
        </p:nvSpPr>
        <p:spPr/>
        <p:txBody>
          <a:bodyPr/>
          <a:lstStyle/>
          <a:p>
            <a:fld id="{B52CADCD-7F54-423F-8EC6-DA3B3E22FEAB}" type="datetimeFigureOut">
              <a:rPr lang="en-US" smtClean="0"/>
              <a:t>11/27/2017</a:t>
            </a:fld>
            <a:endParaRPr lang="en-US"/>
          </a:p>
        </p:txBody>
      </p:sp>
      <p:sp>
        <p:nvSpPr>
          <p:cNvPr id="5" name="Footer Placeholder 4">
            <a:extLst>
              <a:ext uri="{FF2B5EF4-FFF2-40B4-BE49-F238E27FC236}">
                <a16:creationId xmlns:a16="http://schemas.microsoft.com/office/drawing/2014/main" id="{276355C5-AEA9-4CAD-9FFB-22D704646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267D9-10E9-440A-8C89-230F5CBD17E2}"/>
              </a:ext>
            </a:extLst>
          </p:cNvPr>
          <p:cNvSpPr>
            <a:spLocks noGrp="1"/>
          </p:cNvSpPr>
          <p:nvPr>
            <p:ph type="sldNum" sz="quarter" idx="12"/>
          </p:nvPr>
        </p:nvSpPr>
        <p:spPr/>
        <p:txBody>
          <a:bodyPr/>
          <a:lstStyle/>
          <a:p>
            <a:fld id="{1B2C1AD8-0E2C-43B2-BE09-306F2D5C0F4C}" type="slidenum">
              <a:rPr lang="en-US" smtClean="0"/>
              <a:t>‹#›</a:t>
            </a:fld>
            <a:endParaRPr lang="en-US"/>
          </a:p>
        </p:txBody>
      </p:sp>
      <p:sp>
        <p:nvSpPr>
          <p:cNvPr id="7" name="Rectangle 6">
            <a:extLst>
              <a:ext uri="{FF2B5EF4-FFF2-40B4-BE49-F238E27FC236}">
                <a16:creationId xmlns:a16="http://schemas.microsoft.com/office/drawing/2014/main" id="{8AC490C6-18A1-4E63-B8D0-A97C54F9A442}"/>
              </a:ext>
            </a:extLst>
          </p:cNvPr>
          <p:cNvSpPr/>
          <p:nvPr userDrawn="1"/>
        </p:nvSpPr>
        <p:spPr>
          <a:xfrm>
            <a:off x="0" y="6373217"/>
            <a:ext cx="12192000" cy="4953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Microsoft Community Connection – Lisbon – 20th November, 2017       |            </a:t>
            </a:r>
            <a:r>
              <a:rPr lang="en-US" sz="1600" dirty="0" err="1">
                <a:solidFill>
                  <a:schemeClr val="tx1"/>
                </a:solidFill>
              </a:rPr>
              <a:t>claudioessilva</a:t>
            </a:r>
            <a:r>
              <a:rPr lang="en-US" sz="1600" dirty="0">
                <a:solidFill>
                  <a:schemeClr val="tx1"/>
                </a:solidFill>
              </a:rPr>
              <a:t>              @</a:t>
            </a:r>
            <a:r>
              <a:rPr lang="en-US" sz="1600" dirty="0" err="1">
                <a:solidFill>
                  <a:schemeClr val="tx1"/>
                </a:solidFill>
              </a:rPr>
              <a:t>claudioessilva</a:t>
            </a:r>
            <a:r>
              <a:rPr lang="en-US" sz="1600" dirty="0">
                <a:solidFill>
                  <a:schemeClr val="tx1"/>
                </a:solidFill>
              </a:rPr>
              <a:t>             claudioessilva.eu</a:t>
            </a:r>
          </a:p>
        </p:txBody>
      </p:sp>
      <p:grpSp>
        <p:nvGrpSpPr>
          <p:cNvPr id="8" name="Group 7">
            <a:extLst>
              <a:ext uri="{FF2B5EF4-FFF2-40B4-BE49-F238E27FC236}">
                <a16:creationId xmlns:a16="http://schemas.microsoft.com/office/drawing/2014/main" id="{61FD71B3-CE87-44E9-9CCA-2114591A7248}"/>
              </a:ext>
            </a:extLst>
          </p:cNvPr>
          <p:cNvGrpSpPr/>
          <p:nvPr userDrawn="1"/>
        </p:nvGrpSpPr>
        <p:grpSpPr>
          <a:xfrm>
            <a:off x="8295775" y="6509597"/>
            <a:ext cx="229600" cy="229600"/>
            <a:chOff x="5748554" y="5146675"/>
            <a:chExt cx="353832" cy="353832"/>
          </a:xfrm>
        </p:grpSpPr>
        <p:sp>
          <p:nvSpPr>
            <p:cNvPr id="9" name="Freeform 383">
              <a:extLst>
                <a:ext uri="{FF2B5EF4-FFF2-40B4-BE49-F238E27FC236}">
                  <a16:creationId xmlns:a16="http://schemas.microsoft.com/office/drawing/2014/main" id="{1EA32EEA-AA3E-46E1-A03A-5A866E12F3BC}"/>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10" name="Rounded Rectangle 92">
              <a:extLst>
                <a:ext uri="{FF2B5EF4-FFF2-40B4-BE49-F238E27FC236}">
                  <a16:creationId xmlns:a16="http://schemas.microsoft.com/office/drawing/2014/main" id="{4D5F9DC1-5E59-4011-A185-E0A9CE3D228D}"/>
                </a:ext>
              </a:extLst>
            </p:cNvPr>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2678821-FF22-46C5-B62B-B911D1256A45}"/>
              </a:ext>
            </a:extLst>
          </p:cNvPr>
          <p:cNvGrpSpPr/>
          <p:nvPr userDrawn="1"/>
        </p:nvGrpSpPr>
        <p:grpSpPr>
          <a:xfrm>
            <a:off x="6515297" y="6509597"/>
            <a:ext cx="229600" cy="229600"/>
            <a:chOff x="3348740" y="4138863"/>
            <a:chExt cx="229600" cy="229600"/>
          </a:xfrm>
        </p:grpSpPr>
        <p:sp>
          <p:nvSpPr>
            <p:cNvPr id="12" name="Rounded Rectangle 94">
              <a:extLst>
                <a:ext uri="{FF2B5EF4-FFF2-40B4-BE49-F238E27FC236}">
                  <a16:creationId xmlns:a16="http://schemas.microsoft.com/office/drawing/2014/main" id="{CC8A0780-3723-441F-B26E-CBFBAC4298FE}"/>
                </a:ext>
              </a:extLst>
            </p:cNvPr>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16">
              <a:extLst>
                <a:ext uri="{FF2B5EF4-FFF2-40B4-BE49-F238E27FC236}">
                  <a16:creationId xmlns:a16="http://schemas.microsoft.com/office/drawing/2014/main" id="{1E8934C8-B492-4A0B-BE58-E74D1720AFAE}"/>
                </a:ext>
              </a:extLst>
            </p:cNvPr>
            <p:cNvGrpSpPr>
              <a:grpSpLocks/>
            </p:cNvGrpSpPr>
            <p:nvPr/>
          </p:nvGrpSpPr>
          <p:grpSpPr bwMode="auto">
            <a:xfrm>
              <a:off x="3416337" y="4197351"/>
              <a:ext cx="101582" cy="101580"/>
              <a:chOff x="8400256" y="3573016"/>
              <a:chExt cx="423863" cy="422275"/>
            </a:xfrm>
            <a:solidFill>
              <a:schemeClr val="tx1"/>
            </a:solidFill>
          </p:grpSpPr>
          <p:sp>
            <p:nvSpPr>
              <p:cNvPr id="14" name="Oval 315">
                <a:extLst>
                  <a:ext uri="{FF2B5EF4-FFF2-40B4-BE49-F238E27FC236}">
                    <a16:creationId xmlns:a16="http://schemas.microsoft.com/office/drawing/2014/main" id="{B9E31E2E-E6BF-4D8C-9696-AED1A64F3255}"/>
                  </a:ext>
                </a:extLst>
              </p:cNvPr>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5" name="Rectangle 316">
                <a:extLst>
                  <a:ext uri="{FF2B5EF4-FFF2-40B4-BE49-F238E27FC236}">
                    <a16:creationId xmlns:a16="http://schemas.microsoft.com/office/drawing/2014/main" id="{6DC45963-2853-4308-8E09-AA4B0DFBFC78}"/>
                  </a:ext>
                </a:extLst>
              </p:cNvPr>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6" name="Freeform 317">
                <a:extLst>
                  <a:ext uri="{FF2B5EF4-FFF2-40B4-BE49-F238E27FC236}">
                    <a16:creationId xmlns:a16="http://schemas.microsoft.com/office/drawing/2014/main" id="{B2523BA7-3AD4-470F-9CEB-9E5207D79B2E}"/>
                  </a:ext>
                </a:extLst>
              </p:cNvPr>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pic>
        <p:nvPicPr>
          <p:cNvPr id="17" name="Picture 3" descr="Resultado de imagem para web icon">
            <a:extLst>
              <a:ext uri="{FF2B5EF4-FFF2-40B4-BE49-F238E27FC236}">
                <a16:creationId xmlns:a16="http://schemas.microsoft.com/office/drawing/2014/main" id="{4AE0EDA2-2B9C-43F1-862A-D2E5099D59A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91053" y="6499080"/>
            <a:ext cx="240117" cy="24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04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9E3F-0AD9-46A0-B61A-006D4C97C5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688DB2-22D2-4A61-9AC6-2248B4B9BB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47B09-CB4D-4D95-AFFD-197E246FD8EC}"/>
              </a:ext>
            </a:extLst>
          </p:cNvPr>
          <p:cNvSpPr>
            <a:spLocks noGrp="1"/>
          </p:cNvSpPr>
          <p:nvPr>
            <p:ph type="dt" sz="half" idx="10"/>
          </p:nvPr>
        </p:nvSpPr>
        <p:spPr/>
        <p:txBody>
          <a:bodyPr/>
          <a:lstStyle/>
          <a:p>
            <a:fld id="{B52CADCD-7F54-423F-8EC6-DA3B3E22FEAB}" type="datetimeFigureOut">
              <a:rPr lang="en-US" smtClean="0"/>
              <a:t>11/27/2017</a:t>
            </a:fld>
            <a:endParaRPr lang="en-US"/>
          </a:p>
        </p:txBody>
      </p:sp>
      <p:sp>
        <p:nvSpPr>
          <p:cNvPr id="5" name="Footer Placeholder 4">
            <a:extLst>
              <a:ext uri="{FF2B5EF4-FFF2-40B4-BE49-F238E27FC236}">
                <a16:creationId xmlns:a16="http://schemas.microsoft.com/office/drawing/2014/main" id="{5EB79ADE-B4AA-4BE9-9898-66EC4B914F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F9FD0-3509-478D-A22F-32D00412516A}"/>
              </a:ext>
            </a:extLst>
          </p:cNvPr>
          <p:cNvSpPr>
            <a:spLocks noGrp="1"/>
          </p:cNvSpPr>
          <p:nvPr>
            <p:ph type="sldNum" sz="quarter" idx="12"/>
          </p:nvPr>
        </p:nvSpPr>
        <p:spPr/>
        <p:txBody>
          <a:bodyPr/>
          <a:lstStyle/>
          <a:p>
            <a:fld id="{1B2C1AD8-0E2C-43B2-BE09-306F2D5C0F4C}" type="slidenum">
              <a:rPr lang="en-US" smtClean="0"/>
              <a:t>‹#›</a:t>
            </a:fld>
            <a:endParaRPr lang="en-US"/>
          </a:p>
        </p:txBody>
      </p:sp>
    </p:spTree>
    <p:extLst>
      <p:ext uri="{BB962C8B-B14F-4D97-AF65-F5344CB8AC3E}">
        <p14:creationId xmlns:p14="http://schemas.microsoft.com/office/powerpoint/2010/main" val="3287163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560642-49D1-4D0B-9C7D-3335E9A964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44F515-8A97-4525-B669-E55C6DBDFC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A8360-F7C5-4CDC-981F-8C5C25425673}"/>
              </a:ext>
            </a:extLst>
          </p:cNvPr>
          <p:cNvSpPr>
            <a:spLocks noGrp="1"/>
          </p:cNvSpPr>
          <p:nvPr>
            <p:ph type="dt" sz="half" idx="10"/>
          </p:nvPr>
        </p:nvSpPr>
        <p:spPr/>
        <p:txBody>
          <a:bodyPr/>
          <a:lstStyle/>
          <a:p>
            <a:fld id="{B52CADCD-7F54-423F-8EC6-DA3B3E22FEAB}" type="datetimeFigureOut">
              <a:rPr lang="en-US" smtClean="0"/>
              <a:t>11/27/2017</a:t>
            </a:fld>
            <a:endParaRPr lang="en-US"/>
          </a:p>
        </p:txBody>
      </p:sp>
      <p:sp>
        <p:nvSpPr>
          <p:cNvPr id="5" name="Footer Placeholder 4">
            <a:extLst>
              <a:ext uri="{FF2B5EF4-FFF2-40B4-BE49-F238E27FC236}">
                <a16:creationId xmlns:a16="http://schemas.microsoft.com/office/drawing/2014/main" id="{07CA9A36-00B6-4F47-85F5-3234FDF69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D28FF-FAB0-4176-9E28-ACC6F40A57FC}"/>
              </a:ext>
            </a:extLst>
          </p:cNvPr>
          <p:cNvSpPr>
            <a:spLocks noGrp="1"/>
          </p:cNvSpPr>
          <p:nvPr>
            <p:ph type="sldNum" sz="quarter" idx="12"/>
          </p:nvPr>
        </p:nvSpPr>
        <p:spPr/>
        <p:txBody>
          <a:bodyPr/>
          <a:lstStyle/>
          <a:p>
            <a:fld id="{1B2C1AD8-0E2C-43B2-BE09-306F2D5C0F4C}" type="slidenum">
              <a:rPr lang="en-US" smtClean="0"/>
              <a:t>‹#›</a:t>
            </a:fld>
            <a:endParaRPr lang="en-US"/>
          </a:p>
        </p:txBody>
      </p:sp>
    </p:spTree>
    <p:extLst>
      <p:ext uri="{BB962C8B-B14F-4D97-AF65-F5344CB8AC3E}">
        <p14:creationId xmlns:p14="http://schemas.microsoft.com/office/powerpoint/2010/main" val="2249134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E5E92-4483-4CF7-AAC6-55AF0CD95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65F258-652F-4272-AA48-1422DBF1AC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694FC-DEC2-41DE-80E4-BBC002782017}"/>
              </a:ext>
            </a:extLst>
          </p:cNvPr>
          <p:cNvSpPr>
            <a:spLocks noGrp="1"/>
          </p:cNvSpPr>
          <p:nvPr>
            <p:ph type="dt" sz="half" idx="10"/>
          </p:nvPr>
        </p:nvSpPr>
        <p:spPr/>
        <p:txBody>
          <a:bodyPr/>
          <a:lstStyle/>
          <a:p>
            <a:fld id="{B52CADCD-7F54-423F-8EC6-DA3B3E22FEAB}" type="datetimeFigureOut">
              <a:rPr lang="en-US" smtClean="0"/>
              <a:t>11/27/2017</a:t>
            </a:fld>
            <a:endParaRPr lang="en-US"/>
          </a:p>
        </p:txBody>
      </p:sp>
      <p:sp>
        <p:nvSpPr>
          <p:cNvPr id="5" name="Footer Placeholder 4">
            <a:extLst>
              <a:ext uri="{FF2B5EF4-FFF2-40B4-BE49-F238E27FC236}">
                <a16:creationId xmlns:a16="http://schemas.microsoft.com/office/drawing/2014/main" id="{840FD16F-D7A3-49CD-B4EB-7194883DB9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865A81-5E7B-411D-9448-CB996213A347}"/>
              </a:ext>
            </a:extLst>
          </p:cNvPr>
          <p:cNvSpPr>
            <a:spLocks noGrp="1"/>
          </p:cNvSpPr>
          <p:nvPr>
            <p:ph type="sldNum" sz="quarter" idx="12"/>
          </p:nvPr>
        </p:nvSpPr>
        <p:spPr/>
        <p:txBody>
          <a:bodyPr/>
          <a:lstStyle/>
          <a:p>
            <a:fld id="{1B2C1AD8-0E2C-43B2-BE09-306F2D5C0F4C}" type="slidenum">
              <a:rPr lang="en-US" smtClean="0"/>
              <a:t>‹#›</a:t>
            </a:fld>
            <a:endParaRPr lang="en-US"/>
          </a:p>
        </p:txBody>
      </p:sp>
    </p:spTree>
    <p:extLst>
      <p:ext uri="{BB962C8B-B14F-4D97-AF65-F5344CB8AC3E}">
        <p14:creationId xmlns:p14="http://schemas.microsoft.com/office/powerpoint/2010/main" val="164693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0FDA-DC05-4D11-9823-61C527A866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DE9573-F910-43B8-B1A0-BE5633267F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CE2F14-8F06-4CF4-8934-DDEEAF981855}"/>
              </a:ext>
            </a:extLst>
          </p:cNvPr>
          <p:cNvSpPr>
            <a:spLocks noGrp="1"/>
          </p:cNvSpPr>
          <p:nvPr>
            <p:ph type="dt" sz="half" idx="10"/>
          </p:nvPr>
        </p:nvSpPr>
        <p:spPr/>
        <p:txBody>
          <a:bodyPr/>
          <a:lstStyle/>
          <a:p>
            <a:fld id="{B52CADCD-7F54-423F-8EC6-DA3B3E22FEAB}" type="datetimeFigureOut">
              <a:rPr lang="en-US" smtClean="0"/>
              <a:t>11/27/2017</a:t>
            </a:fld>
            <a:endParaRPr lang="en-US"/>
          </a:p>
        </p:txBody>
      </p:sp>
      <p:sp>
        <p:nvSpPr>
          <p:cNvPr id="5" name="Footer Placeholder 4">
            <a:extLst>
              <a:ext uri="{FF2B5EF4-FFF2-40B4-BE49-F238E27FC236}">
                <a16:creationId xmlns:a16="http://schemas.microsoft.com/office/drawing/2014/main" id="{9CDE8737-4237-472B-94BD-47A6D816F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2C2F9-B213-4A91-A82A-6D36AB6F8896}"/>
              </a:ext>
            </a:extLst>
          </p:cNvPr>
          <p:cNvSpPr>
            <a:spLocks noGrp="1"/>
          </p:cNvSpPr>
          <p:nvPr>
            <p:ph type="sldNum" sz="quarter" idx="12"/>
          </p:nvPr>
        </p:nvSpPr>
        <p:spPr/>
        <p:txBody>
          <a:bodyPr/>
          <a:lstStyle/>
          <a:p>
            <a:fld id="{1B2C1AD8-0E2C-43B2-BE09-306F2D5C0F4C}" type="slidenum">
              <a:rPr lang="en-US" smtClean="0"/>
              <a:t>‹#›</a:t>
            </a:fld>
            <a:endParaRPr lang="en-US"/>
          </a:p>
        </p:txBody>
      </p:sp>
    </p:spTree>
    <p:extLst>
      <p:ext uri="{BB962C8B-B14F-4D97-AF65-F5344CB8AC3E}">
        <p14:creationId xmlns:p14="http://schemas.microsoft.com/office/powerpoint/2010/main" val="85060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A097-DE40-4D71-A60D-DB6ADCB34B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602F00-1675-4B8E-AA45-0E95E0EE70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C37CE-32B1-4E9B-B6EC-AC93552C63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9D3170-003A-464F-9F04-4ABF2586E849}"/>
              </a:ext>
            </a:extLst>
          </p:cNvPr>
          <p:cNvSpPr>
            <a:spLocks noGrp="1"/>
          </p:cNvSpPr>
          <p:nvPr>
            <p:ph type="dt" sz="half" idx="10"/>
          </p:nvPr>
        </p:nvSpPr>
        <p:spPr/>
        <p:txBody>
          <a:bodyPr/>
          <a:lstStyle/>
          <a:p>
            <a:fld id="{B52CADCD-7F54-423F-8EC6-DA3B3E22FEAB}" type="datetimeFigureOut">
              <a:rPr lang="en-US" smtClean="0"/>
              <a:t>11/27/2017</a:t>
            </a:fld>
            <a:endParaRPr lang="en-US"/>
          </a:p>
        </p:txBody>
      </p:sp>
      <p:sp>
        <p:nvSpPr>
          <p:cNvPr id="6" name="Footer Placeholder 5">
            <a:extLst>
              <a:ext uri="{FF2B5EF4-FFF2-40B4-BE49-F238E27FC236}">
                <a16:creationId xmlns:a16="http://schemas.microsoft.com/office/drawing/2014/main" id="{10807740-3859-4E71-9E8A-D98C58C32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DEAB1-05BF-4CA7-AAD8-9FD1EFBBB009}"/>
              </a:ext>
            </a:extLst>
          </p:cNvPr>
          <p:cNvSpPr>
            <a:spLocks noGrp="1"/>
          </p:cNvSpPr>
          <p:nvPr>
            <p:ph type="sldNum" sz="quarter" idx="12"/>
          </p:nvPr>
        </p:nvSpPr>
        <p:spPr/>
        <p:txBody>
          <a:bodyPr/>
          <a:lstStyle/>
          <a:p>
            <a:fld id="{1B2C1AD8-0E2C-43B2-BE09-306F2D5C0F4C}" type="slidenum">
              <a:rPr lang="en-US" smtClean="0"/>
              <a:t>‹#›</a:t>
            </a:fld>
            <a:endParaRPr lang="en-US"/>
          </a:p>
        </p:txBody>
      </p:sp>
    </p:spTree>
    <p:extLst>
      <p:ext uri="{BB962C8B-B14F-4D97-AF65-F5344CB8AC3E}">
        <p14:creationId xmlns:p14="http://schemas.microsoft.com/office/powerpoint/2010/main" val="78507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90E3-B7CD-42B3-92A0-DD9CA044D1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3D657F-C35D-464E-ABD2-BBF2162910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BE0A5D-56EC-4273-8043-ED1CD718915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5E5E1A-A0CA-44E8-B2E4-752CC8F2D0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BCAC7C2-A181-49AE-A912-7AAD7B1FB1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54CD4D-38C9-4B84-B9EE-7B732479FCC7}"/>
              </a:ext>
            </a:extLst>
          </p:cNvPr>
          <p:cNvSpPr>
            <a:spLocks noGrp="1"/>
          </p:cNvSpPr>
          <p:nvPr>
            <p:ph type="dt" sz="half" idx="10"/>
          </p:nvPr>
        </p:nvSpPr>
        <p:spPr/>
        <p:txBody>
          <a:bodyPr/>
          <a:lstStyle/>
          <a:p>
            <a:fld id="{B52CADCD-7F54-423F-8EC6-DA3B3E22FEAB}" type="datetimeFigureOut">
              <a:rPr lang="en-US" smtClean="0"/>
              <a:t>11/27/2017</a:t>
            </a:fld>
            <a:endParaRPr lang="en-US"/>
          </a:p>
        </p:txBody>
      </p:sp>
      <p:sp>
        <p:nvSpPr>
          <p:cNvPr id="8" name="Footer Placeholder 7">
            <a:extLst>
              <a:ext uri="{FF2B5EF4-FFF2-40B4-BE49-F238E27FC236}">
                <a16:creationId xmlns:a16="http://schemas.microsoft.com/office/drawing/2014/main" id="{4FD4DF45-36FC-47CA-83BE-A5FFAD7B42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FE5AD3-B666-4509-B09F-64E213D84461}"/>
              </a:ext>
            </a:extLst>
          </p:cNvPr>
          <p:cNvSpPr>
            <a:spLocks noGrp="1"/>
          </p:cNvSpPr>
          <p:nvPr>
            <p:ph type="sldNum" sz="quarter" idx="12"/>
          </p:nvPr>
        </p:nvSpPr>
        <p:spPr/>
        <p:txBody>
          <a:bodyPr/>
          <a:lstStyle/>
          <a:p>
            <a:fld id="{1B2C1AD8-0E2C-43B2-BE09-306F2D5C0F4C}" type="slidenum">
              <a:rPr lang="en-US" smtClean="0"/>
              <a:t>‹#›</a:t>
            </a:fld>
            <a:endParaRPr lang="en-US"/>
          </a:p>
        </p:txBody>
      </p:sp>
    </p:spTree>
    <p:extLst>
      <p:ext uri="{BB962C8B-B14F-4D97-AF65-F5344CB8AC3E}">
        <p14:creationId xmlns:p14="http://schemas.microsoft.com/office/powerpoint/2010/main" val="677002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B5C-4E3B-4966-9B5A-D0018FB572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2052F-7466-4CCF-B126-9BC35EF3E595}"/>
              </a:ext>
            </a:extLst>
          </p:cNvPr>
          <p:cNvSpPr>
            <a:spLocks noGrp="1"/>
          </p:cNvSpPr>
          <p:nvPr>
            <p:ph type="dt" sz="half" idx="10"/>
          </p:nvPr>
        </p:nvSpPr>
        <p:spPr/>
        <p:txBody>
          <a:bodyPr/>
          <a:lstStyle/>
          <a:p>
            <a:fld id="{B52CADCD-7F54-423F-8EC6-DA3B3E22FEAB}" type="datetimeFigureOut">
              <a:rPr lang="en-US" smtClean="0"/>
              <a:t>11/27/2017</a:t>
            </a:fld>
            <a:endParaRPr lang="en-US"/>
          </a:p>
        </p:txBody>
      </p:sp>
      <p:sp>
        <p:nvSpPr>
          <p:cNvPr id="4" name="Footer Placeholder 3">
            <a:extLst>
              <a:ext uri="{FF2B5EF4-FFF2-40B4-BE49-F238E27FC236}">
                <a16:creationId xmlns:a16="http://schemas.microsoft.com/office/drawing/2014/main" id="{BA9792B0-9B4C-4A70-BBDE-98D69372C3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12E9AB-041B-4A24-97B2-0D8CCC7AC5D6}"/>
              </a:ext>
            </a:extLst>
          </p:cNvPr>
          <p:cNvSpPr>
            <a:spLocks noGrp="1"/>
          </p:cNvSpPr>
          <p:nvPr>
            <p:ph type="sldNum" sz="quarter" idx="12"/>
          </p:nvPr>
        </p:nvSpPr>
        <p:spPr/>
        <p:txBody>
          <a:bodyPr/>
          <a:lstStyle/>
          <a:p>
            <a:fld id="{1B2C1AD8-0E2C-43B2-BE09-306F2D5C0F4C}" type="slidenum">
              <a:rPr lang="en-US" smtClean="0"/>
              <a:t>‹#›</a:t>
            </a:fld>
            <a:endParaRPr lang="en-US"/>
          </a:p>
        </p:txBody>
      </p:sp>
    </p:spTree>
    <p:extLst>
      <p:ext uri="{BB962C8B-B14F-4D97-AF65-F5344CB8AC3E}">
        <p14:creationId xmlns:p14="http://schemas.microsoft.com/office/powerpoint/2010/main" val="149098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C2CF43-A9E0-4334-8EAF-F2EAC63F171B}"/>
              </a:ext>
            </a:extLst>
          </p:cNvPr>
          <p:cNvSpPr>
            <a:spLocks noGrp="1"/>
          </p:cNvSpPr>
          <p:nvPr>
            <p:ph type="dt" sz="half" idx="10"/>
          </p:nvPr>
        </p:nvSpPr>
        <p:spPr/>
        <p:txBody>
          <a:bodyPr/>
          <a:lstStyle/>
          <a:p>
            <a:fld id="{B52CADCD-7F54-423F-8EC6-DA3B3E22FEAB}" type="datetimeFigureOut">
              <a:rPr lang="en-US" smtClean="0"/>
              <a:t>11/27/2017</a:t>
            </a:fld>
            <a:endParaRPr lang="en-US"/>
          </a:p>
        </p:txBody>
      </p:sp>
      <p:sp>
        <p:nvSpPr>
          <p:cNvPr id="3" name="Footer Placeholder 2">
            <a:extLst>
              <a:ext uri="{FF2B5EF4-FFF2-40B4-BE49-F238E27FC236}">
                <a16:creationId xmlns:a16="http://schemas.microsoft.com/office/drawing/2014/main" id="{24FB0C66-3246-40F8-BE8C-AA5862F914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A6E13C-78CF-4CD3-BFC6-3FFB68564720}"/>
              </a:ext>
            </a:extLst>
          </p:cNvPr>
          <p:cNvSpPr>
            <a:spLocks noGrp="1"/>
          </p:cNvSpPr>
          <p:nvPr>
            <p:ph type="sldNum" sz="quarter" idx="12"/>
          </p:nvPr>
        </p:nvSpPr>
        <p:spPr/>
        <p:txBody>
          <a:bodyPr/>
          <a:lstStyle/>
          <a:p>
            <a:fld id="{1B2C1AD8-0E2C-43B2-BE09-306F2D5C0F4C}" type="slidenum">
              <a:rPr lang="en-US" smtClean="0"/>
              <a:t>‹#›</a:t>
            </a:fld>
            <a:endParaRPr lang="en-US"/>
          </a:p>
        </p:txBody>
      </p:sp>
    </p:spTree>
    <p:extLst>
      <p:ext uri="{BB962C8B-B14F-4D97-AF65-F5344CB8AC3E}">
        <p14:creationId xmlns:p14="http://schemas.microsoft.com/office/powerpoint/2010/main" val="414415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BDE8-2FE5-442F-B58F-601056696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3F5E5A-DA29-4312-9D5E-E23D72C370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35842D-CA56-4D8A-B368-70B9474FE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F1DEE7-C6DC-41BE-8249-91E485C896F7}"/>
              </a:ext>
            </a:extLst>
          </p:cNvPr>
          <p:cNvSpPr>
            <a:spLocks noGrp="1"/>
          </p:cNvSpPr>
          <p:nvPr>
            <p:ph type="dt" sz="half" idx="10"/>
          </p:nvPr>
        </p:nvSpPr>
        <p:spPr/>
        <p:txBody>
          <a:bodyPr/>
          <a:lstStyle/>
          <a:p>
            <a:fld id="{B52CADCD-7F54-423F-8EC6-DA3B3E22FEAB}" type="datetimeFigureOut">
              <a:rPr lang="en-US" smtClean="0"/>
              <a:t>11/27/2017</a:t>
            </a:fld>
            <a:endParaRPr lang="en-US"/>
          </a:p>
        </p:txBody>
      </p:sp>
      <p:sp>
        <p:nvSpPr>
          <p:cNvPr id="6" name="Footer Placeholder 5">
            <a:extLst>
              <a:ext uri="{FF2B5EF4-FFF2-40B4-BE49-F238E27FC236}">
                <a16:creationId xmlns:a16="http://schemas.microsoft.com/office/drawing/2014/main" id="{54AC758E-78DF-4703-AD3A-9D7D3B220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CCC42-8B1F-439E-8B48-9E2A2C64412B}"/>
              </a:ext>
            </a:extLst>
          </p:cNvPr>
          <p:cNvSpPr>
            <a:spLocks noGrp="1"/>
          </p:cNvSpPr>
          <p:nvPr>
            <p:ph type="sldNum" sz="quarter" idx="12"/>
          </p:nvPr>
        </p:nvSpPr>
        <p:spPr/>
        <p:txBody>
          <a:bodyPr/>
          <a:lstStyle/>
          <a:p>
            <a:fld id="{1B2C1AD8-0E2C-43B2-BE09-306F2D5C0F4C}" type="slidenum">
              <a:rPr lang="en-US" smtClean="0"/>
              <a:t>‹#›</a:t>
            </a:fld>
            <a:endParaRPr lang="en-US"/>
          </a:p>
        </p:txBody>
      </p:sp>
    </p:spTree>
    <p:extLst>
      <p:ext uri="{BB962C8B-B14F-4D97-AF65-F5344CB8AC3E}">
        <p14:creationId xmlns:p14="http://schemas.microsoft.com/office/powerpoint/2010/main" val="337189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6C48-A272-43FB-B424-7EFADB90E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CBD32E-FF9E-4E80-AB41-E99DD29CB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C91818-C1CC-4B60-BD8C-3E1A5F1AC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9198BA-9CA9-4989-AF45-220BD3F6AB32}"/>
              </a:ext>
            </a:extLst>
          </p:cNvPr>
          <p:cNvSpPr>
            <a:spLocks noGrp="1"/>
          </p:cNvSpPr>
          <p:nvPr>
            <p:ph type="dt" sz="half" idx="10"/>
          </p:nvPr>
        </p:nvSpPr>
        <p:spPr/>
        <p:txBody>
          <a:bodyPr/>
          <a:lstStyle/>
          <a:p>
            <a:fld id="{B52CADCD-7F54-423F-8EC6-DA3B3E22FEAB}" type="datetimeFigureOut">
              <a:rPr lang="en-US" smtClean="0"/>
              <a:t>11/27/2017</a:t>
            </a:fld>
            <a:endParaRPr lang="en-US"/>
          </a:p>
        </p:txBody>
      </p:sp>
      <p:sp>
        <p:nvSpPr>
          <p:cNvPr id="6" name="Footer Placeholder 5">
            <a:extLst>
              <a:ext uri="{FF2B5EF4-FFF2-40B4-BE49-F238E27FC236}">
                <a16:creationId xmlns:a16="http://schemas.microsoft.com/office/drawing/2014/main" id="{7CFBAA34-D172-4A88-A593-D452C6BA2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23385A-105F-498F-AF38-F367339A8877}"/>
              </a:ext>
            </a:extLst>
          </p:cNvPr>
          <p:cNvSpPr>
            <a:spLocks noGrp="1"/>
          </p:cNvSpPr>
          <p:nvPr>
            <p:ph type="sldNum" sz="quarter" idx="12"/>
          </p:nvPr>
        </p:nvSpPr>
        <p:spPr/>
        <p:txBody>
          <a:bodyPr/>
          <a:lstStyle/>
          <a:p>
            <a:fld id="{1B2C1AD8-0E2C-43B2-BE09-306F2D5C0F4C}" type="slidenum">
              <a:rPr lang="en-US" smtClean="0"/>
              <a:t>‹#›</a:t>
            </a:fld>
            <a:endParaRPr lang="en-US"/>
          </a:p>
        </p:txBody>
      </p:sp>
    </p:spTree>
    <p:extLst>
      <p:ext uri="{BB962C8B-B14F-4D97-AF65-F5344CB8AC3E}">
        <p14:creationId xmlns:p14="http://schemas.microsoft.com/office/powerpoint/2010/main" val="581612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F86E7-BACF-4752-822A-5CD2F781F2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DDD19E-ECF6-45A5-A81B-FBF9802C6B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4F094-3815-4448-89F7-7FBFC9FC6D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2CADCD-7F54-423F-8EC6-DA3B3E22FEAB}" type="datetimeFigureOut">
              <a:rPr lang="en-US" smtClean="0"/>
              <a:t>11/27/2017</a:t>
            </a:fld>
            <a:endParaRPr lang="en-US"/>
          </a:p>
        </p:txBody>
      </p:sp>
      <p:sp>
        <p:nvSpPr>
          <p:cNvPr id="5" name="Footer Placeholder 4">
            <a:extLst>
              <a:ext uri="{FF2B5EF4-FFF2-40B4-BE49-F238E27FC236}">
                <a16:creationId xmlns:a16="http://schemas.microsoft.com/office/drawing/2014/main" id="{FAC11041-15ED-4AE2-81C5-47624E5943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1F70F9-07A5-469F-9525-AEF8D3134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C1AD8-0E2C-43B2-BE09-306F2D5C0F4C}" type="slidenum">
              <a:rPr lang="en-US" smtClean="0"/>
              <a:t>‹#›</a:t>
            </a:fld>
            <a:endParaRPr lang="en-US"/>
          </a:p>
        </p:txBody>
      </p:sp>
      <p:sp>
        <p:nvSpPr>
          <p:cNvPr id="7" name="Rectangle 6">
            <a:extLst>
              <a:ext uri="{FF2B5EF4-FFF2-40B4-BE49-F238E27FC236}">
                <a16:creationId xmlns:a16="http://schemas.microsoft.com/office/drawing/2014/main" id="{040BD837-3376-41B1-8156-24C231652E79}"/>
              </a:ext>
            </a:extLst>
          </p:cNvPr>
          <p:cNvSpPr/>
          <p:nvPr userDrawn="1"/>
        </p:nvSpPr>
        <p:spPr>
          <a:xfrm>
            <a:off x="0" y="6373217"/>
            <a:ext cx="12192000" cy="4953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Microsoft Community Connection – Lisbon – 20th November, 2017       |            </a:t>
            </a:r>
            <a:r>
              <a:rPr lang="en-US" sz="1600" dirty="0" err="1">
                <a:solidFill>
                  <a:schemeClr val="tx1"/>
                </a:solidFill>
              </a:rPr>
              <a:t>claudioessilva</a:t>
            </a:r>
            <a:r>
              <a:rPr lang="en-US" sz="1600" dirty="0">
                <a:solidFill>
                  <a:schemeClr val="tx1"/>
                </a:solidFill>
              </a:rPr>
              <a:t>              @</a:t>
            </a:r>
            <a:r>
              <a:rPr lang="en-US" sz="1600" dirty="0" err="1">
                <a:solidFill>
                  <a:schemeClr val="tx1"/>
                </a:solidFill>
              </a:rPr>
              <a:t>claudioessilva</a:t>
            </a:r>
            <a:r>
              <a:rPr lang="en-US" sz="1600" dirty="0">
                <a:solidFill>
                  <a:schemeClr val="tx1"/>
                </a:solidFill>
              </a:rPr>
              <a:t>             claudioessilva.eu</a:t>
            </a:r>
          </a:p>
        </p:txBody>
      </p:sp>
      <p:grpSp>
        <p:nvGrpSpPr>
          <p:cNvPr id="8" name="Group 7">
            <a:extLst>
              <a:ext uri="{FF2B5EF4-FFF2-40B4-BE49-F238E27FC236}">
                <a16:creationId xmlns:a16="http://schemas.microsoft.com/office/drawing/2014/main" id="{220B75A1-3F47-4B02-87BE-E5C59BE6060C}"/>
              </a:ext>
            </a:extLst>
          </p:cNvPr>
          <p:cNvGrpSpPr/>
          <p:nvPr userDrawn="1"/>
        </p:nvGrpSpPr>
        <p:grpSpPr>
          <a:xfrm>
            <a:off x="8295775" y="6509597"/>
            <a:ext cx="229600" cy="229600"/>
            <a:chOff x="5748554" y="5146675"/>
            <a:chExt cx="353832" cy="353832"/>
          </a:xfrm>
        </p:grpSpPr>
        <p:sp>
          <p:nvSpPr>
            <p:cNvPr id="9" name="Freeform 383">
              <a:extLst>
                <a:ext uri="{FF2B5EF4-FFF2-40B4-BE49-F238E27FC236}">
                  <a16:creationId xmlns:a16="http://schemas.microsoft.com/office/drawing/2014/main" id="{3D9B9EDC-329B-4C48-B4D7-5DB002337CD5}"/>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10" name="Rounded Rectangle 92">
              <a:extLst>
                <a:ext uri="{FF2B5EF4-FFF2-40B4-BE49-F238E27FC236}">
                  <a16:creationId xmlns:a16="http://schemas.microsoft.com/office/drawing/2014/main" id="{F8A10740-1B95-4C57-A25B-214C3597BF31}"/>
                </a:ext>
              </a:extLst>
            </p:cNvPr>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37EB83F2-26D0-4FD2-8EF6-D8B5B6494890}"/>
              </a:ext>
            </a:extLst>
          </p:cNvPr>
          <p:cNvGrpSpPr/>
          <p:nvPr userDrawn="1"/>
        </p:nvGrpSpPr>
        <p:grpSpPr>
          <a:xfrm>
            <a:off x="6515297" y="6509597"/>
            <a:ext cx="229600" cy="229600"/>
            <a:chOff x="3348740" y="4138863"/>
            <a:chExt cx="229600" cy="229600"/>
          </a:xfrm>
        </p:grpSpPr>
        <p:sp>
          <p:nvSpPr>
            <p:cNvPr id="12" name="Rounded Rectangle 94">
              <a:extLst>
                <a:ext uri="{FF2B5EF4-FFF2-40B4-BE49-F238E27FC236}">
                  <a16:creationId xmlns:a16="http://schemas.microsoft.com/office/drawing/2014/main" id="{F76C24B7-D30E-43A9-BFC2-AC6617DB033B}"/>
                </a:ext>
              </a:extLst>
            </p:cNvPr>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16">
              <a:extLst>
                <a:ext uri="{FF2B5EF4-FFF2-40B4-BE49-F238E27FC236}">
                  <a16:creationId xmlns:a16="http://schemas.microsoft.com/office/drawing/2014/main" id="{F347CCCC-0D57-40AB-B1F2-3F0535672C56}"/>
                </a:ext>
              </a:extLst>
            </p:cNvPr>
            <p:cNvGrpSpPr>
              <a:grpSpLocks/>
            </p:cNvGrpSpPr>
            <p:nvPr/>
          </p:nvGrpSpPr>
          <p:grpSpPr bwMode="auto">
            <a:xfrm>
              <a:off x="3416337" y="4197351"/>
              <a:ext cx="101582" cy="101580"/>
              <a:chOff x="8400256" y="3573016"/>
              <a:chExt cx="423863" cy="422275"/>
            </a:xfrm>
            <a:solidFill>
              <a:schemeClr val="tx1"/>
            </a:solidFill>
          </p:grpSpPr>
          <p:sp>
            <p:nvSpPr>
              <p:cNvPr id="14" name="Oval 315">
                <a:extLst>
                  <a:ext uri="{FF2B5EF4-FFF2-40B4-BE49-F238E27FC236}">
                    <a16:creationId xmlns:a16="http://schemas.microsoft.com/office/drawing/2014/main" id="{7D05CAEE-8F09-4206-B0DF-ABF7D3347BD2}"/>
                  </a:ext>
                </a:extLst>
              </p:cNvPr>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5" name="Rectangle 316">
                <a:extLst>
                  <a:ext uri="{FF2B5EF4-FFF2-40B4-BE49-F238E27FC236}">
                    <a16:creationId xmlns:a16="http://schemas.microsoft.com/office/drawing/2014/main" id="{24F2CACD-93C5-4F48-A9CC-DF14259809DC}"/>
                  </a:ext>
                </a:extLst>
              </p:cNvPr>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6" name="Freeform 317">
                <a:extLst>
                  <a:ext uri="{FF2B5EF4-FFF2-40B4-BE49-F238E27FC236}">
                    <a16:creationId xmlns:a16="http://schemas.microsoft.com/office/drawing/2014/main" id="{4E4CD071-192D-431D-8E18-9A2B786E3BB3}"/>
                  </a:ext>
                </a:extLst>
              </p:cNvPr>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pic>
        <p:nvPicPr>
          <p:cNvPr id="17" name="Picture 3" descr="Resultado de imagem para web icon">
            <a:extLst>
              <a:ext uri="{FF2B5EF4-FFF2-40B4-BE49-F238E27FC236}">
                <a16:creationId xmlns:a16="http://schemas.microsoft.com/office/drawing/2014/main" id="{FB5A2E14-068F-4B34-B1E4-D0462E03D32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191053" y="6499080"/>
            <a:ext cx="240117" cy="24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93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batools.io/" TargetMode="External"/><Relationship Id="rId13" Type="http://schemas.openxmlformats.org/officeDocument/2006/relationships/image" Target="../media/image3.png"/><Relationship Id="rId3" Type="http://schemas.openxmlformats.org/officeDocument/2006/relationships/image" Target="../media/image11.gif"/><Relationship Id="rId7" Type="http://schemas.openxmlformats.org/officeDocument/2006/relationships/image" Target="../media/image18.png"/><Relationship Id="rId12"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png"/><Relationship Id="rId5" Type="http://schemas.openxmlformats.org/officeDocument/2006/relationships/image" Target="../media/image16.png"/><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dbatools.io/" TargetMode="External"/><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936E474-7F1D-4615-BE51-07028FEB00D7}"/>
              </a:ext>
            </a:extLst>
          </p:cNvPr>
          <p:cNvSpPr>
            <a:spLocks noGrp="1" noChangeArrowheads="1"/>
          </p:cNvSpPr>
          <p:nvPr>
            <p:ph type="ctrTitle"/>
          </p:nvPr>
        </p:nvSpPr>
        <p:spPr bwMode="auto">
          <a:xfrm>
            <a:off x="1524000" y="1905506"/>
            <a:ext cx="9144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chemeClr val="tx1"/>
                </a:solidFill>
                <a:effectLst/>
                <a:latin typeface="Arial" panose="020B0604020202020204" pitchFamily="34" charset="0"/>
              </a:rPr>
              <a:t>dbatools </a:t>
            </a:r>
            <a:br>
              <a:rPr kumimoji="0" lang="en-US" altLang="en-US" sz="4800" b="0" i="0" u="none" strike="noStrike" cap="none" normalizeH="0" baseline="0" dirty="0">
                <a:ln>
                  <a:noFill/>
                </a:ln>
                <a:solidFill>
                  <a:schemeClr val="tx1"/>
                </a:solidFill>
                <a:effectLst/>
                <a:latin typeface="Arial" panose="020B0604020202020204" pitchFamily="34" charset="0"/>
              </a:rPr>
            </a:br>
            <a:br>
              <a:rPr kumimoji="0" lang="en-US" altLang="en-US" sz="4800" b="0" i="0" u="none" strike="noStrike" cap="none" normalizeH="0" baseline="0" dirty="0">
                <a:ln>
                  <a:noFill/>
                </a:ln>
                <a:solidFill>
                  <a:schemeClr val="tx1"/>
                </a:solidFill>
                <a:effectLst/>
                <a:latin typeface="Arial" panose="020B0604020202020204" pitchFamily="34" charset="0"/>
              </a:rPr>
            </a:br>
            <a:r>
              <a:rPr kumimoji="0" lang="en-US" altLang="en-US" sz="4800" b="0" i="0" u="none" strike="noStrike" cap="none" normalizeH="0" baseline="0" dirty="0">
                <a:ln>
                  <a:noFill/>
                </a:ln>
                <a:solidFill>
                  <a:schemeClr val="tx1"/>
                </a:solidFill>
                <a:effectLst/>
                <a:latin typeface="Arial" panose="020B0604020202020204" pitchFamily="34" charset="0"/>
              </a:rPr>
              <a:t>Community-driven open source </a:t>
            </a:r>
            <a:br>
              <a:rPr kumimoji="0" lang="en-US" altLang="en-US" sz="4800" b="0" i="0" u="none" strike="noStrike" cap="none" normalizeH="0" baseline="0" dirty="0">
                <a:ln>
                  <a:noFill/>
                </a:ln>
                <a:solidFill>
                  <a:schemeClr val="tx1"/>
                </a:solidFill>
                <a:effectLst/>
                <a:latin typeface="Arial" panose="020B0604020202020204" pitchFamily="34" charset="0"/>
              </a:rPr>
            </a:br>
            <a:r>
              <a:rPr kumimoji="0" lang="en-US" altLang="en-US" sz="4800" b="0" i="0" u="none" strike="noStrike" cap="none" normalizeH="0" baseline="0" dirty="0">
                <a:ln>
                  <a:noFill/>
                </a:ln>
                <a:solidFill>
                  <a:schemeClr val="tx1"/>
                </a:solidFill>
                <a:effectLst/>
                <a:latin typeface="Arial" panose="020B0604020202020204" pitchFamily="34" charset="0"/>
              </a:rPr>
              <a:t>PowerShell module</a:t>
            </a:r>
          </a:p>
        </p:txBody>
      </p:sp>
      <p:pic>
        <p:nvPicPr>
          <p:cNvPr id="5" name="Picture 18" descr="https://dbatools.io/wp-content/uploads/2017/04/sticker-thor.png">
            <a:extLst>
              <a:ext uri="{FF2B5EF4-FFF2-40B4-BE49-F238E27FC236}">
                <a16:creationId xmlns:a16="http://schemas.microsoft.com/office/drawing/2014/main" id="{BE4082A6-E041-41E8-A0DB-AC30666F5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535166">
            <a:off x="9334500" y="189095"/>
            <a:ext cx="2400152" cy="32921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2" descr="https://dbatools.io/wp-content/uploads/2017/04/sticker-logo.png">
            <a:extLst>
              <a:ext uri="{FF2B5EF4-FFF2-40B4-BE49-F238E27FC236}">
                <a16:creationId xmlns:a16="http://schemas.microsoft.com/office/drawing/2014/main" id="{0FB472EC-6DF1-49A7-9905-024A3380E0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100121">
            <a:off x="611357" y="748465"/>
            <a:ext cx="2950699" cy="258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07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AFDB95A2-391C-47E9-B0AD-23DDBDE4E4D3}"/>
              </a:ext>
            </a:extLst>
          </p:cNvPr>
          <p:cNvSpPr>
            <a:spLocks noGrp="1"/>
          </p:cNvSpPr>
          <p:nvPr>
            <p:ph type="title"/>
          </p:nvPr>
        </p:nvSpPr>
        <p:spPr>
          <a:xfrm>
            <a:off x="838200" y="165100"/>
            <a:ext cx="10515600" cy="1325563"/>
          </a:xfrm>
        </p:spPr>
        <p:txBody>
          <a:bodyPr>
            <a:normAutofit/>
          </a:bodyPr>
          <a:lstStyle/>
          <a:p>
            <a:r>
              <a:rPr lang="en-US" sz="5400" b="1" dirty="0"/>
              <a:t>Why are we so successful?</a:t>
            </a:r>
          </a:p>
        </p:txBody>
      </p:sp>
      <p:sp>
        <p:nvSpPr>
          <p:cNvPr id="14" name="TextBox 13">
            <a:extLst>
              <a:ext uri="{FF2B5EF4-FFF2-40B4-BE49-F238E27FC236}">
                <a16:creationId xmlns:a16="http://schemas.microsoft.com/office/drawing/2014/main" id="{3268D9BE-E930-4853-8CBE-0F7CD1AE99B6}"/>
              </a:ext>
            </a:extLst>
          </p:cNvPr>
          <p:cNvSpPr txBox="1"/>
          <p:nvPr/>
        </p:nvSpPr>
        <p:spPr>
          <a:xfrm>
            <a:off x="523875" y="1716267"/>
            <a:ext cx="10382250" cy="4031873"/>
          </a:xfrm>
          <a:prstGeom prst="rect">
            <a:avLst/>
          </a:prstGeom>
          <a:noFill/>
        </p:spPr>
        <p:txBody>
          <a:bodyPr wrap="square" rtlCol="0">
            <a:spAutoFit/>
          </a:bodyPr>
          <a:lstStyle/>
          <a:p>
            <a:r>
              <a:rPr lang="en-US" sz="3200" dirty="0"/>
              <a:t>People</a:t>
            </a:r>
          </a:p>
          <a:p>
            <a:pPr marL="457200" indent="-457200">
              <a:buFont typeface="Arial" panose="020B0604020202020204" pitchFamily="34" charset="0"/>
              <a:buChar char="•"/>
            </a:pPr>
            <a:r>
              <a:rPr lang="en-US" sz="3200" dirty="0"/>
              <a:t>Very responsive</a:t>
            </a:r>
          </a:p>
          <a:p>
            <a:pPr marL="457200" indent="-457200">
              <a:buFont typeface="Arial" panose="020B0604020202020204" pitchFamily="34" charset="0"/>
              <a:buChar char="•"/>
            </a:pPr>
            <a:r>
              <a:rPr lang="en-US" sz="3200" dirty="0"/>
              <a:t>Welcoming and inclusive</a:t>
            </a:r>
          </a:p>
          <a:p>
            <a:pPr marL="457200" indent="-457200">
              <a:buFont typeface="Arial" panose="020B0604020202020204" pitchFamily="34" charset="0"/>
              <a:buChar char="•"/>
            </a:pPr>
            <a:endParaRPr lang="en-US" sz="3200" dirty="0"/>
          </a:p>
          <a:p>
            <a:r>
              <a:rPr lang="en-US" sz="3200" dirty="0"/>
              <a:t>We put in practice</a:t>
            </a:r>
          </a:p>
          <a:p>
            <a:pPr marL="457200" indent="-457200">
              <a:buFont typeface="Arial" panose="020B0604020202020204" pitchFamily="34" charset="0"/>
              <a:buChar char="•"/>
            </a:pPr>
            <a:r>
              <a:rPr lang="en-US" sz="3200" dirty="0"/>
              <a:t>Operations Best practices</a:t>
            </a:r>
          </a:p>
          <a:p>
            <a:pPr marL="457200" indent="-457200">
              <a:buFont typeface="Arial" panose="020B0604020202020204" pitchFamily="34" charset="0"/>
              <a:buChar char="•"/>
            </a:pPr>
            <a:r>
              <a:rPr lang="en-US" sz="3200" dirty="0"/>
              <a:t>Development standards</a:t>
            </a:r>
          </a:p>
          <a:p>
            <a:endParaRPr lang="en-US" sz="3200" dirty="0"/>
          </a:p>
        </p:txBody>
      </p:sp>
    </p:spTree>
    <p:extLst>
      <p:ext uri="{BB962C8B-B14F-4D97-AF65-F5344CB8AC3E}">
        <p14:creationId xmlns:p14="http://schemas.microsoft.com/office/powerpoint/2010/main" val="116263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1000"/>
                                  </p:stCondLst>
                                  <p:childTnLst>
                                    <p:set>
                                      <p:cBhvr>
                                        <p:cTn id="19" dur="1" fill="hold">
                                          <p:stCondLst>
                                            <p:cond delay="0"/>
                                          </p:stCondLst>
                                        </p:cTn>
                                        <p:tgtEl>
                                          <p:spTgt spid="14">
                                            <p:txEl>
                                              <p:pRg st="5" end="5"/>
                                            </p:txEl>
                                          </p:spTgt>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100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9679-1B6B-4DC5-AD97-2B7D38BA79EB}"/>
              </a:ext>
            </a:extLst>
          </p:cNvPr>
          <p:cNvSpPr>
            <a:spLocks noGrp="1"/>
          </p:cNvSpPr>
          <p:nvPr>
            <p:ph type="title"/>
          </p:nvPr>
        </p:nvSpPr>
        <p:spPr>
          <a:xfrm>
            <a:off x="838200" y="165100"/>
            <a:ext cx="10515600" cy="1325563"/>
          </a:xfrm>
        </p:spPr>
        <p:txBody>
          <a:bodyPr>
            <a:normAutofit/>
          </a:bodyPr>
          <a:lstStyle/>
          <a:p>
            <a:r>
              <a:rPr lang="en-US" sz="5400" b="1" dirty="0"/>
              <a:t>All-time statistics</a:t>
            </a:r>
          </a:p>
        </p:txBody>
      </p:sp>
      <p:pic>
        <p:nvPicPr>
          <p:cNvPr id="5" name="Picture 2" descr="Resultado de imagem para github">
            <a:extLst>
              <a:ext uri="{FF2B5EF4-FFF2-40B4-BE49-F238E27FC236}">
                <a16:creationId xmlns:a16="http://schemas.microsoft.com/office/drawing/2014/main" id="{43DF5DD8-A035-4E1A-8D73-7B2AE3CED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82" y="1709435"/>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473AB2D-9F3E-4FCF-A349-0963177258EC}"/>
              </a:ext>
            </a:extLst>
          </p:cNvPr>
          <p:cNvSpPr txBox="1"/>
          <p:nvPr/>
        </p:nvSpPr>
        <p:spPr>
          <a:xfrm>
            <a:off x="1118505" y="1540599"/>
            <a:ext cx="4751294" cy="1200329"/>
          </a:xfrm>
          <a:prstGeom prst="rect">
            <a:avLst/>
          </a:prstGeom>
          <a:noFill/>
        </p:spPr>
        <p:txBody>
          <a:bodyPr wrap="square" rtlCol="0">
            <a:spAutoFit/>
          </a:bodyPr>
          <a:lstStyle/>
          <a:p>
            <a:r>
              <a:rPr lang="en-US" dirty="0"/>
              <a:t>+90 contributors (50 active in the last 6 months!)</a:t>
            </a:r>
          </a:p>
          <a:p>
            <a:r>
              <a:rPr lang="en-US" dirty="0"/>
              <a:t>+1800 PRs (~ 6000 commits)</a:t>
            </a:r>
          </a:p>
          <a:p>
            <a:r>
              <a:rPr lang="en-US" dirty="0"/>
              <a:t>+80K lines of code!</a:t>
            </a:r>
          </a:p>
          <a:p>
            <a:r>
              <a:rPr lang="en-US" dirty="0"/>
              <a:t>13 major releases and counting</a:t>
            </a:r>
          </a:p>
        </p:txBody>
      </p:sp>
      <p:pic>
        <p:nvPicPr>
          <p:cNvPr id="4098" name="Picture 2" descr="Resultado de imagem para slack">
            <a:extLst>
              <a:ext uri="{FF2B5EF4-FFF2-40B4-BE49-F238E27FC236}">
                <a16:creationId xmlns:a16="http://schemas.microsoft.com/office/drawing/2014/main" id="{2D47B8A9-E026-43DC-AC63-AC347D958B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1251" y="3003957"/>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4F2371A-E42C-4811-A933-143142D3AEF6}"/>
              </a:ext>
            </a:extLst>
          </p:cNvPr>
          <p:cNvSpPr txBox="1"/>
          <p:nvPr/>
        </p:nvSpPr>
        <p:spPr>
          <a:xfrm>
            <a:off x="7155345" y="3099891"/>
            <a:ext cx="4751294" cy="646331"/>
          </a:xfrm>
          <a:prstGeom prst="rect">
            <a:avLst/>
          </a:prstGeom>
          <a:noFill/>
        </p:spPr>
        <p:txBody>
          <a:bodyPr wrap="square" rtlCol="0">
            <a:spAutoFit/>
          </a:bodyPr>
          <a:lstStyle/>
          <a:p>
            <a:r>
              <a:rPr lang="en-US" dirty="0"/>
              <a:t>+1000 members in #dbatools channel</a:t>
            </a:r>
          </a:p>
          <a:p>
            <a:r>
              <a:rPr lang="en-US" dirty="0"/>
              <a:t>+10 Nationalities represented around the globe</a:t>
            </a:r>
          </a:p>
        </p:txBody>
      </p:sp>
      <p:pic>
        <p:nvPicPr>
          <p:cNvPr id="4100" name="Picture 4" descr="Resultado de imagem para twitter">
            <a:extLst>
              <a:ext uri="{FF2B5EF4-FFF2-40B4-BE49-F238E27FC236}">
                <a16:creationId xmlns:a16="http://schemas.microsoft.com/office/drawing/2014/main" id="{B5DC32CE-5F7B-4BA3-AD6D-835B8F9671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782" y="4119490"/>
            <a:ext cx="888723" cy="88872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759CB82-B06A-4238-8D4F-0B9B4E8CCD57}"/>
              </a:ext>
            </a:extLst>
          </p:cNvPr>
          <p:cNvSpPr txBox="1"/>
          <p:nvPr/>
        </p:nvSpPr>
        <p:spPr>
          <a:xfrm>
            <a:off x="1127262" y="4379185"/>
            <a:ext cx="4949416" cy="369332"/>
          </a:xfrm>
          <a:prstGeom prst="rect">
            <a:avLst/>
          </a:prstGeom>
          <a:noFill/>
        </p:spPr>
        <p:txBody>
          <a:bodyPr wrap="square" rtlCol="0">
            <a:spAutoFit/>
          </a:bodyPr>
          <a:lstStyle/>
          <a:p>
            <a:r>
              <a:rPr lang="en-US" dirty="0"/>
              <a:t>Twitter account has now more than 1200 followers</a:t>
            </a:r>
          </a:p>
        </p:txBody>
      </p:sp>
      <p:pic>
        <p:nvPicPr>
          <p:cNvPr id="4102" name="Picture 6" descr="Resultado de imagem para youtube">
            <a:extLst>
              <a:ext uri="{FF2B5EF4-FFF2-40B4-BE49-F238E27FC236}">
                <a16:creationId xmlns:a16="http://schemas.microsoft.com/office/drawing/2014/main" id="{FA35C394-D0CB-40D8-83E2-CD493A46BE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3130" y="4074262"/>
            <a:ext cx="982533" cy="9825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8918213-1297-450B-AECC-EFA0DF9B158A}"/>
              </a:ext>
            </a:extLst>
          </p:cNvPr>
          <p:cNvSpPr txBox="1"/>
          <p:nvPr/>
        </p:nvSpPr>
        <p:spPr>
          <a:xfrm>
            <a:off x="7158730" y="4379185"/>
            <a:ext cx="3853034" cy="369332"/>
          </a:xfrm>
          <a:prstGeom prst="rect">
            <a:avLst/>
          </a:prstGeom>
          <a:noFill/>
        </p:spPr>
        <p:txBody>
          <a:bodyPr wrap="square" rtlCol="0">
            <a:spAutoFit/>
          </a:bodyPr>
          <a:lstStyle/>
          <a:p>
            <a:r>
              <a:rPr lang="en-US" dirty="0"/>
              <a:t>+400 followers on the YouTube channel</a:t>
            </a:r>
          </a:p>
        </p:txBody>
      </p:sp>
      <p:sp>
        <p:nvSpPr>
          <p:cNvPr id="14" name="TextBox 13">
            <a:extLst>
              <a:ext uri="{FF2B5EF4-FFF2-40B4-BE49-F238E27FC236}">
                <a16:creationId xmlns:a16="http://schemas.microsoft.com/office/drawing/2014/main" id="{9579C376-DCFA-49A1-8001-A39EAF688C2C}"/>
              </a:ext>
            </a:extLst>
          </p:cNvPr>
          <p:cNvSpPr txBox="1"/>
          <p:nvPr/>
        </p:nvSpPr>
        <p:spPr>
          <a:xfrm>
            <a:off x="1127263" y="5665939"/>
            <a:ext cx="4949416" cy="369332"/>
          </a:xfrm>
          <a:prstGeom prst="rect">
            <a:avLst/>
          </a:prstGeom>
          <a:noFill/>
        </p:spPr>
        <p:txBody>
          <a:bodyPr wrap="square" rtlCol="0">
            <a:spAutoFit/>
          </a:bodyPr>
          <a:lstStyle/>
          <a:p>
            <a:r>
              <a:rPr lang="en-US" dirty="0" err="1"/>
              <a:t>AppVeyor</a:t>
            </a:r>
            <a:r>
              <a:rPr lang="en-US" dirty="0"/>
              <a:t> and Pester Tests (+700) on every commit</a:t>
            </a:r>
          </a:p>
        </p:txBody>
      </p:sp>
      <p:pic>
        <p:nvPicPr>
          <p:cNvPr id="4106" name="Picture 10" descr="Resultado de imagem para download icon">
            <a:extLst>
              <a:ext uri="{FF2B5EF4-FFF2-40B4-BE49-F238E27FC236}">
                <a16:creationId xmlns:a16="http://schemas.microsoft.com/office/drawing/2014/main" id="{24C55CDF-2CAE-4DAC-8473-F3A62C88C0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7210" y="1660721"/>
            <a:ext cx="935627" cy="93562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688A896-C743-4CD4-8DBC-3CD334CE5177}"/>
              </a:ext>
            </a:extLst>
          </p:cNvPr>
          <p:cNvSpPr txBox="1"/>
          <p:nvPr/>
        </p:nvSpPr>
        <p:spPr>
          <a:xfrm>
            <a:off x="7158730" y="1807808"/>
            <a:ext cx="4751294" cy="646331"/>
          </a:xfrm>
          <a:prstGeom prst="rect">
            <a:avLst/>
          </a:prstGeom>
          <a:noFill/>
        </p:spPr>
        <p:txBody>
          <a:bodyPr wrap="square" rtlCol="0">
            <a:spAutoFit/>
          </a:bodyPr>
          <a:lstStyle/>
          <a:p>
            <a:r>
              <a:rPr lang="en-US" dirty="0"/>
              <a:t>~19 K downloads from the PowerShell Gallery and even more from the GitHub repository!</a:t>
            </a:r>
          </a:p>
        </p:txBody>
      </p:sp>
      <p:sp>
        <p:nvSpPr>
          <p:cNvPr id="18" name="TextBox 17">
            <a:extLst>
              <a:ext uri="{FF2B5EF4-FFF2-40B4-BE49-F238E27FC236}">
                <a16:creationId xmlns:a16="http://schemas.microsoft.com/office/drawing/2014/main" id="{12EBB0C1-4B9F-4AC7-AE56-2DF42738ED87}"/>
              </a:ext>
            </a:extLst>
          </p:cNvPr>
          <p:cNvSpPr txBox="1"/>
          <p:nvPr/>
        </p:nvSpPr>
        <p:spPr>
          <a:xfrm>
            <a:off x="1118505" y="3024223"/>
            <a:ext cx="4351959" cy="646331"/>
          </a:xfrm>
          <a:prstGeom prst="rect">
            <a:avLst/>
          </a:prstGeom>
          <a:noFill/>
        </p:spPr>
        <p:txBody>
          <a:bodyPr wrap="square" rtlCol="0">
            <a:spAutoFit/>
          </a:bodyPr>
          <a:lstStyle/>
          <a:p>
            <a:r>
              <a:rPr lang="en-US" dirty="0">
                <a:hlinkClick r:id="rId8"/>
              </a:rPr>
              <a:t>dbatools.io</a:t>
            </a:r>
            <a:r>
              <a:rPr lang="en-US" dirty="0"/>
              <a:t> +400K views</a:t>
            </a:r>
          </a:p>
          <a:p>
            <a:r>
              <a:rPr lang="en-US" dirty="0"/>
              <a:t>+ 320 commands</a:t>
            </a:r>
          </a:p>
        </p:txBody>
      </p:sp>
      <p:pic>
        <p:nvPicPr>
          <p:cNvPr id="4110" name="Picture 14" descr="http://www.sqlsaturday.com/Portals/_default/Skins/SQLSaturday-2014/images/sqlsaturday-logo.png">
            <a:extLst>
              <a:ext uri="{FF2B5EF4-FFF2-40B4-BE49-F238E27FC236}">
                <a16:creationId xmlns:a16="http://schemas.microsoft.com/office/drawing/2014/main" id="{5F7ACD0E-FD65-4F96-9BCE-D70C15DEAE6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74327"/>
          <a:stretch/>
        </p:blipFill>
        <p:spPr bwMode="auto">
          <a:xfrm>
            <a:off x="6189084" y="5548166"/>
            <a:ext cx="947359" cy="54513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371A3C5A-4CF6-4EE3-8288-DBAEF25A7B7E}"/>
              </a:ext>
            </a:extLst>
          </p:cNvPr>
          <p:cNvSpPr txBox="1"/>
          <p:nvPr/>
        </p:nvSpPr>
        <p:spPr>
          <a:xfrm>
            <a:off x="7158730" y="5220569"/>
            <a:ext cx="4690782" cy="1200329"/>
          </a:xfrm>
          <a:prstGeom prst="rect">
            <a:avLst/>
          </a:prstGeom>
          <a:noFill/>
        </p:spPr>
        <p:txBody>
          <a:bodyPr wrap="square" rtlCol="0">
            <a:spAutoFit/>
          </a:bodyPr>
          <a:lstStyle/>
          <a:p>
            <a:r>
              <a:rPr lang="en-US" dirty="0"/>
              <a:t>+ 70 sessions - online and in-person conferences SQL Saturday, Virtual &amp; User Groups, PASS Summit, SQL </a:t>
            </a:r>
            <a:r>
              <a:rPr lang="en-US" dirty="0" err="1"/>
              <a:t>Grillen</a:t>
            </a:r>
            <a:r>
              <a:rPr lang="en-US" dirty="0"/>
              <a:t>, </a:t>
            </a:r>
            <a:r>
              <a:rPr lang="en-US" dirty="0" err="1"/>
              <a:t>TechoramaBE</a:t>
            </a:r>
            <a:r>
              <a:rPr lang="en-US" dirty="0"/>
              <a:t>, PSConf.eu, </a:t>
            </a:r>
            <a:r>
              <a:rPr lang="en-US" dirty="0" err="1"/>
              <a:t>PSConf.Asia</a:t>
            </a:r>
            <a:r>
              <a:rPr lang="en-US" dirty="0"/>
              <a:t>, and more</a:t>
            </a:r>
          </a:p>
        </p:txBody>
      </p:sp>
      <p:grpSp>
        <p:nvGrpSpPr>
          <p:cNvPr id="21" name="Group 20">
            <a:extLst>
              <a:ext uri="{FF2B5EF4-FFF2-40B4-BE49-F238E27FC236}">
                <a16:creationId xmlns:a16="http://schemas.microsoft.com/office/drawing/2014/main" id="{1DF6F2AA-790B-469E-9D38-AC40E72F4D97}"/>
              </a:ext>
            </a:extLst>
          </p:cNvPr>
          <p:cNvGrpSpPr/>
          <p:nvPr/>
        </p:nvGrpSpPr>
        <p:grpSpPr>
          <a:xfrm>
            <a:off x="8574369" y="46221"/>
            <a:ext cx="3617631" cy="2047449"/>
            <a:chOff x="8574369" y="-334015"/>
            <a:chExt cx="3617631" cy="2047449"/>
          </a:xfrm>
        </p:grpSpPr>
        <p:pic>
          <p:nvPicPr>
            <p:cNvPr id="4112" name="Picture 16" descr="https://dbatools.io/wp-content/uploads/2017/04/nailed-it-blog-300x108.png">
              <a:extLst>
                <a:ext uri="{FF2B5EF4-FFF2-40B4-BE49-F238E27FC236}">
                  <a16:creationId xmlns:a16="http://schemas.microsoft.com/office/drawing/2014/main" id="{EA9EFC01-17C4-471C-96C0-6227667B500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r="23505"/>
            <a:stretch/>
          </p:blipFill>
          <p:spPr bwMode="auto">
            <a:xfrm>
              <a:off x="8574369" y="10903"/>
              <a:ext cx="3617631" cy="1702531"/>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https://dbatools.io/wp-content/uploads/2017/04/sticker-thor.png">
              <a:extLst>
                <a:ext uri="{FF2B5EF4-FFF2-40B4-BE49-F238E27FC236}">
                  <a16:creationId xmlns:a16="http://schemas.microsoft.com/office/drawing/2014/main" id="{741E81AF-7C9F-4A46-B956-FF6861B1E5D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14560" y="-334015"/>
              <a:ext cx="1284310" cy="1761588"/>
            </a:xfrm>
            <a:prstGeom prst="rect">
              <a:avLst/>
            </a:prstGeom>
            <a:noFill/>
            <a:extLst>
              <a:ext uri="{909E8E84-426E-40DD-AFC4-6F175D3DCCD1}">
                <a14:hiddenFill xmlns:a14="http://schemas.microsoft.com/office/drawing/2010/main">
                  <a:solidFill>
                    <a:srgbClr val="FFFFFF"/>
                  </a:solidFill>
                </a14:hiddenFill>
              </a:ext>
            </a:extLst>
          </p:spPr>
        </p:pic>
      </p:grpSp>
      <p:pic>
        <p:nvPicPr>
          <p:cNvPr id="4116" name="Picture 20" descr="Resultado de imagem para continuous development icon">
            <a:extLst>
              <a:ext uri="{FF2B5EF4-FFF2-40B4-BE49-F238E27FC236}">
                <a16:creationId xmlns:a16="http://schemas.microsoft.com/office/drawing/2014/main" id="{C73B1D72-A79F-4B75-AC65-CF1DF3396B2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3115" y="5406243"/>
            <a:ext cx="888723" cy="888723"/>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descr="https://dbatools.io/wp-content/uploads/2017/04/sticker-logo.png">
            <a:extLst>
              <a:ext uri="{FF2B5EF4-FFF2-40B4-BE49-F238E27FC236}">
                <a16:creationId xmlns:a16="http://schemas.microsoft.com/office/drawing/2014/main" id="{BF6AEDAC-B973-4404-B826-D705FAB9650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329" y="2937188"/>
            <a:ext cx="935627" cy="820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54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9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10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0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1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11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D56276F-D730-49E1-852F-19D72E98DAD7}"/>
              </a:ext>
            </a:extLst>
          </p:cNvPr>
          <p:cNvSpPr txBox="1"/>
          <p:nvPr/>
        </p:nvSpPr>
        <p:spPr>
          <a:xfrm>
            <a:off x="377114" y="152401"/>
            <a:ext cx="6698143" cy="707886"/>
          </a:xfrm>
          <a:prstGeom prst="rect">
            <a:avLst/>
          </a:prstGeom>
          <a:noFill/>
        </p:spPr>
        <p:txBody>
          <a:bodyPr wrap="square" rtlCol="0">
            <a:spAutoFit/>
          </a:bodyPr>
          <a:lstStyle/>
          <a:p>
            <a:r>
              <a:rPr lang="en-US" sz="4000" b="1" dirty="0"/>
              <a:t>Who am I?</a:t>
            </a:r>
          </a:p>
        </p:txBody>
      </p:sp>
      <p:sp>
        <p:nvSpPr>
          <p:cNvPr id="13" name="Content Placeholder 18">
            <a:extLst>
              <a:ext uri="{FF2B5EF4-FFF2-40B4-BE49-F238E27FC236}">
                <a16:creationId xmlns:a16="http://schemas.microsoft.com/office/drawing/2014/main" id="{4DB4902A-7A52-42CC-903A-EDB4E7BC2FBE}"/>
              </a:ext>
            </a:extLst>
          </p:cNvPr>
          <p:cNvSpPr>
            <a:spLocks noGrp="1"/>
          </p:cNvSpPr>
          <p:nvPr>
            <p:ph idx="1"/>
          </p:nvPr>
        </p:nvSpPr>
        <p:spPr>
          <a:xfrm>
            <a:off x="609600" y="960232"/>
            <a:ext cx="9157070" cy="5238087"/>
          </a:xfrm>
        </p:spPr>
        <p:txBody>
          <a:bodyPr>
            <a:normAutofit/>
          </a:bodyPr>
          <a:lstStyle/>
          <a:p>
            <a:pPr marL="0" indent="0">
              <a:buNone/>
            </a:pPr>
            <a:r>
              <a:rPr lang="de-DE" dirty="0"/>
              <a:t>Cláudio Silva</a:t>
            </a:r>
          </a:p>
          <a:p>
            <a:pPr lvl="1"/>
            <a:r>
              <a:rPr lang="en-US" dirty="0"/>
              <a:t>MS SQL Server</a:t>
            </a:r>
          </a:p>
          <a:p>
            <a:pPr lvl="2"/>
            <a:r>
              <a:rPr lang="en-US" sz="1600" dirty="0"/>
              <a:t>DBA | Data architect</a:t>
            </a:r>
          </a:p>
          <a:p>
            <a:pPr lvl="2"/>
            <a:r>
              <a:rPr lang="en-US" sz="1600" dirty="0"/>
              <a:t>Working with MS SQL Server since version 2000</a:t>
            </a:r>
          </a:p>
          <a:p>
            <a:endParaRPr lang="pt-PT" sz="1200" dirty="0"/>
          </a:p>
          <a:p>
            <a:pPr lvl="1"/>
            <a:r>
              <a:rPr lang="pt-PT" dirty="0" err="1"/>
              <a:t>Cloud</a:t>
            </a:r>
            <a:r>
              <a:rPr lang="pt-PT" dirty="0"/>
              <a:t> </a:t>
            </a:r>
            <a:r>
              <a:rPr lang="pt-PT" dirty="0" err="1"/>
              <a:t>and</a:t>
            </a:r>
            <a:r>
              <a:rPr lang="pt-PT" dirty="0"/>
              <a:t> </a:t>
            </a:r>
            <a:r>
              <a:rPr lang="pt-PT" dirty="0" err="1"/>
              <a:t>Datacenter</a:t>
            </a:r>
            <a:r>
              <a:rPr lang="pt-PT" dirty="0"/>
              <a:t> Management MVP (P</a:t>
            </a:r>
            <a:r>
              <a:rPr lang="en-US" dirty="0" err="1"/>
              <a:t>owerShell</a:t>
            </a:r>
            <a:r>
              <a:rPr lang="en-US" dirty="0"/>
              <a:t> MVP)</a:t>
            </a:r>
          </a:p>
          <a:p>
            <a:pPr lvl="1"/>
            <a:endParaRPr lang="en-US" dirty="0"/>
          </a:p>
          <a:p>
            <a:pPr lvl="1"/>
            <a:r>
              <a:rPr lang="en-US" dirty="0"/>
              <a:t>Work with community</a:t>
            </a:r>
          </a:p>
          <a:p>
            <a:pPr lvl="2"/>
            <a:r>
              <a:rPr lang="en-US" dirty="0"/>
              <a:t>1</a:t>
            </a:r>
            <a:r>
              <a:rPr lang="en-US" baseline="30000" dirty="0"/>
              <a:t>st</a:t>
            </a:r>
            <a:r>
              <a:rPr lang="en-US" dirty="0"/>
              <a:t> major contributor on dbatools (</a:t>
            </a:r>
            <a:r>
              <a:rPr lang="en-US" dirty="0">
                <a:hlinkClick r:id="rId3"/>
              </a:rPr>
              <a:t>http://dbatools.io</a:t>
            </a:r>
            <a:r>
              <a:rPr lang="en-US" dirty="0"/>
              <a:t>) open source project</a:t>
            </a:r>
          </a:p>
          <a:p>
            <a:pPr lvl="2"/>
            <a:r>
              <a:rPr lang="en-US" dirty="0"/>
              <a:t>Contributions to </a:t>
            </a:r>
            <a:r>
              <a:rPr lang="en-US" dirty="0" err="1"/>
              <a:t>ReportingServicesTools</a:t>
            </a:r>
            <a:r>
              <a:rPr lang="en-US" dirty="0"/>
              <a:t> module</a:t>
            </a:r>
            <a:endParaRPr lang="pt-PT" sz="1300" dirty="0"/>
          </a:p>
          <a:p>
            <a:pPr lvl="2"/>
            <a:r>
              <a:rPr lang="pt-PT" dirty="0"/>
              <a:t>PASS Portuguese VG </a:t>
            </a:r>
            <a:r>
              <a:rPr lang="pt-PT" dirty="0" err="1"/>
              <a:t>Co-lead</a:t>
            </a:r>
            <a:endParaRPr lang="en-US" sz="1300" dirty="0"/>
          </a:p>
          <a:p>
            <a:pPr lvl="2"/>
            <a:r>
              <a:rPr lang="en-US" dirty="0"/>
              <a:t>Creator of @</a:t>
            </a:r>
            <a:r>
              <a:rPr lang="en-US" dirty="0" err="1"/>
              <a:t>psmcentral</a:t>
            </a:r>
            <a:r>
              <a:rPr lang="en-US" dirty="0"/>
              <a:t> repository</a:t>
            </a:r>
          </a:p>
          <a:p>
            <a:pPr lvl="2"/>
            <a:r>
              <a:rPr lang="en-US" dirty="0"/>
              <a:t>Speaker @ user groups / conferences</a:t>
            </a:r>
          </a:p>
        </p:txBody>
      </p:sp>
      <p:pic>
        <p:nvPicPr>
          <p:cNvPr id="14" name="Picture 13">
            <a:extLst>
              <a:ext uri="{FF2B5EF4-FFF2-40B4-BE49-F238E27FC236}">
                <a16:creationId xmlns:a16="http://schemas.microsoft.com/office/drawing/2014/main" id="{814919A5-5F40-4D99-921C-84D458CF0AA7}"/>
              </a:ext>
            </a:extLst>
          </p:cNvPr>
          <p:cNvPicPr>
            <a:picLocks noChangeAspect="1"/>
          </p:cNvPicPr>
          <p:nvPr/>
        </p:nvPicPr>
        <p:blipFill>
          <a:blip r:embed="rId4"/>
          <a:stretch>
            <a:fillRect/>
          </a:stretch>
        </p:blipFill>
        <p:spPr>
          <a:xfrm>
            <a:off x="9689271" y="2266450"/>
            <a:ext cx="2390131" cy="583192"/>
          </a:xfrm>
          <a:prstGeom prst="rect">
            <a:avLst/>
          </a:prstGeom>
        </p:spPr>
      </p:pic>
      <p:pic>
        <p:nvPicPr>
          <p:cNvPr id="15" name="Picture 14">
            <a:extLst>
              <a:ext uri="{FF2B5EF4-FFF2-40B4-BE49-F238E27FC236}">
                <a16:creationId xmlns:a16="http://schemas.microsoft.com/office/drawing/2014/main" id="{412C9F2B-B87A-49F8-8B15-8B95C2018664}"/>
              </a:ext>
            </a:extLst>
          </p:cNvPr>
          <p:cNvPicPr>
            <a:picLocks noChangeAspect="1"/>
          </p:cNvPicPr>
          <p:nvPr/>
        </p:nvPicPr>
        <p:blipFill>
          <a:blip r:embed="rId5"/>
          <a:stretch>
            <a:fillRect/>
          </a:stretch>
        </p:blipFill>
        <p:spPr>
          <a:xfrm>
            <a:off x="9976266" y="2979034"/>
            <a:ext cx="1816139" cy="742510"/>
          </a:xfrm>
          <a:prstGeom prst="rect">
            <a:avLst/>
          </a:prstGeom>
        </p:spPr>
      </p:pic>
      <p:sp>
        <p:nvSpPr>
          <p:cNvPr id="28" name="Oval 27">
            <a:extLst>
              <a:ext uri="{FF2B5EF4-FFF2-40B4-BE49-F238E27FC236}">
                <a16:creationId xmlns:a16="http://schemas.microsoft.com/office/drawing/2014/main" id="{68B50117-EAB8-41CD-A6CE-282A050B2EDD}"/>
              </a:ext>
            </a:extLst>
          </p:cNvPr>
          <p:cNvSpPr/>
          <p:nvPr/>
        </p:nvSpPr>
        <p:spPr>
          <a:xfrm>
            <a:off x="9851010" y="152401"/>
            <a:ext cx="2066654" cy="2066654"/>
          </a:xfrm>
          <a:prstGeom prst="ellipse">
            <a:avLst/>
          </a:prstGeom>
          <a:blipFill>
            <a:blip r:embed="rId6" cstate="prin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n-CA" dirty="0">
              <a:latin typeface="Arial" panose="020B0604020202020204" pitchFamily="34" charset="0"/>
              <a:cs typeface="Arial" panose="020B0604020202020204" pitchFamily="34" charset="0"/>
            </a:endParaRPr>
          </a:p>
        </p:txBody>
      </p:sp>
      <p:pic>
        <p:nvPicPr>
          <p:cNvPr id="31" name="Picture 30">
            <a:extLst>
              <a:ext uri="{FF2B5EF4-FFF2-40B4-BE49-F238E27FC236}">
                <a16:creationId xmlns:a16="http://schemas.microsoft.com/office/drawing/2014/main" id="{620AE84A-DD72-43E5-967E-6265AD4F9331}"/>
              </a:ext>
            </a:extLst>
          </p:cNvPr>
          <p:cNvPicPr>
            <a:picLocks noChangeAspect="1"/>
          </p:cNvPicPr>
          <p:nvPr/>
        </p:nvPicPr>
        <p:blipFill rotWithShape="1">
          <a:blip r:embed="rId7"/>
          <a:srcRect l="3100" t="14470" r="3192" b="14369"/>
          <a:stretch/>
        </p:blipFill>
        <p:spPr>
          <a:xfrm>
            <a:off x="10358044" y="5101804"/>
            <a:ext cx="895350" cy="679927"/>
          </a:xfrm>
          <a:prstGeom prst="rect">
            <a:avLst/>
          </a:prstGeom>
        </p:spPr>
      </p:pic>
      <p:pic>
        <p:nvPicPr>
          <p:cNvPr id="32" name="Picture 31">
            <a:extLst>
              <a:ext uri="{FF2B5EF4-FFF2-40B4-BE49-F238E27FC236}">
                <a16:creationId xmlns:a16="http://schemas.microsoft.com/office/drawing/2014/main" id="{08B8A598-265C-410D-B5FF-33F9A4787BE9}"/>
              </a:ext>
            </a:extLst>
          </p:cNvPr>
          <p:cNvPicPr>
            <a:picLocks noChangeAspect="1"/>
          </p:cNvPicPr>
          <p:nvPr/>
        </p:nvPicPr>
        <p:blipFill>
          <a:blip r:embed="rId8"/>
          <a:stretch>
            <a:fillRect/>
          </a:stretch>
        </p:blipFill>
        <p:spPr>
          <a:xfrm>
            <a:off x="9727971" y="4469884"/>
            <a:ext cx="2390131" cy="487782"/>
          </a:xfrm>
          <a:prstGeom prst="rect">
            <a:avLst/>
          </a:prstGeom>
        </p:spPr>
      </p:pic>
    </p:spTree>
    <p:extLst>
      <p:ext uri="{BB962C8B-B14F-4D97-AF65-F5344CB8AC3E}">
        <p14:creationId xmlns:p14="http://schemas.microsoft.com/office/powerpoint/2010/main" val="55177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fade">
                                      <p:cBhvr>
                                        <p:cTn id="20" dur="500"/>
                                        <p:tgtEl>
                                          <p:spTgt spid="1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animEffect transition="in" filter="fade">
                                      <p:cBhvr>
                                        <p:cTn id="25" dur="500"/>
                                        <p:tgtEl>
                                          <p:spTgt spid="1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xEl>
                                              <p:pRg st="7" end="7"/>
                                            </p:txEl>
                                          </p:spTgt>
                                        </p:tgtEl>
                                        <p:attrNameLst>
                                          <p:attrName>style.visibility</p:attrName>
                                        </p:attrNameLst>
                                      </p:cBhvr>
                                      <p:to>
                                        <p:strVal val="visible"/>
                                      </p:to>
                                    </p:set>
                                    <p:animEffect transition="in" filter="fade">
                                      <p:cBhvr>
                                        <p:cTn id="33" dur="500"/>
                                        <p:tgtEl>
                                          <p:spTgt spid="1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xEl>
                                              <p:pRg st="8" end="8"/>
                                            </p:txEl>
                                          </p:spTgt>
                                        </p:tgtEl>
                                        <p:attrNameLst>
                                          <p:attrName>style.visibility</p:attrName>
                                        </p:attrNameLst>
                                      </p:cBhvr>
                                      <p:to>
                                        <p:strVal val="visible"/>
                                      </p:to>
                                    </p:set>
                                    <p:animEffect transition="in" filter="fade">
                                      <p:cBhvr>
                                        <p:cTn id="36" dur="500"/>
                                        <p:tgtEl>
                                          <p:spTgt spid="1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xEl>
                                              <p:pRg st="9" end="9"/>
                                            </p:txEl>
                                          </p:spTgt>
                                        </p:tgtEl>
                                        <p:attrNameLst>
                                          <p:attrName>style.visibility</p:attrName>
                                        </p:attrNameLst>
                                      </p:cBhvr>
                                      <p:to>
                                        <p:strVal val="visible"/>
                                      </p:to>
                                    </p:set>
                                    <p:animEffect transition="in" filter="fade">
                                      <p:cBhvr>
                                        <p:cTn id="39" dur="500"/>
                                        <p:tgtEl>
                                          <p:spTgt spid="1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xEl>
                                              <p:pRg st="10" end="10"/>
                                            </p:txEl>
                                          </p:spTgt>
                                        </p:tgtEl>
                                        <p:attrNameLst>
                                          <p:attrName>style.visibility</p:attrName>
                                        </p:attrNameLst>
                                      </p:cBhvr>
                                      <p:to>
                                        <p:strVal val="visible"/>
                                      </p:to>
                                    </p:set>
                                    <p:animEffect transition="in" filter="fade">
                                      <p:cBhvr>
                                        <p:cTn id="44" dur="500"/>
                                        <p:tgtEl>
                                          <p:spTgt spid="13">
                                            <p:txEl>
                                              <p:pRg st="10" end="1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xEl>
                                              <p:pRg st="11" end="11"/>
                                            </p:txEl>
                                          </p:spTgt>
                                        </p:tgtEl>
                                        <p:attrNameLst>
                                          <p:attrName>style.visibility</p:attrName>
                                        </p:attrNameLst>
                                      </p:cBhvr>
                                      <p:to>
                                        <p:strVal val="visible"/>
                                      </p:to>
                                    </p:set>
                                    <p:animEffect transition="in" filter="fade">
                                      <p:cBhvr>
                                        <p:cTn id="52" dur="500"/>
                                        <p:tgtEl>
                                          <p:spTgt spid="1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12" end="12"/>
                                            </p:txEl>
                                          </p:spTgt>
                                        </p:tgtEl>
                                        <p:attrNameLst>
                                          <p:attrName>style.visibility</p:attrName>
                                        </p:attrNameLst>
                                      </p:cBhvr>
                                      <p:to>
                                        <p:strVal val="visible"/>
                                      </p:to>
                                    </p:set>
                                    <p:animEffect transition="in" filter="fade">
                                      <p:cBhvr>
                                        <p:cTn id="55" dur="500"/>
                                        <p:tgtEl>
                                          <p:spTgt spid="13">
                                            <p:txEl>
                                              <p:pRg st="12" end="12"/>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AE699F-DDA9-435E-88B2-C04846C65FE6}"/>
              </a:ext>
            </a:extLst>
          </p:cNvPr>
          <p:cNvSpPr txBox="1"/>
          <p:nvPr/>
        </p:nvSpPr>
        <p:spPr>
          <a:xfrm>
            <a:off x="504825" y="1716267"/>
            <a:ext cx="9190280" cy="2554545"/>
          </a:xfrm>
          <a:prstGeom prst="rect">
            <a:avLst/>
          </a:prstGeom>
          <a:noFill/>
        </p:spPr>
        <p:txBody>
          <a:bodyPr wrap="square" rtlCol="0">
            <a:spAutoFit/>
          </a:bodyPr>
          <a:lstStyle/>
          <a:p>
            <a:r>
              <a:rPr lang="en-US" sz="3200" dirty="0"/>
              <a:t>Start-SqlMigration.ps1  @ </a:t>
            </a:r>
            <a:r>
              <a:rPr lang="en-US" sz="3200" dirty="0" err="1"/>
              <a:t>Technet</a:t>
            </a:r>
            <a:r>
              <a:rPr lang="en-US" sz="3200" dirty="0"/>
              <a:t> Script Center</a:t>
            </a:r>
          </a:p>
          <a:p>
            <a:endParaRPr lang="en-US" sz="3200" dirty="0"/>
          </a:p>
          <a:p>
            <a:r>
              <a:rPr lang="en-US" sz="3200" dirty="0"/>
              <a:t>Chrissy </a:t>
            </a:r>
            <a:r>
              <a:rPr lang="en-US" sz="3200" dirty="0" err="1"/>
              <a:t>LeMaire</a:t>
            </a:r>
            <a:r>
              <a:rPr lang="en-US" sz="3200" dirty="0"/>
              <a:t> developed a set of PowerShell scripts that help to migrate SQL Server databases between versions.</a:t>
            </a:r>
          </a:p>
        </p:txBody>
      </p:sp>
      <p:pic>
        <p:nvPicPr>
          <p:cNvPr id="19" name="Picture 18">
            <a:extLst>
              <a:ext uri="{FF2B5EF4-FFF2-40B4-BE49-F238E27FC236}">
                <a16:creationId xmlns:a16="http://schemas.microsoft.com/office/drawing/2014/main" id="{C6CA3A1C-772C-472E-97DE-44FD77FC2B77}"/>
              </a:ext>
            </a:extLst>
          </p:cNvPr>
          <p:cNvPicPr>
            <a:picLocks noChangeAspect="1"/>
          </p:cNvPicPr>
          <p:nvPr/>
        </p:nvPicPr>
        <p:blipFill>
          <a:blip r:embed="rId2"/>
          <a:stretch>
            <a:fillRect/>
          </a:stretch>
        </p:blipFill>
        <p:spPr>
          <a:xfrm>
            <a:off x="9830639" y="1679089"/>
            <a:ext cx="2181225" cy="2628900"/>
          </a:xfrm>
          <a:prstGeom prst="rect">
            <a:avLst/>
          </a:prstGeom>
        </p:spPr>
      </p:pic>
      <p:sp>
        <p:nvSpPr>
          <p:cNvPr id="20" name="Title 1">
            <a:extLst>
              <a:ext uri="{FF2B5EF4-FFF2-40B4-BE49-F238E27FC236}">
                <a16:creationId xmlns:a16="http://schemas.microsoft.com/office/drawing/2014/main" id="{42596886-E9B0-4C4A-BE91-665B9EC2135B}"/>
              </a:ext>
            </a:extLst>
          </p:cNvPr>
          <p:cNvSpPr>
            <a:spLocks noGrp="1"/>
          </p:cNvSpPr>
          <p:nvPr>
            <p:ph type="title"/>
          </p:nvPr>
        </p:nvSpPr>
        <p:spPr>
          <a:xfrm>
            <a:off x="838200" y="165100"/>
            <a:ext cx="10515600" cy="1325563"/>
          </a:xfrm>
        </p:spPr>
        <p:txBody>
          <a:bodyPr>
            <a:normAutofit/>
          </a:bodyPr>
          <a:lstStyle/>
          <a:p>
            <a:r>
              <a:rPr lang="en-US" sz="5400" b="1" dirty="0"/>
              <a:t>The beginning – July 2014</a:t>
            </a:r>
          </a:p>
        </p:txBody>
      </p:sp>
    </p:spTree>
    <p:extLst>
      <p:ext uri="{BB962C8B-B14F-4D97-AF65-F5344CB8AC3E}">
        <p14:creationId xmlns:p14="http://schemas.microsoft.com/office/powerpoint/2010/main" val="308496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AE699F-DDA9-435E-88B2-C04846C65FE6}"/>
              </a:ext>
            </a:extLst>
          </p:cNvPr>
          <p:cNvSpPr txBox="1"/>
          <p:nvPr/>
        </p:nvSpPr>
        <p:spPr>
          <a:xfrm>
            <a:off x="504825" y="1716267"/>
            <a:ext cx="9190280"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t>Matured from a script to a module</a:t>
            </a:r>
          </a:p>
          <a:p>
            <a:pPr marL="457200" indent="-457200">
              <a:buFont typeface="Arial" panose="020B0604020202020204" pitchFamily="34" charset="0"/>
              <a:buChar char="•"/>
            </a:pPr>
            <a:r>
              <a:rPr lang="en-US" sz="3200" dirty="0"/>
              <a:t>On 8</a:t>
            </a:r>
            <a:r>
              <a:rPr lang="en-US" sz="3200" baseline="30000" dirty="0"/>
              <a:t>th</a:t>
            </a:r>
            <a:r>
              <a:rPr lang="en-US" sz="3200" dirty="0"/>
              <a:t> of September the day that dbatools became a module!</a:t>
            </a:r>
          </a:p>
          <a:p>
            <a:pPr marL="457200" indent="-457200">
              <a:buFont typeface="Arial" panose="020B0604020202020204" pitchFamily="34" charset="0"/>
              <a:buChar char="•"/>
            </a:pPr>
            <a:r>
              <a:rPr lang="en-US" sz="3200" dirty="0"/>
              <a:t>Published on GitHub</a:t>
            </a:r>
          </a:p>
        </p:txBody>
      </p:sp>
      <p:pic>
        <p:nvPicPr>
          <p:cNvPr id="19" name="Picture 18">
            <a:extLst>
              <a:ext uri="{FF2B5EF4-FFF2-40B4-BE49-F238E27FC236}">
                <a16:creationId xmlns:a16="http://schemas.microsoft.com/office/drawing/2014/main" id="{C6CA3A1C-772C-472E-97DE-44FD77FC2B77}"/>
              </a:ext>
            </a:extLst>
          </p:cNvPr>
          <p:cNvPicPr>
            <a:picLocks noChangeAspect="1"/>
          </p:cNvPicPr>
          <p:nvPr/>
        </p:nvPicPr>
        <p:blipFill>
          <a:blip r:embed="rId2"/>
          <a:stretch>
            <a:fillRect/>
          </a:stretch>
        </p:blipFill>
        <p:spPr>
          <a:xfrm>
            <a:off x="9830639" y="1679089"/>
            <a:ext cx="2181225" cy="2628900"/>
          </a:xfrm>
          <a:prstGeom prst="rect">
            <a:avLst/>
          </a:prstGeom>
        </p:spPr>
      </p:pic>
      <p:sp>
        <p:nvSpPr>
          <p:cNvPr id="20" name="Title 1">
            <a:extLst>
              <a:ext uri="{FF2B5EF4-FFF2-40B4-BE49-F238E27FC236}">
                <a16:creationId xmlns:a16="http://schemas.microsoft.com/office/drawing/2014/main" id="{42596886-E9B0-4C4A-BE91-665B9EC2135B}"/>
              </a:ext>
            </a:extLst>
          </p:cNvPr>
          <p:cNvSpPr>
            <a:spLocks noGrp="1"/>
          </p:cNvSpPr>
          <p:nvPr>
            <p:ph type="title"/>
          </p:nvPr>
        </p:nvSpPr>
        <p:spPr>
          <a:xfrm>
            <a:off x="838200" y="165100"/>
            <a:ext cx="10515600" cy="1325563"/>
          </a:xfrm>
        </p:spPr>
        <p:txBody>
          <a:bodyPr>
            <a:normAutofit/>
          </a:bodyPr>
          <a:lstStyle/>
          <a:p>
            <a:r>
              <a:rPr lang="en-US" sz="5400" b="1" dirty="0"/>
              <a:t>The module – September 2015</a:t>
            </a:r>
          </a:p>
        </p:txBody>
      </p:sp>
    </p:spTree>
    <p:extLst>
      <p:ext uri="{BB962C8B-B14F-4D97-AF65-F5344CB8AC3E}">
        <p14:creationId xmlns:p14="http://schemas.microsoft.com/office/powerpoint/2010/main" val="201777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AE699F-DDA9-435E-88B2-C04846C65FE6}"/>
              </a:ext>
            </a:extLst>
          </p:cNvPr>
          <p:cNvSpPr txBox="1"/>
          <p:nvPr/>
        </p:nvSpPr>
        <p:spPr>
          <a:xfrm>
            <a:off x="523875" y="1732458"/>
            <a:ext cx="8674554" cy="1569660"/>
          </a:xfrm>
          <a:prstGeom prst="rect">
            <a:avLst/>
          </a:prstGeom>
          <a:noFill/>
        </p:spPr>
        <p:txBody>
          <a:bodyPr wrap="square" rtlCol="0">
            <a:spAutoFit/>
          </a:bodyPr>
          <a:lstStyle/>
          <a:p>
            <a:r>
              <a:rPr lang="en-US" sz="3200" dirty="0" err="1"/>
              <a:t>TugaIT</a:t>
            </a:r>
            <a:r>
              <a:rPr lang="en-US" sz="3200" dirty="0"/>
              <a:t> 2016</a:t>
            </a:r>
          </a:p>
          <a:p>
            <a:r>
              <a:rPr lang="en-US" sz="3200" dirty="0"/>
              <a:t> - Chrissy would be presenting the migration stuff</a:t>
            </a:r>
          </a:p>
          <a:p>
            <a:r>
              <a:rPr lang="en-US" sz="3200" dirty="0"/>
              <a:t> - I talked with her and shared a command I wrote </a:t>
            </a:r>
          </a:p>
        </p:txBody>
      </p:sp>
      <p:pic>
        <p:nvPicPr>
          <p:cNvPr id="2050" name="Picture 2" descr="Resultado de imagem para tugait 2016">
            <a:extLst>
              <a:ext uri="{FF2B5EF4-FFF2-40B4-BE49-F238E27FC236}">
                <a16:creationId xmlns:a16="http://schemas.microsoft.com/office/drawing/2014/main" id="{115973E3-397D-472C-ACD6-BFAE11F18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5775" y="636658"/>
            <a:ext cx="4086225" cy="4236332"/>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a16="http://schemas.microsoft.com/office/drawing/2014/main" id="{3FC3B9BA-4335-4627-A1E6-3386A438B40C}"/>
              </a:ext>
            </a:extLst>
          </p:cNvPr>
          <p:cNvSpPr>
            <a:spLocks noGrp="1"/>
          </p:cNvSpPr>
          <p:nvPr>
            <p:ph type="title"/>
          </p:nvPr>
        </p:nvSpPr>
        <p:spPr>
          <a:xfrm>
            <a:off x="838200" y="165100"/>
            <a:ext cx="10515600" cy="1325563"/>
          </a:xfrm>
        </p:spPr>
        <p:txBody>
          <a:bodyPr>
            <a:normAutofit/>
          </a:bodyPr>
          <a:lstStyle/>
          <a:p>
            <a:r>
              <a:rPr lang="en-US" sz="5400" b="1" dirty="0"/>
              <a:t>Don’t be shy! - May 2016</a:t>
            </a:r>
          </a:p>
        </p:txBody>
      </p:sp>
    </p:spTree>
    <p:extLst>
      <p:ext uri="{BB962C8B-B14F-4D97-AF65-F5344CB8AC3E}">
        <p14:creationId xmlns:p14="http://schemas.microsoft.com/office/powerpoint/2010/main" val="174110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AE699F-DDA9-435E-88B2-C04846C65FE6}"/>
              </a:ext>
            </a:extLst>
          </p:cNvPr>
          <p:cNvSpPr txBox="1"/>
          <p:nvPr/>
        </p:nvSpPr>
        <p:spPr>
          <a:xfrm>
            <a:off x="523875" y="1716267"/>
            <a:ext cx="8248650" cy="3046988"/>
          </a:xfrm>
          <a:prstGeom prst="rect">
            <a:avLst/>
          </a:prstGeom>
          <a:noFill/>
        </p:spPr>
        <p:txBody>
          <a:bodyPr wrap="square" rtlCol="0">
            <a:spAutoFit/>
          </a:bodyPr>
          <a:lstStyle/>
          <a:p>
            <a:r>
              <a:rPr lang="en-US" sz="3200" dirty="0"/>
              <a:t>Let the journey begin…</a:t>
            </a:r>
          </a:p>
          <a:p>
            <a:r>
              <a:rPr lang="en-US" sz="3200" dirty="0"/>
              <a:t>dbatools lift off!</a:t>
            </a:r>
          </a:p>
          <a:p>
            <a:pPr marL="457200" indent="-457200">
              <a:buFontTx/>
              <a:buChar char="-"/>
            </a:pPr>
            <a:r>
              <a:rPr lang="en-US" sz="3200" dirty="0"/>
              <a:t>GitHub repository</a:t>
            </a:r>
          </a:p>
          <a:p>
            <a:pPr marL="457200" indent="-457200">
              <a:buFontTx/>
              <a:buChar char="-"/>
            </a:pPr>
            <a:r>
              <a:rPr lang="en-US" sz="3200" dirty="0"/>
              <a:t>1</a:t>
            </a:r>
            <a:r>
              <a:rPr lang="en-US" sz="3200" baseline="30000" dirty="0"/>
              <a:t>st</a:t>
            </a:r>
            <a:r>
              <a:rPr lang="en-US" sz="3200" dirty="0"/>
              <a:t> major contributor with a full command</a:t>
            </a:r>
          </a:p>
          <a:p>
            <a:pPr marL="457200" indent="-457200">
              <a:buFontTx/>
              <a:buChar char="-"/>
            </a:pPr>
            <a:r>
              <a:rPr lang="en-US" sz="3200" dirty="0"/>
              <a:t>New people started to join</a:t>
            </a:r>
          </a:p>
          <a:p>
            <a:pPr marL="457200" indent="-457200">
              <a:buFontTx/>
              <a:buChar char="-"/>
            </a:pPr>
            <a:endParaRPr lang="en-US" sz="3200" dirty="0"/>
          </a:p>
        </p:txBody>
      </p:sp>
      <p:pic>
        <p:nvPicPr>
          <p:cNvPr id="3074" name="Picture 2" descr="Resultado de imagem para github">
            <a:extLst>
              <a:ext uri="{FF2B5EF4-FFF2-40B4-BE49-F238E27FC236}">
                <a16:creationId xmlns:a16="http://schemas.microsoft.com/office/drawing/2014/main" id="{8AD2987F-9F5F-4F74-B378-CE9473C9F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162" y="828339"/>
            <a:ext cx="3343838" cy="3343838"/>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a:extLst>
              <a:ext uri="{FF2B5EF4-FFF2-40B4-BE49-F238E27FC236}">
                <a16:creationId xmlns:a16="http://schemas.microsoft.com/office/drawing/2014/main" id="{5518DFC3-0ED8-484E-B044-DB47E6EB7225}"/>
              </a:ext>
            </a:extLst>
          </p:cNvPr>
          <p:cNvSpPr>
            <a:spLocks noGrp="1"/>
          </p:cNvSpPr>
          <p:nvPr>
            <p:ph type="title"/>
          </p:nvPr>
        </p:nvSpPr>
        <p:spPr>
          <a:xfrm>
            <a:off x="838200" y="165100"/>
            <a:ext cx="10515600" cy="1325563"/>
          </a:xfrm>
        </p:spPr>
        <p:txBody>
          <a:bodyPr>
            <a:normAutofit/>
          </a:bodyPr>
          <a:lstStyle/>
          <a:p>
            <a:r>
              <a:rPr lang="en-US" sz="5400" b="1" dirty="0"/>
              <a:t>The adventure - June 2016</a:t>
            </a:r>
          </a:p>
        </p:txBody>
      </p:sp>
    </p:spTree>
    <p:extLst>
      <p:ext uri="{BB962C8B-B14F-4D97-AF65-F5344CB8AC3E}">
        <p14:creationId xmlns:p14="http://schemas.microsoft.com/office/powerpoint/2010/main" val="390738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AE699F-DDA9-435E-88B2-C04846C65FE6}"/>
              </a:ext>
            </a:extLst>
          </p:cNvPr>
          <p:cNvSpPr txBox="1"/>
          <p:nvPr/>
        </p:nvSpPr>
        <p:spPr>
          <a:xfrm>
            <a:off x="523875" y="1716267"/>
            <a:ext cx="10382250" cy="3046988"/>
          </a:xfrm>
          <a:prstGeom prst="rect">
            <a:avLst/>
          </a:prstGeom>
          <a:noFill/>
        </p:spPr>
        <p:txBody>
          <a:bodyPr wrap="square" rtlCol="0">
            <a:spAutoFit/>
          </a:bodyPr>
          <a:lstStyle/>
          <a:p>
            <a:r>
              <a:rPr lang="en-US" sz="3200" dirty="0"/>
              <a:t>Last release of 2016 (December)</a:t>
            </a:r>
          </a:p>
          <a:p>
            <a:r>
              <a:rPr lang="en-US" sz="3200" dirty="0"/>
              <a:t>- Added </a:t>
            </a:r>
            <a:r>
              <a:rPr lang="en-US" sz="3200" dirty="0" err="1"/>
              <a:t>AppVeyor</a:t>
            </a:r>
            <a:r>
              <a:rPr lang="en-US" sz="3200" dirty="0"/>
              <a:t> and Pester tests</a:t>
            </a:r>
          </a:p>
          <a:p>
            <a:r>
              <a:rPr lang="en-US" sz="3200" dirty="0"/>
              <a:t>- 104 Commands (v0.8.692 - </a:t>
            </a:r>
            <a:r>
              <a:rPr lang="en-US" sz="3200" dirty="0" err="1"/>
              <a:t>schleem</a:t>
            </a:r>
            <a:r>
              <a:rPr lang="en-US" sz="3200" dirty="0"/>
              <a:t>)</a:t>
            </a:r>
          </a:p>
          <a:p>
            <a:endParaRPr lang="en-US" sz="3200" dirty="0"/>
          </a:p>
          <a:p>
            <a:r>
              <a:rPr lang="en-US" sz="3200" dirty="0"/>
              <a:t>First release of 2017 (1</a:t>
            </a:r>
            <a:r>
              <a:rPr lang="en-US" sz="3200" baseline="30000" dirty="0"/>
              <a:t>st</a:t>
            </a:r>
            <a:r>
              <a:rPr lang="en-US" sz="3200" dirty="0"/>
              <a:t> February)</a:t>
            </a:r>
          </a:p>
          <a:p>
            <a:r>
              <a:rPr lang="en-US" sz="3200" dirty="0"/>
              <a:t>- 130 Commands (v0.8.695 – </a:t>
            </a:r>
            <a:r>
              <a:rPr lang="en-US" sz="3200" dirty="0" err="1"/>
              <a:t>twentyfiveschmeckles</a:t>
            </a:r>
            <a:r>
              <a:rPr lang="en-US" sz="3200" dirty="0"/>
              <a:t>)</a:t>
            </a:r>
          </a:p>
        </p:txBody>
      </p:sp>
      <p:sp>
        <p:nvSpPr>
          <p:cNvPr id="20" name="Title 1">
            <a:extLst>
              <a:ext uri="{FF2B5EF4-FFF2-40B4-BE49-F238E27FC236}">
                <a16:creationId xmlns:a16="http://schemas.microsoft.com/office/drawing/2014/main" id="{5518DFC3-0ED8-484E-B044-DB47E6EB7225}"/>
              </a:ext>
            </a:extLst>
          </p:cNvPr>
          <p:cNvSpPr>
            <a:spLocks noGrp="1"/>
          </p:cNvSpPr>
          <p:nvPr>
            <p:ph type="title"/>
          </p:nvPr>
        </p:nvSpPr>
        <p:spPr>
          <a:xfrm>
            <a:off x="838200" y="165100"/>
            <a:ext cx="10515600" cy="1325563"/>
          </a:xfrm>
        </p:spPr>
        <p:txBody>
          <a:bodyPr>
            <a:normAutofit/>
          </a:bodyPr>
          <a:lstStyle/>
          <a:p>
            <a:r>
              <a:rPr lang="en-US" sz="5400" b="1" dirty="0"/>
              <a:t>End of 2016 – Beginning 2017</a:t>
            </a:r>
          </a:p>
        </p:txBody>
      </p:sp>
      <p:pic>
        <p:nvPicPr>
          <p:cNvPr id="10242" name="Picture 2" descr="https://dbatools.io/wp-content/uploads/2017/03/remakelogo-300x108.png">
            <a:extLst>
              <a:ext uri="{FF2B5EF4-FFF2-40B4-BE49-F238E27FC236}">
                <a16:creationId xmlns:a16="http://schemas.microsoft.com/office/drawing/2014/main" id="{B4A4A625-E179-43AC-9112-6777C52233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2361297"/>
            <a:ext cx="4618264" cy="16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06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1000"/>
                                  </p:stCondLst>
                                  <p:childTnLst>
                                    <p:set>
                                      <p:cBhvr>
                                        <p:cTn id="19"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ultado de imagem para trello">
            <a:extLst>
              <a:ext uri="{FF2B5EF4-FFF2-40B4-BE49-F238E27FC236}">
                <a16:creationId xmlns:a16="http://schemas.microsoft.com/office/drawing/2014/main" id="{224CA54D-A9E5-4073-A769-504A9453C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482" y="2236398"/>
            <a:ext cx="4067175" cy="1126417"/>
          </a:xfrm>
          <a:prstGeom prst="rect">
            <a:avLst/>
          </a:prstGeom>
          <a:noFill/>
          <a:extLst>
            <a:ext uri="{909E8E84-426E-40DD-AFC4-6F175D3DCCD1}">
              <a14:hiddenFill xmlns:a14="http://schemas.microsoft.com/office/drawing/2010/main">
                <a:solidFill>
                  <a:srgbClr val="FFFFFF"/>
                </a:solidFill>
              </a14:hiddenFill>
            </a:ext>
          </a:extLst>
        </p:spPr>
      </p:pic>
      <p:sp>
        <p:nvSpPr>
          <p:cNvPr id="7" name="Minus Sign 6">
            <a:extLst>
              <a:ext uri="{FF2B5EF4-FFF2-40B4-BE49-F238E27FC236}">
                <a16:creationId xmlns:a16="http://schemas.microsoft.com/office/drawing/2014/main" id="{D39D5A34-D0ED-4CF1-973D-3E2FFDC98795}"/>
              </a:ext>
            </a:extLst>
          </p:cNvPr>
          <p:cNvSpPr/>
          <p:nvPr/>
        </p:nvSpPr>
        <p:spPr>
          <a:xfrm rot="21248984">
            <a:off x="1095475" y="2431083"/>
            <a:ext cx="3862907" cy="839360"/>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descr="Resultado de imagem para waffle.io">
            <a:extLst>
              <a:ext uri="{FF2B5EF4-FFF2-40B4-BE49-F238E27FC236}">
                <a16:creationId xmlns:a16="http://schemas.microsoft.com/office/drawing/2014/main" id="{127BEF98-BDC8-4362-9033-5F7DE0FD0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5425" y="3780450"/>
            <a:ext cx="6315075" cy="2368153"/>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AFDB95A2-391C-47E9-B0AD-23DDBDE4E4D3}"/>
              </a:ext>
            </a:extLst>
          </p:cNvPr>
          <p:cNvSpPr>
            <a:spLocks noGrp="1"/>
          </p:cNvSpPr>
          <p:nvPr>
            <p:ph type="title"/>
          </p:nvPr>
        </p:nvSpPr>
        <p:spPr>
          <a:xfrm>
            <a:off x="838200" y="165100"/>
            <a:ext cx="10515600" cy="1325563"/>
          </a:xfrm>
        </p:spPr>
        <p:txBody>
          <a:bodyPr>
            <a:normAutofit/>
          </a:bodyPr>
          <a:lstStyle/>
          <a:p>
            <a:r>
              <a:rPr lang="en-US" sz="5400" b="1" dirty="0"/>
              <a:t>2017 – Testing new tools</a:t>
            </a:r>
          </a:p>
        </p:txBody>
      </p:sp>
      <p:sp>
        <p:nvSpPr>
          <p:cNvPr id="14" name="Minus Sign 13">
            <a:extLst>
              <a:ext uri="{FF2B5EF4-FFF2-40B4-BE49-F238E27FC236}">
                <a16:creationId xmlns:a16="http://schemas.microsoft.com/office/drawing/2014/main" id="{B7D8179C-A623-48E5-9AAD-FA4D45C9CF77}"/>
              </a:ext>
            </a:extLst>
          </p:cNvPr>
          <p:cNvSpPr/>
          <p:nvPr/>
        </p:nvSpPr>
        <p:spPr>
          <a:xfrm rot="21248984">
            <a:off x="6261093" y="4198716"/>
            <a:ext cx="5063114" cy="839360"/>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88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AFDB95A2-391C-47E9-B0AD-23DDBDE4E4D3}"/>
              </a:ext>
            </a:extLst>
          </p:cNvPr>
          <p:cNvSpPr>
            <a:spLocks noGrp="1"/>
          </p:cNvSpPr>
          <p:nvPr>
            <p:ph type="title"/>
          </p:nvPr>
        </p:nvSpPr>
        <p:spPr>
          <a:xfrm>
            <a:off x="838200" y="165100"/>
            <a:ext cx="10515600" cy="1325563"/>
          </a:xfrm>
        </p:spPr>
        <p:txBody>
          <a:bodyPr>
            <a:normAutofit/>
          </a:bodyPr>
          <a:lstStyle/>
          <a:p>
            <a:r>
              <a:rPr lang="en-US" sz="5400" b="1" dirty="0"/>
              <a:t>The madness - Year - 2017</a:t>
            </a:r>
          </a:p>
        </p:txBody>
      </p:sp>
      <p:sp>
        <p:nvSpPr>
          <p:cNvPr id="14" name="TextBox 13">
            <a:extLst>
              <a:ext uri="{FF2B5EF4-FFF2-40B4-BE49-F238E27FC236}">
                <a16:creationId xmlns:a16="http://schemas.microsoft.com/office/drawing/2014/main" id="{3268D9BE-E930-4853-8CBE-0F7CD1AE99B6}"/>
              </a:ext>
            </a:extLst>
          </p:cNvPr>
          <p:cNvSpPr txBox="1"/>
          <p:nvPr/>
        </p:nvSpPr>
        <p:spPr>
          <a:xfrm>
            <a:off x="523875" y="1716267"/>
            <a:ext cx="10382250"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t>Releasing more often</a:t>
            </a:r>
          </a:p>
          <a:p>
            <a:pPr marL="457200" indent="-457200">
              <a:buFont typeface="Arial" panose="020B0604020202020204" pitchFamily="34" charset="0"/>
              <a:buChar char="•"/>
            </a:pPr>
            <a:r>
              <a:rPr lang="en-US" sz="3200" dirty="0"/>
              <a:t>Bug fixes</a:t>
            </a:r>
          </a:p>
          <a:p>
            <a:pPr marL="457200" indent="-457200">
              <a:buFont typeface="Arial" panose="020B0604020202020204" pitchFamily="34" charset="0"/>
              <a:buChar char="•"/>
            </a:pPr>
            <a:r>
              <a:rPr lang="en-US" sz="3200" dirty="0"/>
              <a:t>Standardized documentation</a:t>
            </a:r>
          </a:p>
          <a:p>
            <a:pPr marL="457200" indent="-457200">
              <a:buFont typeface="Arial" panose="020B0604020202020204" pitchFamily="34" charset="0"/>
              <a:buChar char="•"/>
            </a:pPr>
            <a:r>
              <a:rPr lang="en-US" sz="3200" dirty="0"/>
              <a:t>Standardized names for parameters, commands, </a:t>
            </a:r>
            <a:r>
              <a:rPr lang="en-US" sz="3200" dirty="0" err="1"/>
              <a:t>etc</a:t>
            </a:r>
            <a:endParaRPr lang="en-US" sz="3200" dirty="0"/>
          </a:p>
          <a:p>
            <a:pPr marL="457200" indent="-457200">
              <a:buFont typeface="Arial" panose="020B0604020202020204" pitchFamily="34" charset="0"/>
              <a:buChar char="•"/>
            </a:pPr>
            <a:r>
              <a:rPr lang="en-US" sz="3200" dirty="0"/>
              <a:t>Standardized outputs</a:t>
            </a:r>
          </a:p>
          <a:p>
            <a:pPr marL="457200" indent="-457200">
              <a:buFont typeface="Arial" panose="020B0604020202020204" pitchFamily="34" charset="0"/>
              <a:buChar char="•"/>
            </a:pPr>
            <a:r>
              <a:rPr lang="en-US" sz="3200" dirty="0"/>
              <a:t>Testing</a:t>
            </a:r>
          </a:p>
        </p:txBody>
      </p:sp>
    </p:spTree>
    <p:extLst>
      <p:ext uri="{BB962C8B-B14F-4D97-AF65-F5344CB8AC3E}">
        <p14:creationId xmlns:p14="http://schemas.microsoft.com/office/powerpoint/2010/main" val="58570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8408</TotalTime>
  <Words>637</Words>
  <Application>Microsoft Office PowerPoint</Application>
  <PresentationFormat>Widescreen</PresentationFormat>
  <Paragraphs>104</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Open Sans</vt:lpstr>
      <vt:lpstr>Office Theme</vt:lpstr>
      <vt:lpstr>dbatools   Community-driven open source  PowerShell module</vt:lpstr>
      <vt:lpstr>PowerPoint Presentation</vt:lpstr>
      <vt:lpstr>The beginning – July 2014</vt:lpstr>
      <vt:lpstr>The module – September 2015</vt:lpstr>
      <vt:lpstr>Don’t be shy! - May 2016</vt:lpstr>
      <vt:lpstr>The adventure - June 2016</vt:lpstr>
      <vt:lpstr>End of 2016 – Beginning 2017</vt:lpstr>
      <vt:lpstr>2017 – Testing new tools</vt:lpstr>
      <vt:lpstr>The madness - Year - 2017</vt:lpstr>
      <vt:lpstr>Why are we so successful?</vt:lpstr>
      <vt:lpstr>All-time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dbatools   Community-driven open source  PowerShell module</dc:title>
  <dc:creator>Cláudio Silva</dc:creator>
  <cp:lastModifiedBy>Cláudio Silva</cp:lastModifiedBy>
  <cp:revision>58</cp:revision>
  <dcterms:created xsi:type="dcterms:W3CDTF">2017-11-10T15:37:28Z</dcterms:created>
  <dcterms:modified xsi:type="dcterms:W3CDTF">2017-11-27T16:08:32Z</dcterms:modified>
</cp:coreProperties>
</file>