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94402-4CE6-4F45-A7B1-398073073D6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94402-4CE6-4F45-A7B1-398073073D6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94402-4CE6-4F45-A7B1-398073073D6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94402-4CE6-4F45-A7B1-398073073D6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94402-4CE6-4F45-A7B1-398073073D6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94402-4CE6-4F45-A7B1-398073073D6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94402-4CE6-4F45-A7B1-398073073D65}"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94402-4CE6-4F45-A7B1-398073073D65}"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402-4CE6-4F45-A7B1-398073073D65}"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94402-4CE6-4F45-A7B1-398073073D6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94402-4CE6-4F45-A7B1-398073073D6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B51EA-3003-49A4-93CB-D8479F7037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94402-4CE6-4F45-A7B1-398073073D65}" type="datetimeFigureOut">
              <a:rPr lang="en-US" smtClean="0"/>
              <a:t>9/20/2020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B51EA-3003-49A4-93CB-D8479F7037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90800"/>
            <a:ext cx="7772400" cy="1470025"/>
          </a:xfrm>
        </p:spPr>
        <p:txBody>
          <a:bodyPr/>
          <a:lstStyle/>
          <a:p>
            <a:r>
              <a:rPr lang="en-US" dirty="0" smtClean="0"/>
              <a:t>CAR SEVERITY PROJECT</a:t>
            </a:r>
            <a:br>
              <a:rPr lang="en-US" dirty="0" smtClean="0"/>
            </a:br>
            <a:r>
              <a:rPr lang="en-US" sz="3600" dirty="0" smtClean="0"/>
              <a:t>BY </a:t>
            </a:r>
            <a:r>
              <a:rPr lang="en-US" sz="3600" dirty="0" err="1" smtClean="0"/>
              <a:t>Tamalika</a:t>
            </a:r>
            <a:r>
              <a:rPr lang="en-US" sz="3600" dirty="0" smtClean="0"/>
              <a:t> </a:t>
            </a:r>
            <a:r>
              <a:rPr lang="en-US" sz="3600" dirty="0" err="1" smtClean="0"/>
              <a:t>Maity</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457200" y="762000"/>
            <a:ext cx="5181600" cy="57150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867400" y="762000"/>
            <a:ext cx="3276600" cy="3581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609600" y="457200"/>
            <a:ext cx="7391400" cy="32766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905000" y="3962400"/>
            <a:ext cx="5410200" cy="2590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52400" y="533400"/>
            <a:ext cx="4953000" cy="58674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181600" y="990600"/>
            <a:ext cx="3429000" cy="281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0" y="1600200"/>
            <a:ext cx="84582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Introduction/Business Problem:</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 Seattle government is going to prevent avoidable car accidents by employing methods that alert drivers, health system, and police to remind them to be more careful in critical situations. In most cases, not paying enough attention during driving, abusing drugs and alcohol or driving at very high speed are the main causes of occurring accidents that can be prevented by enacting harsher regulations. Apart from these , weather, visibility, or road conditions are the major uncontrollable factors that can be prevented by revealing hidden patterns in the data and announcing warning to the local government, police and drivers on the targeted roads.</a:t>
            </a:r>
          </a:p>
          <a:p>
            <a:r>
              <a:rPr lang="en-US" dirty="0"/>
              <a:t>The target audience of the project is local Seattle government, police, rescue groups, and last but not least, car insurance institutes. The model and its results are going to provide some advice for the target audience to make insightful decisions for reducing the number of accidents and injuries for the city.</a:t>
            </a:r>
          </a:p>
          <a:p>
            <a:r>
              <a:rPr lang="en-US" dirty="0"/>
              <a:t>Using the collisions data provided by </a:t>
            </a:r>
            <a:r>
              <a:rPr lang="en-US" dirty="0" err="1"/>
              <a:t>Coursera</a:t>
            </a:r>
            <a:r>
              <a:rPr lang="en-US" dirty="0"/>
              <a:t> for the final capstone course, I wanted to look into the severity of car accidents that are due to bad weather conditions. How many car accidents are caused due to bad weather conditions? This data will bring awareness to people to drive extra cautiously during bad weather!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The data was collected by the Seattle Police Department and Accident Traffic Records Department from 2004 to present.</a:t>
            </a:r>
          </a:p>
          <a:p>
            <a:r>
              <a:rPr lang="en-US" dirty="0"/>
              <a:t>The data consists of 37 independent variables and 194,673 rows. The dependent variable, “SEVERITYCODE”, contains numbers that correspond to different levels of severity caused by an accident from 0 to 4.</a:t>
            </a:r>
          </a:p>
          <a:p>
            <a:r>
              <a:rPr lang="en-US" dirty="0"/>
              <a:t>Severity codes are as follows:</a:t>
            </a:r>
          </a:p>
          <a:p>
            <a:r>
              <a:rPr lang="en-US" dirty="0"/>
              <a:t>0: Little to no Probability (Clear Conditions)</a:t>
            </a:r>
          </a:p>
          <a:p>
            <a:r>
              <a:rPr lang="en-US" dirty="0"/>
              <a:t>1: Very Low Probability — Chance or Property Damage</a:t>
            </a:r>
          </a:p>
          <a:p>
            <a:r>
              <a:rPr lang="en-US" dirty="0"/>
              <a:t>2: Low Probability — Chance of Injury</a:t>
            </a:r>
          </a:p>
          <a:p>
            <a:r>
              <a:rPr lang="en-US" dirty="0"/>
              <a:t>3: Mild Probability — Chance of Serious Injury</a:t>
            </a:r>
          </a:p>
          <a:p>
            <a:r>
              <a:rPr lang="en-US" dirty="0"/>
              <a:t>4: High Probability — Chance of Fatality</a:t>
            </a:r>
          </a:p>
          <a:p>
            <a:r>
              <a:rPr lang="en-US" dirty="0"/>
              <a:t>Furthermore, because of the existence of null values in some records, the data needs to be preprocessed before any further processing.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Preprocessing</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see that  dataset in the original form is not ready for data analysis. In order to prepare the data, first, we need to drop the non-relevant columns. In addition, most of the features are of object data types that need to be converted into numerical data types. After analyzing the data set, I have decided to focus on only four features, severity, weather conditions, road conditions, and light conditions, among others.</a:t>
            </a:r>
          </a:p>
          <a:p>
            <a:r>
              <a:rPr lang="en-US" dirty="0"/>
              <a:t>To get a good understanding of the dataset, I have checked different values in the features. The results show, the target feature is imbalance, so we use a simple statistical technique to balance it.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762000" y="838200"/>
            <a:ext cx="7543800" cy="1981200"/>
          </a:xfrm>
          <a:prstGeom prst="rect">
            <a:avLst/>
          </a:prstGeom>
          <a:noFill/>
          <a:ln w="9525">
            <a:noFill/>
            <a:miter lim="800000"/>
            <a:headEnd/>
            <a:tailEnd/>
          </a:ln>
        </p:spPr>
      </p:pic>
      <p:sp>
        <p:nvSpPr>
          <p:cNvPr id="7" name="Rectangle 1"/>
          <p:cNvSpPr>
            <a:spLocks noChangeArrowheads="1"/>
          </p:cNvSpPr>
          <p:nvPr/>
        </p:nvSpPr>
        <p:spPr bwMode="auto">
          <a:xfrm>
            <a:off x="0" y="3167390"/>
            <a:ext cx="874309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92929"/>
                </a:solidFill>
                <a:effectLst/>
                <a:latin typeface="Georgia" pitchFamily="18" charset="0"/>
                <a:ea typeface="Times New Roman" pitchFamily="18" charset="0"/>
                <a:cs typeface="Times New Roman" pitchFamily="18" charset="0"/>
              </a:rPr>
              <a:t>As you can see, the number of rows in class 1 is almost three times bigger than the number of rows in class 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92929"/>
                </a:solidFill>
                <a:effectLst/>
                <a:latin typeface="Georgia" pitchFamily="18" charset="0"/>
                <a:ea typeface="Times New Roman" pitchFamily="18" charset="0"/>
                <a:cs typeface="Times New Roman" pitchFamily="18" charset="0"/>
              </a:rPr>
              <a:t> It is possible to solve the issue by down sampling the class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p:nvPr/>
        </p:nvPicPr>
        <p:blipFill>
          <a:blip r:embed="rId3" cstate="print"/>
          <a:srcRect/>
          <a:stretch>
            <a:fillRect/>
          </a:stretch>
        </p:blipFill>
        <p:spPr bwMode="auto">
          <a:xfrm>
            <a:off x="533400" y="3962399"/>
            <a:ext cx="8229600" cy="259080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For implementing the solution, I have used </a:t>
            </a:r>
            <a:r>
              <a:rPr lang="en-US" dirty="0" err="1"/>
              <a:t>Github</a:t>
            </a:r>
            <a:r>
              <a:rPr lang="en-US" dirty="0"/>
              <a:t> as a repository and running </a:t>
            </a:r>
            <a:r>
              <a:rPr lang="en-US" dirty="0" err="1"/>
              <a:t>Jupyter</a:t>
            </a:r>
            <a:r>
              <a:rPr lang="en-US" dirty="0"/>
              <a:t> Notebook to preprocess data and build Machine Learning models. For coding, I have used Python and its popular packages such as Pandas, </a:t>
            </a:r>
            <a:r>
              <a:rPr lang="en-US" dirty="0" err="1"/>
              <a:t>NumPy</a:t>
            </a:r>
            <a:r>
              <a:rPr lang="en-US" dirty="0"/>
              <a:t> and </a:t>
            </a:r>
            <a:r>
              <a:rPr lang="en-US" dirty="0" err="1"/>
              <a:t>Sklearn</a:t>
            </a:r>
            <a:r>
              <a:rPr lang="en-US" dirty="0"/>
              <a:t>.</a:t>
            </a:r>
          </a:p>
          <a:p>
            <a:r>
              <a:rPr lang="en-US" dirty="0"/>
              <a:t>Once I have loaded the data into Pandas </a:t>
            </a:r>
            <a:r>
              <a:rPr lang="en-US" dirty="0" err="1"/>
              <a:t>Dataframe</a:t>
            </a:r>
            <a:r>
              <a:rPr lang="en-US" dirty="0"/>
              <a:t>, I used ‘</a:t>
            </a:r>
            <a:r>
              <a:rPr lang="en-US" i="1" dirty="0" err="1"/>
              <a:t>dtypes</a:t>
            </a:r>
            <a:r>
              <a:rPr lang="en-US" i="1" dirty="0"/>
              <a:t>’ </a:t>
            </a:r>
            <a:r>
              <a:rPr lang="en-US" dirty="0"/>
              <a:t>attribute to check the feature names and their data types. Then I have selected the most important features to predict the severity of accidents in Seattle. Among all the features, the following features have the most influence in the accuracy of the predictions:</a:t>
            </a:r>
          </a:p>
          <a:p>
            <a:pPr lvl="0"/>
            <a:r>
              <a:rPr lang="en-US" dirty="0"/>
              <a:t>“WEATHER”,</a:t>
            </a:r>
          </a:p>
          <a:p>
            <a:pPr lvl="0"/>
            <a:r>
              <a:rPr lang="en-US" dirty="0"/>
              <a:t>“ROADCOND”,</a:t>
            </a:r>
          </a:p>
          <a:p>
            <a:pPr lvl="0"/>
            <a:r>
              <a:rPr lang="en-US" dirty="0"/>
              <a:t>“LIGHTCOND”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normAutofit/>
          </a:bodyPr>
          <a:lstStyle/>
          <a:p>
            <a:r>
              <a:rPr lang="en-US" dirty="0"/>
              <a:t>Also, as I mentioned earlier, “SEVERITYCODE” is the target variable.</a:t>
            </a:r>
          </a:p>
          <a:p>
            <a:r>
              <a:rPr lang="en-US" dirty="0"/>
              <a:t>I have run a value count on road (‘ROADCOND’) and weather condition (‘WEATHER’) to get ideas of the different road and weather conditions. I also have run a value count on light condition (’LIGHTCOND’), to see the breakdowns of accidents occurring during the different light conditions. The results can be seen below: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457200" y="1828800"/>
            <a:ext cx="3962400" cy="38862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800600" y="2514600"/>
            <a:ext cx="3528695"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After </a:t>
            </a:r>
            <a:r>
              <a:rPr lang="en-US" b="1" dirty="0"/>
              <a:t>balancing SEVERITYCODE feature, and standardizing the input feature, the data has been ready for building machine learning models.</a:t>
            </a:r>
          </a:p>
          <a:p>
            <a:r>
              <a:rPr lang="en-US" dirty="0"/>
              <a:t>I have employed three machine learning models: Logistic regression</a:t>
            </a:r>
          </a:p>
          <a:p>
            <a:r>
              <a:rPr lang="en-US" dirty="0"/>
              <a:t>Decision Tree random forest After importing necessary packages and splitting preprocessed data into test and train sets, for each machine learning model, I have built and evaluated the model and shown the results as follow:</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739</Words>
  <Application>Microsoft Office PowerPoint</Application>
  <PresentationFormat>On-screen Show (4:3)</PresentationFormat>
  <Paragraphs>31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CAR SEVERITY PROJECT BY Tamalika Maity</vt:lpstr>
      <vt:lpstr>Introduction/Business Problem: </vt:lpstr>
      <vt:lpstr>Data </vt:lpstr>
      <vt:lpstr>Data Preprocessing </vt:lpstr>
      <vt:lpstr>Slide 5</vt:lpstr>
      <vt:lpstr>Methodology </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SEVERITY PROJECT BY Tamalika Maity</dc:title>
  <dc:creator>User</dc:creator>
  <cp:lastModifiedBy>User</cp:lastModifiedBy>
  <cp:revision>3</cp:revision>
  <dcterms:created xsi:type="dcterms:W3CDTF">2020-09-20T06:57:31Z</dcterms:created>
  <dcterms:modified xsi:type="dcterms:W3CDTF">2020-09-20T07:20:25Z</dcterms:modified>
</cp:coreProperties>
</file>