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1EE1368-1D01-46CE-8ED9-F2F8CAAE040D}" type="datetimeFigureOut">
              <a:rPr kumimoji="1" lang="ja-JP" altLang="en-US" smtClean="0"/>
              <a:t>2019/12/26</a:t>
            </a:fld>
            <a:endParaRPr kumimoji="1" lang="ja-JP"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8C7BB94-3E1B-4CB7-BE43-C5FA5B03091D}" type="slidenum">
              <a:rPr kumimoji="1" lang="ja-JP" altLang="en-US" smtClean="0"/>
              <a:t>‹#›</a:t>
            </a:fld>
            <a:endParaRPr kumimoji="1" lang="ja-JP"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47425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1EE1368-1D01-46CE-8ED9-F2F8CAAE040D}" type="datetimeFigureOut">
              <a:rPr kumimoji="1" lang="ja-JP" altLang="en-US" smtClean="0"/>
              <a:t>2019/12/26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C7BB94-3E1B-4CB7-BE43-C5FA5B03091D}" type="slidenum">
              <a:rPr kumimoji="1" lang="ja-JP" altLang="en-US" smtClean="0"/>
              <a:t>‹#›</a:t>
            </a:fld>
            <a:endParaRPr kumimoji="1" lang="ja-JP" altLang="en-US"/>
          </a:p>
        </p:txBody>
      </p:sp>
    </p:spTree>
    <p:extLst>
      <p:ext uri="{BB962C8B-B14F-4D97-AF65-F5344CB8AC3E}">
        <p14:creationId xmlns:p14="http://schemas.microsoft.com/office/powerpoint/2010/main" val="952984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1EE1368-1D01-46CE-8ED9-F2F8CAAE040D}" type="datetimeFigureOut">
              <a:rPr kumimoji="1" lang="ja-JP" altLang="en-US" smtClean="0"/>
              <a:t>2019/12/26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C7BB94-3E1B-4CB7-BE43-C5FA5B03091D}" type="slidenum">
              <a:rPr kumimoji="1" lang="ja-JP" altLang="en-US" smtClean="0"/>
              <a:t>‹#›</a:t>
            </a:fld>
            <a:endParaRPr kumimoji="1" lang="ja-JP" altLang="en-US"/>
          </a:p>
        </p:txBody>
      </p:sp>
    </p:spTree>
    <p:extLst>
      <p:ext uri="{BB962C8B-B14F-4D97-AF65-F5344CB8AC3E}">
        <p14:creationId xmlns:p14="http://schemas.microsoft.com/office/powerpoint/2010/main" val="197149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1EE1368-1D01-46CE-8ED9-F2F8CAAE040D}" type="datetimeFigureOut">
              <a:rPr kumimoji="1" lang="ja-JP" altLang="en-US" smtClean="0"/>
              <a:t>2019/12/26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C7BB94-3E1B-4CB7-BE43-C5FA5B03091D}" type="slidenum">
              <a:rPr kumimoji="1" lang="ja-JP" altLang="en-US" smtClean="0"/>
              <a:t>‹#›</a:t>
            </a:fld>
            <a:endParaRPr kumimoji="1" lang="ja-JP" altLang="en-US"/>
          </a:p>
        </p:txBody>
      </p:sp>
    </p:spTree>
    <p:extLst>
      <p:ext uri="{BB962C8B-B14F-4D97-AF65-F5344CB8AC3E}">
        <p14:creationId xmlns:p14="http://schemas.microsoft.com/office/powerpoint/2010/main" val="639758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1EE1368-1D01-46CE-8ED9-F2F8CAAE040D}" type="datetimeFigureOut">
              <a:rPr kumimoji="1" lang="ja-JP" altLang="en-US" smtClean="0"/>
              <a:t>2019/12/26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C7BB94-3E1B-4CB7-BE43-C5FA5B03091D}" type="slidenum">
              <a:rPr kumimoji="1" lang="ja-JP" altLang="en-US" smtClean="0"/>
              <a:t>‹#›</a:t>
            </a:fld>
            <a:endParaRPr kumimoji="1" lang="ja-JP"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0127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1EE1368-1D01-46CE-8ED9-F2F8CAAE040D}" type="datetimeFigureOut">
              <a:rPr kumimoji="1" lang="ja-JP" altLang="en-US" smtClean="0"/>
              <a:t>2019/12/26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8C7BB94-3E1B-4CB7-BE43-C5FA5B03091D}" type="slidenum">
              <a:rPr kumimoji="1" lang="ja-JP" altLang="en-US" smtClean="0"/>
              <a:t>‹#›</a:t>
            </a:fld>
            <a:endParaRPr kumimoji="1" lang="ja-JP" altLang="en-US"/>
          </a:p>
        </p:txBody>
      </p:sp>
    </p:spTree>
    <p:extLst>
      <p:ext uri="{BB962C8B-B14F-4D97-AF65-F5344CB8AC3E}">
        <p14:creationId xmlns:p14="http://schemas.microsoft.com/office/powerpoint/2010/main" val="3151169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ja-JP" altLang="en-US"/>
              <a:t>マスター テキストの書式設定</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1EE1368-1D01-46CE-8ED9-F2F8CAAE040D}" type="datetimeFigureOut">
              <a:rPr kumimoji="1" lang="ja-JP" altLang="en-US" smtClean="0"/>
              <a:t>2019/12/26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8C7BB94-3E1B-4CB7-BE43-C5FA5B03091D}" type="slidenum">
              <a:rPr kumimoji="1" lang="ja-JP" altLang="en-US" smtClean="0"/>
              <a:t>‹#›</a:t>
            </a:fld>
            <a:endParaRPr kumimoji="1" lang="ja-JP" altLang="en-US"/>
          </a:p>
        </p:txBody>
      </p:sp>
    </p:spTree>
    <p:extLst>
      <p:ext uri="{BB962C8B-B14F-4D97-AF65-F5344CB8AC3E}">
        <p14:creationId xmlns:p14="http://schemas.microsoft.com/office/powerpoint/2010/main" val="2523244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1EE1368-1D01-46CE-8ED9-F2F8CAAE040D}" type="datetimeFigureOut">
              <a:rPr kumimoji="1" lang="ja-JP" altLang="en-US" smtClean="0"/>
              <a:t>2019/12/26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8C7BB94-3E1B-4CB7-BE43-C5FA5B03091D}" type="slidenum">
              <a:rPr kumimoji="1" lang="ja-JP" altLang="en-US" smtClean="0"/>
              <a:t>‹#›</a:t>
            </a:fld>
            <a:endParaRPr kumimoji="1" lang="ja-JP" altLang="en-US"/>
          </a:p>
        </p:txBody>
      </p:sp>
    </p:spTree>
    <p:extLst>
      <p:ext uri="{BB962C8B-B14F-4D97-AF65-F5344CB8AC3E}">
        <p14:creationId xmlns:p14="http://schemas.microsoft.com/office/powerpoint/2010/main" val="242484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E1368-1D01-46CE-8ED9-F2F8CAAE040D}" type="datetimeFigureOut">
              <a:rPr kumimoji="1" lang="ja-JP" altLang="en-US" smtClean="0"/>
              <a:t>2019/12/26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8C7BB94-3E1B-4CB7-BE43-C5FA5B03091D}" type="slidenum">
              <a:rPr kumimoji="1" lang="ja-JP" altLang="en-US" smtClean="0"/>
              <a:t>‹#›</a:t>
            </a:fld>
            <a:endParaRPr kumimoji="1" lang="ja-JP" altLang="en-US"/>
          </a:p>
        </p:txBody>
      </p:sp>
    </p:spTree>
    <p:extLst>
      <p:ext uri="{BB962C8B-B14F-4D97-AF65-F5344CB8AC3E}">
        <p14:creationId xmlns:p14="http://schemas.microsoft.com/office/powerpoint/2010/main" val="2319427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ja-JP" altLang="en-US"/>
              <a:t>マスター タイトルの書式設定</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1EE1368-1D01-46CE-8ED9-F2F8CAAE040D}" type="datetimeFigureOut">
              <a:rPr kumimoji="1" lang="ja-JP" altLang="en-US" smtClean="0"/>
              <a:t>2019/12/26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8C7BB94-3E1B-4CB7-BE43-C5FA5B03091D}" type="slidenum">
              <a:rPr kumimoji="1" lang="ja-JP" altLang="en-US" smtClean="0"/>
              <a:t>‹#›</a:t>
            </a:fld>
            <a:endParaRPr kumimoji="1" lang="ja-JP" altLang="en-US"/>
          </a:p>
        </p:txBody>
      </p:sp>
    </p:spTree>
    <p:extLst>
      <p:ext uri="{BB962C8B-B14F-4D97-AF65-F5344CB8AC3E}">
        <p14:creationId xmlns:p14="http://schemas.microsoft.com/office/powerpoint/2010/main" val="412942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1EE1368-1D01-46CE-8ED9-F2F8CAAE040D}" type="datetimeFigureOut">
              <a:rPr kumimoji="1" lang="ja-JP" altLang="en-US" smtClean="0"/>
              <a:t>2019/12/26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8C7BB94-3E1B-4CB7-BE43-C5FA5B03091D}" type="slidenum">
              <a:rPr kumimoji="1" lang="ja-JP" altLang="en-US" smtClean="0"/>
              <a:t>‹#›</a:t>
            </a:fld>
            <a:endParaRPr kumimoji="1" lang="ja-JP" altLang="en-US"/>
          </a:p>
        </p:txBody>
      </p:sp>
    </p:spTree>
    <p:extLst>
      <p:ext uri="{BB962C8B-B14F-4D97-AF65-F5344CB8AC3E}">
        <p14:creationId xmlns:p14="http://schemas.microsoft.com/office/powerpoint/2010/main" val="128383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1EE1368-1D01-46CE-8ED9-F2F8CAAE040D}" type="datetimeFigureOut">
              <a:rPr kumimoji="1" lang="ja-JP" altLang="en-US" smtClean="0"/>
              <a:t>2019/12/26</a:t>
            </a:fld>
            <a:endParaRPr kumimoji="1" lang="ja-JP"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kumimoji="1" lang="ja-JP"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8C7BB94-3E1B-4CB7-BE43-C5FA5B03091D}" type="slidenum">
              <a:rPr kumimoji="1" lang="ja-JP" altLang="en-US" smtClean="0"/>
              <a:t>‹#›</a:t>
            </a:fld>
            <a:endParaRPr kumimoji="1" lang="ja-JP" altLang="en-US"/>
          </a:p>
        </p:txBody>
      </p:sp>
    </p:spTree>
    <p:extLst>
      <p:ext uri="{BB962C8B-B14F-4D97-AF65-F5344CB8AC3E}">
        <p14:creationId xmlns:p14="http://schemas.microsoft.com/office/powerpoint/2010/main" val="287386166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kumimoji="1"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kumimoji="1"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1DF5C3-79C8-4216-94CC-2A54CAEB3C79}"/>
              </a:ext>
            </a:extLst>
          </p:cNvPr>
          <p:cNvSpPr>
            <a:spLocks noGrp="1"/>
          </p:cNvSpPr>
          <p:nvPr>
            <p:ph type="ctrTitle"/>
          </p:nvPr>
        </p:nvSpPr>
        <p:spPr/>
        <p:txBody>
          <a:bodyPr/>
          <a:lstStyle/>
          <a:p>
            <a:r>
              <a:rPr kumimoji="1" lang="ja-JP" altLang="en-US" dirty="0"/>
              <a:t>人はなぜ</a:t>
            </a:r>
            <a:r>
              <a:rPr lang="ja-JP" altLang="en-US" dirty="0"/>
              <a:t>無料で</a:t>
            </a:r>
            <a:br>
              <a:rPr lang="en-US" altLang="ja-JP" dirty="0"/>
            </a:br>
            <a:r>
              <a:rPr lang="ja-JP" altLang="en-US" dirty="0"/>
              <a:t>情報を提供するのか</a:t>
            </a:r>
            <a:endParaRPr kumimoji="1" lang="ja-JP" altLang="en-US" dirty="0"/>
          </a:p>
        </p:txBody>
      </p:sp>
      <p:sp>
        <p:nvSpPr>
          <p:cNvPr id="3" name="字幕 2">
            <a:extLst>
              <a:ext uri="{FF2B5EF4-FFF2-40B4-BE49-F238E27FC236}">
                <a16:creationId xmlns:a16="http://schemas.microsoft.com/office/drawing/2014/main" id="{F1FD5727-D936-4145-8FA4-F7E939C5B042}"/>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519218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DFA941-0C1E-4339-B0FD-DCEC853644F8}"/>
              </a:ext>
            </a:extLst>
          </p:cNvPr>
          <p:cNvSpPr>
            <a:spLocks noGrp="1"/>
          </p:cNvSpPr>
          <p:nvPr>
            <p:ph type="title"/>
          </p:nvPr>
        </p:nvSpPr>
        <p:spPr/>
        <p:txBody>
          <a:bodyPr/>
          <a:lstStyle/>
          <a:p>
            <a:r>
              <a:rPr kumimoji="1" lang="en-US" altLang="ja-JP" dirty="0"/>
              <a:t>CGM</a:t>
            </a:r>
            <a:r>
              <a:rPr kumimoji="1" lang="ja-JP" altLang="en-US" dirty="0"/>
              <a:t>を使った民間天気予報</a:t>
            </a:r>
          </a:p>
        </p:txBody>
      </p:sp>
      <p:sp>
        <p:nvSpPr>
          <p:cNvPr id="3" name="コンテンツ プレースホルダー 2">
            <a:extLst>
              <a:ext uri="{FF2B5EF4-FFF2-40B4-BE49-F238E27FC236}">
                <a16:creationId xmlns:a16="http://schemas.microsoft.com/office/drawing/2014/main" id="{9FEB1F4D-252A-4CE3-8AD0-4B1A16995CB3}"/>
              </a:ext>
            </a:extLst>
          </p:cNvPr>
          <p:cNvSpPr>
            <a:spLocks noGrp="1"/>
          </p:cNvSpPr>
          <p:nvPr>
            <p:ph idx="1"/>
          </p:nvPr>
        </p:nvSpPr>
        <p:spPr>
          <a:xfrm>
            <a:off x="1261872" y="1828800"/>
            <a:ext cx="8956326" cy="4351337"/>
          </a:xfrm>
        </p:spPr>
        <p:txBody>
          <a:bodyPr>
            <a:normAutofit/>
          </a:bodyPr>
          <a:lstStyle/>
          <a:p>
            <a:r>
              <a:rPr kumimoji="1" lang="ja-JP" altLang="en-US" sz="2400" dirty="0"/>
              <a:t>今日の天気予報を見たついでに現在の天気情報を送ってもらう</a:t>
            </a:r>
            <a:endParaRPr kumimoji="1" lang="en-US" altLang="ja-JP" sz="2400" dirty="0"/>
          </a:p>
          <a:p>
            <a:endParaRPr lang="en-US" altLang="ja-JP" sz="2400" dirty="0"/>
          </a:p>
          <a:p>
            <a:r>
              <a:rPr kumimoji="1" lang="ja-JP" altLang="en-US" sz="2400" dirty="0"/>
              <a:t>場合によっては専属で契約して無料で情報提供している人も</a:t>
            </a:r>
            <a:endParaRPr kumimoji="1" lang="en-US" altLang="ja-JP" sz="2400" dirty="0"/>
          </a:p>
          <a:p>
            <a:endParaRPr lang="en-US" altLang="ja-JP" sz="2400" dirty="0"/>
          </a:p>
          <a:p>
            <a:r>
              <a:rPr kumimoji="1" lang="ja-JP" altLang="en-US" sz="2400" dirty="0"/>
              <a:t>この仕組みを取り入れることで、予測が難しかったゲリラ豪雨などの予測が可能に</a:t>
            </a:r>
          </a:p>
        </p:txBody>
      </p:sp>
    </p:spTree>
    <p:extLst>
      <p:ext uri="{BB962C8B-B14F-4D97-AF65-F5344CB8AC3E}">
        <p14:creationId xmlns:p14="http://schemas.microsoft.com/office/powerpoint/2010/main" val="3214230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C2ADBD-C21A-4622-97C0-DF0AA58A2928}"/>
              </a:ext>
            </a:extLst>
          </p:cNvPr>
          <p:cNvSpPr>
            <a:spLocks noGrp="1"/>
          </p:cNvSpPr>
          <p:nvPr>
            <p:ph type="title"/>
          </p:nvPr>
        </p:nvSpPr>
        <p:spPr>
          <a:xfrm>
            <a:off x="1261872" y="365760"/>
            <a:ext cx="9692640" cy="1325562"/>
          </a:xfrm>
        </p:spPr>
        <p:txBody>
          <a:bodyPr/>
          <a:lstStyle/>
          <a:p>
            <a:r>
              <a:rPr kumimoji="1" lang="ja-JP" altLang="en-US" dirty="0"/>
              <a:t>天気予報だけが価値ではない</a:t>
            </a:r>
          </a:p>
        </p:txBody>
      </p:sp>
      <p:sp>
        <p:nvSpPr>
          <p:cNvPr id="3" name="コンテンツ プレースホルダー 2">
            <a:extLst>
              <a:ext uri="{FF2B5EF4-FFF2-40B4-BE49-F238E27FC236}">
                <a16:creationId xmlns:a16="http://schemas.microsoft.com/office/drawing/2014/main" id="{DB152464-C4B9-4AB4-98BD-68399BC988A6}"/>
              </a:ext>
            </a:extLst>
          </p:cNvPr>
          <p:cNvSpPr>
            <a:spLocks noGrp="1"/>
          </p:cNvSpPr>
          <p:nvPr>
            <p:ph idx="1"/>
          </p:nvPr>
        </p:nvSpPr>
        <p:spPr/>
        <p:txBody>
          <a:bodyPr>
            <a:normAutofit/>
          </a:bodyPr>
          <a:lstStyle/>
          <a:p>
            <a:r>
              <a:rPr kumimoji="1" lang="ja-JP" altLang="en-US" sz="2400" dirty="0"/>
              <a:t>天気予報をもらえる見返りとしてだけではない</a:t>
            </a:r>
            <a:endParaRPr kumimoji="1" lang="en-US" altLang="ja-JP" sz="2400" dirty="0"/>
          </a:p>
          <a:p>
            <a:endParaRPr lang="en-US" altLang="ja-JP" sz="2400" dirty="0"/>
          </a:p>
          <a:p>
            <a:r>
              <a:rPr kumimoji="1" lang="ja-JP" altLang="en-US" sz="2400" dirty="0"/>
              <a:t>他者を助けてるという　高揚感</a:t>
            </a:r>
            <a:endParaRPr kumimoji="1" lang="en-US" altLang="ja-JP" sz="2400" dirty="0"/>
          </a:p>
          <a:p>
            <a:endParaRPr kumimoji="1" lang="en-US" altLang="ja-JP" sz="2400" dirty="0"/>
          </a:p>
          <a:p>
            <a:r>
              <a:rPr lang="ja-JP" altLang="en-US" sz="2400" dirty="0"/>
              <a:t>自分にしかできないという　使命感　などなど</a:t>
            </a:r>
            <a:r>
              <a:rPr lang="en-US" altLang="ja-JP" sz="2400" dirty="0"/>
              <a:t>…</a:t>
            </a:r>
          </a:p>
          <a:p>
            <a:endParaRPr lang="en-US" altLang="ja-JP" sz="2400" dirty="0"/>
          </a:p>
          <a:p>
            <a:r>
              <a:rPr lang="ja-JP" altLang="en-US" sz="2400" dirty="0"/>
              <a:t>じつはこのような人間的な欲求を満たしてあげるだけで成り立っているサービスもある</a:t>
            </a:r>
            <a:endParaRPr lang="en-US" altLang="ja-JP" sz="2400" dirty="0"/>
          </a:p>
        </p:txBody>
      </p:sp>
    </p:spTree>
    <p:extLst>
      <p:ext uri="{BB962C8B-B14F-4D97-AF65-F5344CB8AC3E}">
        <p14:creationId xmlns:p14="http://schemas.microsoft.com/office/powerpoint/2010/main" val="1799590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50D88A-0CAA-4FF4-B894-52461AE63FBA}"/>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625458BC-8652-4A05-A794-23D57A25E9B2}"/>
              </a:ext>
            </a:extLst>
          </p:cNvPr>
          <p:cNvSpPr>
            <a:spLocks noGrp="1"/>
          </p:cNvSpPr>
          <p:nvPr>
            <p:ph idx="1"/>
          </p:nvPr>
        </p:nvSpPr>
        <p:spPr/>
        <p:txBody>
          <a:bodyPr>
            <a:normAutofit/>
          </a:bodyPr>
          <a:lstStyle/>
          <a:p>
            <a:r>
              <a:rPr kumimoji="1" lang="ja-JP" altLang="en-US" sz="2400" dirty="0"/>
              <a:t>無料で情報を提供しているのではなく、情報を提供することでお金を払わずにサービスが利用できている</a:t>
            </a:r>
            <a:endParaRPr kumimoji="1" lang="en-US" altLang="ja-JP" sz="2400" dirty="0"/>
          </a:p>
          <a:p>
            <a:endParaRPr lang="en-US" altLang="ja-JP" sz="2400" dirty="0"/>
          </a:p>
          <a:p>
            <a:pPr marL="0" indent="0">
              <a:buNone/>
            </a:pPr>
            <a:endParaRPr lang="en-US" altLang="ja-JP" sz="2400" dirty="0"/>
          </a:p>
          <a:p>
            <a:r>
              <a:rPr kumimoji="1" lang="ja-JP" altLang="en-US" sz="2400" dirty="0"/>
              <a:t>サービスとしてだけではなく、使命感や自己承認欲求</a:t>
            </a:r>
            <a:r>
              <a:rPr kumimoji="1" lang="en-US" altLang="ja-JP" sz="2400" dirty="0"/>
              <a:t>…</a:t>
            </a:r>
            <a:r>
              <a:rPr kumimoji="1" lang="ja-JP" altLang="en-US" sz="2400" dirty="0"/>
              <a:t>その他もろもろの欲求を満たしてもらえる</a:t>
            </a:r>
            <a:endParaRPr kumimoji="1" lang="en-US" altLang="ja-JP" sz="2400" dirty="0"/>
          </a:p>
        </p:txBody>
      </p:sp>
    </p:spTree>
    <p:extLst>
      <p:ext uri="{BB962C8B-B14F-4D97-AF65-F5344CB8AC3E}">
        <p14:creationId xmlns:p14="http://schemas.microsoft.com/office/powerpoint/2010/main" val="123381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7BBA25-53B4-4640-B5C8-8D2CD088B855}"/>
              </a:ext>
            </a:extLst>
          </p:cNvPr>
          <p:cNvSpPr>
            <a:spLocks noGrp="1"/>
          </p:cNvSpPr>
          <p:nvPr>
            <p:ph type="title"/>
          </p:nvPr>
        </p:nvSpPr>
        <p:spPr/>
        <p:txBody>
          <a:bodyPr/>
          <a:lstStyle/>
          <a:p>
            <a:r>
              <a:rPr lang="ja-JP" altLang="en-US" dirty="0"/>
              <a:t>そもそもとして</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5AE0BCB-554B-4387-876A-2B3632D4DFE3}"/>
              </a:ext>
            </a:extLst>
          </p:cNvPr>
          <p:cNvSpPr>
            <a:spLocks noGrp="1"/>
          </p:cNvSpPr>
          <p:nvPr>
            <p:ph idx="1"/>
          </p:nvPr>
        </p:nvSpPr>
        <p:spPr/>
        <p:txBody>
          <a:bodyPr>
            <a:normAutofit/>
          </a:bodyPr>
          <a:lstStyle/>
          <a:p>
            <a:r>
              <a:rPr kumimoji="1" lang="ja-JP" altLang="en-US" sz="2400" dirty="0"/>
              <a:t>そんなことする人がいるの？</a:t>
            </a:r>
            <a:endParaRPr kumimoji="1" lang="en-US" altLang="ja-JP" sz="2400" dirty="0"/>
          </a:p>
          <a:p>
            <a:endParaRPr lang="en-US" altLang="ja-JP" sz="2400" dirty="0"/>
          </a:p>
          <a:p>
            <a:r>
              <a:rPr kumimoji="1" lang="ja-JP" altLang="en-US" sz="2400" dirty="0"/>
              <a:t>何かしらの形でお金がもらえるんじゃないの？</a:t>
            </a:r>
            <a:endParaRPr kumimoji="1" lang="en-US" altLang="ja-JP" sz="2400" dirty="0"/>
          </a:p>
          <a:p>
            <a:endParaRPr lang="en-US" altLang="ja-JP" sz="2400" dirty="0"/>
          </a:p>
          <a:p>
            <a:r>
              <a:rPr kumimoji="1" lang="ja-JP" altLang="en-US" sz="2400" dirty="0"/>
              <a:t>そんな人周りにいないよ！</a:t>
            </a:r>
            <a:endParaRPr kumimoji="1" lang="en-US" altLang="ja-JP" sz="2400" dirty="0"/>
          </a:p>
        </p:txBody>
      </p:sp>
    </p:spTree>
    <p:extLst>
      <p:ext uri="{BB962C8B-B14F-4D97-AF65-F5344CB8AC3E}">
        <p14:creationId xmlns:p14="http://schemas.microsoft.com/office/powerpoint/2010/main" val="18682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A26385-FD3F-41FE-A0FF-0E0641DBA46C}"/>
              </a:ext>
            </a:extLst>
          </p:cNvPr>
          <p:cNvSpPr>
            <a:spLocks noGrp="1"/>
          </p:cNvSpPr>
          <p:nvPr>
            <p:ph type="title"/>
          </p:nvPr>
        </p:nvSpPr>
        <p:spPr/>
        <p:txBody>
          <a:bodyPr/>
          <a:lstStyle/>
          <a:p>
            <a:r>
              <a:rPr kumimoji="1" lang="ja-JP" altLang="en-US" dirty="0"/>
              <a:t>実は結構います</a:t>
            </a:r>
          </a:p>
        </p:txBody>
      </p:sp>
      <p:sp>
        <p:nvSpPr>
          <p:cNvPr id="3" name="コンテンツ プレースホルダー 2">
            <a:extLst>
              <a:ext uri="{FF2B5EF4-FFF2-40B4-BE49-F238E27FC236}">
                <a16:creationId xmlns:a16="http://schemas.microsoft.com/office/drawing/2014/main" id="{26FE1F01-1B42-4B16-B01B-01DFDF5F48FE}"/>
              </a:ext>
            </a:extLst>
          </p:cNvPr>
          <p:cNvSpPr>
            <a:spLocks noGrp="1"/>
          </p:cNvSpPr>
          <p:nvPr>
            <p:ph idx="1"/>
          </p:nvPr>
        </p:nvSpPr>
        <p:spPr>
          <a:xfrm>
            <a:off x="1261872" y="1828801"/>
            <a:ext cx="8595360" cy="3071674"/>
          </a:xfrm>
        </p:spPr>
        <p:txBody>
          <a:bodyPr>
            <a:normAutofit/>
          </a:bodyPr>
          <a:lstStyle/>
          <a:p>
            <a:r>
              <a:rPr kumimoji="1" lang="ja-JP" altLang="en-US" sz="2400" dirty="0"/>
              <a:t>情報を無料で提供してくれる人は実は沢山いる</a:t>
            </a:r>
            <a:endParaRPr kumimoji="1" lang="en-US" altLang="ja-JP" sz="2400" dirty="0"/>
          </a:p>
          <a:p>
            <a:endParaRPr lang="en-US" altLang="ja-JP" sz="2400" dirty="0"/>
          </a:p>
          <a:p>
            <a:r>
              <a:rPr kumimoji="1" lang="ja-JP" altLang="en-US" sz="2400" dirty="0"/>
              <a:t>気が付か</a:t>
            </a:r>
            <a:r>
              <a:rPr lang="ja-JP" altLang="en-US" sz="2400" dirty="0"/>
              <a:t>ず騙されているのではなく、場合によってはわざわざ契約して情報提供している</a:t>
            </a:r>
            <a:endParaRPr lang="en-US" altLang="ja-JP" sz="2400" dirty="0"/>
          </a:p>
          <a:p>
            <a:endParaRPr kumimoji="1" lang="en-US" altLang="ja-JP" sz="2400" dirty="0"/>
          </a:p>
          <a:p>
            <a:r>
              <a:rPr kumimoji="1" lang="ja-JP" altLang="en-US" sz="2400" dirty="0"/>
              <a:t>会社としてはまさに夢のような存在</a:t>
            </a:r>
          </a:p>
        </p:txBody>
      </p:sp>
    </p:spTree>
    <p:extLst>
      <p:ext uri="{BB962C8B-B14F-4D97-AF65-F5344CB8AC3E}">
        <p14:creationId xmlns:p14="http://schemas.microsoft.com/office/powerpoint/2010/main" val="576249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A46C9D-748C-4253-A315-362959CC5158}"/>
              </a:ext>
            </a:extLst>
          </p:cNvPr>
          <p:cNvSpPr>
            <a:spLocks noGrp="1"/>
          </p:cNvSpPr>
          <p:nvPr>
            <p:ph type="title"/>
          </p:nvPr>
        </p:nvSpPr>
        <p:spPr/>
        <p:txBody>
          <a:bodyPr/>
          <a:lstStyle/>
          <a:p>
            <a:r>
              <a:rPr kumimoji="1" lang="ja-JP" altLang="en-US" dirty="0"/>
              <a:t>その名も</a:t>
            </a:r>
            <a:r>
              <a:rPr kumimoji="1" lang="en-US" altLang="ja-JP" dirty="0"/>
              <a:t>…CGM</a:t>
            </a:r>
            <a:r>
              <a:rPr kumimoji="1" lang="ja-JP" altLang="en-US" dirty="0"/>
              <a:t>！！</a:t>
            </a:r>
          </a:p>
        </p:txBody>
      </p:sp>
      <p:sp>
        <p:nvSpPr>
          <p:cNvPr id="3" name="コンテンツ プレースホルダー 2">
            <a:extLst>
              <a:ext uri="{FF2B5EF4-FFF2-40B4-BE49-F238E27FC236}">
                <a16:creationId xmlns:a16="http://schemas.microsoft.com/office/drawing/2014/main" id="{BBBF656A-9278-4AB0-A2EB-E539B092AA63}"/>
              </a:ext>
            </a:extLst>
          </p:cNvPr>
          <p:cNvSpPr>
            <a:spLocks noGrp="1"/>
          </p:cNvSpPr>
          <p:nvPr>
            <p:ph idx="1"/>
          </p:nvPr>
        </p:nvSpPr>
        <p:spPr/>
        <p:txBody>
          <a:bodyPr>
            <a:normAutofit/>
          </a:bodyPr>
          <a:lstStyle/>
          <a:p>
            <a:r>
              <a:rPr lang="en-US" altLang="ja-JP" sz="2400" dirty="0"/>
              <a:t>Consumer Generated Media</a:t>
            </a:r>
            <a:r>
              <a:rPr lang="ja-JP" altLang="en-US" sz="2400" dirty="0"/>
              <a:t>というメディアの形態</a:t>
            </a:r>
            <a:endParaRPr lang="en-US" altLang="ja-JP" sz="2400" dirty="0"/>
          </a:p>
          <a:p>
            <a:endParaRPr kumimoji="1" lang="en-US" altLang="ja-JP" sz="2400" dirty="0"/>
          </a:p>
          <a:p>
            <a:r>
              <a:rPr kumimoji="1" lang="ja-JP" altLang="en-US" sz="2400" dirty="0"/>
              <a:t>食べログや</a:t>
            </a:r>
            <a:r>
              <a:rPr kumimoji="1" lang="en-US" altLang="ja-JP" sz="2400" dirty="0"/>
              <a:t>pixiv</a:t>
            </a:r>
            <a:r>
              <a:rPr lang="en-US" altLang="ja-JP" sz="2400" dirty="0"/>
              <a:t>,Facebook,2ch</a:t>
            </a:r>
            <a:r>
              <a:rPr lang="ja-JP" altLang="en-US" sz="2400" dirty="0"/>
              <a:t> などなど これらはすべて</a:t>
            </a:r>
            <a:r>
              <a:rPr lang="en-US" altLang="ja-JP" sz="2400" dirty="0"/>
              <a:t>CGM</a:t>
            </a:r>
          </a:p>
          <a:p>
            <a:endParaRPr kumimoji="1" lang="en-US" altLang="ja-JP" sz="2400" dirty="0"/>
          </a:p>
          <a:p>
            <a:r>
              <a:rPr lang="ja-JP" altLang="en-US" sz="2400" dirty="0"/>
              <a:t>私達はこれらのサービスに会社に頼まれたわけでもなく、勝手に情報を書き込んでいる</a:t>
            </a:r>
            <a:endParaRPr kumimoji="1" lang="ja-JP" altLang="en-US" sz="2400" dirty="0"/>
          </a:p>
        </p:txBody>
      </p:sp>
    </p:spTree>
    <p:extLst>
      <p:ext uri="{BB962C8B-B14F-4D97-AF65-F5344CB8AC3E}">
        <p14:creationId xmlns:p14="http://schemas.microsoft.com/office/powerpoint/2010/main" val="1242433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652A7F-8299-4367-A662-10BE9C19551C}"/>
              </a:ext>
            </a:extLst>
          </p:cNvPr>
          <p:cNvSpPr>
            <a:spLocks noGrp="1"/>
          </p:cNvSpPr>
          <p:nvPr>
            <p:ph type="title"/>
          </p:nvPr>
        </p:nvSpPr>
        <p:spPr/>
        <p:txBody>
          <a:bodyPr/>
          <a:lstStyle/>
          <a:p>
            <a:r>
              <a:rPr kumimoji="1" lang="ja-JP" altLang="en-US" dirty="0"/>
              <a:t>もらえるもの </a:t>
            </a:r>
            <a:r>
              <a:rPr kumimoji="1" lang="en-US" altLang="ja-JP" dirty="0"/>
              <a:t>= </a:t>
            </a:r>
            <a:r>
              <a:rPr kumimoji="1" lang="ja-JP" altLang="en-US" dirty="0"/>
              <a:t>お金 だけではない</a:t>
            </a:r>
          </a:p>
        </p:txBody>
      </p:sp>
      <p:sp>
        <p:nvSpPr>
          <p:cNvPr id="3" name="コンテンツ プレースホルダー 2">
            <a:extLst>
              <a:ext uri="{FF2B5EF4-FFF2-40B4-BE49-F238E27FC236}">
                <a16:creationId xmlns:a16="http://schemas.microsoft.com/office/drawing/2014/main" id="{14C3FA11-4CFE-412E-8CBA-849F4E54CD5F}"/>
              </a:ext>
            </a:extLst>
          </p:cNvPr>
          <p:cNvSpPr>
            <a:spLocks noGrp="1"/>
          </p:cNvSpPr>
          <p:nvPr>
            <p:ph idx="1"/>
          </p:nvPr>
        </p:nvSpPr>
        <p:spPr/>
        <p:txBody>
          <a:bodyPr>
            <a:normAutofit lnSpcReduction="10000"/>
          </a:bodyPr>
          <a:lstStyle/>
          <a:p>
            <a:r>
              <a:rPr lang="ja-JP" altLang="en-US" sz="2400" dirty="0"/>
              <a:t>実は無料で情報を提供しているわけではない</a:t>
            </a:r>
            <a:endParaRPr lang="en-US" altLang="ja-JP" sz="2400" dirty="0"/>
          </a:p>
          <a:p>
            <a:endParaRPr kumimoji="1" lang="en-US" altLang="ja-JP" sz="2400" dirty="0"/>
          </a:p>
          <a:p>
            <a:r>
              <a:rPr lang="ja-JP" altLang="en-US" sz="2400" dirty="0"/>
              <a:t>サービスに情報を提供すると、何かしらの欲求を満たしてくれる</a:t>
            </a:r>
            <a:endParaRPr lang="en-US" altLang="ja-JP" sz="2400" dirty="0"/>
          </a:p>
          <a:p>
            <a:endParaRPr kumimoji="1" lang="en-US" altLang="ja-JP" sz="2400" dirty="0"/>
          </a:p>
          <a:p>
            <a:r>
              <a:rPr lang="ja-JP" altLang="en-US" sz="2400" dirty="0"/>
              <a:t>サービスを利用するために　自分の欲を満たすために</a:t>
            </a:r>
            <a:br>
              <a:rPr lang="en-US" altLang="ja-JP" sz="2400" dirty="0"/>
            </a:br>
            <a:r>
              <a:rPr lang="ja-JP" altLang="en-US" sz="2400" dirty="0"/>
              <a:t>対価として情報を差し出している</a:t>
            </a:r>
            <a:endParaRPr lang="en-US" altLang="ja-JP" sz="2400" dirty="0"/>
          </a:p>
          <a:p>
            <a:endParaRPr kumimoji="1" lang="en-US" altLang="ja-JP" sz="2400" dirty="0"/>
          </a:p>
          <a:p>
            <a:r>
              <a:rPr lang="ja-JP" altLang="en-US" sz="2400" dirty="0"/>
              <a:t>お金がかからない　＝　無料</a:t>
            </a:r>
            <a:endParaRPr kumimoji="1" lang="ja-JP" altLang="en-US" sz="2400" dirty="0"/>
          </a:p>
        </p:txBody>
      </p:sp>
    </p:spTree>
    <p:extLst>
      <p:ext uri="{BB962C8B-B14F-4D97-AF65-F5344CB8AC3E}">
        <p14:creationId xmlns:p14="http://schemas.microsoft.com/office/powerpoint/2010/main" val="3855393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F9087F-B4CC-4663-A613-43323DCF0696}"/>
              </a:ext>
            </a:extLst>
          </p:cNvPr>
          <p:cNvSpPr>
            <a:spLocks noGrp="1"/>
          </p:cNvSpPr>
          <p:nvPr>
            <p:ph type="title"/>
          </p:nvPr>
        </p:nvSpPr>
        <p:spPr>
          <a:xfrm>
            <a:off x="4214555" y="3065428"/>
            <a:ext cx="3762889" cy="727144"/>
          </a:xfrm>
        </p:spPr>
        <p:txBody>
          <a:bodyPr/>
          <a:lstStyle/>
          <a:p>
            <a:r>
              <a:rPr lang="ja-JP" altLang="en-US" dirty="0"/>
              <a:t>仕組み</a:t>
            </a:r>
            <a:r>
              <a:rPr kumimoji="1" lang="ja-JP" altLang="en-US" dirty="0"/>
              <a:t>の例</a:t>
            </a:r>
          </a:p>
        </p:txBody>
      </p:sp>
    </p:spTree>
    <p:extLst>
      <p:ext uri="{BB962C8B-B14F-4D97-AF65-F5344CB8AC3E}">
        <p14:creationId xmlns:p14="http://schemas.microsoft.com/office/powerpoint/2010/main" val="4185154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102B17-9146-44E3-BEE3-8FBA5383B4E6}"/>
              </a:ext>
            </a:extLst>
          </p:cNvPr>
          <p:cNvSpPr>
            <a:spLocks noGrp="1"/>
          </p:cNvSpPr>
          <p:nvPr>
            <p:ph type="title"/>
          </p:nvPr>
        </p:nvSpPr>
        <p:spPr/>
        <p:txBody>
          <a:bodyPr/>
          <a:lstStyle/>
          <a:p>
            <a:r>
              <a:rPr lang="en-US" altLang="ja-JP" dirty="0"/>
              <a:t>Twitter</a:t>
            </a:r>
            <a:endParaRPr kumimoji="1" lang="ja-JP" altLang="en-US" dirty="0"/>
          </a:p>
        </p:txBody>
      </p:sp>
      <p:sp>
        <p:nvSpPr>
          <p:cNvPr id="3" name="コンテンツ プレースホルダー 2">
            <a:extLst>
              <a:ext uri="{FF2B5EF4-FFF2-40B4-BE49-F238E27FC236}">
                <a16:creationId xmlns:a16="http://schemas.microsoft.com/office/drawing/2014/main" id="{FE14CB21-C5D8-473F-8998-8BFF1DE2F909}"/>
              </a:ext>
            </a:extLst>
          </p:cNvPr>
          <p:cNvSpPr>
            <a:spLocks noGrp="1"/>
          </p:cNvSpPr>
          <p:nvPr>
            <p:ph idx="1"/>
          </p:nvPr>
        </p:nvSpPr>
        <p:spPr>
          <a:xfrm>
            <a:off x="1261872" y="1828800"/>
            <a:ext cx="8911938" cy="4351337"/>
          </a:xfrm>
        </p:spPr>
        <p:txBody>
          <a:bodyPr>
            <a:normAutofit/>
          </a:bodyPr>
          <a:lstStyle/>
          <a:p>
            <a:r>
              <a:rPr kumimoji="1" lang="en-US" altLang="ja-JP" sz="2400" dirty="0"/>
              <a:t>Twitter</a:t>
            </a:r>
            <a:r>
              <a:rPr lang="ja-JP" altLang="en-US" sz="2400" dirty="0"/>
              <a:t>自体はユーザーにお金を払っているわけではない</a:t>
            </a:r>
            <a:endParaRPr lang="en-US" altLang="ja-JP" sz="2400" dirty="0"/>
          </a:p>
          <a:p>
            <a:endParaRPr kumimoji="1" lang="en-US" altLang="ja-JP" sz="2400" dirty="0"/>
          </a:p>
          <a:p>
            <a:r>
              <a:rPr kumimoji="1" lang="en-US" altLang="ja-JP" sz="2400" dirty="0"/>
              <a:t>140</a:t>
            </a:r>
            <a:r>
              <a:rPr kumimoji="1" lang="ja-JP" altLang="en-US" sz="2400" dirty="0"/>
              <a:t>文字以内で、フォロワーに対して情報を発信するという機能を携えたただの空間を提供している</a:t>
            </a:r>
            <a:endParaRPr kumimoji="1" lang="en-US" altLang="ja-JP" sz="2400" dirty="0"/>
          </a:p>
          <a:p>
            <a:endParaRPr lang="en-US" altLang="ja-JP" sz="2400" dirty="0"/>
          </a:p>
          <a:p>
            <a:r>
              <a:rPr kumimoji="1" lang="ja-JP" altLang="en-US" sz="2400" dirty="0"/>
              <a:t>場所を</a:t>
            </a:r>
            <a:r>
              <a:rPr lang="ja-JP" altLang="en-US" sz="2400" dirty="0"/>
              <a:t>提供しただけで</a:t>
            </a:r>
            <a:r>
              <a:rPr kumimoji="1" lang="ja-JP" altLang="en-US" sz="2400" dirty="0"/>
              <a:t>、個人情報に並び、</a:t>
            </a:r>
            <a:r>
              <a:rPr kumimoji="1" lang="en-US" altLang="ja-JP" sz="2400" dirty="0"/>
              <a:t>tweet</a:t>
            </a:r>
            <a:r>
              <a:rPr kumimoji="1" lang="ja-JP" altLang="en-US" sz="2400" dirty="0"/>
              <a:t>内容、位置情報</a:t>
            </a:r>
            <a:r>
              <a:rPr lang="ja-JP" altLang="en-US" sz="2400" dirty="0"/>
              <a:t>、活動時間、興味、嗜好</a:t>
            </a:r>
            <a:r>
              <a:rPr lang="en-US" altLang="ja-JP" sz="2400" dirty="0"/>
              <a:t>…</a:t>
            </a:r>
            <a:r>
              <a:rPr lang="ja-JP" altLang="en-US" sz="2400" dirty="0"/>
              <a:t>　様々な情報を提供している</a:t>
            </a:r>
            <a:endParaRPr lang="en-US" altLang="ja-JP" sz="2400" dirty="0"/>
          </a:p>
          <a:p>
            <a:endParaRPr kumimoji="1" lang="en-US" altLang="ja-JP" sz="2400" dirty="0"/>
          </a:p>
          <a:p>
            <a:endParaRPr kumimoji="1" lang="ja-JP" altLang="en-US" sz="2400" dirty="0"/>
          </a:p>
        </p:txBody>
      </p:sp>
    </p:spTree>
    <p:extLst>
      <p:ext uri="{BB962C8B-B14F-4D97-AF65-F5344CB8AC3E}">
        <p14:creationId xmlns:p14="http://schemas.microsoft.com/office/powerpoint/2010/main" val="154492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E45D67-C28A-4E1E-B1FE-D85482A2AEED}"/>
              </a:ext>
            </a:extLst>
          </p:cNvPr>
          <p:cNvSpPr>
            <a:spLocks noGrp="1"/>
          </p:cNvSpPr>
          <p:nvPr>
            <p:ph type="title"/>
          </p:nvPr>
        </p:nvSpPr>
        <p:spPr>
          <a:xfrm>
            <a:off x="310718" y="552191"/>
            <a:ext cx="1928526" cy="821310"/>
          </a:xfrm>
        </p:spPr>
        <p:txBody>
          <a:bodyPr/>
          <a:lstStyle/>
          <a:p>
            <a:r>
              <a:rPr kumimoji="1" lang="ja-JP" altLang="en-US" dirty="0"/>
              <a:t>実は</a:t>
            </a:r>
            <a:r>
              <a:rPr kumimoji="1" lang="en-US" altLang="ja-JP" dirty="0"/>
              <a:t>…</a:t>
            </a:r>
            <a:endParaRPr kumimoji="1" lang="ja-JP" altLang="en-US" dirty="0"/>
          </a:p>
        </p:txBody>
      </p:sp>
      <p:sp>
        <p:nvSpPr>
          <p:cNvPr id="4" name="タイトル 1">
            <a:extLst>
              <a:ext uri="{FF2B5EF4-FFF2-40B4-BE49-F238E27FC236}">
                <a16:creationId xmlns:a16="http://schemas.microsoft.com/office/drawing/2014/main" id="{328C450F-2D1C-413B-B8FF-C34069A9CA90}"/>
              </a:ext>
            </a:extLst>
          </p:cNvPr>
          <p:cNvSpPr txBox="1">
            <a:spLocks/>
          </p:cNvSpPr>
          <p:nvPr/>
        </p:nvSpPr>
        <p:spPr>
          <a:xfrm>
            <a:off x="310718" y="1526389"/>
            <a:ext cx="10631601" cy="82131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4400" kern="1200" spc="-50" baseline="0">
                <a:solidFill>
                  <a:schemeClr val="tx1"/>
                </a:solidFill>
                <a:latin typeface="+mj-lt"/>
                <a:ea typeface="+mj-ea"/>
                <a:cs typeface="+mj-cs"/>
              </a:defRPr>
            </a:lvl1pPr>
          </a:lstStyle>
          <a:p>
            <a:pPr algn="ctr"/>
            <a:r>
              <a:rPr lang="ja-JP" altLang="en-US" dirty="0"/>
              <a:t>無料で情報を提供している</a:t>
            </a:r>
          </a:p>
        </p:txBody>
      </p:sp>
      <p:sp>
        <p:nvSpPr>
          <p:cNvPr id="5" name="タイトル 1">
            <a:extLst>
              <a:ext uri="{FF2B5EF4-FFF2-40B4-BE49-F238E27FC236}">
                <a16:creationId xmlns:a16="http://schemas.microsoft.com/office/drawing/2014/main" id="{6EB525C5-43C6-4584-96F2-EE9E93F1EB10}"/>
              </a:ext>
            </a:extLst>
          </p:cNvPr>
          <p:cNvSpPr txBox="1">
            <a:spLocks/>
          </p:cNvSpPr>
          <p:nvPr/>
        </p:nvSpPr>
        <p:spPr>
          <a:xfrm>
            <a:off x="310717" y="2735147"/>
            <a:ext cx="10631601" cy="82131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4400" kern="1200" spc="-50" baseline="0">
                <a:solidFill>
                  <a:schemeClr val="tx1"/>
                </a:solidFill>
                <a:latin typeface="+mj-lt"/>
                <a:ea typeface="+mj-ea"/>
                <a:cs typeface="+mj-cs"/>
              </a:defRPr>
            </a:lvl1pPr>
          </a:lstStyle>
          <a:p>
            <a:pPr algn="ctr"/>
            <a:r>
              <a:rPr lang="ja-JP" altLang="en-US" dirty="0"/>
              <a:t>ではなく</a:t>
            </a:r>
          </a:p>
        </p:txBody>
      </p:sp>
      <p:sp>
        <p:nvSpPr>
          <p:cNvPr id="6" name="タイトル 1">
            <a:extLst>
              <a:ext uri="{FF2B5EF4-FFF2-40B4-BE49-F238E27FC236}">
                <a16:creationId xmlns:a16="http://schemas.microsoft.com/office/drawing/2014/main" id="{1B495E94-E02C-46BE-9AC3-1D986C6454BD}"/>
              </a:ext>
            </a:extLst>
          </p:cNvPr>
          <p:cNvSpPr txBox="1">
            <a:spLocks/>
          </p:cNvSpPr>
          <p:nvPr/>
        </p:nvSpPr>
        <p:spPr>
          <a:xfrm>
            <a:off x="310718" y="3943905"/>
            <a:ext cx="10631601" cy="821310"/>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kumimoji="1" sz="4400" kern="1200" spc="-50" baseline="0">
                <a:solidFill>
                  <a:schemeClr val="tx1"/>
                </a:solidFill>
                <a:latin typeface="+mj-lt"/>
                <a:ea typeface="+mj-ea"/>
                <a:cs typeface="+mj-cs"/>
              </a:defRPr>
            </a:lvl1pPr>
          </a:lstStyle>
          <a:p>
            <a:pPr algn="ctr"/>
            <a:r>
              <a:rPr lang="ja-JP" altLang="en-US" dirty="0"/>
              <a:t>サービスを無料で利用するために情報を提供している</a:t>
            </a:r>
          </a:p>
        </p:txBody>
      </p:sp>
      <p:sp>
        <p:nvSpPr>
          <p:cNvPr id="7" name="タイトル 1">
            <a:extLst>
              <a:ext uri="{FF2B5EF4-FFF2-40B4-BE49-F238E27FC236}">
                <a16:creationId xmlns:a16="http://schemas.microsoft.com/office/drawing/2014/main" id="{75DCCCAF-1D56-41CD-A49E-3F437352A3EE}"/>
              </a:ext>
            </a:extLst>
          </p:cNvPr>
          <p:cNvSpPr txBox="1">
            <a:spLocks/>
          </p:cNvSpPr>
          <p:nvPr/>
        </p:nvSpPr>
        <p:spPr>
          <a:xfrm>
            <a:off x="7994933" y="5152663"/>
            <a:ext cx="2947385" cy="82131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4400" kern="1200" spc="-50" baseline="0">
                <a:solidFill>
                  <a:schemeClr val="tx1"/>
                </a:solidFill>
                <a:latin typeface="+mj-lt"/>
                <a:ea typeface="+mj-ea"/>
                <a:cs typeface="+mj-cs"/>
              </a:defRPr>
            </a:lvl1pPr>
          </a:lstStyle>
          <a:p>
            <a:pPr algn="ctr"/>
            <a:r>
              <a:rPr lang="ja-JP" altLang="en-US" dirty="0" err="1"/>
              <a:t>のが</a:t>
            </a:r>
            <a:r>
              <a:rPr lang="ja-JP" altLang="en-US" dirty="0"/>
              <a:t>正しい</a:t>
            </a:r>
          </a:p>
        </p:txBody>
      </p:sp>
      <p:sp>
        <p:nvSpPr>
          <p:cNvPr id="8" name="タイトル 1">
            <a:extLst>
              <a:ext uri="{FF2B5EF4-FFF2-40B4-BE49-F238E27FC236}">
                <a16:creationId xmlns:a16="http://schemas.microsoft.com/office/drawing/2014/main" id="{BC902DFC-2EB6-4B9E-B119-C68C22E0C85A}"/>
              </a:ext>
            </a:extLst>
          </p:cNvPr>
          <p:cNvSpPr txBox="1">
            <a:spLocks/>
          </p:cNvSpPr>
          <p:nvPr/>
        </p:nvSpPr>
        <p:spPr>
          <a:xfrm>
            <a:off x="8904302" y="6485752"/>
            <a:ext cx="2601159" cy="3722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4400" kern="1200" spc="-50" baseline="0">
                <a:solidFill>
                  <a:schemeClr val="tx1"/>
                </a:solidFill>
                <a:latin typeface="+mj-lt"/>
                <a:ea typeface="+mj-ea"/>
                <a:cs typeface="+mj-cs"/>
              </a:defRPr>
            </a:lvl1pPr>
          </a:lstStyle>
          <a:p>
            <a:pPr algn="ctr"/>
            <a:r>
              <a:rPr lang="ja-JP" altLang="en-US" sz="2000" dirty="0"/>
              <a:t>立場が逆じゃ</a:t>
            </a:r>
            <a:r>
              <a:rPr lang="ja-JP" altLang="en-US" sz="2000" dirty="0" err="1"/>
              <a:t>ん</a:t>
            </a:r>
            <a:r>
              <a:rPr lang="en-US" altLang="ja-JP" sz="2000" dirty="0"/>
              <a:t>…</a:t>
            </a:r>
            <a:endParaRPr lang="ja-JP" altLang="en-US" sz="2000" dirty="0"/>
          </a:p>
        </p:txBody>
      </p:sp>
    </p:spTree>
    <p:extLst>
      <p:ext uri="{BB962C8B-B14F-4D97-AF65-F5344CB8AC3E}">
        <p14:creationId xmlns:p14="http://schemas.microsoft.com/office/powerpoint/2010/main" val="1170976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FE078E70-7F00-498F-9AE5-A5BD8968FDE6}"/>
              </a:ext>
            </a:extLst>
          </p:cNvPr>
          <p:cNvSpPr txBox="1">
            <a:spLocks/>
          </p:cNvSpPr>
          <p:nvPr/>
        </p:nvSpPr>
        <p:spPr>
          <a:xfrm>
            <a:off x="3940517" y="3065428"/>
            <a:ext cx="4310966" cy="72714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kumimoji="1" sz="4400" kern="1200" spc="-50" baseline="0">
                <a:solidFill>
                  <a:schemeClr val="tx1"/>
                </a:solidFill>
                <a:latin typeface="+mj-lt"/>
                <a:ea typeface="+mj-ea"/>
                <a:cs typeface="+mj-cs"/>
              </a:defRPr>
            </a:lvl1pPr>
          </a:lstStyle>
          <a:p>
            <a:r>
              <a:rPr lang="ja-JP" altLang="en-US" dirty="0"/>
              <a:t>さらに仕組みの例</a:t>
            </a:r>
          </a:p>
        </p:txBody>
      </p:sp>
    </p:spTree>
    <p:extLst>
      <p:ext uri="{BB962C8B-B14F-4D97-AF65-F5344CB8AC3E}">
        <p14:creationId xmlns:p14="http://schemas.microsoft.com/office/powerpoint/2010/main" val="572199766"/>
      </p:ext>
    </p:extLst>
  </p:cSld>
  <p:clrMapOvr>
    <a:masterClrMapping/>
  </p:clrMapOvr>
</p:sld>
</file>

<file path=ppt/theme/theme1.xml><?xml version="1.0" encoding="utf-8"?>
<a:theme xmlns:a="http://schemas.openxmlformats.org/drawingml/2006/main" name="表示">
  <a:themeElements>
    <a:clrScheme name="表示">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表示">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表示">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ビュー</Template>
  <TotalTime>295</TotalTime>
  <Words>404</Words>
  <Application>Microsoft Office PowerPoint</Application>
  <PresentationFormat>ワイド画面</PresentationFormat>
  <Paragraphs>60</Paragraphs>
  <Slides>12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ＭＳ ゴシック</vt:lpstr>
      <vt:lpstr>Arial</vt:lpstr>
      <vt:lpstr>Century Schoolbook</vt:lpstr>
      <vt:lpstr>Wingdings 2</vt:lpstr>
      <vt:lpstr>表示</vt:lpstr>
      <vt:lpstr>人はなぜ無料で 情報を提供するのか</vt:lpstr>
      <vt:lpstr>そもそもとして…</vt:lpstr>
      <vt:lpstr>実は結構います</vt:lpstr>
      <vt:lpstr>その名も…CGM！！</vt:lpstr>
      <vt:lpstr>もらえるもの = お金 だけではない</vt:lpstr>
      <vt:lpstr>仕組みの例</vt:lpstr>
      <vt:lpstr>Twitter</vt:lpstr>
      <vt:lpstr>実は…</vt:lpstr>
      <vt:lpstr>PowerPoint プレゼンテーション</vt:lpstr>
      <vt:lpstr>CGMを使った民間天気予報</vt:lpstr>
      <vt:lpstr>天気予報だけが価値ではない</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人はなぜ無料で 情報を提供するのか</dc:title>
  <dc:creator>田村 政樹</dc:creator>
  <cp:lastModifiedBy>田村 政樹</cp:lastModifiedBy>
  <cp:revision>18</cp:revision>
  <dcterms:created xsi:type="dcterms:W3CDTF">2019-12-26T08:34:46Z</dcterms:created>
  <dcterms:modified xsi:type="dcterms:W3CDTF">2019-12-26T14:41:59Z</dcterms:modified>
</cp:coreProperties>
</file>