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54857-CE34-4428-912A-655DE168E9ED}" type="datetimeFigureOut">
              <a:rPr kumimoji="1" lang="ja-JP" altLang="en-US" smtClean="0"/>
              <a:t>2019/12/25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ABCE3-FB2B-43A7-91B6-F3337ACCD363}" type="slidenum">
              <a:rPr kumimoji="1" lang="ja-JP" altLang="en-US" smtClean="0"/>
              <a:t>‹#›</a:t>
            </a:fld>
            <a:endParaRPr kumimoji="1" lang="ja-JP" altLang="en-US"/>
          </a:p>
        </p:txBody>
      </p:sp>
    </p:spTree>
    <p:extLst>
      <p:ext uri="{BB962C8B-B14F-4D97-AF65-F5344CB8AC3E}">
        <p14:creationId xmlns:p14="http://schemas.microsoft.com/office/powerpoint/2010/main" val="22981754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63A2E6A-5FC5-4BBF-B512-79BAB51844C3}" type="datetime1">
              <a:rPr kumimoji="1" lang="ja-JP" altLang="en-US" smtClean="0"/>
              <a:t>2019/12/25</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E64D89D-BC9D-4D7C-818C-DC6E667F4489}"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06678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7A1A79-B70C-42CD-A3D9-E3F0719BD2CE}" type="datetime1">
              <a:rPr kumimoji="1" lang="ja-JP" altLang="en-US" smtClean="0"/>
              <a:t>2019/12/25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78714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DC95E04-9435-4BF2-8A1A-9390310A13ED}" type="datetime1">
              <a:rPr kumimoji="1" lang="ja-JP" altLang="en-US" smtClean="0"/>
              <a:t>2019/12/25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267327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C760A-C360-4C11-AD5A-72CAFAA21EBD}" type="datetime1">
              <a:rPr kumimoji="1" lang="ja-JP" altLang="en-US" smtClean="0"/>
              <a:t>2019/12/25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422277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7E52CB-2998-4AAB-8B89-5968B893A6FB}" type="datetime1">
              <a:rPr kumimoji="1" lang="ja-JP" altLang="en-US" smtClean="0"/>
              <a:t>2019/12/25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078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AF78E59-4DC0-4430-B71D-D4B31C037FA4}" type="datetime1">
              <a:rPr kumimoji="1" lang="ja-JP" altLang="en-US" smtClean="0"/>
              <a:t>2019/12/25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30035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6C3BE1-7882-45B9-B14A-AEC39E540986}" type="datetime1">
              <a:rPr kumimoji="1" lang="ja-JP" altLang="en-US" smtClean="0"/>
              <a:t>2019/12/25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64869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6D82D61-FFB7-412C-AE8A-69EC44C601D8}" type="datetime1">
              <a:rPr kumimoji="1" lang="ja-JP" altLang="en-US" smtClean="0"/>
              <a:t>2019/12/25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5782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F0FD9-4AE4-4D2B-BF53-64023774F131}" type="datetime1">
              <a:rPr kumimoji="1" lang="ja-JP" altLang="en-US" smtClean="0"/>
              <a:t>2019/12/25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214965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040370-1A39-4C26-BF78-CD55F69AE624}" type="datetime1">
              <a:rPr kumimoji="1" lang="ja-JP" altLang="en-US" smtClean="0"/>
              <a:t>2019/12/25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80081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23755E-6F7A-4DE2-8A3B-E07272AC3FCC}" type="datetime1">
              <a:rPr kumimoji="1" lang="ja-JP" altLang="en-US" smtClean="0"/>
              <a:t>2019/12/25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2928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A8E301B-2F0F-41F6-942F-A0931450DFE5}" type="datetime1">
              <a:rPr kumimoji="1" lang="ja-JP" altLang="en-US" smtClean="0"/>
              <a:t>2019/12/25</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377264901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1B55B8-205F-47B6-BCC9-74D960C280E2}"/>
              </a:ext>
            </a:extLst>
          </p:cNvPr>
          <p:cNvSpPr>
            <a:spLocks noGrp="1"/>
          </p:cNvSpPr>
          <p:nvPr>
            <p:ph type="ctrTitle"/>
          </p:nvPr>
        </p:nvSpPr>
        <p:spPr/>
        <p:txBody>
          <a:bodyPr/>
          <a:lstStyle/>
          <a:p>
            <a:pPr algn="ctr"/>
            <a:r>
              <a:rPr kumimoji="1" lang="ja-JP" altLang="en-US" dirty="0"/>
              <a:t>アイディアとテーマ</a:t>
            </a:r>
            <a:br>
              <a:rPr kumimoji="1" lang="en-US" altLang="ja-JP" dirty="0"/>
            </a:br>
            <a:endParaRPr kumimoji="1" lang="ja-JP" altLang="en-US" dirty="0"/>
          </a:p>
        </p:txBody>
      </p:sp>
      <p:sp>
        <p:nvSpPr>
          <p:cNvPr id="3" name="字幕 2">
            <a:extLst>
              <a:ext uri="{FF2B5EF4-FFF2-40B4-BE49-F238E27FC236}">
                <a16:creationId xmlns:a16="http://schemas.microsoft.com/office/drawing/2014/main" id="{31A648C3-92AC-4BE0-8287-26D02A0556B8}"/>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76753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94378-1401-430F-993B-4CC6CA3F3963}"/>
              </a:ext>
            </a:extLst>
          </p:cNvPr>
          <p:cNvSpPr>
            <a:spLocks noGrp="1"/>
          </p:cNvSpPr>
          <p:nvPr>
            <p:ph type="title"/>
          </p:nvPr>
        </p:nvSpPr>
        <p:spPr>
          <a:xfrm>
            <a:off x="452762" y="3034356"/>
            <a:ext cx="10705937" cy="789288"/>
          </a:xfrm>
        </p:spPr>
        <p:txBody>
          <a:bodyPr/>
          <a:lstStyle/>
          <a:p>
            <a:r>
              <a:rPr lang="ja-JP" altLang="en-US" dirty="0"/>
              <a:t>んで、結局アイディアとテーマの違いは？</a:t>
            </a:r>
            <a:endParaRPr kumimoji="1" lang="ja-JP" altLang="en-US" dirty="0"/>
          </a:p>
        </p:txBody>
      </p:sp>
      <p:sp>
        <p:nvSpPr>
          <p:cNvPr id="4" name="スライド番号プレースホルダー 3">
            <a:extLst>
              <a:ext uri="{FF2B5EF4-FFF2-40B4-BE49-F238E27FC236}">
                <a16:creationId xmlns:a16="http://schemas.microsoft.com/office/drawing/2014/main" id="{8F122AF5-7440-436B-8F82-534165238807}"/>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10</a:t>
            </a:fld>
            <a:endParaRPr kumimoji="1" lang="ja-JP" altLang="en-US" dirty="0"/>
          </a:p>
        </p:txBody>
      </p:sp>
    </p:spTree>
    <p:extLst>
      <p:ext uri="{BB962C8B-B14F-4D97-AF65-F5344CB8AC3E}">
        <p14:creationId xmlns:p14="http://schemas.microsoft.com/office/powerpoint/2010/main" val="356431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11D053-0D20-41C3-A9FE-29EE57FE4CBE}"/>
              </a:ext>
            </a:extLst>
          </p:cNvPr>
          <p:cNvSpPr>
            <a:spLocks noGrp="1"/>
          </p:cNvSpPr>
          <p:nvPr>
            <p:ph type="title"/>
          </p:nvPr>
        </p:nvSpPr>
        <p:spPr/>
        <p:txBody>
          <a:bodyPr/>
          <a:lstStyle/>
          <a:p>
            <a:r>
              <a:rPr lang="ja-JP" altLang="en-US" dirty="0"/>
              <a:t>テーマとは</a:t>
            </a:r>
            <a:endParaRPr kumimoji="1" lang="ja-JP" altLang="en-US" dirty="0"/>
          </a:p>
        </p:txBody>
      </p:sp>
      <p:sp>
        <p:nvSpPr>
          <p:cNvPr id="3" name="コンテンツ プレースホルダー 2">
            <a:extLst>
              <a:ext uri="{FF2B5EF4-FFF2-40B4-BE49-F238E27FC236}">
                <a16:creationId xmlns:a16="http://schemas.microsoft.com/office/drawing/2014/main" id="{FE726248-7179-4E0D-BEA6-2BA199515575}"/>
              </a:ext>
            </a:extLst>
          </p:cNvPr>
          <p:cNvSpPr>
            <a:spLocks noGrp="1"/>
          </p:cNvSpPr>
          <p:nvPr>
            <p:ph idx="1"/>
          </p:nvPr>
        </p:nvSpPr>
        <p:spPr>
          <a:xfrm>
            <a:off x="1261872" y="1820863"/>
            <a:ext cx="8595360" cy="4351337"/>
          </a:xfrm>
        </p:spPr>
        <p:txBody>
          <a:bodyPr>
            <a:normAutofit/>
          </a:bodyPr>
          <a:lstStyle/>
          <a:p>
            <a:r>
              <a:rPr kumimoji="1" lang="ja-JP" altLang="en-US" sz="2800" dirty="0"/>
              <a:t>サービス開発などの際に</a:t>
            </a:r>
            <a:endParaRPr kumimoji="1" lang="en-US" altLang="ja-JP" sz="2800" dirty="0"/>
          </a:p>
          <a:p>
            <a:pPr marL="0" indent="0" algn="ctr">
              <a:buNone/>
            </a:pPr>
            <a:r>
              <a:rPr lang="ja-JP" altLang="en-US" sz="2800" dirty="0"/>
              <a:t>「</a:t>
            </a:r>
            <a:r>
              <a:rPr lang="ja-JP" altLang="en-US" sz="2800" dirty="0">
                <a:solidFill>
                  <a:srgbClr val="00B050"/>
                </a:solidFill>
              </a:rPr>
              <a:t>誰にどのように何を提供する</a:t>
            </a:r>
            <a:r>
              <a:rPr lang="ja-JP" altLang="en-US" sz="2800" dirty="0"/>
              <a:t>」</a:t>
            </a:r>
            <a:endParaRPr lang="en-US" altLang="ja-JP" sz="2800" dirty="0"/>
          </a:p>
          <a:p>
            <a:pPr marL="0" indent="0" algn="r">
              <a:buNone/>
            </a:pPr>
            <a:r>
              <a:rPr lang="ja-JP" altLang="en-US" sz="2800" dirty="0"/>
              <a:t>この部分がサービスとしてのテーマ</a:t>
            </a:r>
            <a:endParaRPr lang="en-US" altLang="ja-JP" sz="2800" dirty="0"/>
          </a:p>
          <a:p>
            <a:pPr marL="0" indent="0" algn="r">
              <a:buNone/>
            </a:pPr>
            <a:endParaRPr lang="en-US" altLang="ja-JP" sz="2800" dirty="0"/>
          </a:p>
          <a:p>
            <a:r>
              <a:rPr lang="ja-JP" altLang="en-US" sz="2800" dirty="0"/>
              <a:t>テーマを決めることでユーザーを想像しやすくし、制作するサービスの方向性などを明確に言葉にすることができる</a:t>
            </a:r>
            <a:endParaRPr kumimoji="1" lang="ja-JP" altLang="en-US" sz="2800" dirty="0"/>
          </a:p>
        </p:txBody>
      </p:sp>
      <p:sp>
        <p:nvSpPr>
          <p:cNvPr id="4" name="スライド番号プレースホルダー 3">
            <a:extLst>
              <a:ext uri="{FF2B5EF4-FFF2-40B4-BE49-F238E27FC236}">
                <a16:creationId xmlns:a16="http://schemas.microsoft.com/office/drawing/2014/main" id="{79878BDB-F01A-4F92-9BD8-10EE646CB61C}"/>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11</a:t>
            </a:fld>
            <a:endParaRPr kumimoji="1" lang="ja-JP" altLang="en-US"/>
          </a:p>
        </p:txBody>
      </p:sp>
    </p:spTree>
    <p:extLst>
      <p:ext uri="{BB962C8B-B14F-4D97-AF65-F5344CB8AC3E}">
        <p14:creationId xmlns:p14="http://schemas.microsoft.com/office/powerpoint/2010/main" val="61809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21632-EF40-407D-803A-586BBAC482AF}"/>
              </a:ext>
            </a:extLst>
          </p:cNvPr>
          <p:cNvSpPr>
            <a:spLocks noGrp="1"/>
          </p:cNvSpPr>
          <p:nvPr>
            <p:ph type="title"/>
          </p:nvPr>
        </p:nvSpPr>
        <p:spPr/>
        <p:txBody>
          <a:bodyPr/>
          <a:lstStyle/>
          <a:p>
            <a:r>
              <a:rPr kumimoji="1" lang="ja-JP" altLang="en-US" dirty="0"/>
              <a:t>アイディアとは</a:t>
            </a:r>
          </a:p>
        </p:txBody>
      </p:sp>
      <p:sp>
        <p:nvSpPr>
          <p:cNvPr id="3" name="コンテンツ プレースホルダー 2">
            <a:extLst>
              <a:ext uri="{FF2B5EF4-FFF2-40B4-BE49-F238E27FC236}">
                <a16:creationId xmlns:a16="http://schemas.microsoft.com/office/drawing/2014/main" id="{6F0C1C25-C001-4444-B966-CB0FC85C9519}"/>
              </a:ext>
            </a:extLst>
          </p:cNvPr>
          <p:cNvSpPr>
            <a:spLocks noGrp="1"/>
          </p:cNvSpPr>
          <p:nvPr>
            <p:ph idx="1"/>
          </p:nvPr>
        </p:nvSpPr>
        <p:spPr/>
        <p:txBody>
          <a:bodyPr>
            <a:normAutofit/>
          </a:bodyPr>
          <a:lstStyle/>
          <a:p>
            <a:r>
              <a:rPr kumimoji="1" lang="ja-JP" altLang="en-US" sz="2800" dirty="0"/>
              <a:t>ビジネス的には</a:t>
            </a:r>
            <a:endParaRPr lang="en-US" altLang="ja-JP" sz="2800" dirty="0"/>
          </a:p>
          <a:p>
            <a:pPr marL="0" indent="0" algn="ctr">
              <a:buNone/>
            </a:pPr>
            <a:r>
              <a:rPr kumimoji="1" lang="ja-JP" altLang="en-US" sz="2800" dirty="0">
                <a:solidFill>
                  <a:srgbClr val="FF0000"/>
                </a:solidFill>
              </a:rPr>
              <a:t>コストを最小限に抑え、利益を最大化する</a:t>
            </a:r>
            <a:endParaRPr kumimoji="1" lang="en-US" altLang="ja-JP" sz="2800" dirty="0">
              <a:solidFill>
                <a:srgbClr val="FF0000"/>
              </a:solidFill>
            </a:endParaRPr>
          </a:p>
          <a:p>
            <a:pPr marL="0" indent="0" algn="r">
              <a:buNone/>
            </a:pPr>
            <a:r>
              <a:rPr kumimoji="1" lang="ja-JP" altLang="en-US" sz="2800" dirty="0"/>
              <a:t>その肝になっている部分</a:t>
            </a:r>
            <a:endParaRPr kumimoji="1" lang="en-US" altLang="ja-JP" sz="2800" dirty="0"/>
          </a:p>
          <a:p>
            <a:r>
              <a:rPr kumimoji="1" lang="ja-JP" altLang="en-US" sz="2800" dirty="0"/>
              <a:t>他にも</a:t>
            </a:r>
            <a:endParaRPr lang="en-US" altLang="ja-JP" sz="2800" dirty="0"/>
          </a:p>
          <a:p>
            <a:pPr marL="0" indent="0" algn="ctr">
              <a:buNone/>
            </a:pPr>
            <a:r>
              <a:rPr lang="ja-JP" altLang="en-US" sz="2800" dirty="0">
                <a:solidFill>
                  <a:srgbClr val="FF0000"/>
                </a:solidFill>
              </a:rPr>
              <a:t>ユーザーの喜びの最大化</a:t>
            </a:r>
            <a:endParaRPr lang="en-US" altLang="ja-JP" sz="2800" dirty="0">
              <a:solidFill>
                <a:srgbClr val="FF0000"/>
              </a:solidFill>
            </a:endParaRPr>
          </a:p>
          <a:p>
            <a:pPr marL="0" indent="0" algn="ctr">
              <a:buNone/>
            </a:pPr>
            <a:r>
              <a:rPr kumimoji="1" lang="ja-JP" altLang="en-US" sz="2800" dirty="0">
                <a:solidFill>
                  <a:srgbClr val="FF0000"/>
                </a:solidFill>
              </a:rPr>
              <a:t>ユーザー・会社双方の手間の最小化</a:t>
            </a:r>
            <a:endParaRPr kumimoji="1" lang="en-US" altLang="ja-JP" sz="2800" dirty="0">
              <a:solidFill>
                <a:srgbClr val="FF0000"/>
              </a:solidFill>
            </a:endParaRPr>
          </a:p>
          <a:p>
            <a:pPr marL="0" indent="0" algn="r">
              <a:buNone/>
            </a:pPr>
            <a:r>
              <a:rPr lang="ja-JP" altLang="en-US" sz="2800" dirty="0"/>
              <a:t>サービスのミソになっている部分</a:t>
            </a:r>
            <a:endParaRPr kumimoji="1" lang="en-US" altLang="ja-JP" sz="2800" dirty="0"/>
          </a:p>
          <a:p>
            <a:pPr marL="0" indent="0" algn="ctr">
              <a:buNone/>
            </a:pPr>
            <a:endParaRPr kumimoji="1" lang="ja-JP" altLang="en-US" sz="2800" dirty="0"/>
          </a:p>
        </p:txBody>
      </p:sp>
      <p:sp>
        <p:nvSpPr>
          <p:cNvPr id="4" name="スライド番号プレースホルダー 3">
            <a:extLst>
              <a:ext uri="{FF2B5EF4-FFF2-40B4-BE49-F238E27FC236}">
                <a16:creationId xmlns:a16="http://schemas.microsoft.com/office/drawing/2014/main" id="{6DEECA07-D14C-43BD-A8F6-993588EAC88E}"/>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12</a:t>
            </a:fld>
            <a:endParaRPr kumimoji="1" lang="ja-JP" altLang="en-US"/>
          </a:p>
        </p:txBody>
      </p:sp>
    </p:spTree>
    <p:extLst>
      <p:ext uri="{BB962C8B-B14F-4D97-AF65-F5344CB8AC3E}">
        <p14:creationId xmlns:p14="http://schemas.microsoft.com/office/powerpoint/2010/main" val="31370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E2C8D0-B444-46E1-AE33-F02AA2887ADE}"/>
              </a:ext>
            </a:extLst>
          </p:cNvPr>
          <p:cNvSpPr>
            <a:spLocks noGrp="1"/>
          </p:cNvSpPr>
          <p:nvPr>
            <p:ph type="title"/>
          </p:nvPr>
        </p:nvSpPr>
        <p:spPr>
          <a:xfrm>
            <a:off x="2913977" y="3040539"/>
            <a:ext cx="6364046" cy="776922"/>
          </a:xfrm>
        </p:spPr>
        <p:txBody>
          <a:bodyPr/>
          <a:lstStyle/>
          <a:p>
            <a:r>
              <a:rPr lang="ja-JP" altLang="en-US" dirty="0"/>
              <a:t>ありがとうございました</a:t>
            </a:r>
            <a:endParaRPr kumimoji="1" lang="ja-JP" altLang="en-US" dirty="0"/>
          </a:p>
        </p:txBody>
      </p:sp>
      <p:sp>
        <p:nvSpPr>
          <p:cNvPr id="4" name="スライド番号プレースホルダー 3">
            <a:extLst>
              <a:ext uri="{FF2B5EF4-FFF2-40B4-BE49-F238E27FC236}">
                <a16:creationId xmlns:a16="http://schemas.microsoft.com/office/drawing/2014/main" id="{2754BD45-E9A1-4CE0-83B5-EC7EE1F2392D}"/>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13</a:t>
            </a:fld>
            <a:endParaRPr kumimoji="1" lang="ja-JP" altLang="en-US"/>
          </a:p>
        </p:txBody>
      </p:sp>
    </p:spTree>
    <p:extLst>
      <p:ext uri="{BB962C8B-B14F-4D97-AF65-F5344CB8AC3E}">
        <p14:creationId xmlns:p14="http://schemas.microsoft.com/office/powerpoint/2010/main" val="166169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3DE2-1C62-4AD9-8FD3-6276208613A6}"/>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2453EC4-675E-4F1A-B16E-B74078A5581F}"/>
              </a:ext>
            </a:extLst>
          </p:cNvPr>
          <p:cNvSpPr>
            <a:spLocks noGrp="1"/>
          </p:cNvSpPr>
          <p:nvPr>
            <p:ph idx="1"/>
          </p:nvPr>
        </p:nvSpPr>
        <p:spPr/>
        <p:txBody>
          <a:bodyPr>
            <a:normAutofit/>
          </a:bodyPr>
          <a:lstStyle/>
          <a:p>
            <a:r>
              <a:rPr kumimoji="1" lang="ja-JP" altLang="en-US" sz="2400" dirty="0"/>
              <a:t>アイディアとテーマの違い</a:t>
            </a:r>
            <a:r>
              <a:rPr lang="ja-JP" altLang="en-US" sz="2400" dirty="0"/>
              <a:t> </a:t>
            </a:r>
            <a:r>
              <a:rPr lang="en-US" altLang="ja-JP" sz="2400" dirty="0"/>
              <a:t>3p</a:t>
            </a:r>
          </a:p>
          <a:p>
            <a:r>
              <a:rPr lang="ja-JP" altLang="en-US" sz="2400" dirty="0"/>
              <a:t>これはアイディア？テーマ？ </a:t>
            </a:r>
            <a:r>
              <a:rPr lang="en-US" altLang="ja-JP" sz="2400" dirty="0"/>
              <a:t>4p~7p</a:t>
            </a:r>
          </a:p>
          <a:p>
            <a:r>
              <a:rPr lang="ja-JP" altLang="en-US" sz="2400" dirty="0"/>
              <a:t>よく犯してしまうミス </a:t>
            </a:r>
            <a:r>
              <a:rPr lang="en-US" altLang="ja-JP" sz="2400" dirty="0"/>
              <a:t>8p</a:t>
            </a:r>
          </a:p>
          <a:p>
            <a:r>
              <a:rPr lang="ja-JP" altLang="en-US" sz="2400" dirty="0"/>
              <a:t>アイディア出しの形 </a:t>
            </a:r>
            <a:r>
              <a:rPr lang="en-US" altLang="ja-JP" sz="2400" dirty="0"/>
              <a:t>9p</a:t>
            </a:r>
          </a:p>
          <a:p>
            <a:r>
              <a:rPr lang="ja-JP" altLang="en-US" sz="2400" dirty="0"/>
              <a:t>結局、テーマとアイディアの違いとは？ </a:t>
            </a:r>
            <a:r>
              <a:rPr lang="en-US" altLang="ja-JP" sz="2400" dirty="0"/>
              <a:t>10p~12p</a:t>
            </a:r>
          </a:p>
          <a:p>
            <a:endParaRPr kumimoji="1" lang="ja-JP" altLang="en-US" sz="2400" dirty="0"/>
          </a:p>
        </p:txBody>
      </p:sp>
      <p:sp>
        <p:nvSpPr>
          <p:cNvPr id="4" name="スライド番号プレースホルダー 3">
            <a:extLst>
              <a:ext uri="{FF2B5EF4-FFF2-40B4-BE49-F238E27FC236}">
                <a16:creationId xmlns:a16="http://schemas.microsoft.com/office/drawing/2014/main" id="{A381B2EF-9EC6-45CC-BF6F-82F38E29ED77}"/>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2</a:t>
            </a:fld>
            <a:endParaRPr kumimoji="1" lang="ja-JP" altLang="en-US"/>
          </a:p>
        </p:txBody>
      </p:sp>
    </p:spTree>
    <p:extLst>
      <p:ext uri="{BB962C8B-B14F-4D97-AF65-F5344CB8AC3E}">
        <p14:creationId xmlns:p14="http://schemas.microsoft.com/office/powerpoint/2010/main" val="240446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C4910-495D-418F-99AC-3215AB16FD90}"/>
              </a:ext>
            </a:extLst>
          </p:cNvPr>
          <p:cNvSpPr>
            <a:spLocks noGrp="1"/>
          </p:cNvSpPr>
          <p:nvPr>
            <p:ph type="title"/>
          </p:nvPr>
        </p:nvSpPr>
        <p:spPr/>
        <p:txBody>
          <a:bodyPr/>
          <a:lstStyle/>
          <a:p>
            <a:r>
              <a:rPr lang="ja-JP" altLang="en-US" dirty="0"/>
              <a:t>アイディアとテーマの違い</a:t>
            </a:r>
            <a:endParaRPr kumimoji="1" lang="ja-JP" altLang="en-US" dirty="0"/>
          </a:p>
        </p:txBody>
      </p:sp>
      <p:sp>
        <p:nvSpPr>
          <p:cNvPr id="3" name="コンテンツ プレースホルダー 2">
            <a:extLst>
              <a:ext uri="{FF2B5EF4-FFF2-40B4-BE49-F238E27FC236}">
                <a16:creationId xmlns:a16="http://schemas.microsoft.com/office/drawing/2014/main" id="{C3F46F9B-BBE9-4766-BB4F-EA7F12E0CCBB}"/>
              </a:ext>
            </a:extLst>
          </p:cNvPr>
          <p:cNvSpPr>
            <a:spLocks noGrp="1"/>
          </p:cNvSpPr>
          <p:nvPr>
            <p:ph idx="1"/>
          </p:nvPr>
        </p:nvSpPr>
        <p:spPr/>
        <p:txBody>
          <a:bodyPr>
            <a:normAutofit/>
          </a:bodyPr>
          <a:lstStyle/>
          <a:p>
            <a:r>
              <a:rPr kumimoji="1" lang="ja-JP" altLang="en-US" sz="2400" dirty="0"/>
              <a:t>実は明確な違いがあるこの</a:t>
            </a:r>
            <a:r>
              <a:rPr kumimoji="1" lang="ja-JP" altLang="en-US" sz="2400" dirty="0">
                <a:solidFill>
                  <a:srgbClr val="FF0000"/>
                </a:solidFill>
              </a:rPr>
              <a:t>アイディア</a:t>
            </a:r>
            <a:r>
              <a:rPr kumimoji="1" lang="ja-JP" altLang="en-US" sz="2400" dirty="0"/>
              <a:t>と</a:t>
            </a:r>
            <a:r>
              <a:rPr kumimoji="1" lang="ja-JP" altLang="en-US" sz="2400" dirty="0">
                <a:solidFill>
                  <a:srgbClr val="00B050"/>
                </a:solidFill>
              </a:rPr>
              <a:t>テーマ</a:t>
            </a:r>
            <a:endParaRPr lang="en-US" altLang="ja-JP" sz="2400" dirty="0">
              <a:solidFill>
                <a:schemeClr val="tx1">
                  <a:lumMod val="95000"/>
                  <a:lumOff val="5000"/>
                </a:schemeClr>
              </a:solidFill>
            </a:endParaRPr>
          </a:p>
          <a:p>
            <a:endParaRPr kumimoji="1" lang="en-US" altLang="ja-JP" sz="2400" dirty="0">
              <a:solidFill>
                <a:schemeClr val="tx1">
                  <a:lumMod val="95000"/>
                  <a:lumOff val="5000"/>
                </a:schemeClr>
              </a:solidFill>
            </a:endParaRPr>
          </a:p>
          <a:p>
            <a:r>
              <a:rPr lang="ja-JP" altLang="en-US" sz="2400" dirty="0">
                <a:solidFill>
                  <a:schemeClr val="tx1">
                    <a:lumMod val="95000"/>
                    <a:lumOff val="5000"/>
                  </a:schemeClr>
                </a:solidFill>
              </a:rPr>
              <a:t>これを見ている皆様は違いが分かりますでしょうか</a:t>
            </a:r>
            <a:endParaRPr lang="en-US" altLang="ja-JP" sz="2400" dirty="0">
              <a:solidFill>
                <a:schemeClr val="tx1">
                  <a:lumMod val="95000"/>
                  <a:lumOff val="5000"/>
                </a:schemeClr>
              </a:solidFill>
            </a:endParaRPr>
          </a:p>
          <a:p>
            <a:endParaRPr kumimoji="1" lang="en-US" altLang="ja-JP" sz="2400" dirty="0">
              <a:solidFill>
                <a:schemeClr val="tx1">
                  <a:lumMod val="95000"/>
                  <a:lumOff val="5000"/>
                </a:schemeClr>
              </a:solidFill>
            </a:endParaRPr>
          </a:p>
          <a:p>
            <a:r>
              <a:rPr kumimoji="1" lang="ja-JP" altLang="en-US" sz="2400" dirty="0">
                <a:solidFill>
                  <a:schemeClr val="tx1">
                    <a:lumMod val="95000"/>
                    <a:lumOff val="5000"/>
                  </a:schemeClr>
                </a:solidFill>
              </a:rPr>
              <a:t>アイディアとテーマの違いクイズを出します</a:t>
            </a:r>
            <a:endParaRPr kumimoji="1" lang="en-US" altLang="ja-JP" sz="2400" dirty="0">
              <a:solidFill>
                <a:srgbClr val="00B050"/>
              </a:solidFill>
            </a:endParaRPr>
          </a:p>
        </p:txBody>
      </p:sp>
      <p:sp>
        <p:nvSpPr>
          <p:cNvPr id="4" name="スライド番号プレースホルダー 3">
            <a:extLst>
              <a:ext uri="{FF2B5EF4-FFF2-40B4-BE49-F238E27FC236}">
                <a16:creationId xmlns:a16="http://schemas.microsoft.com/office/drawing/2014/main" id="{C805885C-B14A-4DB1-9DDA-CF155B18BFF5}"/>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3</a:t>
            </a:fld>
            <a:endParaRPr kumimoji="1" lang="ja-JP" altLang="en-US"/>
          </a:p>
        </p:txBody>
      </p:sp>
    </p:spTree>
    <p:extLst>
      <p:ext uri="{BB962C8B-B14F-4D97-AF65-F5344CB8AC3E}">
        <p14:creationId xmlns:p14="http://schemas.microsoft.com/office/powerpoint/2010/main" val="205081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628A2-70CE-4FBF-9EAE-724263739EB4}"/>
              </a:ext>
            </a:extLst>
          </p:cNvPr>
          <p:cNvSpPr>
            <a:spLocks noGrp="1"/>
          </p:cNvSpPr>
          <p:nvPr>
            <p:ph type="title"/>
          </p:nvPr>
        </p:nvSpPr>
        <p:spPr>
          <a:xfrm>
            <a:off x="1249680" y="419026"/>
            <a:ext cx="9692640" cy="1325562"/>
          </a:xfrm>
        </p:spPr>
        <p:txBody>
          <a:bodyPr/>
          <a:lstStyle/>
          <a:p>
            <a:r>
              <a:rPr kumimoji="1" lang="ja-JP" altLang="en-US" dirty="0"/>
              <a:t>これはアイディア？テーマ？</a:t>
            </a:r>
          </a:p>
        </p:txBody>
      </p:sp>
      <p:sp>
        <p:nvSpPr>
          <p:cNvPr id="5" name="コンテンツ プレースホルダー 4">
            <a:extLst>
              <a:ext uri="{FF2B5EF4-FFF2-40B4-BE49-F238E27FC236}">
                <a16:creationId xmlns:a16="http://schemas.microsoft.com/office/drawing/2014/main" id="{545BA27D-B18D-468E-AEA3-390F286ECC0E}"/>
              </a:ext>
            </a:extLst>
          </p:cNvPr>
          <p:cNvSpPr>
            <a:spLocks noGrp="1"/>
          </p:cNvSpPr>
          <p:nvPr>
            <p:ph idx="1"/>
          </p:nvPr>
        </p:nvSpPr>
        <p:spPr>
          <a:xfrm>
            <a:off x="505495" y="2628900"/>
            <a:ext cx="10449017" cy="1600200"/>
          </a:xfrm>
        </p:spPr>
        <p:txBody>
          <a:bodyPr>
            <a:normAutofit/>
          </a:bodyPr>
          <a:lstStyle/>
          <a:p>
            <a:pPr marL="0" indent="0" algn="ctr">
              <a:buNone/>
            </a:pPr>
            <a:r>
              <a:rPr lang="ja-JP" altLang="en-US" sz="3200" dirty="0"/>
              <a:t>モテない</a:t>
            </a:r>
            <a:r>
              <a:rPr lang="en-US" altLang="ja-JP" sz="3200" dirty="0"/>
              <a:t>30</a:t>
            </a:r>
            <a:r>
              <a:rPr lang="ja-JP" altLang="en-US" sz="3200" dirty="0"/>
              <a:t>代男性に向けた</a:t>
            </a:r>
            <a:endParaRPr lang="en-US" altLang="ja-JP" sz="3200" dirty="0"/>
          </a:p>
          <a:p>
            <a:pPr marL="0" indent="0" algn="ctr">
              <a:buNone/>
            </a:pPr>
            <a:r>
              <a:rPr lang="ja-JP" altLang="en-US" sz="3200" dirty="0"/>
              <a:t>ファッションコンサルティングサービス</a:t>
            </a:r>
          </a:p>
        </p:txBody>
      </p:sp>
      <p:sp>
        <p:nvSpPr>
          <p:cNvPr id="6" name="テキスト ボックス 5">
            <a:extLst>
              <a:ext uri="{FF2B5EF4-FFF2-40B4-BE49-F238E27FC236}">
                <a16:creationId xmlns:a16="http://schemas.microsoft.com/office/drawing/2014/main" id="{B5E19CBC-ED50-477F-B75B-36BAAD9365A6}"/>
              </a:ext>
            </a:extLst>
          </p:cNvPr>
          <p:cNvSpPr txBox="1"/>
          <p:nvPr/>
        </p:nvSpPr>
        <p:spPr>
          <a:xfrm>
            <a:off x="-9410" y="126638"/>
            <a:ext cx="1029810" cy="584775"/>
          </a:xfrm>
          <a:prstGeom prst="rect">
            <a:avLst/>
          </a:prstGeom>
          <a:noFill/>
        </p:spPr>
        <p:txBody>
          <a:bodyPr wrap="square" rtlCol="0">
            <a:spAutoFit/>
          </a:bodyPr>
          <a:lstStyle/>
          <a:p>
            <a:r>
              <a:rPr kumimoji="1" lang="ja-JP" altLang="en-US" sz="3200" dirty="0"/>
              <a:t>問</a:t>
            </a:r>
            <a:r>
              <a:rPr kumimoji="1" lang="en-US" altLang="ja-JP" sz="3200" dirty="0"/>
              <a:t>1</a:t>
            </a:r>
            <a:endParaRPr kumimoji="1" lang="ja-JP" altLang="en-US" sz="3200" dirty="0"/>
          </a:p>
        </p:txBody>
      </p:sp>
      <p:sp>
        <p:nvSpPr>
          <p:cNvPr id="7" name="スライド番号プレースホルダー 6">
            <a:extLst>
              <a:ext uri="{FF2B5EF4-FFF2-40B4-BE49-F238E27FC236}">
                <a16:creationId xmlns:a16="http://schemas.microsoft.com/office/drawing/2014/main" id="{F9CD3823-802B-4440-B42C-84C38A05988B}"/>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4</a:t>
            </a:fld>
            <a:endParaRPr kumimoji="1" lang="ja-JP" altLang="en-US"/>
          </a:p>
        </p:txBody>
      </p:sp>
    </p:spTree>
    <p:extLst>
      <p:ext uri="{BB962C8B-B14F-4D97-AF65-F5344CB8AC3E}">
        <p14:creationId xmlns:p14="http://schemas.microsoft.com/office/powerpoint/2010/main" val="225998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FF26C-5230-482F-ACAF-7D29CBCB8898}"/>
              </a:ext>
            </a:extLst>
          </p:cNvPr>
          <p:cNvSpPr>
            <a:spLocks noGrp="1"/>
          </p:cNvSpPr>
          <p:nvPr>
            <p:ph type="title"/>
          </p:nvPr>
        </p:nvSpPr>
        <p:spPr/>
        <p:txBody>
          <a:bodyPr/>
          <a:lstStyle/>
          <a:p>
            <a:r>
              <a:rPr lang="ja-JP" altLang="en-US" dirty="0"/>
              <a:t>正解は「テーマ」</a:t>
            </a:r>
            <a:endParaRPr kumimoji="1" lang="ja-JP" altLang="en-US" dirty="0"/>
          </a:p>
        </p:txBody>
      </p:sp>
      <p:sp>
        <p:nvSpPr>
          <p:cNvPr id="3" name="コンテンツ プレースホルダー 2">
            <a:extLst>
              <a:ext uri="{FF2B5EF4-FFF2-40B4-BE49-F238E27FC236}">
                <a16:creationId xmlns:a16="http://schemas.microsoft.com/office/drawing/2014/main" id="{58708CB7-43AA-4E8F-AA9A-B7EBAAE0672C}"/>
              </a:ext>
            </a:extLst>
          </p:cNvPr>
          <p:cNvSpPr>
            <a:spLocks noGrp="1"/>
          </p:cNvSpPr>
          <p:nvPr>
            <p:ph idx="1"/>
          </p:nvPr>
        </p:nvSpPr>
        <p:spPr/>
        <p:txBody>
          <a:bodyPr>
            <a:normAutofit/>
          </a:bodyPr>
          <a:lstStyle/>
          <a:p>
            <a:r>
              <a:rPr kumimoji="1" lang="ja-JP" altLang="en-US" sz="2800" dirty="0"/>
              <a:t>誰を対象にどんなサービスを提供する</a:t>
            </a:r>
            <a:endParaRPr kumimoji="1" lang="en-US" altLang="ja-JP" sz="2800" dirty="0"/>
          </a:p>
          <a:p>
            <a:endParaRPr lang="en-US" altLang="ja-JP" sz="2800" dirty="0"/>
          </a:p>
          <a:p>
            <a:r>
              <a:rPr kumimoji="1" lang="ja-JP" altLang="en-US" sz="2800" dirty="0"/>
              <a:t>「～の問題を、～で解決してあげる」という風にも言い換えられる　それはサービスそのものの</a:t>
            </a:r>
            <a:r>
              <a:rPr kumimoji="1" lang="ja-JP" altLang="en-US" sz="2800" dirty="0">
                <a:solidFill>
                  <a:srgbClr val="00B050"/>
                </a:solidFill>
              </a:rPr>
              <a:t>テーマ</a:t>
            </a:r>
            <a:endParaRPr kumimoji="1" lang="en-US" altLang="ja-JP" sz="2800" dirty="0">
              <a:solidFill>
                <a:srgbClr val="00B050"/>
              </a:solidFill>
            </a:endParaRPr>
          </a:p>
          <a:p>
            <a:endParaRPr lang="en-US" altLang="ja-JP" sz="2800" dirty="0"/>
          </a:p>
          <a:p>
            <a:r>
              <a:rPr kumimoji="1" lang="ja-JP" altLang="en-US" sz="2800" dirty="0"/>
              <a:t>アイディア出しと言ってこのようなことを出すのは違うと思う</a:t>
            </a:r>
            <a:r>
              <a:rPr kumimoji="1" lang="en-US" altLang="ja-JP" sz="2800" dirty="0"/>
              <a:t>(</a:t>
            </a:r>
            <a:r>
              <a:rPr kumimoji="1" lang="ja-JP" altLang="en-US" sz="2800" dirty="0"/>
              <a:t>時と場合によります</a:t>
            </a:r>
            <a:r>
              <a:rPr kumimoji="1" lang="en-US" altLang="ja-JP" sz="2800" dirty="0"/>
              <a:t>)</a:t>
            </a:r>
            <a:endParaRPr kumimoji="1" lang="ja-JP" altLang="en-US" sz="2800" dirty="0"/>
          </a:p>
        </p:txBody>
      </p:sp>
      <p:sp>
        <p:nvSpPr>
          <p:cNvPr id="4" name="テキスト ボックス 3">
            <a:extLst>
              <a:ext uri="{FF2B5EF4-FFF2-40B4-BE49-F238E27FC236}">
                <a16:creationId xmlns:a16="http://schemas.microsoft.com/office/drawing/2014/main" id="{5C90DE58-1B4B-4FF5-8984-8A26B19F4225}"/>
              </a:ext>
            </a:extLst>
          </p:cNvPr>
          <p:cNvSpPr txBox="1"/>
          <p:nvPr/>
        </p:nvSpPr>
        <p:spPr>
          <a:xfrm>
            <a:off x="7048870" y="6400800"/>
            <a:ext cx="4243526" cy="369332"/>
          </a:xfrm>
          <a:prstGeom prst="rect">
            <a:avLst/>
          </a:prstGeom>
          <a:noFill/>
        </p:spPr>
        <p:txBody>
          <a:bodyPr wrap="square" rtlCol="0">
            <a:spAutoFit/>
          </a:bodyPr>
          <a:lstStyle/>
          <a:p>
            <a:r>
              <a:rPr kumimoji="1" lang="en-US" altLang="ja-JP" dirty="0"/>
              <a:t>※</a:t>
            </a:r>
            <a:r>
              <a:rPr kumimoji="1" lang="ja-JP" altLang="en-US" dirty="0"/>
              <a:t>筆者の独断と偏見に基づくものです</a:t>
            </a:r>
          </a:p>
        </p:txBody>
      </p:sp>
      <p:sp>
        <p:nvSpPr>
          <p:cNvPr id="5" name="スライド番号プレースホルダー 4">
            <a:extLst>
              <a:ext uri="{FF2B5EF4-FFF2-40B4-BE49-F238E27FC236}">
                <a16:creationId xmlns:a16="http://schemas.microsoft.com/office/drawing/2014/main" id="{79062108-64DB-4E78-8914-B518F63F9E09}"/>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5</a:t>
            </a:fld>
            <a:endParaRPr kumimoji="1" lang="ja-JP" altLang="en-US"/>
          </a:p>
        </p:txBody>
      </p:sp>
    </p:spTree>
    <p:extLst>
      <p:ext uri="{BB962C8B-B14F-4D97-AF65-F5344CB8AC3E}">
        <p14:creationId xmlns:p14="http://schemas.microsoft.com/office/powerpoint/2010/main" val="359556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93EBD-FDFA-4BD2-9AF1-BD8949E602AA}"/>
              </a:ext>
            </a:extLst>
          </p:cNvPr>
          <p:cNvSpPr>
            <a:spLocks noGrp="1"/>
          </p:cNvSpPr>
          <p:nvPr>
            <p:ph type="title"/>
          </p:nvPr>
        </p:nvSpPr>
        <p:spPr/>
        <p:txBody>
          <a:bodyPr/>
          <a:lstStyle/>
          <a:p>
            <a:r>
              <a:rPr lang="ja-JP" altLang="en-US" dirty="0"/>
              <a:t>これはアイディア？テーマ？</a:t>
            </a:r>
            <a:endParaRPr kumimoji="1" lang="ja-JP" altLang="en-US" dirty="0"/>
          </a:p>
        </p:txBody>
      </p:sp>
      <p:sp>
        <p:nvSpPr>
          <p:cNvPr id="3" name="コンテンツ プレースホルダー 2">
            <a:extLst>
              <a:ext uri="{FF2B5EF4-FFF2-40B4-BE49-F238E27FC236}">
                <a16:creationId xmlns:a16="http://schemas.microsoft.com/office/drawing/2014/main" id="{DFD1472D-4653-4AE5-995D-327CECB8FC17}"/>
              </a:ext>
            </a:extLst>
          </p:cNvPr>
          <p:cNvSpPr>
            <a:spLocks noGrp="1"/>
          </p:cNvSpPr>
          <p:nvPr>
            <p:ph idx="1"/>
          </p:nvPr>
        </p:nvSpPr>
        <p:spPr>
          <a:xfrm>
            <a:off x="1261872" y="2628900"/>
            <a:ext cx="8595360" cy="1600200"/>
          </a:xfrm>
        </p:spPr>
        <p:txBody>
          <a:bodyPr>
            <a:normAutofit/>
          </a:bodyPr>
          <a:lstStyle/>
          <a:p>
            <a:pPr marL="0" indent="0" algn="ctr">
              <a:buNone/>
            </a:pPr>
            <a:r>
              <a:rPr lang="ja-JP" altLang="en-US" sz="3200" dirty="0"/>
              <a:t>人の承認欲求を利用し</a:t>
            </a:r>
            <a:endParaRPr lang="en-US" altLang="ja-JP" sz="3200" dirty="0"/>
          </a:p>
          <a:p>
            <a:pPr marL="0" indent="0" algn="ctr">
              <a:buNone/>
            </a:pPr>
            <a:r>
              <a:rPr kumimoji="1" lang="ja-JP" altLang="en-US" sz="3200" dirty="0"/>
              <a:t>無償で天気に関する情報を提供してもらう</a:t>
            </a:r>
          </a:p>
        </p:txBody>
      </p:sp>
      <p:sp>
        <p:nvSpPr>
          <p:cNvPr id="4" name="テキスト ボックス 3">
            <a:extLst>
              <a:ext uri="{FF2B5EF4-FFF2-40B4-BE49-F238E27FC236}">
                <a16:creationId xmlns:a16="http://schemas.microsoft.com/office/drawing/2014/main" id="{21F0A909-23E3-4DBE-B74F-0C80430E632C}"/>
              </a:ext>
            </a:extLst>
          </p:cNvPr>
          <p:cNvSpPr txBox="1"/>
          <p:nvPr/>
        </p:nvSpPr>
        <p:spPr>
          <a:xfrm>
            <a:off x="-9410" y="126638"/>
            <a:ext cx="1029810" cy="584775"/>
          </a:xfrm>
          <a:prstGeom prst="rect">
            <a:avLst/>
          </a:prstGeom>
          <a:noFill/>
        </p:spPr>
        <p:txBody>
          <a:bodyPr wrap="square" rtlCol="0">
            <a:spAutoFit/>
          </a:bodyPr>
          <a:lstStyle/>
          <a:p>
            <a:r>
              <a:rPr kumimoji="1" lang="ja-JP" altLang="en-US" sz="3200" dirty="0"/>
              <a:t>問</a:t>
            </a:r>
            <a:r>
              <a:rPr kumimoji="1" lang="en-US" altLang="ja-JP" sz="3200" dirty="0"/>
              <a:t>2</a:t>
            </a:r>
            <a:endParaRPr kumimoji="1" lang="ja-JP" altLang="en-US" sz="3200" dirty="0"/>
          </a:p>
        </p:txBody>
      </p:sp>
      <p:sp>
        <p:nvSpPr>
          <p:cNvPr id="5" name="スライド番号プレースホルダー 4">
            <a:extLst>
              <a:ext uri="{FF2B5EF4-FFF2-40B4-BE49-F238E27FC236}">
                <a16:creationId xmlns:a16="http://schemas.microsoft.com/office/drawing/2014/main" id="{6B9B085A-9069-40E3-98BA-226305CFB524}"/>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6</a:t>
            </a:fld>
            <a:endParaRPr kumimoji="1" lang="ja-JP" altLang="en-US"/>
          </a:p>
        </p:txBody>
      </p:sp>
    </p:spTree>
    <p:extLst>
      <p:ext uri="{BB962C8B-B14F-4D97-AF65-F5344CB8AC3E}">
        <p14:creationId xmlns:p14="http://schemas.microsoft.com/office/powerpoint/2010/main" val="217761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B3207-CD66-41E1-9A2D-D1D7C4F9079A}"/>
              </a:ext>
            </a:extLst>
          </p:cNvPr>
          <p:cNvSpPr>
            <a:spLocks noGrp="1"/>
          </p:cNvSpPr>
          <p:nvPr>
            <p:ph type="title"/>
          </p:nvPr>
        </p:nvSpPr>
        <p:spPr/>
        <p:txBody>
          <a:bodyPr/>
          <a:lstStyle/>
          <a:p>
            <a:r>
              <a:rPr kumimoji="1" lang="ja-JP" altLang="en-US" dirty="0"/>
              <a:t>正解は「アイディア」</a:t>
            </a:r>
          </a:p>
        </p:txBody>
      </p:sp>
      <p:sp>
        <p:nvSpPr>
          <p:cNvPr id="3" name="コンテンツ プレースホルダー 2">
            <a:extLst>
              <a:ext uri="{FF2B5EF4-FFF2-40B4-BE49-F238E27FC236}">
                <a16:creationId xmlns:a16="http://schemas.microsoft.com/office/drawing/2014/main" id="{3939C2C0-8968-4DBD-ACA2-284319C5C78C}"/>
              </a:ext>
            </a:extLst>
          </p:cNvPr>
          <p:cNvSpPr>
            <a:spLocks noGrp="1"/>
          </p:cNvSpPr>
          <p:nvPr>
            <p:ph idx="1"/>
          </p:nvPr>
        </p:nvSpPr>
        <p:spPr/>
        <p:txBody>
          <a:bodyPr>
            <a:normAutofit/>
          </a:bodyPr>
          <a:lstStyle/>
          <a:p>
            <a:r>
              <a:rPr lang="ja-JP" altLang="en-US" sz="2800" dirty="0"/>
              <a:t>お金を払ってバイトという形で情報を提供してもらおうと考えるのが普通</a:t>
            </a:r>
            <a:endParaRPr lang="en-US" altLang="ja-JP" sz="2800" dirty="0"/>
          </a:p>
          <a:p>
            <a:endParaRPr kumimoji="1" lang="en-US" altLang="ja-JP" sz="2800" dirty="0"/>
          </a:p>
          <a:p>
            <a:r>
              <a:rPr lang="ja-JP" altLang="en-US" sz="2800" dirty="0"/>
              <a:t>「人の承認欲求を利用し、無償で情報を提供してもらう」というのは、人間の感情をうまく利用した無料で情報を得るための</a:t>
            </a:r>
            <a:r>
              <a:rPr lang="ja-JP" altLang="en-US" sz="2800" dirty="0">
                <a:solidFill>
                  <a:srgbClr val="FF0000"/>
                </a:solidFill>
              </a:rPr>
              <a:t>アイディア</a:t>
            </a:r>
            <a:r>
              <a:rPr lang="ja-JP" altLang="en-US" sz="2800" dirty="0"/>
              <a:t>である</a:t>
            </a:r>
            <a:endParaRPr lang="en-US" altLang="ja-JP" sz="2800" dirty="0"/>
          </a:p>
        </p:txBody>
      </p:sp>
      <p:sp>
        <p:nvSpPr>
          <p:cNvPr id="4" name="テキスト ボックス 3">
            <a:extLst>
              <a:ext uri="{FF2B5EF4-FFF2-40B4-BE49-F238E27FC236}">
                <a16:creationId xmlns:a16="http://schemas.microsoft.com/office/drawing/2014/main" id="{7FB0272B-D4BD-4362-830B-6403AAFBCFF8}"/>
              </a:ext>
            </a:extLst>
          </p:cNvPr>
          <p:cNvSpPr txBox="1"/>
          <p:nvPr/>
        </p:nvSpPr>
        <p:spPr>
          <a:xfrm>
            <a:off x="7049314" y="6226138"/>
            <a:ext cx="4243526" cy="646331"/>
          </a:xfrm>
          <a:prstGeom prst="rect">
            <a:avLst/>
          </a:prstGeom>
          <a:noFill/>
        </p:spPr>
        <p:txBody>
          <a:bodyPr wrap="square" rtlCol="0">
            <a:spAutoFit/>
          </a:bodyPr>
          <a:lstStyle/>
          <a:p>
            <a:r>
              <a:rPr kumimoji="1" lang="en-US" altLang="ja-JP" dirty="0"/>
              <a:t>※</a:t>
            </a:r>
            <a:r>
              <a:rPr kumimoji="1" lang="ja-JP" altLang="en-US" dirty="0"/>
              <a:t>筆者の独断と偏見に基づくものです</a:t>
            </a:r>
            <a:endParaRPr kumimoji="1" lang="en-US" altLang="ja-JP" dirty="0"/>
          </a:p>
          <a:p>
            <a:r>
              <a:rPr kumimoji="1" lang="en-US" altLang="ja-JP" dirty="0"/>
              <a:t>※CGM</a:t>
            </a:r>
            <a:r>
              <a:rPr kumimoji="1" lang="ja-JP" altLang="en-US" dirty="0"/>
              <a:t>というビジネス用語です</a:t>
            </a:r>
          </a:p>
        </p:txBody>
      </p:sp>
      <p:sp>
        <p:nvSpPr>
          <p:cNvPr id="5" name="スライド番号プレースホルダー 4">
            <a:extLst>
              <a:ext uri="{FF2B5EF4-FFF2-40B4-BE49-F238E27FC236}">
                <a16:creationId xmlns:a16="http://schemas.microsoft.com/office/drawing/2014/main" id="{8465DEBC-C764-47D6-8EEA-9E5EB1B9BC38}"/>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7</a:t>
            </a:fld>
            <a:endParaRPr kumimoji="1" lang="ja-JP" altLang="en-US"/>
          </a:p>
        </p:txBody>
      </p:sp>
    </p:spTree>
    <p:extLst>
      <p:ext uri="{BB962C8B-B14F-4D97-AF65-F5344CB8AC3E}">
        <p14:creationId xmlns:p14="http://schemas.microsoft.com/office/powerpoint/2010/main" val="72979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2FCF2-DCD0-47AC-884C-661A542BCA56}"/>
              </a:ext>
            </a:extLst>
          </p:cNvPr>
          <p:cNvSpPr>
            <a:spLocks noGrp="1"/>
          </p:cNvSpPr>
          <p:nvPr>
            <p:ph type="title"/>
          </p:nvPr>
        </p:nvSpPr>
        <p:spPr/>
        <p:txBody>
          <a:bodyPr/>
          <a:lstStyle/>
          <a:p>
            <a:r>
              <a:rPr lang="ja-JP" altLang="en-US" dirty="0"/>
              <a:t>よく犯してしまうミス</a:t>
            </a:r>
            <a:endParaRPr kumimoji="1" lang="ja-JP" altLang="en-US" dirty="0"/>
          </a:p>
        </p:txBody>
      </p:sp>
      <p:sp>
        <p:nvSpPr>
          <p:cNvPr id="3" name="コンテンツ プレースホルダー 2">
            <a:extLst>
              <a:ext uri="{FF2B5EF4-FFF2-40B4-BE49-F238E27FC236}">
                <a16:creationId xmlns:a16="http://schemas.microsoft.com/office/drawing/2014/main" id="{655A1606-2E52-40CC-9B07-D8F5F980FF20}"/>
              </a:ext>
            </a:extLst>
          </p:cNvPr>
          <p:cNvSpPr>
            <a:spLocks noGrp="1"/>
          </p:cNvSpPr>
          <p:nvPr>
            <p:ph idx="1"/>
          </p:nvPr>
        </p:nvSpPr>
        <p:spPr>
          <a:xfrm>
            <a:off x="1261872" y="1828801"/>
            <a:ext cx="8595360" cy="1819922"/>
          </a:xfrm>
        </p:spPr>
        <p:txBody>
          <a:bodyPr>
            <a:normAutofit/>
          </a:bodyPr>
          <a:lstStyle/>
          <a:p>
            <a:pPr marL="0" indent="0" algn="ctr">
              <a:buNone/>
            </a:pPr>
            <a:r>
              <a:rPr kumimoji="1" lang="ja-JP" altLang="en-US" sz="2800" dirty="0"/>
              <a:t>「アイディア出しをしよう！」と言って、</a:t>
            </a:r>
            <a:endParaRPr kumimoji="1" lang="en-US" altLang="ja-JP" sz="2800" dirty="0"/>
          </a:p>
          <a:p>
            <a:pPr marL="0" indent="0" algn="ctr">
              <a:buNone/>
            </a:pPr>
            <a:r>
              <a:rPr lang="ja-JP" altLang="en-US" sz="2800" dirty="0"/>
              <a:t>「こんなの作ろう！」という話し合いをし、</a:t>
            </a:r>
            <a:endParaRPr lang="en-US" altLang="ja-JP" sz="2800" dirty="0"/>
          </a:p>
          <a:p>
            <a:pPr marL="0" indent="0" algn="ctr">
              <a:buNone/>
            </a:pPr>
            <a:r>
              <a:rPr kumimoji="1" lang="ja-JP" altLang="en-US" sz="2800" dirty="0"/>
              <a:t>「どんなものを作るか」を決めている</a:t>
            </a:r>
            <a:r>
              <a:rPr kumimoji="1" lang="en-US" altLang="ja-JP" sz="2800" dirty="0"/>
              <a:t>…</a:t>
            </a:r>
          </a:p>
        </p:txBody>
      </p:sp>
      <p:sp>
        <p:nvSpPr>
          <p:cNvPr id="4" name="矢印: 下 3">
            <a:extLst>
              <a:ext uri="{FF2B5EF4-FFF2-40B4-BE49-F238E27FC236}">
                <a16:creationId xmlns:a16="http://schemas.microsoft.com/office/drawing/2014/main" id="{5A0B5F1F-B6C1-4223-BB8C-F91DD1A1DEEF}"/>
              </a:ext>
            </a:extLst>
          </p:cNvPr>
          <p:cNvSpPr/>
          <p:nvPr/>
        </p:nvSpPr>
        <p:spPr>
          <a:xfrm>
            <a:off x="5024760" y="3737499"/>
            <a:ext cx="1003177" cy="124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A56FA5E-5A6E-4842-B3CE-9CF99DC7C632}"/>
              </a:ext>
            </a:extLst>
          </p:cNvPr>
          <p:cNvSpPr txBox="1"/>
          <p:nvPr/>
        </p:nvSpPr>
        <p:spPr>
          <a:xfrm>
            <a:off x="1997476" y="5069149"/>
            <a:ext cx="7048870" cy="1138773"/>
          </a:xfrm>
          <a:prstGeom prst="rect">
            <a:avLst/>
          </a:prstGeom>
          <a:noFill/>
        </p:spPr>
        <p:txBody>
          <a:bodyPr wrap="square" rtlCol="0">
            <a:spAutoFit/>
          </a:bodyPr>
          <a:lstStyle/>
          <a:p>
            <a:pPr algn="ctr"/>
            <a:r>
              <a:rPr kumimoji="1" lang="ja-JP" altLang="en-US" sz="2800" dirty="0"/>
              <a:t>これはサービスの方向性を考える</a:t>
            </a:r>
            <a:endParaRPr kumimoji="1" lang="en-US" altLang="ja-JP" sz="2800" dirty="0"/>
          </a:p>
          <a:p>
            <a:pPr algn="ctr"/>
            <a:r>
              <a:rPr kumimoji="1" lang="ja-JP" altLang="en-US" sz="4000" dirty="0"/>
              <a:t>テーマ出し</a:t>
            </a:r>
          </a:p>
        </p:txBody>
      </p:sp>
      <p:sp>
        <p:nvSpPr>
          <p:cNvPr id="6" name="スライド番号プレースホルダー 5">
            <a:extLst>
              <a:ext uri="{FF2B5EF4-FFF2-40B4-BE49-F238E27FC236}">
                <a16:creationId xmlns:a16="http://schemas.microsoft.com/office/drawing/2014/main" id="{45B9738F-CA11-41D6-97B3-391D6F9A70F9}"/>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8</a:t>
            </a:fld>
            <a:endParaRPr kumimoji="1" lang="ja-JP" altLang="en-US"/>
          </a:p>
        </p:txBody>
      </p:sp>
    </p:spTree>
    <p:extLst>
      <p:ext uri="{BB962C8B-B14F-4D97-AF65-F5344CB8AC3E}">
        <p14:creationId xmlns:p14="http://schemas.microsoft.com/office/powerpoint/2010/main" val="342616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6FA69-8623-4553-8B56-DC77F84F43CE}"/>
              </a:ext>
            </a:extLst>
          </p:cNvPr>
          <p:cNvSpPr>
            <a:spLocks noGrp="1"/>
          </p:cNvSpPr>
          <p:nvPr>
            <p:ph type="title"/>
          </p:nvPr>
        </p:nvSpPr>
        <p:spPr/>
        <p:txBody>
          <a:bodyPr/>
          <a:lstStyle/>
          <a:p>
            <a:r>
              <a:rPr kumimoji="1" lang="ja-JP" altLang="en-US" dirty="0"/>
              <a:t>本来のアイディア出しの形</a:t>
            </a:r>
          </a:p>
        </p:txBody>
      </p:sp>
      <p:sp>
        <p:nvSpPr>
          <p:cNvPr id="3" name="コンテンツ プレースホルダー 2">
            <a:extLst>
              <a:ext uri="{FF2B5EF4-FFF2-40B4-BE49-F238E27FC236}">
                <a16:creationId xmlns:a16="http://schemas.microsoft.com/office/drawing/2014/main" id="{4216EAF6-F70C-4D3D-AD28-2EE9E22E5F47}"/>
              </a:ext>
            </a:extLst>
          </p:cNvPr>
          <p:cNvSpPr>
            <a:spLocks noGrp="1"/>
          </p:cNvSpPr>
          <p:nvPr>
            <p:ph idx="1"/>
          </p:nvPr>
        </p:nvSpPr>
        <p:spPr>
          <a:xfrm>
            <a:off x="1261872" y="1828800"/>
            <a:ext cx="8595360" cy="1802167"/>
          </a:xfrm>
        </p:spPr>
        <p:txBody>
          <a:bodyPr>
            <a:normAutofit/>
          </a:bodyPr>
          <a:lstStyle/>
          <a:p>
            <a:pPr marL="0" indent="0" algn="ctr">
              <a:buNone/>
            </a:pPr>
            <a:r>
              <a:rPr lang="ja-JP" altLang="en-US" sz="2800" dirty="0"/>
              <a:t>テーマが決まり</a:t>
            </a:r>
            <a:endParaRPr lang="en-US" altLang="ja-JP" sz="2800" dirty="0"/>
          </a:p>
          <a:p>
            <a:pPr marL="0" indent="0" algn="ctr">
              <a:buNone/>
            </a:pPr>
            <a:r>
              <a:rPr kumimoji="1" lang="ja-JP" altLang="en-US" sz="2800" dirty="0"/>
              <a:t>提供するものが決まり</a:t>
            </a:r>
            <a:endParaRPr kumimoji="1" lang="en-US" altLang="ja-JP" sz="2800" dirty="0"/>
          </a:p>
          <a:p>
            <a:pPr marL="0" indent="0" algn="ctr">
              <a:buNone/>
            </a:pPr>
            <a:r>
              <a:rPr kumimoji="1" lang="ja-JP" altLang="en-US" sz="2800" dirty="0">
                <a:solidFill>
                  <a:srgbClr val="00B0F0"/>
                </a:solidFill>
              </a:rPr>
              <a:t>いかに利益</a:t>
            </a:r>
            <a:r>
              <a:rPr kumimoji="1" lang="ja-JP" altLang="en-US" sz="2800" dirty="0"/>
              <a:t>を出るようにするか</a:t>
            </a:r>
          </a:p>
        </p:txBody>
      </p:sp>
      <p:sp>
        <p:nvSpPr>
          <p:cNvPr id="4" name="スライド番号プレースホルダー 3">
            <a:extLst>
              <a:ext uri="{FF2B5EF4-FFF2-40B4-BE49-F238E27FC236}">
                <a16:creationId xmlns:a16="http://schemas.microsoft.com/office/drawing/2014/main" id="{E62D785E-C513-46DA-882E-288FB2CDFCAE}"/>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9</a:t>
            </a:fld>
            <a:endParaRPr kumimoji="1" lang="ja-JP" altLang="en-US"/>
          </a:p>
        </p:txBody>
      </p:sp>
      <p:sp>
        <p:nvSpPr>
          <p:cNvPr id="5" name="矢印: 下 4">
            <a:extLst>
              <a:ext uri="{FF2B5EF4-FFF2-40B4-BE49-F238E27FC236}">
                <a16:creationId xmlns:a16="http://schemas.microsoft.com/office/drawing/2014/main" id="{AC3E7545-9CE2-4324-8EB2-E2B2D17CD7EA}"/>
              </a:ext>
            </a:extLst>
          </p:cNvPr>
          <p:cNvSpPr/>
          <p:nvPr/>
        </p:nvSpPr>
        <p:spPr>
          <a:xfrm>
            <a:off x="5057963" y="3630967"/>
            <a:ext cx="1003177" cy="124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487D2C68-6E7D-4B81-8AB1-7585A81EFF8D}"/>
              </a:ext>
            </a:extLst>
          </p:cNvPr>
          <p:cNvSpPr txBox="1">
            <a:spLocks/>
          </p:cNvSpPr>
          <p:nvPr/>
        </p:nvSpPr>
        <p:spPr>
          <a:xfrm>
            <a:off x="1261871" y="5015884"/>
            <a:ext cx="8595360" cy="124287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ja-JP" altLang="en-US" sz="2800" dirty="0"/>
              <a:t>この</a:t>
            </a:r>
            <a:r>
              <a:rPr lang="ja-JP" altLang="en-US" sz="2800" dirty="0">
                <a:solidFill>
                  <a:srgbClr val="00B0F0"/>
                </a:solidFill>
              </a:rPr>
              <a:t>いかに</a:t>
            </a:r>
            <a:r>
              <a:rPr lang="ja-JP" altLang="en-US" sz="2800" dirty="0" err="1">
                <a:solidFill>
                  <a:srgbClr val="00B0F0"/>
                </a:solidFill>
              </a:rPr>
              <a:t>の</a:t>
            </a:r>
            <a:r>
              <a:rPr lang="ja-JP" altLang="en-US" sz="2800" dirty="0">
                <a:solidFill>
                  <a:srgbClr val="00B0F0"/>
                </a:solidFill>
              </a:rPr>
              <a:t>部分</a:t>
            </a:r>
            <a:r>
              <a:rPr lang="ja-JP" altLang="en-US" sz="2800" dirty="0"/>
              <a:t>こそが</a:t>
            </a:r>
            <a:endParaRPr lang="en-US" altLang="ja-JP" sz="2800" dirty="0"/>
          </a:p>
          <a:p>
            <a:pPr marL="0" indent="0" algn="ctr">
              <a:buFont typeface="Arial" pitchFamily="34" charset="0"/>
              <a:buNone/>
            </a:pPr>
            <a:r>
              <a:rPr lang="ja-JP" altLang="en-US" sz="2800" dirty="0">
                <a:solidFill>
                  <a:srgbClr val="FF0000"/>
                </a:solidFill>
              </a:rPr>
              <a:t>アイディア</a:t>
            </a:r>
            <a:r>
              <a:rPr lang="ja-JP" altLang="en-US" sz="2800" dirty="0"/>
              <a:t>である</a:t>
            </a:r>
          </a:p>
        </p:txBody>
      </p:sp>
    </p:spTree>
    <p:extLst>
      <p:ext uri="{BB962C8B-B14F-4D97-AF65-F5344CB8AC3E}">
        <p14:creationId xmlns:p14="http://schemas.microsoft.com/office/powerpoint/2010/main" val="2873216031"/>
      </p:ext>
    </p:extLst>
  </p:cSld>
  <p:clrMapOvr>
    <a:masterClrMapping/>
  </p:clrMapOvr>
</p:sld>
</file>

<file path=ppt/theme/theme1.xml><?xml version="1.0" encoding="utf-8"?>
<a:theme xmlns:a="http://schemas.openxmlformats.org/drawingml/2006/main" name="表示">
  <a:themeElements>
    <a:clrScheme name="表示">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表示">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表示">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TM03457515[[fn=ビュー]]</Template>
  <TotalTime>74</TotalTime>
  <Words>437</Words>
  <Application>Microsoft Office PowerPoint</Application>
  <PresentationFormat>ワイド画面</PresentationFormat>
  <Paragraphs>74</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ゴシック</vt:lpstr>
      <vt:lpstr>游ゴシック</vt:lpstr>
      <vt:lpstr>Arial</vt:lpstr>
      <vt:lpstr>Century Schoolbook</vt:lpstr>
      <vt:lpstr>Wingdings 2</vt:lpstr>
      <vt:lpstr>表示</vt:lpstr>
      <vt:lpstr>アイディアとテーマ </vt:lpstr>
      <vt:lpstr>目次</vt:lpstr>
      <vt:lpstr>アイディアとテーマの違い</vt:lpstr>
      <vt:lpstr>これはアイディア？テーマ？</vt:lpstr>
      <vt:lpstr>正解は「テーマ」</vt:lpstr>
      <vt:lpstr>これはアイディア？テーマ？</vt:lpstr>
      <vt:lpstr>正解は「アイディア」</vt:lpstr>
      <vt:lpstr>よく犯してしまうミス</vt:lpstr>
      <vt:lpstr>本来のアイディア出しの形</vt:lpstr>
      <vt:lpstr>んで、結局アイディアとテーマの違いは？</vt:lpstr>
      <vt:lpstr>テーマとは</vt:lpstr>
      <vt:lpstr>アイディアとは</vt:lpstr>
      <vt:lpstr>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アイディアとテーマ </dc:title>
  <dc:creator>田村 政樹</dc:creator>
  <cp:lastModifiedBy>田村 政樹</cp:lastModifiedBy>
  <cp:revision>12</cp:revision>
  <dcterms:created xsi:type="dcterms:W3CDTF">2019-12-25T13:12:24Z</dcterms:created>
  <dcterms:modified xsi:type="dcterms:W3CDTF">2019-12-25T14:27:06Z</dcterms:modified>
</cp:coreProperties>
</file>