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70" r:id="rId11"/>
    <p:sldId id="271" r:id="rId12"/>
    <p:sldId id="266" r:id="rId13"/>
    <p:sldId id="267" r:id="rId14"/>
    <p:sldId id="268" r:id="rId15"/>
    <p:sldId id="272" r:id="rId16"/>
    <p:sldId id="27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5182D5-9BC1-4BCD-9E82-1C60E27DD7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6AF811D-B4C3-415B-A668-0FDF9E4CE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96364-4D5F-42EE-A55C-E9BED9674740}"/>
              </a:ext>
            </a:extLst>
          </p:cNvPr>
          <p:cNvSpPr>
            <a:spLocks noGrp="1"/>
          </p:cNvSpPr>
          <p:nvPr>
            <p:ph type="dt" sz="half" idx="10"/>
          </p:nvPr>
        </p:nvSpPr>
        <p:spPr/>
        <p:txBody>
          <a:bodyPr/>
          <a:lstStyle/>
          <a:p>
            <a:fld id="{C9408C6B-076C-4344-9D3E-166FFE385E1F}" type="datetimeFigureOut">
              <a:rPr kumimoji="1" lang="ja-JP" altLang="en-US" smtClean="0"/>
              <a:t>2020/1/8</a:t>
            </a:fld>
            <a:endParaRPr kumimoji="1" lang="ja-JP" altLang="en-US"/>
          </a:p>
        </p:txBody>
      </p:sp>
      <p:sp>
        <p:nvSpPr>
          <p:cNvPr id="5" name="フッター プレースホルダー 4">
            <a:extLst>
              <a:ext uri="{FF2B5EF4-FFF2-40B4-BE49-F238E27FC236}">
                <a16:creationId xmlns:a16="http://schemas.microsoft.com/office/drawing/2014/main" id="{4AEF3651-BDB9-455F-8DB5-33F6DB8973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F06313F-EF66-464D-A850-99F7B4AA2823}"/>
              </a:ext>
            </a:extLst>
          </p:cNvPr>
          <p:cNvSpPr>
            <a:spLocks noGrp="1"/>
          </p:cNvSpPr>
          <p:nvPr>
            <p:ph type="sldNum" sz="quarter" idx="12"/>
          </p:nvPr>
        </p:nvSpPr>
        <p:spPr/>
        <p:txBody>
          <a:body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68287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7B54A-83DB-4DB2-8F91-4A374802BE4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A2EAE37-6675-46DB-B3A2-735C0D17B09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2D19CA-C065-48BF-A7C3-072344230B85}"/>
              </a:ext>
            </a:extLst>
          </p:cNvPr>
          <p:cNvSpPr>
            <a:spLocks noGrp="1"/>
          </p:cNvSpPr>
          <p:nvPr>
            <p:ph type="dt" sz="half" idx="10"/>
          </p:nvPr>
        </p:nvSpPr>
        <p:spPr/>
        <p:txBody>
          <a:bodyPr/>
          <a:lstStyle/>
          <a:p>
            <a:fld id="{C9408C6B-076C-4344-9D3E-166FFE385E1F}" type="datetimeFigureOut">
              <a:rPr kumimoji="1" lang="ja-JP" altLang="en-US" smtClean="0"/>
              <a:t>2020/1/8</a:t>
            </a:fld>
            <a:endParaRPr kumimoji="1" lang="ja-JP" altLang="en-US"/>
          </a:p>
        </p:txBody>
      </p:sp>
      <p:sp>
        <p:nvSpPr>
          <p:cNvPr id="5" name="フッター プレースホルダー 4">
            <a:extLst>
              <a:ext uri="{FF2B5EF4-FFF2-40B4-BE49-F238E27FC236}">
                <a16:creationId xmlns:a16="http://schemas.microsoft.com/office/drawing/2014/main" id="{C7698139-10A5-4F39-9BE9-A06E79BB73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0A3279-EE59-4239-AEDA-9D625967E73C}"/>
              </a:ext>
            </a:extLst>
          </p:cNvPr>
          <p:cNvSpPr>
            <a:spLocks noGrp="1"/>
          </p:cNvSpPr>
          <p:nvPr>
            <p:ph type="sldNum" sz="quarter" idx="12"/>
          </p:nvPr>
        </p:nvSpPr>
        <p:spPr/>
        <p:txBody>
          <a:body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98453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8A1E3E8-6A62-4D06-91EA-F6F07F71231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D12FB5-C601-4B3B-8159-F7663B755B7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34F965-4509-48CC-A96A-5F2BEE996B84}"/>
              </a:ext>
            </a:extLst>
          </p:cNvPr>
          <p:cNvSpPr>
            <a:spLocks noGrp="1"/>
          </p:cNvSpPr>
          <p:nvPr>
            <p:ph type="dt" sz="half" idx="10"/>
          </p:nvPr>
        </p:nvSpPr>
        <p:spPr/>
        <p:txBody>
          <a:bodyPr/>
          <a:lstStyle/>
          <a:p>
            <a:fld id="{C9408C6B-076C-4344-9D3E-166FFE385E1F}" type="datetimeFigureOut">
              <a:rPr kumimoji="1" lang="ja-JP" altLang="en-US" smtClean="0"/>
              <a:t>2020/1/8</a:t>
            </a:fld>
            <a:endParaRPr kumimoji="1" lang="ja-JP" altLang="en-US"/>
          </a:p>
        </p:txBody>
      </p:sp>
      <p:sp>
        <p:nvSpPr>
          <p:cNvPr id="5" name="フッター プレースホルダー 4">
            <a:extLst>
              <a:ext uri="{FF2B5EF4-FFF2-40B4-BE49-F238E27FC236}">
                <a16:creationId xmlns:a16="http://schemas.microsoft.com/office/drawing/2014/main" id="{CEC5CBC0-3274-4D7A-AED7-4E27D9340A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ADF9E7-918E-47A7-A122-BA361D3F4101}"/>
              </a:ext>
            </a:extLst>
          </p:cNvPr>
          <p:cNvSpPr>
            <a:spLocks noGrp="1"/>
          </p:cNvSpPr>
          <p:nvPr>
            <p:ph type="sldNum" sz="quarter" idx="12"/>
          </p:nvPr>
        </p:nvSpPr>
        <p:spPr/>
        <p:txBody>
          <a:body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277052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8BE67-489E-4C8E-AC52-E5345EAD716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29C557-5B44-4D48-94C0-FBCB19A1502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8D95BF-EAF9-4767-B2B1-26707E736022}"/>
              </a:ext>
            </a:extLst>
          </p:cNvPr>
          <p:cNvSpPr>
            <a:spLocks noGrp="1"/>
          </p:cNvSpPr>
          <p:nvPr>
            <p:ph type="dt" sz="half" idx="10"/>
          </p:nvPr>
        </p:nvSpPr>
        <p:spPr/>
        <p:txBody>
          <a:bodyPr/>
          <a:lstStyle/>
          <a:p>
            <a:fld id="{C9408C6B-076C-4344-9D3E-166FFE385E1F}" type="datetimeFigureOut">
              <a:rPr kumimoji="1" lang="ja-JP" altLang="en-US" smtClean="0"/>
              <a:t>2020/1/8</a:t>
            </a:fld>
            <a:endParaRPr kumimoji="1" lang="ja-JP" altLang="en-US"/>
          </a:p>
        </p:txBody>
      </p:sp>
      <p:sp>
        <p:nvSpPr>
          <p:cNvPr id="5" name="フッター プレースホルダー 4">
            <a:extLst>
              <a:ext uri="{FF2B5EF4-FFF2-40B4-BE49-F238E27FC236}">
                <a16:creationId xmlns:a16="http://schemas.microsoft.com/office/drawing/2014/main" id="{E4391C3A-3A3B-48D8-8F9A-C5F3FC4940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477BB6-481E-45DF-88EB-89A6F4A3FC59}"/>
              </a:ext>
            </a:extLst>
          </p:cNvPr>
          <p:cNvSpPr>
            <a:spLocks noGrp="1"/>
          </p:cNvSpPr>
          <p:nvPr>
            <p:ph type="sldNum" sz="quarter" idx="12"/>
          </p:nvPr>
        </p:nvSpPr>
        <p:spPr/>
        <p:txBody>
          <a:body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174347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C6344-BB1E-4272-B750-23FA5D0E9CC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26F71C-B4B4-4FC9-B09F-C13D4B4F5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2B6090F-53B3-4F59-9371-F6153E42BEA9}"/>
              </a:ext>
            </a:extLst>
          </p:cNvPr>
          <p:cNvSpPr>
            <a:spLocks noGrp="1"/>
          </p:cNvSpPr>
          <p:nvPr>
            <p:ph type="dt" sz="half" idx="10"/>
          </p:nvPr>
        </p:nvSpPr>
        <p:spPr/>
        <p:txBody>
          <a:bodyPr/>
          <a:lstStyle/>
          <a:p>
            <a:fld id="{C9408C6B-076C-4344-9D3E-166FFE385E1F}" type="datetimeFigureOut">
              <a:rPr kumimoji="1" lang="ja-JP" altLang="en-US" smtClean="0"/>
              <a:t>2020/1/8</a:t>
            </a:fld>
            <a:endParaRPr kumimoji="1" lang="ja-JP" altLang="en-US"/>
          </a:p>
        </p:txBody>
      </p:sp>
      <p:sp>
        <p:nvSpPr>
          <p:cNvPr id="5" name="フッター プレースホルダー 4">
            <a:extLst>
              <a:ext uri="{FF2B5EF4-FFF2-40B4-BE49-F238E27FC236}">
                <a16:creationId xmlns:a16="http://schemas.microsoft.com/office/drawing/2014/main" id="{8D5F961F-9C34-4421-9AED-F6549ED26C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7ECBD4-4A9C-457F-BED7-618EEED2D11C}"/>
              </a:ext>
            </a:extLst>
          </p:cNvPr>
          <p:cNvSpPr>
            <a:spLocks noGrp="1"/>
          </p:cNvSpPr>
          <p:nvPr>
            <p:ph type="sldNum" sz="quarter" idx="12"/>
          </p:nvPr>
        </p:nvSpPr>
        <p:spPr/>
        <p:txBody>
          <a:body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153049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E5FB2F-68B3-492B-B230-78E0E85F2D7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844335-27E0-4FD2-BA67-E3FA7B38C24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63A8D0-08E8-4C1F-A37E-E1DA9BF78A5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2F4B44-ACAF-49E1-AA82-25C5492F861B}"/>
              </a:ext>
            </a:extLst>
          </p:cNvPr>
          <p:cNvSpPr>
            <a:spLocks noGrp="1"/>
          </p:cNvSpPr>
          <p:nvPr>
            <p:ph type="dt" sz="half" idx="10"/>
          </p:nvPr>
        </p:nvSpPr>
        <p:spPr/>
        <p:txBody>
          <a:bodyPr/>
          <a:lstStyle/>
          <a:p>
            <a:fld id="{C9408C6B-076C-4344-9D3E-166FFE385E1F}" type="datetimeFigureOut">
              <a:rPr kumimoji="1" lang="ja-JP" altLang="en-US" smtClean="0"/>
              <a:t>2020/1/8</a:t>
            </a:fld>
            <a:endParaRPr kumimoji="1" lang="ja-JP" altLang="en-US"/>
          </a:p>
        </p:txBody>
      </p:sp>
      <p:sp>
        <p:nvSpPr>
          <p:cNvPr id="6" name="フッター プレースホルダー 5">
            <a:extLst>
              <a:ext uri="{FF2B5EF4-FFF2-40B4-BE49-F238E27FC236}">
                <a16:creationId xmlns:a16="http://schemas.microsoft.com/office/drawing/2014/main" id="{C8256008-7857-4DAE-B792-D2E59C39A5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19E306-873C-4169-85E6-1D3D93DD0F9A}"/>
              </a:ext>
            </a:extLst>
          </p:cNvPr>
          <p:cNvSpPr>
            <a:spLocks noGrp="1"/>
          </p:cNvSpPr>
          <p:nvPr>
            <p:ph type="sldNum" sz="quarter" idx="12"/>
          </p:nvPr>
        </p:nvSpPr>
        <p:spPr/>
        <p:txBody>
          <a:body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376699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04F9A-30FE-433F-8F16-DA88960FD2B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CF0718-9319-4BFC-93AE-50BE05026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5353D3A-7382-43FF-BE81-7A90FB6EA4E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DCFC9F8-C7BF-469B-A963-7FBCA48621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B24201C-5F2C-4CAE-A3AE-BC1B8746614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309273E-4B24-4990-82A5-52F7CD69D6AD}"/>
              </a:ext>
            </a:extLst>
          </p:cNvPr>
          <p:cNvSpPr>
            <a:spLocks noGrp="1"/>
          </p:cNvSpPr>
          <p:nvPr>
            <p:ph type="dt" sz="half" idx="10"/>
          </p:nvPr>
        </p:nvSpPr>
        <p:spPr/>
        <p:txBody>
          <a:bodyPr/>
          <a:lstStyle/>
          <a:p>
            <a:fld id="{C9408C6B-076C-4344-9D3E-166FFE385E1F}" type="datetimeFigureOut">
              <a:rPr kumimoji="1" lang="ja-JP" altLang="en-US" smtClean="0"/>
              <a:t>2020/1/8</a:t>
            </a:fld>
            <a:endParaRPr kumimoji="1" lang="ja-JP" altLang="en-US"/>
          </a:p>
        </p:txBody>
      </p:sp>
      <p:sp>
        <p:nvSpPr>
          <p:cNvPr id="8" name="フッター プレースホルダー 7">
            <a:extLst>
              <a:ext uri="{FF2B5EF4-FFF2-40B4-BE49-F238E27FC236}">
                <a16:creationId xmlns:a16="http://schemas.microsoft.com/office/drawing/2014/main" id="{F02D6EA5-0A25-4C82-AAF5-0013928A982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1CB5BAF-87F0-4B59-9171-9ADD0CE3D7F2}"/>
              </a:ext>
            </a:extLst>
          </p:cNvPr>
          <p:cNvSpPr>
            <a:spLocks noGrp="1"/>
          </p:cNvSpPr>
          <p:nvPr>
            <p:ph type="sldNum" sz="quarter" idx="12"/>
          </p:nvPr>
        </p:nvSpPr>
        <p:spPr/>
        <p:txBody>
          <a:body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41644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E3C1C1-79F5-46E0-A1FF-DFB6F880E11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AFC3A01-397C-4067-B6CE-7FB26FA2424E}"/>
              </a:ext>
            </a:extLst>
          </p:cNvPr>
          <p:cNvSpPr>
            <a:spLocks noGrp="1"/>
          </p:cNvSpPr>
          <p:nvPr>
            <p:ph type="dt" sz="half" idx="10"/>
          </p:nvPr>
        </p:nvSpPr>
        <p:spPr/>
        <p:txBody>
          <a:bodyPr/>
          <a:lstStyle/>
          <a:p>
            <a:fld id="{C9408C6B-076C-4344-9D3E-166FFE385E1F}" type="datetimeFigureOut">
              <a:rPr kumimoji="1" lang="ja-JP" altLang="en-US" smtClean="0"/>
              <a:t>2020/1/8</a:t>
            </a:fld>
            <a:endParaRPr kumimoji="1" lang="ja-JP" altLang="en-US"/>
          </a:p>
        </p:txBody>
      </p:sp>
      <p:sp>
        <p:nvSpPr>
          <p:cNvPr id="4" name="フッター プレースホルダー 3">
            <a:extLst>
              <a:ext uri="{FF2B5EF4-FFF2-40B4-BE49-F238E27FC236}">
                <a16:creationId xmlns:a16="http://schemas.microsoft.com/office/drawing/2014/main" id="{BA434D17-E49F-49E5-99A4-46A4F2D7B42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6F77547-58EF-4D18-8C89-514312D6BB4E}"/>
              </a:ext>
            </a:extLst>
          </p:cNvPr>
          <p:cNvSpPr>
            <a:spLocks noGrp="1"/>
          </p:cNvSpPr>
          <p:nvPr>
            <p:ph type="sldNum" sz="quarter" idx="12"/>
          </p:nvPr>
        </p:nvSpPr>
        <p:spPr/>
        <p:txBody>
          <a:body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158234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5813DB1-F6B1-4F2E-BE6D-427EDD9810B6}"/>
              </a:ext>
            </a:extLst>
          </p:cNvPr>
          <p:cNvSpPr>
            <a:spLocks noGrp="1"/>
          </p:cNvSpPr>
          <p:nvPr>
            <p:ph type="dt" sz="half" idx="10"/>
          </p:nvPr>
        </p:nvSpPr>
        <p:spPr/>
        <p:txBody>
          <a:bodyPr/>
          <a:lstStyle/>
          <a:p>
            <a:fld id="{C9408C6B-076C-4344-9D3E-166FFE385E1F}" type="datetimeFigureOut">
              <a:rPr kumimoji="1" lang="ja-JP" altLang="en-US" smtClean="0"/>
              <a:t>2020/1/8</a:t>
            </a:fld>
            <a:endParaRPr kumimoji="1" lang="ja-JP" altLang="en-US"/>
          </a:p>
        </p:txBody>
      </p:sp>
      <p:sp>
        <p:nvSpPr>
          <p:cNvPr id="3" name="フッター プレースホルダー 2">
            <a:extLst>
              <a:ext uri="{FF2B5EF4-FFF2-40B4-BE49-F238E27FC236}">
                <a16:creationId xmlns:a16="http://schemas.microsoft.com/office/drawing/2014/main" id="{51291576-0BB0-46C4-8372-1FDDA4B2430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D693FC5-AA5A-4DE9-B202-08C48A8457CD}"/>
              </a:ext>
            </a:extLst>
          </p:cNvPr>
          <p:cNvSpPr>
            <a:spLocks noGrp="1"/>
          </p:cNvSpPr>
          <p:nvPr>
            <p:ph type="sldNum" sz="quarter" idx="12"/>
          </p:nvPr>
        </p:nvSpPr>
        <p:spPr/>
        <p:txBody>
          <a:body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15910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75C82-645C-4317-B583-0A9F51B94C7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453838-F4D0-45AD-8D97-6065F9630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7F29795-FF38-4B82-8249-D16F5476F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A39A4A-A3DA-4C62-A6DE-1279A5926974}"/>
              </a:ext>
            </a:extLst>
          </p:cNvPr>
          <p:cNvSpPr>
            <a:spLocks noGrp="1"/>
          </p:cNvSpPr>
          <p:nvPr>
            <p:ph type="dt" sz="half" idx="10"/>
          </p:nvPr>
        </p:nvSpPr>
        <p:spPr/>
        <p:txBody>
          <a:bodyPr/>
          <a:lstStyle/>
          <a:p>
            <a:fld id="{C9408C6B-076C-4344-9D3E-166FFE385E1F}" type="datetimeFigureOut">
              <a:rPr kumimoji="1" lang="ja-JP" altLang="en-US" smtClean="0"/>
              <a:t>2020/1/8</a:t>
            </a:fld>
            <a:endParaRPr kumimoji="1" lang="ja-JP" altLang="en-US"/>
          </a:p>
        </p:txBody>
      </p:sp>
      <p:sp>
        <p:nvSpPr>
          <p:cNvPr id="6" name="フッター プレースホルダー 5">
            <a:extLst>
              <a:ext uri="{FF2B5EF4-FFF2-40B4-BE49-F238E27FC236}">
                <a16:creationId xmlns:a16="http://schemas.microsoft.com/office/drawing/2014/main" id="{E021E979-53DE-4F58-8F10-238C3EE6DC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EAEDA2-B35C-470A-A2BB-2DF5D3BB192D}"/>
              </a:ext>
            </a:extLst>
          </p:cNvPr>
          <p:cNvSpPr>
            <a:spLocks noGrp="1"/>
          </p:cNvSpPr>
          <p:nvPr>
            <p:ph type="sldNum" sz="quarter" idx="12"/>
          </p:nvPr>
        </p:nvSpPr>
        <p:spPr/>
        <p:txBody>
          <a:body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1679169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E4C7E9-7A75-491A-98AA-CE2C08B103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2960624-01E9-4558-8CE0-B68D37DF80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DF3F400-7F05-4FA8-90B2-1DE8219BD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DC9A92-66B4-44B7-BCBB-7FA45E19FC6E}"/>
              </a:ext>
            </a:extLst>
          </p:cNvPr>
          <p:cNvSpPr>
            <a:spLocks noGrp="1"/>
          </p:cNvSpPr>
          <p:nvPr>
            <p:ph type="dt" sz="half" idx="10"/>
          </p:nvPr>
        </p:nvSpPr>
        <p:spPr/>
        <p:txBody>
          <a:bodyPr/>
          <a:lstStyle/>
          <a:p>
            <a:fld id="{C9408C6B-076C-4344-9D3E-166FFE385E1F}" type="datetimeFigureOut">
              <a:rPr kumimoji="1" lang="ja-JP" altLang="en-US" smtClean="0"/>
              <a:t>2020/1/8</a:t>
            </a:fld>
            <a:endParaRPr kumimoji="1" lang="ja-JP" altLang="en-US"/>
          </a:p>
        </p:txBody>
      </p:sp>
      <p:sp>
        <p:nvSpPr>
          <p:cNvPr id="6" name="フッター プレースホルダー 5">
            <a:extLst>
              <a:ext uri="{FF2B5EF4-FFF2-40B4-BE49-F238E27FC236}">
                <a16:creationId xmlns:a16="http://schemas.microsoft.com/office/drawing/2014/main" id="{74CE162B-3655-45E3-B5CC-37727BB25D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A8CCE6-387D-4A5D-8793-048C1658E4E4}"/>
              </a:ext>
            </a:extLst>
          </p:cNvPr>
          <p:cNvSpPr>
            <a:spLocks noGrp="1"/>
          </p:cNvSpPr>
          <p:nvPr>
            <p:ph type="sldNum" sz="quarter" idx="12"/>
          </p:nvPr>
        </p:nvSpPr>
        <p:spPr/>
        <p:txBody>
          <a:body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236715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D319B5-FF6A-4CBE-98AA-4E804A1477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CA4D47-F347-415C-81D3-0EEF672D7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E272B2-7EDF-488E-B771-73FE66133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08C6B-076C-4344-9D3E-166FFE385E1F}" type="datetimeFigureOut">
              <a:rPr kumimoji="1" lang="ja-JP" altLang="en-US" smtClean="0"/>
              <a:t>2020/1/8</a:t>
            </a:fld>
            <a:endParaRPr kumimoji="1" lang="ja-JP" altLang="en-US"/>
          </a:p>
        </p:txBody>
      </p:sp>
      <p:sp>
        <p:nvSpPr>
          <p:cNvPr id="5" name="フッター プレースホルダー 4">
            <a:extLst>
              <a:ext uri="{FF2B5EF4-FFF2-40B4-BE49-F238E27FC236}">
                <a16:creationId xmlns:a16="http://schemas.microsoft.com/office/drawing/2014/main" id="{EAB2AA44-0CC6-473E-A6EC-26F70A959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1EDF31-68BB-4A8A-AEB0-7C1CEB3CC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827F3-1054-4B02-B80D-8124A72643E9}" type="slidenum">
              <a:rPr kumimoji="1" lang="ja-JP" altLang="en-US" smtClean="0"/>
              <a:t>‹#›</a:t>
            </a:fld>
            <a:endParaRPr kumimoji="1" lang="ja-JP" altLang="en-US"/>
          </a:p>
        </p:txBody>
      </p:sp>
    </p:spTree>
    <p:extLst>
      <p:ext uri="{BB962C8B-B14F-4D97-AF65-F5344CB8AC3E}">
        <p14:creationId xmlns:p14="http://schemas.microsoft.com/office/powerpoint/2010/main" val="3723600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56D23C-B536-494B-9087-B4967E04268D}"/>
              </a:ext>
            </a:extLst>
          </p:cNvPr>
          <p:cNvSpPr>
            <a:spLocks noGrp="1"/>
          </p:cNvSpPr>
          <p:nvPr>
            <p:ph type="ctrTitle"/>
          </p:nvPr>
        </p:nvSpPr>
        <p:spPr>
          <a:xfrm>
            <a:off x="1524000" y="2900994"/>
            <a:ext cx="9144000" cy="1056012"/>
          </a:xfrm>
        </p:spPr>
        <p:txBody>
          <a:bodyPr/>
          <a:lstStyle/>
          <a:p>
            <a:r>
              <a:rPr kumimoji="1" lang="ja-JP" altLang="en-US" dirty="0"/>
              <a:t>ユーザーを絞る</a:t>
            </a:r>
          </a:p>
        </p:txBody>
      </p:sp>
    </p:spTree>
    <p:extLst>
      <p:ext uri="{BB962C8B-B14F-4D97-AF65-F5344CB8AC3E}">
        <p14:creationId xmlns:p14="http://schemas.microsoft.com/office/powerpoint/2010/main" val="3109921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a:xfrm>
            <a:off x="838200" y="365125"/>
            <a:ext cx="10515600" cy="1221079"/>
          </a:xfrm>
          <a:ln>
            <a:solidFill>
              <a:schemeClr val="bg1"/>
            </a:solidFill>
          </a:ln>
        </p:spPr>
        <p:txBody>
          <a:bodyPr/>
          <a:lstStyle/>
          <a:p>
            <a:pPr algn="ctr"/>
            <a:r>
              <a:rPr kumimoji="1" lang="ja-JP" altLang="en-US" dirty="0"/>
              <a:t>ユーザーを絞る</a:t>
            </a:r>
          </a:p>
        </p:txBody>
      </p:sp>
      <p:sp>
        <p:nvSpPr>
          <p:cNvPr id="4" name="矢印: 下 3">
            <a:extLst>
              <a:ext uri="{FF2B5EF4-FFF2-40B4-BE49-F238E27FC236}">
                <a16:creationId xmlns:a16="http://schemas.microsoft.com/office/drawing/2014/main" id="{BF924969-3E19-4F70-A9DE-A7F38D0C3C06}"/>
              </a:ext>
            </a:extLst>
          </p:cNvPr>
          <p:cNvSpPr/>
          <p:nvPr/>
        </p:nvSpPr>
        <p:spPr>
          <a:xfrm>
            <a:off x="5680788" y="1586203"/>
            <a:ext cx="830424" cy="970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A5BECC39-C62F-4DDB-BE7B-1382FB94CA04}"/>
              </a:ext>
            </a:extLst>
          </p:cNvPr>
          <p:cNvSpPr txBox="1">
            <a:spLocks/>
          </p:cNvSpPr>
          <p:nvPr/>
        </p:nvSpPr>
        <p:spPr>
          <a:xfrm>
            <a:off x="582384" y="4748051"/>
            <a:ext cx="11027229" cy="1221079"/>
          </a:xfrm>
          <a:prstGeom prst="rect">
            <a:avLst/>
          </a:prstGeom>
          <a:ln>
            <a:solidFill>
              <a:schemeClr val="bg1"/>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次にそのような人たちに何を提供すればいいのかわかる</a:t>
            </a:r>
          </a:p>
        </p:txBody>
      </p:sp>
      <p:sp>
        <p:nvSpPr>
          <p:cNvPr id="7" name="矢印: 下 6">
            <a:extLst>
              <a:ext uri="{FF2B5EF4-FFF2-40B4-BE49-F238E27FC236}">
                <a16:creationId xmlns:a16="http://schemas.microsoft.com/office/drawing/2014/main" id="{6EACB70D-DD71-4A3E-9DFA-081F1A9EFC86}"/>
              </a:ext>
            </a:extLst>
          </p:cNvPr>
          <p:cNvSpPr/>
          <p:nvPr/>
        </p:nvSpPr>
        <p:spPr>
          <a:xfrm>
            <a:off x="5680787" y="3777666"/>
            <a:ext cx="830424" cy="970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B1417AB6-B563-40B5-96F7-AC406E5BE505}"/>
              </a:ext>
            </a:extLst>
          </p:cNvPr>
          <p:cNvSpPr txBox="1">
            <a:spLocks/>
          </p:cNvSpPr>
          <p:nvPr/>
        </p:nvSpPr>
        <p:spPr>
          <a:xfrm>
            <a:off x="734785" y="2708988"/>
            <a:ext cx="11027229" cy="1221079"/>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その人たちの特徴が分かる</a:t>
            </a:r>
          </a:p>
        </p:txBody>
      </p:sp>
      <p:sp>
        <p:nvSpPr>
          <p:cNvPr id="9" name="タイトル 1">
            <a:extLst>
              <a:ext uri="{FF2B5EF4-FFF2-40B4-BE49-F238E27FC236}">
                <a16:creationId xmlns:a16="http://schemas.microsoft.com/office/drawing/2014/main" id="{6A6726F9-0DFA-40FC-8AEE-A705E5B73156}"/>
              </a:ext>
            </a:extLst>
          </p:cNvPr>
          <p:cNvSpPr txBox="1">
            <a:spLocks/>
          </p:cNvSpPr>
          <p:nvPr/>
        </p:nvSpPr>
        <p:spPr>
          <a:xfrm>
            <a:off x="7012343" y="6325215"/>
            <a:ext cx="5109286" cy="335319"/>
          </a:xfrm>
          <a:prstGeom prst="rect">
            <a:avLst/>
          </a:prstGeom>
          <a:ln>
            <a:solidFill>
              <a:schemeClr val="bg1"/>
            </a:solidFill>
          </a:ln>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その結果</a:t>
            </a:r>
            <a:r>
              <a:rPr lang="en-US" altLang="ja-JP" dirty="0"/>
              <a:t>…</a:t>
            </a:r>
            <a:endParaRPr lang="ja-JP" altLang="en-US" dirty="0"/>
          </a:p>
        </p:txBody>
      </p:sp>
    </p:spTree>
    <p:extLst>
      <p:ext uri="{BB962C8B-B14F-4D97-AF65-F5344CB8AC3E}">
        <p14:creationId xmlns:p14="http://schemas.microsoft.com/office/powerpoint/2010/main" val="247588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a:xfrm>
            <a:off x="0" y="2766218"/>
            <a:ext cx="12192000" cy="1325563"/>
          </a:xfrm>
        </p:spPr>
        <p:txBody>
          <a:bodyPr/>
          <a:lstStyle/>
          <a:p>
            <a:pPr algn="ctr"/>
            <a:r>
              <a:rPr kumimoji="1" lang="en-US" altLang="ja-JP" dirty="0"/>
              <a:t>1</a:t>
            </a:r>
            <a:r>
              <a:rPr kumimoji="1" lang="ja-JP" altLang="en-US" dirty="0"/>
              <a:t>回きりでは終わらない</a:t>
            </a:r>
            <a:br>
              <a:rPr kumimoji="1" lang="en-US" altLang="ja-JP" dirty="0"/>
            </a:br>
            <a:r>
              <a:rPr kumimoji="1" lang="ja-JP" altLang="en-US" dirty="0">
                <a:solidFill>
                  <a:srgbClr val="FF0000"/>
                </a:solidFill>
              </a:rPr>
              <a:t>息の長いビジネス</a:t>
            </a:r>
            <a:r>
              <a:rPr kumimoji="1" lang="ja-JP" altLang="en-US" dirty="0"/>
              <a:t>を行える</a:t>
            </a:r>
          </a:p>
        </p:txBody>
      </p:sp>
    </p:spTree>
    <p:extLst>
      <p:ext uri="{BB962C8B-B14F-4D97-AF65-F5344CB8AC3E}">
        <p14:creationId xmlns:p14="http://schemas.microsoft.com/office/powerpoint/2010/main" val="3392771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p:txBody>
          <a:bodyPr/>
          <a:lstStyle/>
          <a:p>
            <a:r>
              <a:rPr kumimoji="1" lang="ja-JP" altLang="en-US" dirty="0"/>
              <a:t>ユーザーを絞った例</a:t>
            </a:r>
          </a:p>
        </p:txBody>
      </p:sp>
      <p:sp>
        <p:nvSpPr>
          <p:cNvPr id="3" name="コンテンツ プレースホルダー 2">
            <a:extLst>
              <a:ext uri="{FF2B5EF4-FFF2-40B4-BE49-F238E27FC236}">
                <a16:creationId xmlns:a16="http://schemas.microsoft.com/office/drawing/2014/main" id="{C7E11315-0597-4991-95F1-7BF64691B347}"/>
              </a:ext>
            </a:extLst>
          </p:cNvPr>
          <p:cNvSpPr>
            <a:spLocks noGrp="1"/>
          </p:cNvSpPr>
          <p:nvPr>
            <p:ph idx="1"/>
          </p:nvPr>
        </p:nvSpPr>
        <p:spPr>
          <a:xfrm>
            <a:off x="838200" y="1690688"/>
            <a:ext cx="10515600" cy="4486275"/>
          </a:xfrm>
        </p:spPr>
        <p:txBody>
          <a:bodyPr/>
          <a:lstStyle/>
          <a:p>
            <a:r>
              <a:rPr kumimoji="1" lang="ja-JP" altLang="en-US" dirty="0"/>
              <a:t>ラーメン「二郎」</a:t>
            </a:r>
            <a:endParaRPr kumimoji="1" lang="en-US" altLang="ja-JP" dirty="0"/>
          </a:p>
          <a:p>
            <a:endParaRPr lang="en-US" altLang="ja-JP" dirty="0"/>
          </a:p>
          <a:p>
            <a:r>
              <a:rPr kumimoji="1" lang="ja-JP" altLang="en-US" dirty="0"/>
              <a:t>「おなか一杯、安く大盛のラーメンが食べたい大学生」というユーザーの絞り方</a:t>
            </a:r>
            <a:endParaRPr kumimoji="1" lang="en-US" altLang="ja-JP" dirty="0"/>
          </a:p>
          <a:p>
            <a:endParaRPr lang="en-US" altLang="ja-JP" dirty="0"/>
          </a:p>
          <a:p>
            <a:r>
              <a:rPr kumimoji="1" lang="ja-JP" altLang="en-US" dirty="0"/>
              <a:t>店の雰囲気などはファミリー向けではなく　店内もそこまで綺麗ではない</a:t>
            </a:r>
            <a:r>
              <a:rPr kumimoji="1" lang="en-US" altLang="ja-JP" dirty="0"/>
              <a:t>(</a:t>
            </a:r>
            <a:r>
              <a:rPr kumimoji="1" lang="ja-JP" altLang="en-US" dirty="0"/>
              <a:t>失礼</a:t>
            </a:r>
            <a:r>
              <a:rPr kumimoji="1" lang="en-US" altLang="ja-JP" dirty="0"/>
              <a:t>)</a:t>
            </a:r>
          </a:p>
          <a:p>
            <a:endParaRPr lang="en-US" altLang="ja-JP" dirty="0"/>
          </a:p>
          <a:p>
            <a:r>
              <a:rPr kumimoji="1" lang="ja-JP" altLang="en-US" dirty="0"/>
              <a:t>価格帯は</a:t>
            </a:r>
            <a:r>
              <a:rPr kumimoji="1" lang="en-US" altLang="ja-JP" dirty="0"/>
              <a:t>700</a:t>
            </a:r>
            <a:r>
              <a:rPr kumimoji="1" lang="ja-JP" altLang="en-US" dirty="0"/>
              <a:t>円</a:t>
            </a:r>
            <a:r>
              <a:rPr kumimoji="1" lang="en-US" altLang="ja-JP" dirty="0"/>
              <a:t>~</a:t>
            </a:r>
            <a:r>
              <a:rPr kumimoji="1" lang="ja-JP" altLang="en-US" dirty="0"/>
              <a:t>とラーメン業界ではリーズナブル</a:t>
            </a:r>
            <a:endParaRPr kumimoji="1" lang="en-US" altLang="ja-JP" dirty="0"/>
          </a:p>
        </p:txBody>
      </p:sp>
      <p:cxnSp>
        <p:nvCxnSpPr>
          <p:cNvPr id="5" name="直線コネクタ 4">
            <a:extLst>
              <a:ext uri="{FF2B5EF4-FFF2-40B4-BE49-F238E27FC236}">
                <a16:creationId xmlns:a16="http://schemas.microsoft.com/office/drawing/2014/main" id="{7FC14571-5C35-4D55-8A2A-FE3173862DA5}"/>
              </a:ext>
            </a:extLst>
          </p:cNvPr>
          <p:cNvCxnSpPr/>
          <p:nvPr/>
        </p:nvCxnSpPr>
        <p:spPr>
          <a:xfrm>
            <a:off x="581608" y="1380931"/>
            <a:ext cx="11028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タイトル 1">
            <a:extLst>
              <a:ext uri="{FF2B5EF4-FFF2-40B4-BE49-F238E27FC236}">
                <a16:creationId xmlns:a16="http://schemas.microsoft.com/office/drawing/2014/main" id="{C23BEA66-D693-4314-AA39-4A48442CF91F}"/>
              </a:ext>
            </a:extLst>
          </p:cNvPr>
          <p:cNvSpPr txBox="1">
            <a:spLocks/>
          </p:cNvSpPr>
          <p:nvPr/>
        </p:nvSpPr>
        <p:spPr>
          <a:xfrm>
            <a:off x="9064663" y="6522681"/>
            <a:ext cx="3127337" cy="335319"/>
          </a:xfrm>
          <a:prstGeom prst="rect">
            <a:avLst/>
          </a:prstGeom>
          <a:ln>
            <a:solidFill>
              <a:schemeClr val="bg1"/>
            </a:solidFill>
          </a:ln>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dirty="0"/>
              <a:t>※</a:t>
            </a:r>
            <a:r>
              <a:rPr lang="ja-JP" altLang="en-US" dirty="0"/>
              <a:t>憶測です</a:t>
            </a:r>
          </a:p>
        </p:txBody>
      </p:sp>
    </p:spTree>
    <p:extLst>
      <p:ext uri="{BB962C8B-B14F-4D97-AF65-F5344CB8AC3E}">
        <p14:creationId xmlns:p14="http://schemas.microsoft.com/office/powerpoint/2010/main" val="1331010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p:txBody>
          <a:bodyPr/>
          <a:lstStyle/>
          <a:p>
            <a:r>
              <a:rPr kumimoji="1" lang="ja-JP" altLang="en-US" dirty="0"/>
              <a:t>「二郎」がユーザーを絞った結果</a:t>
            </a:r>
          </a:p>
        </p:txBody>
      </p:sp>
      <p:sp>
        <p:nvSpPr>
          <p:cNvPr id="3" name="コンテンツ プレースホルダー 2">
            <a:extLst>
              <a:ext uri="{FF2B5EF4-FFF2-40B4-BE49-F238E27FC236}">
                <a16:creationId xmlns:a16="http://schemas.microsoft.com/office/drawing/2014/main" id="{C7E11315-0597-4991-95F1-7BF64691B347}"/>
              </a:ext>
            </a:extLst>
          </p:cNvPr>
          <p:cNvSpPr>
            <a:spLocks noGrp="1"/>
          </p:cNvSpPr>
          <p:nvPr>
            <p:ph idx="1"/>
          </p:nvPr>
        </p:nvSpPr>
        <p:spPr>
          <a:xfrm>
            <a:off x="838200" y="1690688"/>
            <a:ext cx="10515600" cy="4913308"/>
          </a:xfrm>
        </p:spPr>
        <p:txBody>
          <a:bodyPr/>
          <a:lstStyle/>
          <a:p>
            <a:r>
              <a:rPr kumimoji="1" lang="ja-JP" altLang="en-US" dirty="0"/>
              <a:t>「ジロリアン」と呼ばれる中毒者が現れるほどに</a:t>
            </a:r>
            <a:br>
              <a:rPr kumimoji="1" lang="en-US" altLang="ja-JP" dirty="0"/>
            </a:br>
            <a:r>
              <a:rPr kumimoji="1" lang="ja-JP" altLang="en-US" dirty="0"/>
              <a:t>→</a:t>
            </a:r>
            <a:r>
              <a:rPr lang="ja-JP" altLang="en-US" dirty="0"/>
              <a:t>リピート率がとても高い</a:t>
            </a:r>
            <a:endParaRPr kumimoji="1" lang="en-US" altLang="ja-JP" dirty="0"/>
          </a:p>
          <a:p>
            <a:endParaRPr lang="en-US" altLang="ja-JP" dirty="0"/>
          </a:p>
          <a:p>
            <a:r>
              <a:rPr lang="ja-JP" altLang="en-US" dirty="0"/>
              <a:t>おなかを安く満たしたい人間はお金がない大学生だけではなかった</a:t>
            </a:r>
            <a:r>
              <a:rPr lang="en-US" altLang="ja-JP" dirty="0"/>
              <a:t>(</a:t>
            </a:r>
            <a:r>
              <a:rPr lang="ja-JP" altLang="en-US" dirty="0"/>
              <a:t>社会人とか高校生を中心に利用者増</a:t>
            </a:r>
            <a:r>
              <a:rPr lang="en-US" altLang="ja-JP" dirty="0"/>
              <a:t>)</a:t>
            </a:r>
          </a:p>
          <a:p>
            <a:endParaRPr lang="en-US" altLang="ja-JP" dirty="0"/>
          </a:p>
          <a:p>
            <a:r>
              <a:rPr lang="ja-JP" altLang="en-US" dirty="0"/>
              <a:t>女性やファミリーのユーザーは極端に少ない</a:t>
            </a:r>
            <a:br>
              <a:rPr lang="en-US" altLang="ja-JP" dirty="0"/>
            </a:br>
            <a:r>
              <a:rPr lang="en-US" altLang="ja-JP" dirty="0"/>
              <a:t>(</a:t>
            </a:r>
            <a:r>
              <a:rPr lang="ja-JP" altLang="en-US" dirty="0"/>
              <a:t>体感</a:t>
            </a:r>
            <a:r>
              <a:rPr lang="en-US" altLang="ja-JP" dirty="0"/>
              <a:t>9.5:0.5 </a:t>
            </a:r>
            <a:r>
              <a:rPr lang="ja-JP" altLang="en-US" dirty="0" err="1"/>
              <a:t>ぐらい</a:t>
            </a:r>
            <a:r>
              <a:rPr lang="en-US" altLang="ja-JP" dirty="0"/>
              <a:t>)</a:t>
            </a:r>
          </a:p>
          <a:p>
            <a:endParaRPr kumimoji="1" lang="en-US" altLang="ja-JP" dirty="0"/>
          </a:p>
          <a:p>
            <a:r>
              <a:rPr kumimoji="1" lang="ja-JP" altLang="en-US" dirty="0"/>
              <a:t>駅前や学校の近く</a:t>
            </a:r>
            <a:r>
              <a:rPr lang="ja-JP" altLang="en-US" dirty="0"/>
              <a:t>の</a:t>
            </a:r>
            <a:r>
              <a:rPr kumimoji="1" lang="ja-JP" altLang="en-US" dirty="0"/>
              <a:t>店舗が着実に増えている</a:t>
            </a:r>
          </a:p>
        </p:txBody>
      </p:sp>
      <p:cxnSp>
        <p:nvCxnSpPr>
          <p:cNvPr id="5" name="直線コネクタ 4">
            <a:extLst>
              <a:ext uri="{FF2B5EF4-FFF2-40B4-BE49-F238E27FC236}">
                <a16:creationId xmlns:a16="http://schemas.microsoft.com/office/drawing/2014/main" id="{7FC14571-5C35-4D55-8A2A-FE3173862DA5}"/>
              </a:ext>
            </a:extLst>
          </p:cNvPr>
          <p:cNvCxnSpPr/>
          <p:nvPr/>
        </p:nvCxnSpPr>
        <p:spPr>
          <a:xfrm>
            <a:off x="581608" y="1380931"/>
            <a:ext cx="11028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5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a:xfrm>
            <a:off x="838200" y="1096645"/>
            <a:ext cx="10515600" cy="1325563"/>
          </a:xfrm>
        </p:spPr>
        <p:txBody>
          <a:bodyPr/>
          <a:lstStyle/>
          <a:p>
            <a:pPr algn="ctr"/>
            <a:r>
              <a:rPr kumimoji="1" lang="ja-JP" altLang="en-US" dirty="0"/>
              <a:t>ユーザーを絞るという上で「二郎」は</a:t>
            </a:r>
          </a:p>
        </p:txBody>
      </p:sp>
      <p:sp>
        <p:nvSpPr>
          <p:cNvPr id="6" name="タイトル 1">
            <a:extLst>
              <a:ext uri="{FF2B5EF4-FFF2-40B4-BE49-F238E27FC236}">
                <a16:creationId xmlns:a16="http://schemas.microsoft.com/office/drawing/2014/main" id="{7158B268-D5CD-4CBF-AD3C-BA6ECDB2A022}"/>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サービス</a:t>
            </a:r>
            <a:r>
              <a:rPr lang="en-US" altLang="ja-JP" dirty="0"/>
              <a:t>(</a:t>
            </a:r>
            <a:r>
              <a:rPr lang="ja-JP" altLang="en-US" dirty="0"/>
              <a:t>ラーメン</a:t>
            </a:r>
            <a:r>
              <a:rPr lang="en-US" altLang="ja-JP" dirty="0"/>
              <a:t>)</a:t>
            </a:r>
            <a:r>
              <a:rPr lang="ja-JP" altLang="en-US" dirty="0"/>
              <a:t>　ビジネス</a:t>
            </a:r>
            <a:r>
              <a:rPr lang="en-US" altLang="ja-JP" dirty="0"/>
              <a:t>(</a:t>
            </a:r>
            <a:r>
              <a:rPr lang="ja-JP" altLang="en-US" dirty="0"/>
              <a:t>売り方</a:t>
            </a:r>
            <a:r>
              <a:rPr lang="en-US" altLang="ja-JP" dirty="0"/>
              <a:t>)</a:t>
            </a:r>
          </a:p>
        </p:txBody>
      </p:sp>
      <p:sp>
        <p:nvSpPr>
          <p:cNvPr id="7" name="タイトル 1">
            <a:extLst>
              <a:ext uri="{FF2B5EF4-FFF2-40B4-BE49-F238E27FC236}">
                <a16:creationId xmlns:a16="http://schemas.microsoft.com/office/drawing/2014/main" id="{A7594160-8C9E-49BC-ADDF-F47F75841005}"/>
              </a:ext>
            </a:extLst>
          </p:cNvPr>
          <p:cNvSpPr txBox="1">
            <a:spLocks/>
          </p:cNvSpPr>
          <p:nvPr/>
        </p:nvSpPr>
        <p:spPr>
          <a:xfrm>
            <a:off x="838200" y="44357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solidFill>
                  <a:srgbClr val="FF0000"/>
                </a:solidFill>
              </a:rPr>
              <a:t>成功している</a:t>
            </a:r>
            <a:endParaRPr lang="en-US" altLang="ja-JP" dirty="0">
              <a:solidFill>
                <a:srgbClr val="FF0000"/>
              </a:solidFill>
            </a:endParaRPr>
          </a:p>
        </p:txBody>
      </p:sp>
    </p:spTree>
    <p:extLst>
      <p:ext uri="{BB962C8B-B14F-4D97-AF65-F5344CB8AC3E}">
        <p14:creationId xmlns:p14="http://schemas.microsoft.com/office/powerpoint/2010/main" val="334532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p:txBody>
          <a:bodyPr/>
          <a:lstStyle/>
          <a:p>
            <a:r>
              <a:rPr kumimoji="1" lang="ja-JP" altLang="en-US" dirty="0"/>
              <a:t>注意点</a:t>
            </a:r>
          </a:p>
        </p:txBody>
      </p:sp>
      <p:sp>
        <p:nvSpPr>
          <p:cNvPr id="3" name="コンテンツ プレースホルダー 2">
            <a:extLst>
              <a:ext uri="{FF2B5EF4-FFF2-40B4-BE49-F238E27FC236}">
                <a16:creationId xmlns:a16="http://schemas.microsoft.com/office/drawing/2014/main" id="{C7E11315-0597-4991-95F1-7BF64691B347}"/>
              </a:ext>
            </a:extLst>
          </p:cNvPr>
          <p:cNvSpPr>
            <a:spLocks noGrp="1"/>
          </p:cNvSpPr>
          <p:nvPr>
            <p:ph idx="1"/>
          </p:nvPr>
        </p:nvSpPr>
        <p:spPr>
          <a:xfrm>
            <a:off x="838200" y="1690688"/>
            <a:ext cx="10515600" cy="4974267"/>
          </a:xfrm>
        </p:spPr>
        <p:txBody>
          <a:bodyPr>
            <a:normAutofit lnSpcReduction="10000"/>
          </a:bodyPr>
          <a:lstStyle/>
          <a:p>
            <a:r>
              <a:rPr kumimoji="1" lang="ja-JP" altLang="en-US" dirty="0"/>
              <a:t>何もかもにおいてユーザーを絞ることが正しいことではない</a:t>
            </a:r>
            <a:endParaRPr kumimoji="1" lang="en-US" altLang="ja-JP" dirty="0"/>
          </a:p>
          <a:p>
            <a:endParaRPr lang="en-US" altLang="ja-JP" dirty="0"/>
          </a:p>
          <a:p>
            <a:r>
              <a:rPr kumimoji="1" lang="ja-JP" altLang="en-US" dirty="0"/>
              <a:t>ユニクロなどは逆に大衆化することで成功している</a:t>
            </a:r>
            <a:endParaRPr kumimoji="1" lang="en-US" altLang="ja-JP" dirty="0"/>
          </a:p>
          <a:p>
            <a:endParaRPr lang="en-US" altLang="ja-JP" dirty="0"/>
          </a:p>
          <a:p>
            <a:r>
              <a:rPr kumimoji="1" lang="ja-JP" altLang="en-US" dirty="0"/>
              <a:t>ただユニクロなども、何も考えず作ったわけではなく</a:t>
            </a:r>
            <a:br>
              <a:rPr lang="en-US" altLang="ja-JP" dirty="0"/>
            </a:br>
            <a:r>
              <a:rPr lang="ja-JP" altLang="en-US" dirty="0"/>
              <a:t>「安く良い服がほしい」というユーザーの絞り方</a:t>
            </a:r>
            <a:endParaRPr lang="en-US" altLang="ja-JP" dirty="0"/>
          </a:p>
          <a:p>
            <a:endParaRPr kumimoji="1" lang="en-US" altLang="ja-JP" dirty="0"/>
          </a:p>
          <a:p>
            <a:r>
              <a:rPr kumimoji="1" lang="ja-JP" altLang="en-US" dirty="0"/>
              <a:t>絞りすぎてもそれはニッチすぎて誰も見向きもしない</a:t>
            </a:r>
            <a:br>
              <a:rPr lang="en-US" altLang="ja-JP" dirty="0"/>
            </a:br>
            <a:r>
              <a:rPr lang="ja-JP" altLang="en-US" dirty="0"/>
              <a:t>「男性で</a:t>
            </a:r>
            <a:r>
              <a:rPr lang="en-US" altLang="ja-JP" dirty="0"/>
              <a:t>170cm</a:t>
            </a:r>
            <a:r>
              <a:rPr lang="ja-JP" altLang="en-US" dirty="0"/>
              <a:t>で歯が白くて髪が円形に剥げていて人見知りで大食いで投資家をしていてアメリカに住んでいる日本人」</a:t>
            </a:r>
            <a:br>
              <a:rPr lang="en-US" altLang="ja-JP" dirty="0"/>
            </a:br>
            <a:r>
              <a:rPr lang="ja-JP" altLang="en-US" dirty="0"/>
              <a:t>絞りすぎ！</a:t>
            </a:r>
            <a:endParaRPr lang="en-US" altLang="ja-JP" dirty="0"/>
          </a:p>
        </p:txBody>
      </p:sp>
      <p:cxnSp>
        <p:nvCxnSpPr>
          <p:cNvPr id="5" name="直線コネクタ 4">
            <a:extLst>
              <a:ext uri="{FF2B5EF4-FFF2-40B4-BE49-F238E27FC236}">
                <a16:creationId xmlns:a16="http://schemas.microsoft.com/office/drawing/2014/main" id="{7FC14571-5C35-4D55-8A2A-FE3173862DA5}"/>
              </a:ext>
            </a:extLst>
          </p:cNvPr>
          <p:cNvCxnSpPr/>
          <p:nvPr/>
        </p:nvCxnSpPr>
        <p:spPr>
          <a:xfrm>
            <a:off x="581608" y="1380931"/>
            <a:ext cx="11028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タイトル 1">
            <a:extLst>
              <a:ext uri="{FF2B5EF4-FFF2-40B4-BE49-F238E27FC236}">
                <a16:creationId xmlns:a16="http://schemas.microsoft.com/office/drawing/2014/main" id="{A115D8A5-3966-45B4-9251-CF7A733303D0}"/>
              </a:ext>
            </a:extLst>
          </p:cNvPr>
          <p:cNvSpPr txBox="1">
            <a:spLocks/>
          </p:cNvSpPr>
          <p:nvPr/>
        </p:nvSpPr>
        <p:spPr>
          <a:xfrm>
            <a:off x="9113520" y="4257042"/>
            <a:ext cx="2143760" cy="264158"/>
          </a:xfrm>
          <a:prstGeom prst="rect">
            <a:avLst/>
          </a:prstGeom>
          <a:ln>
            <a:solidFill>
              <a:schemeClr val="bg1"/>
            </a:solidFill>
          </a:ln>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資本の暴力</a:t>
            </a:r>
          </a:p>
        </p:txBody>
      </p:sp>
    </p:spTree>
    <p:extLst>
      <p:ext uri="{BB962C8B-B14F-4D97-AF65-F5344CB8AC3E}">
        <p14:creationId xmlns:p14="http://schemas.microsoft.com/office/powerpoint/2010/main" val="128311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a:xfrm>
            <a:off x="838200" y="2766218"/>
            <a:ext cx="10515600" cy="1325563"/>
          </a:xfrm>
        </p:spPr>
        <p:txBody>
          <a:bodyPr/>
          <a:lstStyle/>
          <a:p>
            <a:pPr algn="ctr"/>
            <a:r>
              <a:rPr kumimoji="1" lang="ja-JP" altLang="en-US" dirty="0"/>
              <a:t>終幕</a:t>
            </a:r>
          </a:p>
        </p:txBody>
      </p:sp>
    </p:spTree>
    <p:extLst>
      <p:ext uri="{BB962C8B-B14F-4D97-AF65-F5344CB8AC3E}">
        <p14:creationId xmlns:p14="http://schemas.microsoft.com/office/powerpoint/2010/main" val="330436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p:txBody>
          <a:bodyPr/>
          <a:lstStyle/>
          <a:p>
            <a:r>
              <a:rPr kumimoji="1" lang="ja-JP" altLang="en-US" dirty="0"/>
              <a:t>このスライドで知れること</a:t>
            </a:r>
          </a:p>
        </p:txBody>
      </p:sp>
      <p:sp>
        <p:nvSpPr>
          <p:cNvPr id="3" name="コンテンツ プレースホルダー 2">
            <a:extLst>
              <a:ext uri="{FF2B5EF4-FFF2-40B4-BE49-F238E27FC236}">
                <a16:creationId xmlns:a16="http://schemas.microsoft.com/office/drawing/2014/main" id="{C7E11315-0597-4991-95F1-7BF64691B347}"/>
              </a:ext>
            </a:extLst>
          </p:cNvPr>
          <p:cNvSpPr>
            <a:spLocks noGrp="1"/>
          </p:cNvSpPr>
          <p:nvPr>
            <p:ph idx="1"/>
          </p:nvPr>
        </p:nvSpPr>
        <p:spPr>
          <a:xfrm>
            <a:off x="838200" y="1690688"/>
            <a:ext cx="10515600" cy="4486275"/>
          </a:xfrm>
        </p:spPr>
        <p:txBody>
          <a:bodyPr/>
          <a:lstStyle/>
          <a:p>
            <a:r>
              <a:rPr lang="ja-JP" altLang="en-US" dirty="0"/>
              <a:t>ビジネス面　ビジネス面でのユーザーを絞ることの理由</a:t>
            </a:r>
            <a:endParaRPr lang="en-US" altLang="ja-JP" dirty="0"/>
          </a:p>
          <a:p>
            <a:endParaRPr lang="en-US" altLang="ja-JP" dirty="0"/>
          </a:p>
          <a:p>
            <a:r>
              <a:rPr lang="ja-JP" altLang="en-US" dirty="0"/>
              <a:t>自分の考えたビジネスやサービスを使ってくれる</a:t>
            </a:r>
            <a:r>
              <a:rPr lang="ja-JP" altLang="en-US" dirty="0" err="1"/>
              <a:t>で</a:t>
            </a:r>
            <a:r>
              <a:rPr lang="ja-JP" altLang="en-US" dirty="0"/>
              <a:t>あろう人の見つけかた</a:t>
            </a:r>
            <a:endParaRPr lang="en-US" altLang="ja-JP" dirty="0"/>
          </a:p>
          <a:p>
            <a:endParaRPr lang="en-US" altLang="ja-JP" dirty="0"/>
          </a:p>
          <a:p>
            <a:r>
              <a:rPr lang="ja-JP" altLang="en-US" dirty="0"/>
              <a:t>ありがちなミス</a:t>
            </a:r>
            <a:endParaRPr lang="en-US" altLang="ja-JP" dirty="0"/>
          </a:p>
          <a:p>
            <a:endParaRPr lang="en-US" altLang="ja-JP" dirty="0"/>
          </a:p>
          <a:p>
            <a:endParaRPr kumimoji="1" lang="en-US" altLang="ja-JP" dirty="0"/>
          </a:p>
          <a:p>
            <a:endParaRPr kumimoji="1" lang="ja-JP" altLang="en-US" dirty="0"/>
          </a:p>
        </p:txBody>
      </p:sp>
      <p:cxnSp>
        <p:nvCxnSpPr>
          <p:cNvPr id="5" name="直線コネクタ 4">
            <a:extLst>
              <a:ext uri="{FF2B5EF4-FFF2-40B4-BE49-F238E27FC236}">
                <a16:creationId xmlns:a16="http://schemas.microsoft.com/office/drawing/2014/main" id="{7FC14571-5C35-4D55-8A2A-FE3173862DA5}"/>
              </a:ext>
            </a:extLst>
          </p:cNvPr>
          <p:cNvCxnSpPr/>
          <p:nvPr/>
        </p:nvCxnSpPr>
        <p:spPr>
          <a:xfrm>
            <a:off x="581608" y="1380931"/>
            <a:ext cx="11028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137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a:xfrm>
            <a:off x="838200" y="2766218"/>
            <a:ext cx="10515600" cy="1325563"/>
          </a:xfrm>
        </p:spPr>
        <p:txBody>
          <a:bodyPr/>
          <a:lstStyle/>
          <a:p>
            <a:pPr algn="ctr"/>
            <a:r>
              <a:rPr kumimoji="1" lang="ja-JP" altLang="en-US" dirty="0"/>
              <a:t>ユーザーを絞る理由</a:t>
            </a:r>
          </a:p>
        </p:txBody>
      </p:sp>
    </p:spTree>
    <p:extLst>
      <p:ext uri="{BB962C8B-B14F-4D97-AF65-F5344CB8AC3E}">
        <p14:creationId xmlns:p14="http://schemas.microsoft.com/office/powerpoint/2010/main" val="129041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p:txBody>
          <a:bodyPr/>
          <a:lstStyle/>
          <a:p>
            <a:r>
              <a:rPr kumimoji="1" lang="ja-JP" altLang="en-US" dirty="0"/>
              <a:t>サービス面でのユーザーを絞る理由</a:t>
            </a:r>
          </a:p>
        </p:txBody>
      </p:sp>
      <p:sp>
        <p:nvSpPr>
          <p:cNvPr id="3" name="コンテンツ プレースホルダー 2">
            <a:extLst>
              <a:ext uri="{FF2B5EF4-FFF2-40B4-BE49-F238E27FC236}">
                <a16:creationId xmlns:a16="http://schemas.microsoft.com/office/drawing/2014/main" id="{C7E11315-0597-4991-95F1-7BF64691B347}"/>
              </a:ext>
            </a:extLst>
          </p:cNvPr>
          <p:cNvSpPr>
            <a:spLocks noGrp="1"/>
          </p:cNvSpPr>
          <p:nvPr>
            <p:ph idx="1"/>
          </p:nvPr>
        </p:nvSpPr>
        <p:spPr>
          <a:xfrm>
            <a:off x="838200" y="1690688"/>
            <a:ext cx="10515600" cy="4486275"/>
          </a:xfrm>
        </p:spPr>
        <p:txBody>
          <a:bodyPr/>
          <a:lstStyle/>
          <a:p>
            <a:r>
              <a:rPr kumimoji="1" lang="ja-JP" altLang="en-US" dirty="0"/>
              <a:t>ユーザーを絞る＝悪いこと　ではない</a:t>
            </a:r>
            <a:endParaRPr kumimoji="1" lang="en-US" altLang="ja-JP" dirty="0"/>
          </a:p>
          <a:p>
            <a:endParaRPr lang="en-US" altLang="ja-JP" dirty="0"/>
          </a:p>
          <a:p>
            <a:r>
              <a:rPr lang="ja-JP" altLang="en-US" dirty="0"/>
              <a:t>言い換えると、客の質を高めることができる</a:t>
            </a:r>
            <a:endParaRPr lang="en-US" altLang="ja-JP" dirty="0"/>
          </a:p>
          <a:p>
            <a:endParaRPr kumimoji="1" lang="en-US" altLang="ja-JP" dirty="0"/>
          </a:p>
          <a:p>
            <a:r>
              <a:rPr lang="ja-JP" altLang="en-US" dirty="0"/>
              <a:t>大衆受けするサービスより、特定のユーザーにのみ向けたサービスの方がインパクトがある</a:t>
            </a:r>
            <a:endParaRPr lang="en-US" altLang="ja-JP" dirty="0"/>
          </a:p>
          <a:p>
            <a:endParaRPr kumimoji="1" lang="en-US" altLang="ja-JP" dirty="0"/>
          </a:p>
          <a:p>
            <a:r>
              <a:rPr lang="ja-JP" altLang="en-US" dirty="0"/>
              <a:t>実はニッチなサービスを作る方が難しい</a:t>
            </a:r>
            <a:endParaRPr kumimoji="1" lang="ja-JP" altLang="en-US" dirty="0"/>
          </a:p>
        </p:txBody>
      </p:sp>
      <p:cxnSp>
        <p:nvCxnSpPr>
          <p:cNvPr id="5" name="直線コネクタ 4">
            <a:extLst>
              <a:ext uri="{FF2B5EF4-FFF2-40B4-BE49-F238E27FC236}">
                <a16:creationId xmlns:a16="http://schemas.microsoft.com/office/drawing/2014/main" id="{7FC14571-5C35-4D55-8A2A-FE3173862DA5}"/>
              </a:ext>
            </a:extLst>
          </p:cNvPr>
          <p:cNvCxnSpPr/>
          <p:nvPr/>
        </p:nvCxnSpPr>
        <p:spPr>
          <a:xfrm>
            <a:off x="581608" y="1380931"/>
            <a:ext cx="11028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616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a:xfrm>
            <a:off x="838200" y="365125"/>
            <a:ext cx="10515600" cy="1221079"/>
          </a:xfrm>
          <a:ln>
            <a:solidFill>
              <a:schemeClr val="bg1"/>
            </a:solidFill>
          </a:ln>
        </p:spPr>
        <p:txBody>
          <a:bodyPr/>
          <a:lstStyle/>
          <a:p>
            <a:pPr algn="ctr"/>
            <a:r>
              <a:rPr kumimoji="1" lang="ja-JP" altLang="en-US" dirty="0"/>
              <a:t>ユーザーを絞る</a:t>
            </a:r>
          </a:p>
        </p:txBody>
      </p:sp>
      <p:sp>
        <p:nvSpPr>
          <p:cNvPr id="4" name="矢印: 下 3">
            <a:extLst>
              <a:ext uri="{FF2B5EF4-FFF2-40B4-BE49-F238E27FC236}">
                <a16:creationId xmlns:a16="http://schemas.microsoft.com/office/drawing/2014/main" id="{BF924969-3E19-4F70-A9DE-A7F38D0C3C06}"/>
              </a:ext>
            </a:extLst>
          </p:cNvPr>
          <p:cNvSpPr/>
          <p:nvPr/>
        </p:nvSpPr>
        <p:spPr>
          <a:xfrm>
            <a:off x="5680788" y="1586203"/>
            <a:ext cx="830424" cy="970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A5BECC39-C62F-4DDB-BE7B-1382FB94CA04}"/>
              </a:ext>
            </a:extLst>
          </p:cNvPr>
          <p:cNvSpPr txBox="1">
            <a:spLocks/>
          </p:cNvSpPr>
          <p:nvPr/>
        </p:nvSpPr>
        <p:spPr>
          <a:xfrm>
            <a:off x="582384" y="4748051"/>
            <a:ext cx="11027229" cy="1221079"/>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サービスに必要な機能が分かる</a:t>
            </a:r>
          </a:p>
        </p:txBody>
      </p:sp>
      <p:sp>
        <p:nvSpPr>
          <p:cNvPr id="7" name="矢印: 下 6">
            <a:extLst>
              <a:ext uri="{FF2B5EF4-FFF2-40B4-BE49-F238E27FC236}">
                <a16:creationId xmlns:a16="http://schemas.microsoft.com/office/drawing/2014/main" id="{6EACB70D-DD71-4A3E-9DFA-081F1A9EFC86}"/>
              </a:ext>
            </a:extLst>
          </p:cNvPr>
          <p:cNvSpPr/>
          <p:nvPr/>
        </p:nvSpPr>
        <p:spPr>
          <a:xfrm>
            <a:off x="5680787" y="3777666"/>
            <a:ext cx="830424" cy="970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B1417AB6-B563-40B5-96F7-AC406E5BE505}"/>
              </a:ext>
            </a:extLst>
          </p:cNvPr>
          <p:cNvSpPr txBox="1">
            <a:spLocks/>
          </p:cNvSpPr>
          <p:nvPr/>
        </p:nvSpPr>
        <p:spPr>
          <a:xfrm>
            <a:off x="734785" y="2708988"/>
            <a:ext cx="11027229" cy="1221079"/>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ユーザーの抱える問題が鮮明になる</a:t>
            </a:r>
          </a:p>
        </p:txBody>
      </p:sp>
      <p:sp>
        <p:nvSpPr>
          <p:cNvPr id="9" name="タイトル 1">
            <a:extLst>
              <a:ext uri="{FF2B5EF4-FFF2-40B4-BE49-F238E27FC236}">
                <a16:creationId xmlns:a16="http://schemas.microsoft.com/office/drawing/2014/main" id="{6A6726F9-0DFA-40FC-8AEE-A705E5B73156}"/>
              </a:ext>
            </a:extLst>
          </p:cNvPr>
          <p:cNvSpPr txBox="1">
            <a:spLocks/>
          </p:cNvSpPr>
          <p:nvPr/>
        </p:nvSpPr>
        <p:spPr>
          <a:xfrm>
            <a:off x="7012343" y="6325215"/>
            <a:ext cx="5109286" cy="335319"/>
          </a:xfrm>
          <a:prstGeom prst="rect">
            <a:avLst/>
          </a:prstGeom>
          <a:ln>
            <a:solidFill>
              <a:schemeClr val="bg1"/>
            </a:solidFill>
          </a:ln>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その結果</a:t>
            </a:r>
            <a:r>
              <a:rPr lang="en-US" altLang="ja-JP" dirty="0"/>
              <a:t>…</a:t>
            </a:r>
            <a:endParaRPr lang="ja-JP" altLang="en-US" dirty="0"/>
          </a:p>
        </p:txBody>
      </p:sp>
    </p:spTree>
    <p:extLst>
      <p:ext uri="{BB962C8B-B14F-4D97-AF65-F5344CB8AC3E}">
        <p14:creationId xmlns:p14="http://schemas.microsoft.com/office/powerpoint/2010/main" val="265798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a:xfrm>
            <a:off x="0" y="2766218"/>
            <a:ext cx="12192000" cy="1325563"/>
          </a:xfrm>
        </p:spPr>
        <p:txBody>
          <a:bodyPr/>
          <a:lstStyle/>
          <a:p>
            <a:pPr algn="ctr"/>
            <a:r>
              <a:rPr kumimoji="1" lang="ja-JP" altLang="en-US" dirty="0">
                <a:solidFill>
                  <a:srgbClr val="FF0000"/>
                </a:solidFill>
              </a:rPr>
              <a:t>一部の人間に熱狂的に必要とされるサービス</a:t>
            </a:r>
            <a:r>
              <a:rPr kumimoji="1" lang="ja-JP" altLang="en-US" dirty="0"/>
              <a:t>ができる</a:t>
            </a:r>
          </a:p>
        </p:txBody>
      </p:sp>
    </p:spTree>
    <p:extLst>
      <p:ext uri="{BB962C8B-B14F-4D97-AF65-F5344CB8AC3E}">
        <p14:creationId xmlns:p14="http://schemas.microsoft.com/office/powerpoint/2010/main" val="363800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a:xfrm>
            <a:off x="838200" y="365125"/>
            <a:ext cx="10515600" cy="1221079"/>
          </a:xfrm>
          <a:ln>
            <a:solidFill>
              <a:schemeClr val="bg1"/>
            </a:solidFill>
          </a:ln>
        </p:spPr>
        <p:txBody>
          <a:bodyPr/>
          <a:lstStyle/>
          <a:p>
            <a:pPr algn="ctr"/>
            <a:r>
              <a:rPr kumimoji="1" lang="ja-JP" altLang="en-US" dirty="0"/>
              <a:t>ユーザーを絞らない</a:t>
            </a:r>
          </a:p>
        </p:txBody>
      </p:sp>
      <p:sp>
        <p:nvSpPr>
          <p:cNvPr id="4" name="矢印: 下 3">
            <a:extLst>
              <a:ext uri="{FF2B5EF4-FFF2-40B4-BE49-F238E27FC236}">
                <a16:creationId xmlns:a16="http://schemas.microsoft.com/office/drawing/2014/main" id="{BF924969-3E19-4F70-A9DE-A7F38D0C3C06}"/>
              </a:ext>
            </a:extLst>
          </p:cNvPr>
          <p:cNvSpPr/>
          <p:nvPr/>
        </p:nvSpPr>
        <p:spPr>
          <a:xfrm>
            <a:off x="5680788" y="1586203"/>
            <a:ext cx="830424" cy="970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A5BECC39-C62F-4DDB-BE7B-1382FB94CA04}"/>
              </a:ext>
            </a:extLst>
          </p:cNvPr>
          <p:cNvSpPr txBox="1">
            <a:spLocks/>
          </p:cNvSpPr>
          <p:nvPr/>
        </p:nvSpPr>
        <p:spPr>
          <a:xfrm>
            <a:off x="582384" y="4748051"/>
            <a:ext cx="11027229" cy="1221079"/>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○○でいいんじゃ</a:t>
            </a:r>
            <a:r>
              <a:rPr lang="ja-JP" altLang="en-US" dirty="0" err="1"/>
              <a:t>ね</a:t>
            </a:r>
            <a:r>
              <a:rPr lang="ja-JP" altLang="en-US" dirty="0"/>
              <a:t>？状態になる</a:t>
            </a:r>
          </a:p>
        </p:txBody>
      </p:sp>
      <p:sp>
        <p:nvSpPr>
          <p:cNvPr id="7" name="矢印: 下 6">
            <a:extLst>
              <a:ext uri="{FF2B5EF4-FFF2-40B4-BE49-F238E27FC236}">
                <a16:creationId xmlns:a16="http://schemas.microsoft.com/office/drawing/2014/main" id="{6EACB70D-DD71-4A3E-9DFA-081F1A9EFC86}"/>
              </a:ext>
            </a:extLst>
          </p:cNvPr>
          <p:cNvSpPr/>
          <p:nvPr/>
        </p:nvSpPr>
        <p:spPr>
          <a:xfrm>
            <a:off x="5680787" y="3777666"/>
            <a:ext cx="830424" cy="970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B1417AB6-B563-40B5-96F7-AC406E5BE505}"/>
              </a:ext>
            </a:extLst>
          </p:cNvPr>
          <p:cNvSpPr txBox="1">
            <a:spLocks/>
          </p:cNvSpPr>
          <p:nvPr/>
        </p:nvSpPr>
        <p:spPr>
          <a:xfrm>
            <a:off x="734785" y="2708988"/>
            <a:ext cx="11027229" cy="1221079"/>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サービスの目的が曖昧になりがち</a:t>
            </a:r>
          </a:p>
        </p:txBody>
      </p:sp>
      <p:sp>
        <p:nvSpPr>
          <p:cNvPr id="9" name="タイトル 1">
            <a:extLst>
              <a:ext uri="{FF2B5EF4-FFF2-40B4-BE49-F238E27FC236}">
                <a16:creationId xmlns:a16="http://schemas.microsoft.com/office/drawing/2014/main" id="{6A6726F9-0DFA-40FC-8AEE-A705E5B73156}"/>
              </a:ext>
            </a:extLst>
          </p:cNvPr>
          <p:cNvSpPr txBox="1">
            <a:spLocks/>
          </p:cNvSpPr>
          <p:nvPr/>
        </p:nvSpPr>
        <p:spPr>
          <a:xfrm>
            <a:off x="7012343" y="6325215"/>
            <a:ext cx="5109286" cy="335319"/>
          </a:xfrm>
          <a:prstGeom prst="rect">
            <a:avLst/>
          </a:prstGeom>
          <a:ln>
            <a:solidFill>
              <a:schemeClr val="bg1"/>
            </a:solidFill>
          </a:ln>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その結果</a:t>
            </a:r>
            <a:r>
              <a:rPr lang="en-US" altLang="ja-JP" dirty="0"/>
              <a:t>…</a:t>
            </a:r>
            <a:endParaRPr lang="ja-JP" altLang="en-US" dirty="0"/>
          </a:p>
        </p:txBody>
      </p:sp>
      <p:sp>
        <p:nvSpPr>
          <p:cNvPr id="10" name="タイトル 1">
            <a:extLst>
              <a:ext uri="{FF2B5EF4-FFF2-40B4-BE49-F238E27FC236}">
                <a16:creationId xmlns:a16="http://schemas.microsoft.com/office/drawing/2014/main" id="{5FADA32F-41D4-459A-9D85-5F10C7C2E2FC}"/>
              </a:ext>
            </a:extLst>
          </p:cNvPr>
          <p:cNvSpPr txBox="1">
            <a:spLocks/>
          </p:cNvSpPr>
          <p:nvPr/>
        </p:nvSpPr>
        <p:spPr>
          <a:xfrm>
            <a:off x="120131" y="29806"/>
            <a:ext cx="3005624" cy="859064"/>
          </a:xfrm>
          <a:prstGeom prst="rect">
            <a:avLst/>
          </a:prstGeom>
          <a:ln>
            <a:solidFill>
              <a:schemeClr val="bg1"/>
            </a:solidFill>
          </a:ln>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絞らない場合</a:t>
            </a:r>
          </a:p>
        </p:txBody>
      </p:sp>
    </p:spTree>
    <p:extLst>
      <p:ext uri="{BB962C8B-B14F-4D97-AF65-F5344CB8AC3E}">
        <p14:creationId xmlns:p14="http://schemas.microsoft.com/office/powerpoint/2010/main" val="222038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a:xfrm>
            <a:off x="0" y="2766218"/>
            <a:ext cx="12192000" cy="1325563"/>
          </a:xfrm>
        </p:spPr>
        <p:txBody>
          <a:bodyPr/>
          <a:lstStyle/>
          <a:p>
            <a:pPr algn="ctr"/>
            <a:r>
              <a:rPr kumimoji="1" lang="ja-JP" altLang="en-US" dirty="0"/>
              <a:t>確かに便利だが、</a:t>
            </a:r>
            <a:br>
              <a:rPr kumimoji="1" lang="en-US" altLang="ja-JP" dirty="0"/>
            </a:br>
            <a:r>
              <a:rPr lang="ja-JP" altLang="en-US" dirty="0">
                <a:solidFill>
                  <a:srgbClr val="FF0000"/>
                </a:solidFill>
              </a:rPr>
              <a:t>代用が効くサービス</a:t>
            </a:r>
            <a:r>
              <a:rPr lang="ja-JP" altLang="en-US" dirty="0"/>
              <a:t>ができる</a:t>
            </a:r>
            <a:endParaRPr kumimoji="1" lang="ja-JP" altLang="en-US" dirty="0"/>
          </a:p>
        </p:txBody>
      </p:sp>
    </p:spTree>
    <p:extLst>
      <p:ext uri="{BB962C8B-B14F-4D97-AF65-F5344CB8AC3E}">
        <p14:creationId xmlns:p14="http://schemas.microsoft.com/office/powerpoint/2010/main" val="283139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5B5A1-28E1-479E-8839-13B7044260FD}"/>
              </a:ext>
            </a:extLst>
          </p:cNvPr>
          <p:cNvSpPr>
            <a:spLocks noGrp="1"/>
          </p:cNvSpPr>
          <p:nvPr>
            <p:ph type="title"/>
          </p:nvPr>
        </p:nvSpPr>
        <p:spPr/>
        <p:txBody>
          <a:bodyPr/>
          <a:lstStyle/>
          <a:p>
            <a:r>
              <a:rPr kumimoji="1" lang="ja-JP" altLang="en-US" dirty="0"/>
              <a:t>ビジネス面でユーザーを絞る理由</a:t>
            </a:r>
          </a:p>
        </p:txBody>
      </p:sp>
      <p:sp>
        <p:nvSpPr>
          <p:cNvPr id="3" name="コンテンツ プレースホルダー 2">
            <a:extLst>
              <a:ext uri="{FF2B5EF4-FFF2-40B4-BE49-F238E27FC236}">
                <a16:creationId xmlns:a16="http://schemas.microsoft.com/office/drawing/2014/main" id="{C7E11315-0597-4991-95F1-7BF64691B347}"/>
              </a:ext>
            </a:extLst>
          </p:cNvPr>
          <p:cNvSpPr>
            <a:spLocks noGrp="1"/>
          </p:cNvSpPr>
          <p:nvPr>
            <p:ph idx="1"/>
          </p:nvPr>
        </p:nvSpPr>
        <p:spPr>
          <a:xfrm>
            <a:off x="838200" y="1690688"/>
            <a:ext cx="10515600" cy="4892988"/>
          </a:xfrm>
        </p:spPr>
        <p:txBody>
          <a:bodyPr/>
          <a:lstStyle/>
          <a:p>
            <a:r>
              <a:rPr kumimoji="1" lang="ja-JP" altLang="en-US" dirty="0"/>
              <a:t>一見、ユーザーを絞って減らしてしまうことは悪いことのように思える</a:t>
            </a:r>
            <a:endParaRPr kumimoji="1" lang="en-US" altLang="ja-JP" dirty="0"/>
          </a:p>
          <a:p>
            <a:endParaRPr lang="en-US" altLang="ja-JP" dirty="0"/>
          </a:p>
          <a:p>
            <a:r>
              <a:rPr kumimoji="1" lang="ja-JP" altLang="en-US" dirty="0"/>
              <a:t>ビジネスの目的は、お金を生み出すことなのでユーザーを絞ったとしてもお金が増えるなら問題がない</a:t>
            </a:r>
            <a:endParaRPr kumimoji="1" lang="en-US" altLang="ja-JP" dirty="0"/>
          </a:p>
          <a:p>
            <a:endParaRPr lang="en-US" altLang="ja-JP" dirty="0"/>
          </a:p>
          <a:p>
            <a:r>
              <a:rPr kumimoji="1" lang="ja-JP" altLang="en-US" dirty="0"/>
              <a:t>ユーザーを絞ることで、サービス同様客の質を高めることができる</a:t>
            </a:r>
            <a:endParaRPr kumimoji="1" lang="en-US" altLang="ja-JP" dirty="0"/>
          </a:p>
          <a:p>
            <a:endParaRPr lang="en-US" altLang="ja-JP" dirty="0"/>
          </a:p>
          <a:p>
            <a:endParaRPr kumimoji="1" lang="ja-JP" altLang="en-US" dirty="0"/>
          </a:p>
        </p:txBody>
      </p:sp>
      <p:cxnSp>
        <p:nvCxnSpPr>
          <p:cNvPr id="5" name="直線コネクタ 4">
            <a:extLst>
              <a:ext uri="{FF2B5EF4-FFF2-40B4-BE49-F238E27FC236}">
                <a16:creationId xmlns:a16="http://schemas.microsoft.com/office/drawing/2014/main" id="{7FC14571-5C35-4D55-8A2A-FE3173862DA5}"/>
              </a:ext>
            </a:extLst>
          </p:cNvPr>
          <p:cNvCxnSpPr/>
          <p:nvPr/>
        </p:nvCxnSpPr>
        <p:spPr>
          <a:xfrm>
            <a:off x="581608" y="1380931"/>
            <a:ext cx="11028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3107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299</Words>
  <Application>Microsoft Office PowerPoint</Application>
  <PresentationFormat>ワイド画面</PresentationFormat>
  <Paragraphs>69</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ユーザーを絞る</vt:lpstr>
      <vt:lpstr>このスライドで知れること</vt:lpstr>
      <vt:lpstr>ユーザーを絞る理由</vt:lpstr>
      <vt:lpstr>サービス面でのユーザーを絞る理由</vt:lpstr>
      <vt:lpstr>ユーザーを絞る</vt:lpstr>
      <vt:lpstr>一部の人間に熱狂的に必要とされるサービスができる</vt:lpstr>
      <vt:lpstr>ユーザーを絞らない</vt:lpstr>
      <vt:lpstr>確かに便利だが、 代用が効くサービスができる</vt:lpstr>
      <vt:lpstr>ビジネス面でユーザーを絞る理由</vt:lpstr>
      <vt:lpstr>ユーザーを絞る</vt:lpstr>
      <vt:lpstr>1回きりでは終わらない 息の長いビジネスを行える</vt:lpstr>
      <vt:lpstr>ユーザーを絞った例</vt:lpstr>
      <vt:lpstr>「二郎」がユーザーを絞った結果</vt:lpstr>
      <vt:lpstr>ユーザーを絞るという上で「二郎」は</vt:lpstr>
      <vt:lpstr>注意点</vt:lpstr>
      <vt:lpstr>終幕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ユーザーを絞る</dc:title>
  <dc:creator>田村 政樹</dc:creator>
  <cp:lastModifiedBy>田村 政樹</cp:lastModifiedBy>
  <cp:revision>16</cp:revision>
  <dcterms:created xsi:type="dcterms:W3CDTF">2020-01-08T07:00:57Z</dcterms:created>
  <dcterms:modified xsi:type="dcterms:W3CDTF">2020-01-08T08:06:30Z</dcterms:modified>
</cp:coreProperties>
</file>