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たべものとしあわせおとどけします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19fb268c6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19fb268c6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f795d711d05de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f795d711d05de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たべものとしあわせおとどけします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19fb268c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19fb268c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19fb268c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19fb268c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19fb268c6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19fb268c6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9fb268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9fb268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私たちは、免許返納をした、足腰が悪いなどの理由で買い物にいくことが難しいご年配の方に向けた買い物代行・宅配サービスです。そして地元の若い大学生がその買い物代行人となります。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19fb268c6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19fb268c6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9fb268c6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9fb268c6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9fb268c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9fb268c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19fb268c6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19fb268c6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8D02A">
            <a:alpha val="3799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minnanokaigo.com/news/kaigogaku/no49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354150" y="2595350"/>
            <a:ext cx="4351800" cy="125700"/>
          </a:xfrm>
          <a:prstGeom prst="rect">
            <a:avLst/>
          </a:prstGeom>
          <a:solidFill>
            <a:srgbClr val="FF9900"/>
          </a:solidFill>
          <a:ln>
            <a:noFill/>
          </a:ln>
          <a:effectLst>
            <a:reflection blurRad="0" dir="5400000" dist="38100" endA="0" fadeDir="5400012" kx="0" rotWithShape="0" algn="bl" stA="31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a:blip r:embed="rId3">
            <a:alphaModFix amt="87000"/>
          </a:blip>
          <a:stretch>
            <a:fillRect/>
          </a:stretch>
        </p:blipFill>
        <p:spPr>
          <a:xfrm>
            <a:off x="6366999" y="3397550"/>
            <a:ext cx="2777001" cy="1745950"/>
          </a:xfrm>
          <a:prstGeom prst="rect">
            <a:avLst/>
          </a:prstGeom>
          <a:noFill/>
          <a:ln>
            <a:noFill/>
          </a:ln>
        </p:spPr>
      </p:pic>
      <p:sp>
        <p:nvSpPr>
          <p:cNvPr id="56" name="Google Shape;56;p13"/>
          <p:cNvSpPr txBox="1"/>
          <p:nvPr>
            <p:ph idx="1" type="subTitle"/>
          </p:nvPr>
        </p:nvSpPr>
        <p:spPr>
          <a:xfrm>
            <a:off x="269750" y="2797175"/>
            <a:ext cx="8520600" cy="13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発表日 2019/09/29</a:t>
            </a:r>
            <a:endParaRPr/>
          </a:p>
          <a:p>
            <a:pPr indent="0" lvl="0" marL="0" rtl="0" algn="ctr">
              <a:spcBef>
                <a:spcPts val="0"/>
              </a:spcBef>
              <a:spcAft>
                <a:spcPts val="0"/>
              </a:spcAft>
              <a:buNone/>
            </a:pPr>
            <a:r>
              <a:t/>
            </a:r>
            <a:endParaRPr/>
          </a:p>
        </p:txBody>
      </p:sp>
      <p:sp>
        <p:nvSpPr>
          <p:cNvPr id="57" name="Google Shape;57;p13"/>
          <p:cNvSpPr txBox="1"/>
          <p:nvPr/>
        </p:nvSpPr>
        <p:spPr>
          <a:xfrm>
            <a:off x="1625375" y="1793150"/>
            <a:ext cx="5935200" cy="125700"/>
          </a:xfrm>
          <a:prstGeom prst="rect">
            <a:avLst/>
          </a:prstGeom>
          <a:solidFill>
            <a:srgbClr val="FF9900"/>
          </a:solidFill>
          <a:ln>
            <a:noFill/>
          </a:ln>
          <a:effectLst>
            <a:reflection blurRad="0" dir="5400000" dist="38100" endA="0" fadeDir="5400012" kx="0" rotWithShape="0" algn="bl" stA="31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ph type="ctrTitle"/>
          </p:nvPr>
        </p:nvSpPr>
        <p:spPr>
          <a:xfrm>
            <a:off x="332683" y="8297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買い物代行サービス</a:t>
            </a:r>
            <a:endParaRPr/>
          </a:p>
          <a:p>
            <a:pPr indent="0" lvl="0" marL="0" rtl="0" algn="ctr">
              <a:spcBef>
                <a:spcPts val="0"/>
              </a:spcBef>
              <a:spcAft>
                <a:spcPts val="0"/>
              </a:spcAft>
              <a:buNone/>
            </a:pPr>
            <a:r>
              <a:rPr lang="ja"/>
              <a:t>“まごの宅配。”</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参考文献</a:t>
            </a:r>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ja" sz="1400">
                <a:solidFill>
                  <a:srgbClr val="4D2200"/>
                </a:solidFill>
                <a:latin typeface="Meiryo"/>
                <a:ea typeface="Meiryo"/>
                <a:cs typeface="Meiryo"/>
                <a:sym typeface="Meiryo"/>
              </a:rPr>
              <a:t>高齢者の買い物弱者が増加中！「買い物の場所」と「足」を失った高齢者の生活はどうなる？.物件数</a:t>
            </a:r>
            <a:endParaRPr sz="1400">
              <a:solidFill>
                <a:srgbClr val="4D2200"/>
              </a:solidFill>
              <a:latin typeface="Meiryo"/>
              <a:ea typeface="Meiryo"/>
              <a:cs typeface="Meiryo"/>
              <a:sym typeface="Meiryo"/>
            </a:endParaRPr>
          </a:p>
          <a:p>
            <a:pPr indent="0" lvl="0" marL="0" rtl="0" algn="l">
              <a:lnSpc>
                <a:spcPct val="120000"/>
              </a:lnSpc>
              <a:spcBef>
                <a:spcPts val="0"/>
              </a:spcBef>
              <a:spcAft>
                <a:spcPts val="0"/>
              </a:spcAft>
              <a:buNone/>
            </a:pPr>
            <a:r>
              <a:rPr lang="ja" sz="1400">
                <a:solidFill>
                  <a:srgbClr val="4D2200"/>
                </a:solidFill>
                <a:latin typeface="Meiryo"/>
                <a:ea typeface="Meiryo"/>
                <a:cs typeface="Meiryo"/>
                <a:sym typeface="Meiryo"/>
              </a:rPr>
              <a:t>No.1老人ホーム検索サイト　みんなの介護.</a:t>
            </a:r>
            <a:r>
              <a:rPr lang="ja" sz="1400" u="sng">
                <a:solidFill>
                  <a:schemeClr val="hlink"/>
                </a:solidFill>
                <a:hlinkClick r:id="rId3"/>
              </a:rPr>
              <a:t>https://www.minnanokaigo.com/news/kaigogaku/no494/</a:t>
            </a:r>
            <a:r>
              <a:rPr lang="ja" sz="1400">
                <a:solidFill>
                  <a:srgbClr val="4D2200"/>
                </a:solidFill>
                <a:latin typeface="Meiryo"/>
                <a:ea typeface="Meiryo"/>
                <a:cs typeface="Meiryo"/>
                <a:sym typeface="Meiryo"/>
              </a:rPr>
              <a:t>,</a:t>
            </a:r>
            <a:endParaRPr sz="1400">
              <a:solidFill>
                <a:srgbClr val="4D2200"/>
              </a:solidFill>
              <a:latin typeface="Meiryo"/>
              <a:ea typeface="Meiryo"/>
              <a:cs typeface="Meiryo"/>
              <a:sym typeface="Meiryo"/>
            </a:endParaRPr>
          </a:p>
          <a:p>
            <a:pPr indent="0" lvl="0" marL="0" rtl="0" algn="l">
              <a:lnSpc>
                <a:spcPct val="120000"/>
              </a:lnSpc>
              <a:spcBef>
                <a:spcPts val="0"/>
              </a:spcBef>
              <a:spcAft>
                <a:spcPts val="0"/>
              </a:spcAft>
              <a:buNone/>
            </a:pPr>
            <a:r>
              <a:rPr lang="ja" sz="1400">
                <a:solidFill>
                  <a:srgbClr val="4D2200"/>
                </a:solidFill>
                <a:latin typeface="Meiryo"/>
                <a:ea typeface="Meiryo"/>
                <a:cs typeface="Meiryo"/>
                <a:sym typeface="Meiryo"/>
              </a:rPr>
              <a:t>(参照2019-09-29)</a:t>
            </a:r>
            <a:endParaRPr sz="1400">
              <a:solidFill>
                <a:srgbClr val="4D2200"/>
              </a:solidFill>
              <a:latin typeface="Meiryo"/>
              <a:ea typeface="Meiryo"/>
              <a:cs typeface="Meiryo"/>
              <a:sym typeface="Meiryo"/>
            </a:endParaRPr>
          </a:p>
          <a:p>
            <a:pPr indent="0" lvl="0" marL="0" rtl="0" algn="l">
              <a:spcBef>
                <a:spcPts val="0"/>
              </a:spcBef>
              <a:spcAft>
                <a:spcPts val="160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nvSpPr>
        <p:spPr>
          <a:xfrm>
            <a:off x="2354150" y="2595350"/>
            <a:ext cx="4351800" cy="125700"/>
          </a:xfrm>
          <a:prstGeom prst="rect">
            <a:avLst/>
          </a:prstGeom>
          <a:solidFill>
            <a:srgbClr val="FF9900"/>
          </a:solidFill>
          <a:ln>
            <a:noFill/>
          </a:ln>
          <a:effectLst>
            <a:reflection blurRad="0" dir="5400000" dist="38100" endA="0" fadeDir="5400012" kx="0" rotWithShape="0" algn="bl" stA="31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3"/>
          <p:cNvPicPr preferRelativeResize="0"/>
          <p:nvPr/>
        </p:nvPicPr>
        <p:blipFill>
          <a:blip r:embed="rId3">
            <a:alphaModFix amt="87000"/>
          </a:blip>
          <a:stretch>
            <a:fillRect/>
          </a:stretch>
        </p:blipFill>
        <p:spPr>
          <a:xfrm>
            <a:off x="6366999" y="3397550"/>
            <a:ext cx="2777001" cy="1745950"/>
          </a:xfrm>
          <a:prstGeom prst="rect">
            <a:avLst/>
          </a:prstGeom>
          <a:noFill/>
          <a:ln>
            <a:noFill/>
          </a:ln>
        </p:spPr>
      </p:pic>
      <p:sp>
        <p:nvSpPr>
          <p:cNvPr id="158" name="Google Shape;158;p23"/>
          <p:cNvSpPr txBox="1"/>
          <p:nvPr>
            <p:ph idx="1" type="subTitle"/>
          </p:nvPr>
        </p:nvSpPr>
        <p:spPr>
          <a:xfrm>
            <a:off x="269750" y="2797175"/>
            <a:ext cx="8520600" cy="13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発表日 2019/09/29</a:t>
            </a:r>
            <a:endParaRPr/>
          </a:p>
          <a:p>
            <a:pPr indent="0" lvl="0" marL="0" rtl="0" algn="ctr">
              <a:spcBef>
                <a:spcPts val="0"/>
              </a:spcBef>
              <a:spcAft>
                <a:spcPts val="0"/>
              </a:spcAft>
              <a:buNone/>
            </a:pPr>
            <a:r>
              <a:t/>
            </a:r>
            <a:endParaRPr/>
          </a:p>
        </p:txBody>
      </p:sp>
      <p:sp>
        <p:nvSpPr>
          <p:cNvPr id="159" name="Google Shape;159;p23"/>
          <p:cNvSpPr txBox="1"/>
          <p:nvPr/>
        </p:nvSpPr>
        <p:spPr>
          <a:xfrm>
            <a:off x="1625375" y="1793150"/>
            <a:ext cx="5935200" cy="125700"/>
          </a:xfrm>
          <a:prstGeom prst="rect">
            <a:avLst/>
          </a:prstGeom>
          <a:solidFill>
            <a:srgbClr val="FF9900"/>
          </a:solidFill>
          <a:ln>
            <a:noFill/>
          </a:ln>
          <a:effectLst>
            <a:reflection blurRad="0" dir="5400000" dist="38100" endA="0" fadeDir="5400012" kx="0" rotWithShape="0" algn="bl" stA="31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ctrTitle"/>
          </p:nvPr>
        </p:nvSpPr>
        <p:spPr>
          <a:xfrm>
            <a:off x="332683" y="8297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a:t>買い物代行サービス</a:t>
            </a:r>
            <a:endParaRPr/>
          </a:p>
          <a:p>
            <a:pPr indent="0" lvl="0" marL="0" rtl="0" algn="ctr">
              <a:spcBef>
                <a:spcPts val="0"/>
              </a:spcBef>
              <a:spcAft>
                <a:spcPts val="0"/>
              </a:spcAft>
              <a:buNone/>
            </a:pPr>
            <a:r>
              <a:rPr lang="ja"/>
              <a:t>“まごの宅配。”</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a:t>
            </a:r>
            <a:r>
              <a:rPr lang="ja"/>
              <a:t>課題と需要</a:t>
            </a:r>
            <a:endParaRPr/>
          </a:p>
        </p:txBody>
      </p:sp>
      <p:sp>
        <p:nvSpPr>
          <p:cNvPr id="64" name="Google Shape;64;p14"/>
          <p:cNvSpPr txBox="1"/>
          <p:nvPr>
            <p:ph idx="1" type="body"/>
          </p:nvPr>
        </p:nvSpPr>
        <p:spPr>
          <a:xfrm>
            <a:off x="311700" y="1152475"/>
            <a:ext cx="8520600" cy="355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ja" sz="2400" u="sng">
                <a:solidFill>
                  <a:schemeClr val="dk1"/>
                </a:solidFill>
              </a:rPr>
              <a:t>社会問題</a:t>
            </a:r>
            <a:endParaRPr b="1" sz="2400" u="sng">
              <a:solidFill>
                <a:schemeClr val="dk1"/>
              </a:solidFill>
            </a:endParaRPr>
          </a:p>
          <a:p>
            <a:pPr indent="0" lvl="0" marL="0" rtl="0" algn="l">
              <a:spcBef>
                <a:spcPts val="1200"/>
              </a:spcBef>
              <a:spcAft>
                <a:spcPts val="0"/>
              </a:spcAft>
              <a:buNone/>
            </a:pPr>
            <a:r>
              <a:rPr b="1" lang="ja" u="sng">
                <a:solidFill>
                  <a:schemeClr val="dk1"/>
                </a:solidFill>
              </a:rPr>
              <a:t>高齢化</a:t>
            </a:r>
            <a:endParaRPr b="1" u="sng">
              <a:solidFill>
                <a:schemeClr val="dk1"/>
              </a:solidFill>
            </a:endParaRPr>
          </a:p>
          <a:p>
            <a:pPr indent="0" lvl="0" marL="0" rtl="0" algn="l">
              <a:spcBef>
                <a:spcPts val="1200"/>
              </a:spcBef>
              <a:spcAft>
                <a:spcPts val="0"/>
              </a:spcAft>
              <a:buNone/>
            </a:pPr>
            <a:r>
              <a:rPr lang="ja" sz="1400">
                <a:solidFill>
                  <a:schemeClr val="dk1"/>
                </a:solidFill>
              </a:rPr>
              <a:t>祖父の経験から</a:t>
            </a:r>
            <a:endParaRPr sz="1400">
              <a:solidFill>
                <a:schemeClr val="dk1"/>
              </a:solidFill>
            </a:endParaRPr>
          </a:p>
          <a:p>
            <a:pPr indent="0" lvl="0" marL="0" rtl="0" algn="l">
              <a:spcBef>
                <a:spcPts val="1200"/>
              </a:spcBef>
              <a:spcAft>
                <a:spcPts val="0"/>
              </a:spcAft>
              <a:buNone/>
            </a:pPr>
            <a:r>
              <a:rPr lang="ja" sz="1400">
                <a:solidFill>
                  <a:schemeClr val="dk1"/>
                </a:solidFill>
              </a:rPr>
              <a:t>→足腰が悪いなどで、買い物にいくことができないご年配の方がいる</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ja" u="sng">
                <a:solidFill>
                  <a:schemeClr val="dk1"/>
                </a:solidFill>
              </a:rPr>
              <a:t>ご年配の方が介護施設に入る3大理由の一つにも</a:t>
            </a:r>
            <a:endParaRPr b="1" u="sng">
              <a:solidFill>
                <a:schemeClr val="dk1"/>
              </a:solidFill>
            </a:endParaRPr>
          </a:p>
          <a:p>
            <a:pPr indent="0" lvl="0" marL="0" rtl="0" algn="l">
              <a:spcBef>
                <a:spcPts val="1200"/>
              </a:spcBef>
              <a:spcAft>
                <a:spcPts val="0"/>
              </a:spcAft>
              <a:buClr>
                <a:schemeClr val="dk1"/>
              </a:buClr>
              <a:buSzPts val="1100"/>
              <a:buFont typeface="Arial"/>
              <a:buNone/>
            </a:pPr>
            <a:r>
              <a:rPr lang="ja" sz="1400">
                <a:solidFill>
                  <a:schemeClr val="dk1"/>
                </a:solidFill>
              </a:rPr>
              <a:t>(買い物にいけない、自分で作れない、健康管理)</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600"/>
              </a:spcAft>
              <a:buNone/>
            </a:pPr>
            <a:r>
              <a:t/>
            </a:r>
            <a:endParaRPr/>
          </a:p>
        </p:txBody>
      </p:sp>
      <p:pic>
        <p:nvPicPr>
          <p:cNvPr id="65" name="Google Shape;65;p14"/>
          <p:cNvPicPr preferRelativeResize="0"/>
          <p:nvPr/>
        </p:nvPicPr>
        <p:blipFill>
          <a:blip r:embed="rId3">
            <a:alphaModFix/>
          </a:blip>
          <a:stretch>
            <a:fillRect/>
          </a:stretch>
        </p:blipFill>
        <p:spPr>
          <a:xfrm>
            <a:off x="6089150" y="253400"/>
            <a:ext cx="2857500" cy="1905000"/>
          </a:xfrm>
          <a:prstGeom prst="rect">
            <a:avLst/>
          </a:prstGeom>
          <a:noFill/>
          <a:ln>
            <a:noFill/>
          </a:ln>
        </p:spPr>
      </p:pic>
      <p:sp>
        <p:nvSpPr>
          <p:cNvPr id="66" name="Google Shape;66;p14"/>
          <p:cNvSpPr txBox="1"/>
          <p:nvPr>
            <p:ph idx="12" type="sldNum"/>
          </p:nvPr>
        </p:nvSpPr>
        <p:spPr>
          <a:xfrm>
            <a:off x="8397958" y="4703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a:t>
            </a:r>
            <a:r>
              <a:rPr lang="ja"/>
              <a:t>マーケットの大きさ</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311700" y="1278100"/>
            <a:ext cx="4246200" cy="3290775"/>
          </a:xfrm>
          <a:prstGeom prst="rect">
            <a:avLst/>
          </a:prstGeom>
          <a:noFill/>
          <a:ln>
            <a:noFill/>
          </a:ln>
        </p:spPr>
      </p:pic>
      <p:sp>
        <p:nvSpPr>
          <p:cNvPr id="74" name="Google Shape;74;p15"/>
          <p:cNvSpPr txBox="1"/>
          <p:nvPr/>
        </p:nvSpPr>
        <p:spPr>
          <a:xfrm>
            <a:off x="639475" y="1263400"/>
            <a:ext cx="582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040000" y="1975350"/>
            <a:ext cx="3792300" cy="1525500"/>
          </a:xfrm>
          <a:prstGeom prst="flowChartAlternateProcess">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500"/>
              <a:t>高齢者の高齢化がこれからも進み、</a:t>
            </a:r>
            <a:endParaRPr b="1" sz="1500"/>
          </a:p>
          <a:p>
            <a:pPr indent="0" lvl="0" marL="0" rtl="0" algn="ctr">
              <a:spcBef>
                <a:spcPts val="0"/>
              </a:spcBef>
              <a:spcAft>
                <a:spcPts val="0"/>
              </a:spcAft>
              <a:buNone/>
            </a:pPr>
            <a:r>
              <a:rPr b="1" lang="ja" sz="1500"/>
              <a:t>買い物難民は増える。</a:t>
            </a:r>
            <a:endParaRPr b="1" sz="1500"/>
          </a:p>
        </p:txBody>
      </p:sp>
      <p:sp>
        <p:nvSpPr>
          <p:cNvPr id="76" name="Google Shape;76;p15"/>
          <p:cNvSpPr txBox="1"/>
          <p:nvPr>
            <p:ph idx="12" type="sldNum"/>
          </p:nvPr>
        </p:nvSpPr>
        <p:spPr>
          <a:xfrm>
            <a:off x="852795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a:t>
            </a:r>
            <a:r>
              <a:rPr lang="ja"/>
              <a:t>実際の声</a:t>
            </a:r>
            <a:endParaRPr/>
          </a:p>
        </p:txBody>
      </p:sp>
      <p:sp>
        <p:nvSpPr>
          <p:cNvPr id="82" name="Google Shape;82;p16"/>
          <p:cNvSpPr txBox="1"/>
          <p:nvPr>
            <p:ph idx="1" type="body"/>
          </p:nvPr>
        </p:nvSpPr>
        <p:spPr>
          <a:xfrm>
            <a:off x="3022200" y="491975"/>
            <a:ext cx="5332500" cy="4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多摩ニュータウンで11人にインタビュー</a:t>
            </a:r>
            <a:endParaRPr/>
          </a:p>
          <a:p>
            <a:pPr indent="0" lvl="0" marL="0" rtl="0" algn="l">
              <a:spcBef>
                <a:spcPts val="1600"/>
              </a:spcBef>
              <a:spcAft>
                <a:spcPts val="1600"/>
              </a:spcAft>
              <a:buNone/>
            </a:pPr>
            <a:r>
              <a:t/>
            </a:r>
            <a:endParaRPr/>
          </a:p>
        </p:txBody>
      </p:sp>
      <p:pic>
        <p:nvPicPr>
          <p:cNvPr id="83" name="Google Shape;83;p16" title="Points scored"/>
          <p:cNvPicPr preferRelativeResize="0"/>
          <p:nvPr/>
        </p:nvPicPr>
        <p:blipFill>
          <a:blip r:embed="rId3">
            <a:alphaModFix/>
          </a:blip>
          <a:stretch>
            <a:fillRect/>
          </a:stretch>
        </p:blipFill>
        <p:spPr>
          <a:xfrm>
            <a:off x="837274" y="1017725"/>
            <a:ext cx="6306801" cy="3899700"/>
          </a:xfrm>
          <a:prstGeom prst="rect">
            <a:avLst/>
          </a:prstGeom>
          <a:noFill/>
          <a:ln>
            <a:noFill/>
          </a:ln>
        </p:spPr>
      </p:pic>
      <p:sp>
        <p:nvSpPr>
          <p:cNvPr id="84" name="Google Shape;84;p16"/>
          <p:cNvSpPr txBox="1"/>
          <p:nvPr>
            <p:ph idx="12" type="sldNum"/>
          </p:nvPr>
        </p:nvSpPr>
        <p:spPr>
          <a:xfrm>
            <a:off x="851795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85" name="Google Shape;85;p16"/>
          <p:cNvSpPr txBox="1"/>
          <p:nvPr/>
        </p:nvSpPr>
        <p:spPr>
          <a:xfrm>
            <a:off x="7200600" y="2600525"/>
            <a:ext cx="1631700" cy="7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合計54.6%の方が使ってみたい</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a:t>
            </a:r>
            <a:r>
              <a:rPr lang="ja"/>
              <a:t>私たちのサービス</a:t>
            </a:r>
            <a:endParaRPr/>
          </a:p>
        </p:txBody>
      </p:sp>
      <p:sp>
        <p:nvSpPr>
          <p:cNvPr id="91" name="Google Shape;91;p17"/>
          <p:cNvSpPr txBox="1"/>
          <p:nvPr>
            <p:ph idx="1" type="body"/>
          </p:nvPr>
        </p:nvSpPr>
        <p:spPr>
          <a:xfrm>
            <a:off x="311700" y="968525"/>
            <a:ext cx="8520600" cy="412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a:t>免許返納をした、足腰が悪いなどの理由で買い物にいくことが難しいご年配の方に向けた買い物代行・宅配サービスです。そして地元の若い大学生がその買い物代行人となります。</a:t>
            </a:r>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ja">
                <a:solidFill>
                  <a:schemeClr val="dk1"/>
                </a:solidFill>
              </a:rPr>
              <a:t>このサービスがあることで...</a:t>
            </a:r>
            <a:endParaRPr/>
          </a:p>
          <a:p>
            <a:pPr indent="0" lvl="0" marL="0" rtl="0" algn="l">
              <a:lnSpc>
                <a:spcPct val="138000"/>
              </a:lnSpc>
              <a:spcBef>
                <a:spcPts val="1200"/>
              </a:spcBef>
              <a:spcAft>
                <a:spcPts val="0"/>
              </a:spcAft>
              <a:buNone/>
            </a:pPr>
            <a:r>
              <a:rPr lang="ja"/>
              <a:t>・ご老人の方の生活を助けること、</a:t>
            </a:r>
            <a:endParaRPr/>
          </a:p>
          <a:p>
            <a:pPr indent="0" lvl="0" marL="0" rtl="0" algn="l">
              <a:lnSpc>
                <a:spcPct val="138000"/>
              </a:lnSpc>
              <a:spcBef>
                <a:spcPts val="1200"/>
              </a:spcBef>
              <a:spcAft>
                <a:spcPts val="0"/>
              </a:spcAft>
              <a:buNone/>
            </a:pPr>
            <a:r>
              <a:rPr lang="ja"/>
              <a:t>・寂しさを和らげることが可能</a:t>
            </a:r>
            <a:endParaRPr/>
          </a:p>
          <a:p>
            <a:pPr indent="0" lvl="0" marL="0" rtl="0" algn="l">
              <a:lnSpc>
                <a:spcPct val="138000"/>
              </a:lnSpc>
              <a:spcBef>
                <a:spcPts val="1200"/>
              </a:spcBef>
              <a:spcAft>
                <a:spcPts val="0"/>
              </a:spcAft>
              <a:buClr>
                <a:schemeClr val="dk1"/>
              </a:buClr>
              <a:buSzPts val="1100"/>
              <a:buFont typeface="Arial"/>
              <a:buNone/>
            </a:pPr>
            <a:r>
              <a:rPr lang="ja"/>
              <a:t>・安否確認の役割も果たす</a:t>
            </a:r>
            <a:endParaRPr/>
          </a:p>
          <a:p>
            <a:pPr indent="0" lvl="0" marL="0" rtl="0" algn="l">
              <a:spcBef>
                <a:spcPts val="1200"/>
              </a:spcBef>
              <a:spcAft>
                <a:spcPts val="0"/>
              </a:spcAft>
              <a:buNone/>
            </a:pPr>
            <a:r>
              <a:rPr b="1" lang="ja" sz="2400">
                <a:solidFill>
                  <a:schemeClr val="dk1"/>
                </a:solidFill>
              </a:rPr>
              <a:t>類似サービスとの違いは？</a:t>
            </a:r>
            <a:endParaRPr b="1" sz="2400">
              <a:solidFill>
                <a:schemeClr val="dk1"/>
              </a:solidFill>
            </a:endParaRPr>
          </a:p>
          <a:p>
            <a:pPr indent="0" lvl="0" marL="0" rtl="0" algn="l">
              <a:spcBef>
                <a:spcPts val="1600"/>
              </a:spcBef>
              <a:spcAft>
                <a:spcPts val="0"/>
              </a:spcAft>
              <a:buNone/>
            </a:pPr>
            <a:r>
              <a:rPr lang="ja" sz="900">
                <a:solidFill>
                  <a:schemeClr val="dk1"/>
                </a:solidFill>
              </a:rPr>
              <a:t>即日</a:t>
            </a:r>
            <a:endParaRPr sz="900">
              <a:solidFill>
                <a:schemeClr val="dk1"/>
              </a:solidFill>
            </a:endParaRPr>
          </a:p>
          <a:p>
            <a:pPr indent="0" lvl="0" marL="0" rtl="0" algn="l">
              <a:lnSpc>
                <a:spcPct val="138000"/>
              </a:lnSpc>
              <a:spcBef>
                <a:spcPts val="1600"/>
              </a:spcBef>
              <a:spcAft>
                <a:spcPts val="0"/>
              </a:spcAft>
              <a:buClr>
                <a:schemeClr val="dk1"/>
              </a:buClr>
              <a:buSzPts val="1100"/>
              <a:buFont typeface="Arial"/>
              <a:buNone/>
            </a:pPr>
            <a:r>
              <a:t/>
            </a:r>
            <a:endParaRPr sz="1400"/>
          </a:p>
          <a:p>
            <a:pPr indent="0" lvl="0" marL="0" rtl="0" algn="l">
              <a:spcBef>
                <a:spcPts val="1200"/>
              </a:spcBef>
              <a:spcAft>
                <a:spcPts val="1600"/>
              </a:spcAft>
              <a:buNone/>
            </a:pPr>
            <a:r>
              <a:t/>
            </a:r>
            <a:endParaRPr/>
          </a:p>
        </p:txBody>
      </p:sp>
      <p:sp>
        <p:nvSpPr>
          <p:cNvPr id="92" name="Google Shape;92;p17"/>
          <p:cNvSpPr txBox="1"/>
          <p:nvPr>
            <p:ph idx="12" type="sldNum"/>
          </p:nvPr>
        </p:nvSpPr>
        <p:spPr>
          <a:xfrm>
            <a:off x="8425458" y="47036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5,</a:t>
            </a:r>
            <a:r>
              <a:rPr lang="ja"/>
              <a:t>双方の使うメリット</a:t>
            </a:r>
            <a:endParaRPr/>
          </a:p>
        </p:txBody>
      </p:sp>
      <p:sp>
        <p:nvSpPr>
          <p:cNvPr id="98" name="Google Shape;98;p18"/>
          <p:cNvSpPr/>
          <p:nvPr/>
        </p:nvSpPr>
        <p:spPr>
          <a:xfrm>
            <a:off x="551225" y="1324575"/>
            <a:ext cx="3517200" cy="33660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4775550" y="1324575"/>
            <a:ext cx="3517200" cy="33660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731300" y="1789550"/>
            <a:ext cx="3025500" cy="23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sz="1800">
                <a:solidFill>
                  <a:schemeClr val="dk1"/>
                </a:solidFill>
              </a:rPr>
              <a:t>・配達者と話す機会になる　→孤独を和らげる</a:t>
            </a:r>
            <a:endParaRPr sz="1800">
              <a:solidFill>
                <a:schemeClr val="dk1"/>
              </a:solidFill>
            </a:endParaRPr>
          </a:p>
          <a:p>
            <a:pPr indent="0" lvl="0" marL="0" rtl="0" algn="l">
              <a:spcBef>
                <a:spcPts val="0"/>
              </a:spcBef>
              <a:spcAft>
                <a:spcPts val="0"/>
              </a:spcAft>
              <a:buClr>
                <a:schemeClr val="dk1"/>
              </a:buClr>
              <a:buSzPts val="1100"/>
              <a:buFont typeface="Arial"/>
              <a:buNone/>
            </a:pPr>
            <a:r>
              <a:rPr lang="ja" sz="1800">
                <a:solidFill>
                  <a:schemeClr val="dk1"/>
                </a:solidFill>
              </a:rPr>
              <a:t>・買い物で辛い大変な思い　をしなくて済む</a:t>
            </a:r>
            <a:endParaRPr sz="1800">
              <a:solidFill>
                <a:schemeClr val="dk1"/>
              </a:solidFill>
            </a:endParaRPr>
          </a:p>
          <a:p>
            <a:pPr indent="0" lvl="0" marL="0" rtl="0" algn="l">
              <a:spcBef>
                <a:spcPts val="0"/>
              </a:spcBef>
              <a:spcAft>
                <a:spcPts val="0"/>
              </a:spcAft>
              <a:buNone/>
            </a:pPr>
            <a:r>
              <a:t/>
            </a:r>
            <a:endParaRPr/>
          </a:p>
        </p:txBody>
      </p:sp>
      <p:sp>
        <p:nvSpPr>
          <p:cNvPr id="101" name="Google Shape;101;p18"/>
          <p:cNvSpPr txBox="1"/>
          <p:nvPr/>
        </p:nvSpPr>
        <p:spPr>
          <a:xfrm>
            <a:off x="5194050" y="2394675"/>
            <a:ext cx="27483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800">
                <a:solidFill>
                  <a:schemeClr val="dk1"/>
                </a:solidFill>
              </a:rPr>
              <a:t>・お小遣い稼ぎができる</a:t>
            </a:r>
            <a:endParaRPr sz="1800">
              <a:solidFill>
                <a:schemeClr val="dk1"/>
              </a:solidFill>
            </a:endParaRPr>
          </a:p>
          <a:p>
            <a:pPr indent="0" lvl="0" marL="0" rtl="0" algn="l">
              <a:spcBef>
                <a:spcPts val="0"/>
              </a:spcBef>
              <a:spcAft>
                <a:spcPts val="0"/>
              </a:spcAft>
              <a:buClr>
                <a:schemeClr val="dk1"/>
              </a:buClr>
              <a:buSzPts val="1100"/>
              <a:buFont typeface="Arial"/>
              <a:buNone/>
            </a:pPr>
            <a:r>
              <a:rPr lang="ja" sz="1800">
                <a:solidFill>
                  <a:schemeClr val="dk1"/>
                </a:solidFill>
              </a:rPr>
              <a:t>・地域の方の役に立てる</a:t>
            </a:r>
            <a:endParaRPr sz="1800">
              <a:solidFill>
                <a:schemeClr val="dk1"/>
              </a:solidFill>
            </a:endParaRPr>
          </a:p>
          <a:p>
            <a:pPr indent="0" lvl="0" marL="0" rtl="0" algn="l">
              <a:spcBef>
                <a:spcPts val="0"/>
              </a:spcBef>
              <a:spcAft>
                <a:spcPts val="0"/>
              </a:spcAft>
              <a:buNone/>
            </a:pPr>
            <a:r>
              <a:t/>
            </a:r>
            <a:endParaRPr/>
          </a:p>
        </p:txBody>
      </p:sp>
      <p:sp>
        <p:nvSpPr>
          <p:cNvPr id="102" name="Google Shape;102;p18"/>
          <p:cNvSpPr txBox="1"/>
          <p:nvPr>
            <p:ph idx="12" type="sldNum"/>
          </p:nvPr>
        </p:nvSpPr>
        <p:spPr>
          <a:xfrm>
            <a:off x="8425458" y="46905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103" name="Google Shape;103;p18"/>
          <p:cNvSpPr txBox="1"/>
          <p:nvPr/>
        </p:nvSpPr>
        <p:spPr>
          <a:xfrm>
            <a:off x="1638975" y="1562625"/>
            <a:ext cx="1588500" cy="7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お年寄り</a:t>
            </a:r>
            <a:endParaRPr sz="2400"/>
          </a:p>
        </p:txBody>
      </p:sp>
      <p:sp>
        <p:nvSpPr>
          <p:cNvPr id="104" name="Google Shape;104;p18"/>
          <p:cNvSpPr txBox="1"/>
          <p:nvPr/>
        </p:nvSpPr>
        <p:spPr>
          <a:xfrm>
            <a:off x="6000875" y="1512200"/>
            <a:ext cx="1374300" cy="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大学生</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6,</a:t>
            </a:r>
            <a:r>
              <a:rPr lang="ja"/>
              <a:t>ビジネスモデル</a:t>
            </a:r>
            <a:endParaRPr/>
          </a:p>
        </p:txBody>
      </p:sp>
      <p:sp>
        <p:nvSpPr>
          <p:cNvPr id="110" name="Google Shape;110;p19"/>
          <p:cNvSpPr/>
          <p:nvPr/>
        </p:nvSpPr>
        <p:spPr>
          <a:xfrm>
            <a:off x="3590750" y="821525"/>
            <a:ext cx="2307600" cy="974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latin typeface="Impact"/>
                <a:ea typeface="Impact"/>
                <a:cs typeface="Impact"/>
                <a:sym typeface="Impact"/>
              </a:rPr>
              <a:t>まごたく。</a:t>
            </a:r>
            <a:endParaRPr sz="1800">
              <a:latin typeface="Impact"/>
              <a:ea typeface="Impact"/>
              <a:cs typeface="Impact"/>
              <a:sym typeface="Impact"/>
            </a:endParaRPr>
          </a:p>
        </p:txBody>
      </p:sp>
      <p:sp>
        <p:nvSpPr>
          <p:cNvPr id="111" name="Google Shape;111;p19"/>
          <p:cNvSpPr/>
          <p:nvPr/>
        </p:nvSpPr>
        <p:spPr>
          <a:xfrm rot="-2920133">
            <a:off x="1884989" y="2202327"/>
            <a:ext cx="2138218" cy="613258"/>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flipH="1" rot="8483372">
            <a:off x="5982238" y="1486839"/>
            <a:ext cx="707186" cy="2115422"/>
          </a:xfrm>
          <a:prstGeom prst="down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1089050" y="3518325"/>
            <a:ext cx="1650000" cy="13695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Impact"/>
                <a:ea typeface="Impact"/>
                <a:cs typeface="Impact"/>
                <a:sym typeface="Impact"/>
              </a:rPr>
              <a:t>老人</a:t>
            </a:r>
            <a:endParaRPr sz="2400">
              <a:latin typeface="Impact"/>
              <a:ea typeface="Impact"/>
              <a:cs typeface="Impact"/>
              <a:sym typeface="Impact"/>
            </a:endParaRPr>
          </a:p>
        </p:txBody>
      </p:sp>
      <p:sp>
        <p:nvSpPr>
          <p:cNvPr id="114" name="Google Shape;114;p19"/>
          <p:cNvSpPr/>
          <p:nvPr/>
        </p:nvSpPr>
        <p:spPr>
          <a:xfrm>
            <a:off x="6563750" y="3518325"/>
            <a:ext cx="1804200" cy="13293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400">
                <a:latin typeface="Impact"/>
                <a:ea typeface="Impact"/>
                <a:cs typeface="Impact"/>
                <a:sym typeface="Impact"/>
              </a:rPr>
              <a:t>大学生</a:t>
            </a:r>
            <a:endParaRPr sz="2400">
              <a:latin typeface="Impact"/>
              <a:ea typeface="Impact"/>
              <a:cs typeface="Impact"/>
              <a:sym typeface="Impact"/>
            </a:endParaRPr>
          </a:p>
        </p:txBody>
      </p:sp>
      <p:sp>
        <p:nvSpPr>
          <p:cNvPr id="115" name="Google Shape;115;p19"/>
          <p:cNvSpPr/>
          <p:nvPr/>
        </p:nvSpPr>
        <p:spPr>
          <a:xfrm>
            <a:off x="2918900" y="4119125"/>
            <a:ext cx="3465000" cy="6906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1919600" y="2099463"/>
            <a:ext cx="12939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依頼</a:t>
            </a:r>
            <a:endParaRPr sz="1800"/>
          </a:p>
        </p:txBody>
      </p:sp>
      <p:sp>
        <p:nvSpPr>
          <p:cNvPr id="117" name="Google Shape;117;p19"/>
          <p:cNvSpPr txBox="1"/>
          <p:nvPr/>
        </p:nvSpPr>
        <p:spPr>
          <a:xfrm>
            <a:off x="3946825" y="4568875"/>
            <a:ext cx="18042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商品を届ける</a:t>
            </a:r>
            <a:endParaRPr sz="1800"/>
          </a:p>
        </p:txBody>
      </p:sp>
      <p:sp>
        <p:nvSpPr>
          <p:cNvPr id="118" name="Google Shape;118;p19"/>
          <p:cNvSpPr txBox="1"/>
          <p:nvPr/>
        </p:nvSpPr>
        <p:spPr>
          <a:xfrm>
            <a:off x="4572000" y="-2372275"/>
            <a:ext cx="16500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6836750" y="1914050"/>
            <a:ext cx="15312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依頼を引き受ける</a:t>
            </a:r>
            <a:endParaRPr sz="1800"/>
          </a:p>
        </p:txBody>
      </p:sp>
      <p:sp>
        <p:nvSpPr>
          <p:cNvPr id="120" name="Google Shape;120;p19"/>
          <p:cNvSpPr/>
          <p:nvPr/>
        </p:nvSpPr>
        <p:spPr>
          <a:xfrm rot="-2396262">
            <a:off x="5522225" y="1885670"/>
            <a:ext cx="699583" cy="217280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nvSpPr>
        <p:spPr>
          <a:xfrm>
            <a:off x="5143913" y="2987950"/>
            <a:ext cx="690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送金</a:t>
            </a:r>
            <a:endParaRPr sz="1800"/>
          </a:p>
        </p:txBody>
      </p:sp>
      <p:sp>
        <p:nvSpPr>
          <p:cNvPr id="122" name="Google Shape;122;p19"/>
          <p:cNvSpPr/>
          <p:nvPr/>
        </p:nvSpPr>
        <p:spPr>
          <a:xfrm rot="2539435">
            <a:off x="3141538" y="1768763"/>
            <a:ext cx="690607" cy="2232797"/>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3724099" y="2987950"/>
            <a:ext cx="20139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送金</a:t>
            </a:r>
            <a:endParaRPr sz="1800"/>
          </a:p>
          <a:p>
            <a:pPr indent="0" lvl="0" marL="0" rtl="0" algn="l">
              <a:spcBef>
                <a:spcPts val="0"/>
              </a:spcBef>
              <a:spcAft>
                <a:spcPts val="0"/>
              </a:spcAft>
              <a:buNone/>
            </a:pPr>
            <a:r>
              <a:t/>
            </a:r>
            <a:endParaRPr sz="1800"/>
          </a:p>
        </p:txBody>
      </p:sp>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351500"/>
            <a:ext cx="8520600" cy="9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7,</a:t>
            </a:r>
            <a:r>
              <a:rPr lang="ja"/>
              <a:t>マーケットストラテジー/マーケティングプラン</a:t>
            </a:r>
            <a:endParaRPr/>
          </a:p>
          <a:p>
            <a:pPr indent="0" lvl="0" marL="0" rtl="0" algn="l">
              <a:spcBef>
                <a:spcPts val="0"/>
              </a:spcBef>
              <a:spcAft>
                <a:spcPts val="0"/>
              </a:spcAft>
              <a:buNone/>
            </a:pPr>
            <a:r>
              <a:rPr lang="ja"/>
              <a:t>→顧客戦略</a:t>
            </a:r>
            <a:endParaRPr/>
          </a:p>
        </p:txBody>
      </p:sp>
      <p:sp>
        <p:nvSpPr>
          <p:cNvPr id="130" name="Google Shape;130;p20"/>
          <p:cNvSpPr txBox="1"/>
          <p:nvPr>
            <p:ph idx="1" type="body"/>
          </p:nvPr>
        </p:nvSpPr>
        <p:spPr>
          <a:xfrm>
            <a:off x="311700" y="1413027"/>
            <a:ext cx="8520600" cy="36000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t/>
            </a:r>
            <a:endParaRPr sz="1200"/>
          </a:p>
          <a:p>
            <a:pPr indent="0" lvl="0" marL="0" rtl="0" algn="l">
              <a:lnSpc>
                <a:spcPct val="138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8000"/>
              </a:lnSpc>
              <a:spcBef>
                <a:spcPts val="0"/>
              </a:spcBef>
              <a:spcAft>
                <a:spcPts val="0"/>
              </a:spcAft>
              <a:buClr>
                <a:schemeClr val="dk1"/>
              </a:buClr>
              <a:buSzPts val="1100"/>
              <a:buFont typeface="Arial"/>
              <a:buNone/>
            </a:pPr>
            <a:r>
              <a:t/>
            </a:r>
            <a:endParaRPr sz="1100">
              <a:solidFill>
                <a:schemeClr val="dk1"/>
              </a:solidFill>
            </a:endParaRPr>
          </a:p>
          <a:p>
            <a:pPr indent="114300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
        <p:nvSpPr>
          <p:cNvPr id="131" name="Google Shape;131;p20"/>
          <p:cNvSpPr txBox="1"/>
          <p:nvPr>
            <p:ph idx="12" type="sldNum"/>
          </p:nvPr>
        </p:nvSpPr>
        <p:spPr>
          <a:xfrm>
            <a:off x="849095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132" name="Google Shape;132;p20"/>
          <p:cNvSpPr/>
          <p:nvPr/>
        </p:nvSpPr>
        <p:spPr>
          <a:xfrm>
            <a:off x="567425" y="1929700"/>
            <a:ext cx="2982000" cy="28203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420950" y="1929700"/>
            <a:ext cx="2856000" cy="28203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3862525" y="2640250"/>
            <a:ext cx="1245300" cy="13992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882575" y="1928225"/>
            <a:ext cx="2382600" cy="25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2600"/>
              <a:t>課題</a:t>
            </a:r>
            <a:endParaRPr sz="2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ja" sz="2400"/>
              <a:t>お年寄りのIT    リテラシーが</a:t>
            </a:r>
            <a:endParaRPr b="1" sz="2400"/>
          </a:p>
          <a:p>
            <a:pPr indent="0" lvl="0" marL="0" rtl="0" algn="ctr">
              <a:spcBef>
                <a:spcPts val="0"/>
              </a:spcBef>
              <a:spcAft>
                <a:spcPts val="0"/>
              </a:spcAft>
              <a:buNone/>
            </a:pPr>
            <a:r>
              <a:rPr b="1" lang="ja" sz="2400"/>
              <a:t>低い</a:t>
            </a:r>
            <a:endParaRPr b="1" sz="2400"/>
          </a:p>
        </p:txBody>
      </p:sp>
      <p:sp>
        <p:nvSpPr>
          <p:cNvPr id="136" name="Google Shape;136;p20"/>
          <p:cNvSpPr txBox="1"/>
          <p:nvPr/>
        </p:nvSpPr>
        <p:spPr>
          <a:xfrm>
            <a:off x="5710925" y="1928225"/>
            <a:ext cx="2382600" cy="25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　    解決策</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ja" sz="2400"/>
              <a:t>パンフレッ</a:t>
            </a:r>
            <a:r>
              <a:rPr b="1" lang="ja" sz="2400"/>
              <a:t>ト</a:t>
            </a:r>
            <a:r>
              <a:rPr b="1" lang="ja" sz="2400"/>
              <a:t>の　配布・営業</a:t>
            </a:r>
            <a:endParaRPr b="1" sz="2400"/>
          </a:p>
          <a:p>
            <a:pPr indent="0" lvl="0" marL="0" rtl="0" algn="l">
              <a:spcBef>
                <a:spcPts val="0"/>
              </a:spcBef>
              <a:spcAft>
                <a:spcPts val="0"/>
              </a:spcAft>
              <a:buNone/>
            </a:pPr>
            <a:r>
              <a:rPr b="1" lang="ja" sz="1800"/>
              <a:t>(地元のスーパー)</a:t>
            </a:r>
            <a:endParaRPr b="1" sz="18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8,</a:t>
            </a:r>
            <a:r>
              <a:rPr lang="ja"/>
              <a:t>これまでの成果</a:t>
            </a:r>
            <a:endParaRPr/>
          </a:p>
        </p:txBody>
      </p:sp>
      <p:sp>
        <p:nvSpPr>
          <p:cNvPr id="142" name="Google Shape;14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プロトタイプ(サイト)・広告の作成</a:t>
            </a:r>
            <a:endParaRPr sz="2400"/>
          </a:p>
          <a:p>
            <a:pPr indent="0" lvl="0" marL="0" rtl="0" algn="l">
              <a:spcBef>
                <a:spcPts val="1600"/>
              </a:spcBef>
              <a:spcAft>
                <a:spcPts val="0"/>
              </a:spcAft>
              <a:buNone/>
            </a:pPr>
            <a:r>
              <a:rPr lang="ja" sz="2400"/>
              <a:t>買い物難民が増えていく</a:t>
            </a:r>
            <a:endParaRPr sz="2400"/>
          </a:p>
          <a:p>
            <a:pPr indent="0" lvl="0" marL="0" rtl="0" algn="l">
              <a:spcBef>
                <a:spcPts val="1600"/>
              </a:spcBef>
              <a:spcAft>
                <a:spcPts val="0"/>
              </a:spcAft>
              <a:buNone/>
            </a:pPr>
            <a:r>
              <a:rPr lang="ja"/>
              <a:t>→顧客となるターゲットの数は増えていく</a:t>
            </a:r>
            <a:endParaRPr/>
          </a:p>
          <a:p>
            <a:pPr indent="0" lvl="0" marL="0" rtl="0" algn="l">
              <a:spcBef>
                <a:spcPts val="1600"/>
              </a:spcBef>
              <a:spcAft>
                <a:spcPts val="0"/>
              </a:spcAft>
              <a:buNone/>
            </a:pPr>
            <a:r>
              <a:rPr lang="ja"/>
              <a:t>→ユーザの伸びが見込まれる</a:t>
            </a:r>
            <a:endParaRPr>
              <a:solidFill>
                <a:schemeClr val="dk1"/>
              </a:solidFill>
            </a:endParaRPr>
          </a:p>
          <a:p>
            <a:pPr indent="0" lvl="0" marL="0" rtl="0" algn="l">
              <a:spcBef>
                <a:spcPts val="1600"/>
              </a:spcBef>
              <a:spcAft>
                <a:spcPts val="1600"/>
              </a:spcAft>
              <a:buNone/>
            </a:pPr>
            <a:r>
              <a:t/>
            </a:r>
            <a:endParaRPr/>
          </a:p>
        </p:txBody>
      </p:sp>
      <p:pic>
        <p:nvPicPr>
          <p:cNvPr id="143" name="Google Shape;143;p21"/>
          <p:cNvPicPr preferRelativeResize="0"/>
          <p:nvPr/>
        </p:nvPicPr>
        <p:blipFill>
          <a:blip r:embed="rId3">
            <a:alphaModFix/>
          </a:blip>
          <a:stretch>
            <a:fillRect/>
          </a:stretch>
        </p:blipFill>
        <p:spPr>
          <a:xfrm>
            <a:off x="5357125" y="124875"/>
            <a:ext cx="3406176" cy="4893750"/>
          </a:xfrm>
          <a:prstGeom prst="rect">
            <a:avLst/>
          </a:prstGeom>
          <a:noFill/>
          <a:ln>
            <a:noFill/>
          </a:ln>
        </p:spPr>
      </p:pic>
      <p:sp>
        <p:nvSpPr>
          <p:cNvPr id="144" name="Google Shape;14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