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68" r:id="rId2"/>
    <p:sldId id="274" r:id="rId3"/>
    <p:sldId id="257" r:id="rId4"/>
    <p:sldId id="275" r:id="rId5"/>
    <p:sldId id="276" r:id="rId6"/>
    <p:sldId id="259" r:id="rId7"/>
    <p:sldId id="258" r:id="rId8"/>
    <p:sldId id="278" r:id="rId9"/>
    <p:sldId id="280" r:id="rId10"/>
    <p:sldId id="279" r:id="rId11"/>
    <p:sldId id="277" r:id="rId12"/>
    <p:sldId id="272" r:id="rId13"/>
    <p:sldId id="260" r:id="rId14"/>
    <p:sldId id="261" r:id="rId15"/>
    <p:sldId id="262" r:id="rId16"/>
    <p:sldId id="271" r:id="rId17"/>
    <p:sldId id="282" r:id="rId18"/>
    <p:sldId id="269" r:id="rId19"/>
    <p:sldId id="283" r:id="rId20"/>
    <p:sldId id="273" r:id="rId21"/>
    <p:sldId id="263" r:id="rId22"/>
    <p:sldId id="264" r:id="rId23"/>
    <p:sldId id="266" r:id="rId24"/>
    <p:sldId id="281" r:id="rId25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27"/>
    </p:embeddedFont>
    <p:embeddedFont>
      <p:font typeface="-윤고딕320" panose="02030504000101010101" pitchFamily="18" charset="-127"/>
      <p:regular r:id="rId28"/>
    </p:embeddedFont>
    <p:embeddedFont>
      <p:font typeface="-윤고딕330" panose="02030504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산돌고딕 L" panose="0203050400010101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C8871"/>
    <a:srgbClr val="FF5353"/>
    <a:srgbClr val="FF8181"/>
    <a:srgbClr val="DF4F52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4" autoAdjust="0"/>
  </p:normalViewPr>
  <p:slideViewPr>
    <p:cSldViewPr>
      <p:cViewPr varScale="1">
        <p:scale>
          <a:sx n="111" d="100"/>
          <a:sy n="111" d="100"/>
        </p:scale>
        <p:origin x="312" y="10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4DCD7-1535-47F1-A8ED-19859C5DF54E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393C-F36E-4FBE-87ED-E21DD49DA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2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81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직관적으로 인지 할 수 있게 도면프로그램 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4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관련 논문 참고해 효율적 위치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3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관련 논문 참고해 효율적 위치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5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관련 논문 참고해 효율적 위치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2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NFC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QR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코드에 정보 저장 시 </a:t>
            </a:r>
            <a:endParaRPr lang="en-US" altLang="ko-KR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관리자 어플리케이션 접근용이성 제고</a:t>
            </a:r>
            <a:endParaRPr lang="en-US" altLang="ko-KR" b="1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39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NFC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QR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코드에 정보 저장 시 </a:t>
            </a:r>
            <a:endParaRPr lang="en-US" altLang="ko-KR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관리자 어플리케이션 접근용이성 제고</a:t>
            </a:r>
            <a:endParaRPr lang="en-US" altLang="ko-KR" b="1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87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도면 상 노출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고객이 해당 시설 클릭 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7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플랫폼화 되어 시장에서 경쟁력을 갖추었을 때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32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 고객 대상</a:t>
            </a:r>
            <a:r>
              <a:rPr lang="en-US" altLang="ko-KR" baseline="0" dirty="0" smtClean="0"/>
              <a:t> ; </a:t>
            </a:r>
            <a:r>
              <a:rPr lang="ko-KR" altLang="en-US" baseline="0" dirty="0" smtClean="0"/>
              <a:t>상점 방문 시 고객에게 상세 광고 수신 여부를 물어본 후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승낙한 고객에게는 해당 건물 출입 시 신상품 출시 및 할인정보 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47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플랫폼화 되어 시장에서 경쟁력을 갖추었을 때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8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8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8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활용할 기술들입니다 각각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9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기본적인 아이디어는 다음과 같습니다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94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활용할 기술들입니다 각각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9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활용할 기술들입니다 각각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9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활용할 기술들입니다 각각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95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활용할 기술들입니다 각각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393C-F36E-4FBE-87ED-E21DD49DA0A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9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가나마다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27A8-D20A-4415-B4EF-BA9B1A4D94B3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5E4A-44CD-4972-BC6F-01FB5851F2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" y="1816405"/>
            <a:ext cx="3240000" cy="32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3110913"/>
            <a:ext cx="6845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어플리케이션을 통한 실내 도면 제공과</a:t>
            </a:r>
            <a:r>
              <a:rPr lang="en-US" altLang="ko-KR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700" b="1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비콘을</a:t>
            </a:r>
            <a:r>
              <a:rPr lang="ko-KR" altLang="en-US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통한 사용자와 </a:t>
            </a:r>
            <a:r>
              <a:rPr lang="ko-KR" altLang="en-US" sz="17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시설의</a:t>
            </a:r>
            <a:endParaRPr lang="en-US" altLang="ko-KR" sz="17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7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위치 </a:t>
            </a:r>
            <a:r>
              <a:rPr lang="ko-KR" altLang="en-US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파악</a:t>
            </a:r>
            <a:r>
              <a:rPr lang="en-US" altLang="ko-KR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및 </a:t>
            </a:r>
            <a:r>
              <a:rPr lang="en-US" altLang="ko-KR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NFC</a:t>
            </a:r>
            <a:r>
              <a:rPr lang="ko-KR" altLang="en-US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QR</a:t>
            </a:r>
            <a:r>
              <a:rPr lang="ko-KR" altLang="en-US" sz="17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코드를 통한 시설 상세 정보 제공 서비스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722" y="2075486"/>
            <a:ext cx="473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프로젝트</a:t>
            </a:r>
            <a:r>
              <a:rPr lang="en-US" altLang="ko-KR" sz="24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2&amp;</a:t>
            </a:r>
            <a:r>
              <a:rPr lang="ko-KR" altLang="en-US" sz="2400" b="1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융합 프로젝트</a:t>
            </a:r>
            <a:endParaRPr lang="ko-KR" altLang="en-US" sz="2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8482" y="4069395"/>
            <a:ext cx="473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Team </a:t>
            </a:r>
            <a:r>
              <a:rPr lang="en-US" altLang="ko-KR" sz="2400" b="1" dirty="0" smtClean="0">
                <a:latin typeface="-윤고딕310" panose="02030504000101010101" pitchFamily="18" charset="-127"/>
                <a:ea typeface="-윤고딕310" panose="02030504000101010101" pitchFamily="18" charset="-127"/>
                <a:cs typeface="Aharoni" panose="02010803020104030203" pitchFamily="2" charset="-79"/>
              </a:rPr>
              <a:t>7</a:t>
            </a:r>
            <a:r>
              <a:rPr lang="en-US" altLang="ko-KR" sz="2400" b="1" baseline="30000" dirty="0" smtClean="0">
                <a:latin typeface="-윤고딕310" panose="02030504000101010101" pitchFamily="18" charset="-127"/>
                <a:ea typeface="-윤고딕310" panose="02030504000101010101" pitchFamily="18" charset="-127"/>
                <a:cs typeface="Aharoni" panose="02010803020104030203" pitchFamily="2" charset="-79"/>
              </a:rPr>
              <a:t>th</a:t>
            </a:r>
            <a:r>
              <a:rPr lang="en-US" altLang="ko-KR" sz="2400" b="1" dirty="0" smtClean="0">
                <a:latin typeface="-윤고딕310" panose="02030504000101010101" pitchFamily="18" charset="-127"/>
                <a:ea typeface="-윤고딕310" panose="02030504000101010101" pitchFamily="18" charset="-127"/>
                <a:cs typeface="Aharoni" panose="02010803020104030203" pitchFamily="2" charset="-79"/>
              </a:rPr>
              <a:t> BE:COME</a:t>
            </a:r>
            <a:endParaRPr lang="ko-KR" altLang="en-US" sz="24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8" y="3856853"/>
            <a:ext cx="1516572" cy="1620000"/>
          </a:xfrm>
          <a:prstGeom prst="rect">
            <a:avLst/>
          </a:prstGeom>
        </p:spPr>
      </p:pic>
      <p:sp>
        <p:nvSpPr>
          <p:cNvPr id="23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방향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372" y="1052736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</a:t>
            </a:r>
            <a:endParaRPr lang="ko-KR" altLang="en-US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92" y="3436709"/>
            <a:ext cx="1785759" cy="2785450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43" y="4318232"/>
            <a:ext cx="504056" cy="43467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602162" y="3429000"/>
            <a:ext cx="1785759" cy="2785450"/>
            <a:chOff x="4602872" y="3451862"/>
            <a:chExt cx="1785759" cy="27854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2872" y="3451862"/>
              <a:ext cx="1785759" cy="2785450"/>
            </a:xfrm>
            <a:prstGeom prst="rect">
              <a:avLst/>
            </a:prstGeom>
            <a:effectLst>
              <a:outerShdw blurRad="190500" sx="101000" sy="1010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" name="직사각형 1"/>
            <p:cNvSpPr/>
            <p:nvPr/>
          </p:nvSpPr>
          <p:spPr>
            <a:xfrm>
              <a:off x="4832158" y="3832208"/>
              <a:ext cx="1296144" cy="18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spc="-15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Domino Clothes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Item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New Arrival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Best Seller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Sale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Season off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Event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Release product</a:t>
              </a:r>
            </a:p>
            <a:p>
              <a:pPr algn="ctr"/>
              <a:endParaRPr lang="ko-KR" altLang="en-US" sz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12" y="1220480"/>
            <a:ext cx="1898776" cy="1898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6.93642E-7 L 0.00313 0.0714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19045 -2.59259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19531 -3.7037E-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방향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372" y="1052736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관리자</a:t>
            </a:r>
            <a:endParaRPr lang="ko-KR" altLang="en-US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6697" y="1233832"/>
            <a:ext cx="1952623" cy="195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717032"/>
            <a:ext cx="1785759" cy="2785450"/>
          </a:xfrm>
          <a:prstGeom prst="rect">
            <a:avLst/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2576937" y="4085658"/>
            <a:ext cx="1296144" cy="186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pc="-15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Domino Clothes</a:t>
            </a:r>
          </a:p>
          <a:p>
            <a:endParaRPr lang="en-US" altLang="ko-KR" sz="7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Item</a:t>
            </a:r>
            <a:endParaRPr lang="en-US" altLang="ko-KR" sz="12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New Arrival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Best Seller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Sale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-Coat/Outer </a:t>
            </a:r>
            <a:endParaRPr lang="en-US" altLang="ko-KR" sz="1200" b="1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Season off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Event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Release product</a:t>
            </a:r>
          </a:p>
          <a:p>
            <a:pPr algn="ctr"/>
            <a:endParaRPr lang="ko-KR" altLang="en-US" sz="12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197519" y="4857729"/>
            <a:ext cx="79911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68642" y="3761130"/>
            <a:ext cx="1785759" cy="2785450"/>
            <a:chOff x="6493428" y="2029470"/>
            <a:chExt cx="1785759" cy="27854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428" y="2029470"/>
              <a:ext cx="1785759" cy="2785450"/>
            </a:xfrm>
            <a:prstGeom prst="rect">
              <a:avLst/>
            </a:prstGeom>
            <a:effectLst>
              <a:outerShdw blurRad="190500" sx="101000" sy="1010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3" name="직사각형 12"/>
            <p:cNvSpPr/>
            <p:nvPr/>
          </p:nvSpPr>
          <p:spPr>
            <a:xfrm>
              <a:off x="6702038" y="2365326"/>
              <a:ext cx="1296144" cy="189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spc="-15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Domino Clothes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Item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New Arrival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Best Seller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Sale </a:t>
              </a:r>
              <a:endParaRPr lang="en-US" altLang="ko-KR" sz="12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-T-shirt/shorts</a:t>
              </a:r>
              <a:endParaRPr lang="en-US" altLang="ko-KR" sz="1200" b="1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Season off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Event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Release product</a:t>
              </a:r>
            </a:p>
            <a:p>
              <a:pPr algn="ctr"/>
              <a:endParaRPr lang="ko-KR" altLang="en-US" sz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3068960"/>
            <a:ext cx="4392488" cy="576064"/>
          </a:xfrm>
          <a:prstGeom prst="rect">
            <a:avLst/>
          </a:prstGeom>
          <a:solidFill>
            <a:srgbClr val="EC8871"/>
          </a:solidFill>
          <a:ln>
            <a:solidFill>
              <a:srgbClr val="EC8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상 주안점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4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85251" y="1071846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도면의 </a:t>
            </a:r>
            <a:r>
              <a:rPr lang="ko-KR" altLang="en-US" sz="22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직관성</a:t>
            </a:r>
            <a:endParaRPr lang="ko-KR" altLang="en-US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상 주안점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rcRect t="299" b="-1"/>
          <a:stretch/>
        </p:blipFill>
        <p:spPr>
          <a:xfrm>
            <a:off x="1043608" y="2034536"/>
            <a:ext cx="7134872" cy="4073608"/>
          </a:xfrm>
          <a:prstGeom prst="rect">
            <a:avLst/>
          </a:prstGeom>
          <a:effectLst>
            <a:outerShdw blurRad="127000" dir="5400000" sx="101000" sy="101000" algn="ctr" rotWithShape="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039231" y="1938402"/>
            <a:ext cx="2169184" cy="3523627"/>
            <a:chOff x="3509340" y="1580802"/>
            <a:chExt cx="2125319" cy="387343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367" y="1580802"/>
              <a:ext cx="1975265" cy="3377542"/>
            </a:xfrm>
            <a:prstGeom prst="rect">
              <a:avLst/>
            </a:prstGeom>
            <a:effectLst>
              <a:outerShdw blurRad="190500" sx="101000" sy="1010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3509340" y="5048238"/>
              <a:ext cx="2125319" cy="405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 어플리케이션</a:t>
              </a:r>
              <a:endPara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3" t="27889" r="12646" b="14244"/>
          <a:stretch/>
        </p:blipFill>
        <p:spPr>
          <a:xfrm>
            <a:off x="6214301" y="1554048"/>
            <a:ext cx="1199786" cy="9117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39" y="4284947"/>
            <a:ext cx="1034110" cy="1025227"/>
          </a:xfrm>
          <a:prstGeom prst="rect">
            <a:avLst/>
          </a:prstGeom>
        </p:spPr>
      </p:pic>
      <p:sp>
        <p:nvSpPr>
          <p:cNvPr id="42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상 주안점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372" y="1052736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251" y="1071846"/>
            <a:ext cx="397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어플리케이션과 장치 간 </a:t>
            </a:r>
            <a:r>
              <a:rPr lang="ko-KR" altLang="en-US" sz="2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호환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3995936" y="2608813"/>
            <a:ext cx="1080120" cy="4949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flipH="1">
            <a:off x="3995936" y="3352499"/>
            <a:ext cx="1080120" cy="4949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6" t="5627" r="12078" b="7268"/>
          <a:stretch/>
        </p:blipFill>
        <p:spPr>
          <a:xfrm>
            <a:off x="6323012" y="2934233"/>
            <a:ext cx="982363" cy="989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337943" y="248698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Beacon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63" y="1930302"/>
            <a:ext cx="4251975" cy="2105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1523" y="5949280"/>
            <a:ext cx="3022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출처 </a:t>
            </a:r>
            <a:r>
              <a:rPr lang="en-US" altLang="ko-KR" sz="105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Efficient 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indoor positioning systems for indoor location-based service</a:t>
            </a:r>
          </a:p>
          <a:p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provider</a:t>
            </a:r>
          </a:p>
          <a:p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Chang-</a:t>
            </a:r>
            <a:r>
              <a:rPr lang="en-US" altLang="ko-KR" sz="105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Pyo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Yoon1</a:t>
            </a:r>
            <a:r>
              <a:rPr lang="en-US" altLang="ko-KR" sz="10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· Chi-</a:t>
            </a:r>
            <a:r>
              <a:rPr lang="en-US" altLang="ko-KR" sz="105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Gon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05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Hwang2</a:t>
            </a:r>
            <a:endParaRPr lang="en-US" altLang="ko-KR" sz="105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상 주안점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251" y="1053897"/>
            <a:ext cx="397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비콘의</a:t>
            </a:r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 설치 위치 </a:t>
            </a:r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선정</a:t>
            </a:r>
            <a:endParaRPr lang="en-US" altLang="ko-KR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337943" y="248698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1523" y="5949280"/>
            <a:ext cx="3022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출처 </a:t>
            </a:r>
            <a:r>
              <a:rPr lang="en-US" altLang="ko-KR" sz="105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Efficient 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indoor positioning systems for indoor location-based service</a:t>
            </a:r>
          </a:p>
          <a:p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provider</a:t>
            </a:r>
          </a:p>
          <a:p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Chang-</a:t>
            </a:r>
            <a:r>
              <a:rPr lang="en-US" altLang="ko-KR" sz="105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Pyo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Yoon1</a:t>
            </a:r>
            <a:r>
              <a:rPr lang="en-US" altLang="ko-KR" sz="10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· Chi-</a:t>
            </a:r>
            <a:r>
              <a:rPr lang="en-US" altLang="ko-KR" sz="105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Gon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05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Hwang2</a:t>
            </a:r>
            <a:endParaRPr lang="en-US" altLang="ko-KR" sz="105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상 주안점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18120" y="2348649"/>
            <a:ext cx="5275714" cy="2892612"/>
            <a:chOff x="583208" y="3786884"/>
            <a:chExt cx="5850924" cy="2384854"/>
          </a:xfrm>
        </p:grpSpPr>
        <p:grpSp>
          <p:nvGrpSpPr>
            <p:cNvPr id="8" name="그룹 7"/>
            <p:cNvGrpSpPr/>
            <p:nvPr/>
          </p:nvGrpSpPr>
          <p:grpSpPr>
            <a:xfrm>
              <a:off x="583208" y="3786884"/>
              <a:ext cx="5850924" cy="2384854"/>
              <a:chOff x="1318543" y="1663886"/>
              <a:chExt cx="5850924" cy="238485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318543" y="1663886"/>
                <a:ext cx="5850924" cy="2384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03" t="27889" r="12646" b="14244"/>
              <a:stretch/>
            </p:blipFill>
            <p:spPr>
              <a:xfrm>
                <a:off x="3374868" y="1946371"/>
                <a:ext cx="465628" cy="29611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03" t="27889" r="12646" b="14244"/>
              <a:stretch/>
            </p:blipFill>
            <p:spPr>
              <a:xfrm>
                <a:off x="4807623" y="2996952"/>
                <a:ext cx="465628" cy="29611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03" t="27889" r="12646" b="14244"/>
              <a:stretch/>
            </p:blipFill>
            <p:spPr>
              <a:xfrm>
                <a:off x="6362448" y="2057762"/>
                <a:ext cx="465628" cy="29611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03" t="27889" r="12646" b="14244"/>
              <a:stretch/>
            </p:blipFill>
            <p:spPr>
              <a:xfrm>
                <a:off x="1835696" y="1878689"/>
                <a:ext cx="383628" cy="243969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3" t="27889" r="12646" b="14244"/>
            <a:stretch/>
          </p:blipFill>
          <p:spPr>
            <a:xfrm>
              <a:off x="1100361" y="5653163"/>
              <a:ext cx="465628" cy="29611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/>
          <p:cNvSpPr txBox="1"/>
          <p:nvPr/>
        </p:nvSpPr>
        <p:spPr>
          <a:xfrm>
            <a:off x="385251" y="1052736"/>
            <a:ext cx="397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비콘의</a:t>
            </a:r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 설치 위치 </a:t>
            </a:r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선정</a:t>
            </a:r>
            <a:endParaRPr lang="en-US" altLang="ko-KR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337943" y="248698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1523" y="5949280"/>
            <a:ext cx="3022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출처 </a:t>
            </a:r>
            <a:r>
              <a:rPr lang="en-US" altLang="ko-KR" sz="105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Efficient 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indoor positioning systems for indoor location-based service</a:t>
            </a:r>
          </a:p>
          <a:p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provider</a:t>
            </a:r>
          </a:p>
          <a:p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Chang-</a:t>
            </a:r>
            <a:r>
              <a:rPr lang="en-US" altLang="ko-KR" sz="105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Pyo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Yoon1</a:t>
            </a:r>
            <a:r>
              <a:rPr lang="en-US" altLang="ko-KR" sz="10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· Chi-</a:t>
            </a:r>
            <a:r>
              <a:rPr lang="en-US" altLang="ko-KR" sz="105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Gon</a:t>
            </a:r>
            <a:r>
              <a:rPr lang="en-US" altLang="ko-KR" sz="105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05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Hwang2</a:t>
            </a:r>
            <a:endParaRPr lang="en-US" altLang="ko-KR" sz="105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상 주안점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18120" y="2348649"/>
            <a:ext cx="5275714" cy="2892612"/>
            <a:chOff x="583208" y="3786884"/>
            <a:chExt cx="5850924" cy="2384854"/>
          </a:xfrm>
        </p:grpSpPr>
        <p:grpSp>
          <p:nvGrpSpPr>
            <p:cNvPr id="8" name="그룹 7"/>
            <p:cNvGrpSpPr/>
            <p:nvPr/>
          </p:nvGrpSpPr>
          <p:grpSpPr>
            <a:xfrm>
              <a:off x="583208" y="3786884"/>
              <a:ext cx="5850924" cy="2384854"/>
              <a:chOff x="1318543" y="1663886"/>
              <a:chExt cx="5850924" cy="238485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318543" y="1663886"/>
                <a:ext cx="5850924" cy="2384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03" t="27889" r="12646" b="14244"/>
              <a:stretch/>
            </p:blipFill>
            <p:spPr>
              <a:xfrm>
                <a:off x="3374868" y="1946371"/>
                <a:ext cx="465628" cy="29611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03" t="27889" r="12646" b="14244"/>
              <a:stretch/>
            </p:blipFill>
            <p:spPr>
              <a:xfrm>
                <a:off x="4807623" y="2996952"/>
                <a:ext cx="465628" cy="29611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03" t="27889" r="12646" b="14244"/>
              <a:stretch/>
            </p:blipFill>
            <p:spPr>
              <a:xfrm>
                <a:off x="6362448" y="2057762"/>
                <a:ext cx="465628" cy="29611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03" t="27889" r="12646" b="14244"/>
              <a:stretch/>
            </p:blipFill>
            <p:spPr>
              <a:xfrm>
                <a:off x="1835696" y="1878689"/>
                <a:ext cx="383628" cy="243969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3" t="27889" r="12646" b="14244"/>
            <a:stretch/>
          </p:blipFill>
          <p:spPr>
            <a:xfrm>
              <a:off x="1100361" y="5653163"/>
              <a:ext cx="465628" cy="29611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/>
          <p:cNvSpPr txBox="1"/>
          <p:nvPr/>
        </p:nvSpPr>
        <p:spPr>
          <a:xfrm>
            <a:off x="385251" y="1052736"/>
            <a:ext cx="397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비콘의</a:t>
            </a:r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 설치 위치 </a:t>
            </a:r>
            <a:r>
              <a:rPr lang="ko-KR" altLang="en-US" sz="2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선</a:t>
            </a:r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</a:t>
            </a:r>
            <a:endParaRPr lang="en-US" altLang="ko-KR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92138" y="339971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42" y="1938791"/>
            <a:ext cx="504056" cy="5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-0.00469 0.1104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11041 L -0.01528 0.166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상 주안점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3" name="그림 22" descr="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2428868"/>
            <a:ext cx="2000240" cy="200024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495028" y="1928802"/>
            <a:ext cx="2169184" cy="3523627"/>
            <a:chOff x="3509340" y="1580802"/>
            <a:chExt cx="2125319" cy="3873433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367" y="1580802"/>
              <a:ext cx="1975265" cy="3377542"/>
            </a:xfrm>
            <a:prstGeom prst="rect">
              <a:avLst/>
            </a:prstGeom>
            <a:effectLst>
              <a:outerShdw blurRad="190500" sx="101000" sy="1010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3509340" y="5048238"/>
              <a:ext cx="2125319" cy="405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 어플리케이션</a:t>
              </a:r>
              <a:endPara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6" name="오른쪽 화살표 45"/>
          <p:cNvSpPr/>
          <p:nvPr/>
        </p:nvSpPr>
        <p:spPr>
          <a:xfrm>
            <a:off x="4075239" y="3242088"/>
            <a:ext cx="610788" cy="470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052736"/>
            <a:ext cx="4615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관리자 </a:t>
            </a:r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</a:t>
            </a:r>
            <a:endParaRPr lang="en-US" altLang="ko-KR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상 주안점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052736"/>
            <a:ext cx="4615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타 서비스와 연동</a:t>
            </a:r>
            <a:endParaRPr lang="en-US" altLang="ko-KR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829649" y="1516725"/>
            <a:ext cx="1484702" cy="1404743"/>
            <a:chOff x="3375679" y="2667010"/>
            <a:chExt cx="2415794" cy="228569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10" y="2667010"/>
              <a:ext cx="1523980" cy="152397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375679" y="4351753"/>
              <a:ext cx="2415794" cy="60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산돌고딕 L" panose="02030504000101010101" pitchFamily="18" charset="-127"/>
                  <a:ea typeface="산돌고딕 L" panose="02030504000101010101" pitchFamily="18" charset="-127"/>
                </a:rPr>
                <a:t>Google Maps</a:t>
              </a:r>
              <a:endParaRPr lang="ko-KR" altLang="en-US" dirty="0">
                <a:latin typeface="산돌고딕 L" panose="02030504000101010101" pitchFamily="18" charset="-127"/>
                <a:ea typeface="산돌고딕 L" panose="02030504000101010101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3278038"/>
            <a:ext cx="2376264" cy="1584174"/>
            <a:chOff x="2253344" y="2397121"/>
            <a:chExt cx="3866476" cy="257764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344" y="2397121"/>
              <a:ext cx="3866476" cy="2577646"/>
            </a:xfrm>
            <a:prstGeom prst="rect">
              <a:avLst/>
            </a:prstGeom>
            <a:effectLst>
              <a:outerShdw blurRad="1016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4433285" y="4351753"/>
              <a:ext cx="300580" cy="60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solidFill>
                  <a:srgbClr val="F8F8F8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995127" y="3271227"/>
            <a:ext cx="2891095" cy="1778445"/>
            <a:chOff x="1880535" y="2058953"/>
            <a:chExt cx="4704170" cy="2893749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569"/>
            <a:stretch/>
          </p:blipFill>
          <p:spPr>
            <a:xfrm>
              <a:off x="1880535" y="2058953"/>
              <a:ext cx="4704170" cy="2740090"/>
            </a:xfrm>
            <a:prstGeom prst="rect">
              <a:avLst/>
            </a:prstGeom>
            <a:effectLst>
              <a:outerShdw blurRad="1016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/>
            <p:cNvSpPr txBox="1"/>
            <p:nvPr/>
          </p:nvSpPr>
          <p:spPr>
            <a:xfrm>
              <a:off x="4433285" y="4351753"/>
              <a:ext cx="300580" cy="60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solidFill>
                  <a:srgbClr val="F8F8F8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05749" y="3258865"/>
            <a:ext cx="2578010" cy="1790807"/>
            <a:chOff x="1784681" y="2038838"/>
            <a:chExt cx="4194742" cy="291386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31"/>
            <a:stretch/>
          </p:blipFill>
          <p:spPr>
            <a:xfrm>
              <a:off x="1784681" y="2038838"/>
              <a:ext cx="4194742" cy="2717200"/>
            </a:xfrm>
            <a:prstGeom prst="rect">
              <a:avLst/>
            </a:prstGeom>
            <a:effectLst>
              <a:outerShdw blurRad="1016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4433285" y="4351753"/>
              <a:ext cx="300580" cy="60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solidFill>
                  <a:srgbClr val="F8F8F8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7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0525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48148E-6 L -2.77778E-7 0.0525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7 -2.96296E-6 L -2.77778E-7 0.0525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5.55556E-7 2.96296E-6 L -5.55556E-7 0.0525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3068960"/>
            <a:ext cx="4392488" cy="576064"/>
          </a:xfrm>
          <a:prstGeom prst="rect">
            <a:avLst/>
          </a:prstGeom>
          <a:solidFill>
            <a:srgbClr val="EC8871"/>
          </a:solidFill>
          <a:ln>
            <a:solidFill>
              <a:srgbClr val="EC8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주제 및 개발 방향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6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1760" y="3068960"/>
            <a:ext cx="4392488" cy="576064"/>
          </a:xfrm>
          <a:prstGeom prst="rect">
            <a:avLst/>
          </a:prstGeom>
          <a:solidFill>
            <a:srgbClr val="EC8871"/>
          </a:solidFill>
          <a:ln>
            <a:solidFill>
              <a:srgbClr val="EC8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구체적 수익 모델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337943" y="248698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Beacon</a:t>
            </a:r>
          </a:p>
        </p:txBody>
      </p:sp>
      <p:sp>
        <p:nvSpPr>
          <p:cNvPr id="6" name="타원 5"/>
          <p:cNvSpPr/>
          <p:nvPr/>
        </p:nvSpPr>
        <p:spPr>
          <a:xfrm>
            <a:off x="357158" y="2276872"/>
            <a:ext cx="2808312" cy="2808312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endParaRPr lang="ko-KR" altLang="en-US" sz="3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V="1">
            <a:off x="3165470" y="2060848"/>
            <a:ext cx="1490530" cy="162018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6"/>
          </p:cNvCxnSpPr>
          <p:nvPr/>
        </p:nvCxnSpPr>
        <p:spPr>
          <a:xfrm>
            <a:off x="3165470" y="3681028"/>
            <a:ext cx="1550546" cy="162018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60032" y="1557326"/>
            <a:ext cx="3545664" cy="1475065"/>
            <a:chOff x="1394062" y="1187210"/>
            <a:chExt cx="1800000" cy="1044409"/>
          </a:xfrm>
        </p:grpSpPr>
        <p:sp>
          <p:nvSpPr>
            <p:cNvPr id="38" name="직사각형 37"/>
            <p:cNvSpPr/>
            <p:nvPr/>
          </p:nvSpPr>
          <p:spPr>
            <a:xfrm>
              <a:off x="1394062" y="1354746"/>
              <a:ext cx="1800000" cy="87687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고객이 원하는 광고를 도면 상 단순노출 </a:t>
              </a:r>
              <a:endParaRPr lang="ko-KR" altLang="en-US" sz="1600" spc="-15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394062" y="1187210"/>
              <a:ext cx="1800000" cy="2615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ctr" rotWithShape="0">
                <a:srgbClr val="000000">
                  <a:alpha val="2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단순 광고 노출</a:t>
              </a:r>
              <a:endPara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60032" y="4254952"/>
            <a:ext cx="3545664" cy="1478304"/>
            <a:chOff x="1394062" y="1187210"/>
            <a:chExt cx="1800000" cy="1046702"/>
          </a:xfrm>
        </p:grpSpPr>
        <p:sp>
          <p:nvSpPr>
            <p:cNvPr id="41" name="직사각형 40"/>
            <p:cNvSpPr/>
            <p:nvPr/>
          </p:nvSpPr>
          <p:spPr>
            <a:xfrm>
              <a:off x="1394062" y="1357039"/>
              <a:ext cx="1800000" cy="87687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고객 건물 출입 시 신상품 출시 및</a:t>
              </a:r>
              <a:endParaRPr lang="en-US" altLang="ko-KR" sz="1600" spc="-15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할인정보 제공</a:t>
              </a:r>
              <a:endParaRPr lang="ko-KR" altLang="en-US" sz="1600" spc="-15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394062" y="1187210"/>
              <a:ext cx="1800000" cy="2615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ctr" rotWithShape="0">
                <a:srgbClr val="000000">
                  <a:alpha val="2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 고객 대상 </a:t>
              </a:r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상세 정보 제공</a:t>
              </a:r>
              <a:endPara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구체적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수익모델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59832" y="3645024"/>
            <a:ext cx="1872208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37943" y="248698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Beacon</a:t>
            </a:r>
          </a:p>
        </p:txBody>
      </p:sp>
      <p:sp>
        <p:nvSpPr>
          <p:cNvPr id="23" name="타원 22"/>
          <p:cNvSpPr/>
          <p:nvPr/>
        </p:nvSpPr>
        <p:spPr>
          <a:xfrm>
            <a:off x="357158" y="2276871"/>
            <a:ext cx="2808312" cy="2808312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도면 제작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구체적 수익모델 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055244" y="2856313"/>
            <a:ext cx="3545664" cy="1475065"/>
            <a:chOff x="1394062" y="1187210"/>
            <a:chExt cx="1800000" cy="1044409"/>
          </a:xfrm>
        </p:grpSpPr>
        <p:sp>
          <p:nvSpPr>
            <p:cNvPr id="37" name="직사각형 36"/>
            <p:cNvSpPr/>
            <p:nvPr/>
          </p:nvSpPr>
          <p:spPr>
            <a:xfrm>
              <a:off x="1394062" y="1354746"/>
              <a:ext cx="1800000" cy="87687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도면 제작을 의뢰 받아 건물에 최적화 된 도면 제작 및 제공 </a:t>
              </a:r>
              <a:endParaRPr lang="ko-KR" altLang="en-US" sz="1600" spc="-15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94062" y="1187210"/>
              <a:ext cx="1800000" cy="2615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ctr" rotWithShape="0">
                <a:srgbClr val="000000">
                  <a:alpha val="2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도면 제작 의뢰 및 제작 수수료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2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337943" y="248698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Beacon</a:t>
            </a:r>
          </a:p>
        </p:txBody>
      </p:sp>
      <p:sp>
        <p:nvSpPr>
          <p:cNvPr id="6" name="타원 5"/>
          <p:cNvSpPr/>
          <p:nvPr/>
        </p:nvSpPr>
        <p:spPr>
          <a:xfrm>
            <a:off x="357158" y="2276872"/>
            <a:ext cx="2808312" cy="2808312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유지 보수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V="1">
            <a:off x="3165470" y="2060848"/>
            <a:ext cx="1490530" cy="162018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6"/>
          </p:cNvCxnSpPr>
          <p:nvPr/>
        </p:nvCxnSpPr>
        <p:spPr>
          <a:xfrm>
            <a:off x="3165470" y="3681028"/>
            <a:ext cx="1550546" cy="162018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60032" y="1559786"/>
            <a:ext cx="3545664" cy="1469646"/>
            <a:chOff x="1394062" y="1187210"/>
            <a:chExt cx="1800000" cy="1040572"/>
          </a:xfrm>
        </p:grpSpPr>
        <p:sp>
          <p:nvSpPr>
            <p:cNvPr id="19" name="직사각형 18"/>
            <p:cNvSpPr/>
            <p:nvPr/>
          </p:nvSpPr>
          <p:spPr>
            <a:xfrm>
              <a:off x="1394062" y="1350909"/>
              <a:ext cx="1800000" cy="87687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장치 하드웨어 및 소프트웨어적</a:t>
              </a:r>
              <a:endParaRPr lang="en-US" altLang="ko-KR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문제 발생 시 책임 관리 서비스 제공</a:t>
              </a:r>
              <a:endPara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94062" y="1187210"/>
              <a:ext cx="1800000" cy="2615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ctr" rotWithShape="0">
                <a:srgbClr val="000000">
                  <a:alpha val="2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장치 </a:t>
              </a:r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보수 및 관리비</a:t>
              </a:r>
              <a:endPara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860032" y="4281432"/>
            <a:ext cx="3545664" cy="1451824"/>
            <a:chOff x="1394062" y="1187210"/>
            <a:chExt cx="1800000" cy="1027953"/>
          </a:xfrm>
        </p:grpSpPr>
        <p:sp>
          <p:nvSpPr>
            <p:cNvPr id="23" name="직사각형 22"/>
            <p:cNvSpPr/>
            <p:nvPr/>
          </p:nvSpPr>
          <p:spPr>
            <a:xfrm>
              <a:off x="1394062" y="1338290"/>
              <a:ext cx="1800000" cy="87687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정기적인 점검 및 노후 장비 교체 </a:t>
              </a:r>
              <a:endParaRPr lang="en-US" altLang="ko-KR" spc="-15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서비스</a:t>
              </a:r>
              <a:endParaRPr lang="ko-KR" altLang="en-US" spc="-15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94062" y="1187210"/>
              <a:ext cx="1800000" cy="2615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ctr" rotWithShape="0">
                <a:srgbClr val="000000">
                  <a:alpha val="2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지속적인 </a:t>
              </a:r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장치 및 데이터 관리</a:t>
              </a:r>
              <a:endPara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구체적 수익모델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4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59832" y="3645024"/>
            <a:ext cx="1872208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37943" y="248698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Beacon</a:t>
            </a:r>
          </a:p>
        </p:txBody>
      </p:sp>
      <p:sp>
        <p:nvSpPr>
          <p:cNvPr id="23" name="타원 22"/>
          <p:cNvSpPr/>
          <p:nvPr/>
        </p:nvSpPr>
        <p:spPr>
          <a:xfrm>
            <a:off x="357158" y="2276871"/>
            <a:ext cx="2808312" cy="2808312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축적 및 가공된</a:t>
            </a:r>
            <a:endParaRPr lang="en-US" altLang="ko-KR" sz="22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</a:t>
            </a:r>
            <a:endParaRPr lang="ko-KR" altLang="en-US" sz="2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구체적 수익모델 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055244" y="2856313"/>
            <a:ext cx="3545664" cy="1475065"/>
            <a:chOff x="1394062" y="1187210"/>
            <a:chExt cx="1800000" cy="1044409"/>
          </a:xfrm>
        </p:grpSpPr>
        <p:sp>
          <p:nvSpPr>
            <p:cNvPr id="37" name="직사각형 36"/>
            <p:cNvSpPr/>
            <p:nvPr/>
          </p:nvSpPr>
          <p:spPr>
            <a:xfrm>
              <a:off x="1394062" y="1354746"/>
              <a:ext cx="1800000" cy="87687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축적된 데이터를 활용할 수 있게 로열티를</a:t>
              </a:r>
              <a:endParaRPr lang="en-US" altLang="ko-KR" sz="1600" spc="-15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받고 데이터 제공</a:t>
              </a:r>
              <a:endParaRPr lang="en-US" altLang="ko-KR" sz="1600" spc="-15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94062" y="1187210"/>
              <a:ext cx="1800000" cy="2615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ctr" rotWithShape="0">
                <a:srgbClr val="000000">
                  <a:alpha val="2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축적된 데이터를 제공</a:t>
              </a:r>
              <a:endPara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0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4414" y="2799390"/>
            <a:ext cx="6535728" cy="28401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6940153" y="3140968"/>
            <a:ext cx="933456" cy="922874"/>
          </a:xfrm>
          <a:prstGeom prst="wedge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시설 </a:t>
            </a:r>
            <a:r>
              <a:rPr lang="ko-KR" altLang="en-US" sz="1400" b="1" dirty="0" err="1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간략</a:t>
            </a:r>
            <a:r>
              <a:rPr lang="ko-KR" altLang="en-US" sz="1400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정보 제공</a:t>
            </a:r>
            <a:endParaRPr lang="en-US" altLang="ko-KR" sz="14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6200000" flipV="1">
            <a:off x="1890445" y="3378265"/>
            <a:ext cx="1571612" cy="730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8758" y="2630796"/>
            <a:ext cx="99051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 위치</a:t>
            </a:r>
          </a:p>
        </p:txBody>
      </p:sp>
      <p:sp>
        <p:nvSpPr>
          <p:cNvPr id="11" name="타원 10"/>
          <p:cNvSpPr/>
          <p:nvPr/>
        </p:nvSpPr>
        <p:spPr>
          <a:xfrm>
            <a:off x="3000364" y="4513902"/>
            <a:ext cx="207187" cy="22792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주제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3847" y="1783853"/>
            <a:ext cx="473630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23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실내 위치 기반 서비스 플랫폼</a:t>
            </a:r>
            <a:r>
              <a:rPr lang="en-US" altLang="ko-KR" sz="23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sz="23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4757" r="10625" b="26159"/>
          <a:stretch/>
        </p:blipFill>
        <p:spPr>
          <a:xfrm>
            <a:off x="2771800" y="1541653"/>
            <a:ext cx="3806138" cy="1800201"/>
          </a:xfrm>
          <a:prstGeom prst="rect">
            <a:avLst/>
          </a:prstGeom>
        </p:spPr>
      </p:pic>
      <p:sp>
        <p:nvSpPr>
          <p:cNvPr id="18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 서비스 개발 정도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3408" y="3457575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GPS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7520" y="345757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WiFi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8955" y="4212237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오차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 ~ 7m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1.38889E-6 0.0562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3.88889E-6 0.0562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0.05625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t="15001" r="34250" b="6601"/>
          <a:stretch/>
        </p:blipFill>
        <p:spPr>
          <a:xfrm>
            <a:off x="3527884" y="1031133"/>
            <a:ext cx="2088232" cy="2923525"/>
          </a:xfrm>
          <a:prstGeom prst="rect">
            <a:avLst/>
          </a:prstGeom>
        </p:spPr>
      </p:pic>
      <p:sp>
        <p:nvSpPr>
          <p:cNvPr id="18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 서비스 개발 정도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3257" y="3869084"/>
            <a:ext cx="219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BLUETOOTH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3899861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실내 위치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9373" y="4528294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과도한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푸쉬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아이폰만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2.5E-6 0.0562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562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045E-16 L 0 0.05625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방향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372" y="1052736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2) </a:t>
            </a:r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활용 기술</a:t>
            </a:r>
            <a:endParaRPr lang="ko-KR" altLang="en-US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87885" y="1916832"/>
            <a:ext cx="1115864" cy="1494223"/>
            <a:chOff x="3664176" y="2521178"/>
            <a:chExt cx="1815648" cy="243128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176" y="2521178"/>
              <a:ext cx="1815648" cy="181564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3684923" y="4351513"/>
              <a:ext cx="1774155" cy="600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산돌고딕 L" panose="02030504000101010101" pitchFamily="18" charset="-127"/>
                  <a:ea typeface="산돌고딕 L" panose="02030504000101010101" pitchFamily="18" charset="-127"/>
                </a:rPr>
                <a:t>QR Code</a:t>
              </a:r>
              <a:endParaRPr lang="ko-KR" altLang="en-US" dirty="0">
                <a:latin typeface="산돌고딕 L" panose="02030504000101010101" pitchFamily="18" charset="-127"/>
                <a:ea typeface="산돌고딕 L" panose="02030504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32464" y="2009522"/>
            <a:ext cx="989374" cy="1431059"/>
            <a:chOff x="3767086" y="2603847"/>
            <a:chExt cx="1609834" cy="2328508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6" t="5627" r="12078" b="7268"/>
            <a:stretch/>
          </p:blipFill>
          <p:spPr>
            <a:xfrm>
              <a:off x="3773544" y="2603847"/>
              <a:ext cx="1598426" cy="161009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767086" y="4331407"/>
              <a:ext cx="1609834" cy="600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산돌고딕 L" panose="02030504000101010101" pitchFamily="18" charset="-127"/>
                  <a:ea typeface="산돌고딕 L" panose="02030504000101010101" pitchFamily="18" charset="-127"/>
                </a:rPr>
                <a:t>NFC tag</a:t>
              </a:r>
              <a:endParaRPr lang="ko-KR" altLang="en-US" dirty="0">
                <a:latin typeface="산돌고딕 L" panose="02030504000101010101" pitchFamily="18" charset="-127"/>
                <a:ea typeface="산돌고딕 L" panose="02030504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662702" y="2035838"/>
            <a:ext cx="1484702" cy="1404743"/>
            <a:chOff x="3375679" y="2667010"/>
            <a:chExt cx="2415794" cy="228569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10" y="2667010"/>
              <a:ext cx="1523980" cy="1523979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375679" y="4351753"/>
              <a:ext cx="2415794" cy="60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산돌고딕 L" panose="02030504000101010101" pitchFamily="18" charset="-127"/>
                  <a:ea typeface="산돌고딕 L" panose="02030504000101010101" pitchFamily="18" charset="-127"/>
                </a:rPr>
                <a:t>Google Maps</a:t>
              </a:r>
              <a:endParaRPr lang="ko-KR" altLang="en-US" dirty="0">
                <a:latin typeface="산돌고딕 L" panose="02030504000101010101" pitchFamily="18" charset="-127"/>
                <a:ea typeface="산돌고딕 L" panose="0203050400010101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44208" y="2035838"/>
            <a:ext cx="1505540" cy="1483909"/>
            <a:chOff x="3347156" y="2727848"/>
            <a:chExt cx="2449698" cy="2414504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86" t="25912" r="15768" b="27661"/>
            <a:stretch/>
          </p:blipFill>
          <p:spPr>
            <a:xfrm>
              <a:off x="3602339" y="2727848"/>
              <a:ext cx="1969925" cy="137436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347156" y="4240929"/>
              <a:ext cx="2449698" cy="90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>
                  <a:latin typeface="산돌고딕 L" panose="02030504000101010101" pitchFamily="18" charset="-127"/>
                  <a:ea typeface="산돌고딕 L" panose="02030504000101010101" pitchFamily="18" charset="-127"/>
                </a:rPr>
                <a:t>도면 프로그램 및</a:t>
              </a:r>
              <a:endParaRPr lang="en-US" altLang="ko-KR" sz="1500" dirty="0">
                <a:latin typeface="산돌고딕 L" panose="02030504000101010101" pitchFamily="18" charset="-127"/>
                <a:ea typeface="산돌고딕 L" panose="02030504000101010101" pitchFamily="18" charset="-127"/>
              </a:endParaRPr>
            </a:p>
            <a:p>
              <a:pPr algn="ctr"/>
              <a:r>
                <a:rPr lang="ko-KR" altLang="en-US" sz="1500" dirty="0">
                  <a:latin typeface="산돌고딕 L" panose="02030504000101010101" pitchFamily="18" charset="-127"/>
                  <a:ea typeface="산돌고딕 L" panose="02030504000101010101" pitchFamily="18" charset="-127"/>
                </a:rPr>
                <a:t>탐색 </a:t>
              </a:r>
              <a:r>
                <a:rPr lang="en-US" altLang="ko-KR" sz="1500" dirty="0">
                  <a:latin typeface="산돌고딕 L" panose="02030504000101010101" pitchFamily="18" charset="-127"/>
                  <a:ea typeface="산돌고딕 L" panose="02030504000101010101" pitchFamily="18" charset="-127"/>
                </a:rPr>
                <a:t>App</a:t>
              </a:r>
              <a:endParaRPr lang="ko-KR" altLang="en-US" sz="1500" dirty="0">
                <a:latin typeface="산돌고딕 L" panose="02030504000101010101" pitchFamily="18" charset="-127"/>
                <a:ea typeface="산돌고딕 L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978004" y="3552817"/>
            <a:ext cx="1199786" cy="1532640"/>
            <a:chOff x="3584890" y="2458906"/>
            <a:chExt cx="1952200" cy="2493796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3" t="13267" r="12646" b="14244"/>
            <a:stretch/>
          </p:blipFill>
          <p:spPr>
            <a:xfrm>
              <a:off x="3584890" y="2458906"/>
              <a:ext cx="1952200" cy="185834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830828" y="4351753"/>
              <a:ext cx="1505501" cy="600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산돌고딕 L" panose="02030504000101010101" pitchFamily="18" charset="-127"/>
                  <a:ea typeface="산돌고딕 L" panose="02030504000101010101" pitchFamily="18" charset="-127"/>
                </a:rPr>
                <a:t>Beacon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3.88889E-6 0.0525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4.72222E-6 0.0525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2.22222E-6 0.05255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8.33333E-7 0.0525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4.44444E-6 0.0525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1600" y="1700808"/>
            <a:ext cx="1881561" cy="3422849"/>
            <a:chOff x="971600" y="1944178"/>
            <a:chExt cx="1881561" cy="342284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988840"/>
              <a:ext cx="1785759" cy="2785450"/>
            </a:xfrm>
            <a:prstGeom prst="rect">
              <a:avLst/>
            </a:prstGeom>
            <a:effectLst>
              <a:outerShdw blurRad="190500" sx="101000" sy="1010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7" name="타원 6"/>
            <p:cNvSpPr/>
            <p:nvPr/>
          </p:nvSpPr>
          <p:spPr>
            <a:xfrm>
              <a:off x="1043418" y="1944178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782252"/>
              <a:ext cx="1881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도면 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제작자</a:t>
              </a:r>
              <a:endPara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도면 제공</a:t>
              </a:r>
              <a:endPara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304227" y="1739240"/>
            <a:ext cx="2711570" cy="3384418"/>
            <a:chOff x="3304227" y="1982610"/>
            <a:chExt cx="2711570" cy="3384418"/>
          </a:xfrm>
        </p:grpSpPr>
        <p:sp>
          <p:nvSpPr>
            <p:cNvPr id="14" name="TextBox 13"/>
            <p:cNvSpPr txBox="1"/>
            <p:nvPr/>
          </p:nvSpPr>
          <p:spPr>
            <a:xfrm>
              <a:off x="3599470" y="3890924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 어플리케이션</a:t>
              </a:r>
              <a:endPara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4227" y="4782253"/>
              <a:ext cx="2711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 위치 표시 및 추적</a:t>
              </a:r>
              <a:endPara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767031" y="1988840"/>
              <a:ext cx="1785759" cy="2785450"/>
              <a:chOff x="3955126" y="1089106"/>
              <a:chExt cx="1785759" cy="2785450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5126" y="1089106"/>
                <a:ext cx="1785759" cy="2785450"/>
              </a:xfrm>
              <a:prstGeom prst="rect">
                <a:avLst/>
              </a:prstGeom>
              <a:effectLst>
                <a:outerShdw blurRad="190500" sx="101000" sy="101000" algn="ctr" rotWithShape="0">
                  <a:prstClr val="black">
                    <a:alpha val="20000"/>
                  </a:prstClr>
                </a:outerShdw>
              </a:effectLst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957" y="2086632"/>
                <a:ext cx="504056" cy="434671"/>
              </a:xfrm>
              <a:prstGeom prst="rect">
                <a:avLst/>
              </a:prstGeom>
            </p:spPr>
          </p:pic>
        </p:grpSp>
        <p:sp>
          <p:nvSpPr>
            <p:cNvPr id="13" name="타원 12"/>
            <p:cNvSpPr/>
            <p:nvPr/>
          </p:nvSpPr>
          <p:spPr>
            <a:xfrm>
              <a:off x="3767031" y="1982610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9" name="오른쪽 화살표 18"/>
          <p:cNvSpPr/>
          <p:nvPr/>
        </p:nvSpPr>
        <p:spPr>
          <a:xfrm>
            <a:off x="2992805" y="3175294"/>
            <a:ext cx="610788" cy="470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716228" y="3175294"/>
            <a:ext cx="610788" cy="470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70180" y="1744367"/>
            <a:ext cx="2548630" cy="3385479"/>
            <a:chOff x="6070180" y="1987737"/>
            <a:chExt cx="2548630" cy="338547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455" y="2523814"/>
              <a:ext cx="1756292" cy="175629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070180" y="4788441"/>
              <a:ext cx="2548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관리자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태깅</a:t>
              </a:r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시 상세 정보 제공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6327016" y="1987737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방향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372" y="1052736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아이디어</a:t>
            </a:r>
            <a:endParaRPr lang="ko-KR" altLang="en-US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2.22222E-6 0.0509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1.38889E-6 0.0481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5E-6 0.0474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방향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372" y="1052736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도면 제작자</a:t>
            </a:r>
            <a:endParaRPr lang="ko-KR" altLang="en-US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8396" y="1474495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"/>
          <p:cNvGrpSpPr/>
          <p:nvPr/>
        </p:nvGrpSpPr>
        <p:grpSpPr>
          <a:xfrm>
            <a:off x="792772" y="2924944"/>
            <a:ext cx="7509203" cy="2785450"/>
            <a:chOff x="792772" y="3610766"/>
            <a:chExt cx="7509203" cy="2785450"/>
          </a:xfrm>
        </p:grpSpPr>
        <p:pic>
          <p:nvPicPr>
            <p:cNvPr id="48132" name="Picture 4"/>
            <p:cNvPicPr preferRelativeResize="0"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92482" y="4186464"/>
              <a:ext cx="1573200" cy="157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13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808077">
              <a:off x="2766076" y="4627642"/>
              <a:ext cx="627439" cy="660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 descr="Drawing house plan"/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72" y="4186464"/>
              <a:ext cx="1574336" cy="157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610766"/>
              <a:ext cx="1785759" cy="2785450"/>
            </a:xfrm>
            <a:prstGeom prst="rect">
              <a:avLst/>
            </a:prstGeom>
            <a:effectLst>
              <a:outerShdw blurRad="190500" sx="101000" sy="1010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" name="오른쪽 화살표 2"/>
            <p:cNvSpPr/>
            <p:nvPr/>
          </p:nvSpPr>
          <p:spPr>
            <a:xfrm>
              <a:off x="5525990" y="4768659"/>
              <a:ext cx="59126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2.22222E-6 0.0597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46"/>
          <p:cNvSpPr/>
          <p:nvPr/>
        </p:nvSpPr>
        <p:spPr>
          <a:xfrm flipV="1">
            <a:off x="0" y="299643"/>
            <a:ext cx="5427489" cy="464889"/>
          </a:xfrm>
          <a:custGeom>
            <a:avLst/>
            <a:gdLst/>
            <a:ahLst/>
            <a:cxnLst/>
            <a:rect l="l" t="t" r="r" b="b"/>
            <a:pathLst>
              <a:path w="5427489" h="443019">
                <a:moveTo>
                  <a:pt x="0" y="0"/>
                </a:moveTo>
                <a:lnTo>
                  <a:pt x="5427489" y="0"/>
                </a:lnTo>
                <a:lnTo>
                  <a:pt x="4977540" y="443019"/>
                </a:lnTo>
                <a:lnTo>
                  <a:pt x="0" y="443019"/>
                </a:lnTo>
                <a:close/>
              </a:path>
            </a:pathLst>
          </a:custGeom>
          <a:solidFill>
            <a:srgbClr val="EC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332656"/>
            <a:ext cx="4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방향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372" y="1052736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도면 제작자</a:t>
            </a:r>
            <a:endParaRPr lang="ko-KR" altLang="en-US" sz="2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299" b="-1"/>
          <a:stretch/>
        </p:blipFill>
        <p:spPr>
          <a:xfrm>
            <a:off x="1691680" y="3430513"/>
            <a:ext cx="5832648" cy="2895167"/>
          </a:xfrm>
          <a:prstGeom prst="rect">
            <a:avLst/>
          </a:prstGeom>
          <a:effectLst>
            <a:outerShdw blurRad="127000" dir="5400000" sx="101000" sy="101000" algn="ctr" rotWithShape="0">
              <a:srgbClr val="000000">
                <a:alpha val="10000"/>
              </a:srgbClr>
            </a:outerShdw>
          </a:effectLst>
        </p:spPr>
      </p:pic>
      <p:grpSp>
        <p:nvGrpSpPr>
          <p:cNvPr id="16" name="그룹 15"/>
          <p:cNvGrpSpPr/>
          <p:nvPr/>
        </p:nvGrpSpPr>
        <p:grpSpPr>
          <a:xfrm>
            <a:off x="3327997" y="4538136"/>
            <a:ext cx="980268" cy="605148"/>
            <a:chOff x="2295432" y="2833756"/>
            <a:chExt cx="4576297" cy="389547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3" t="27889" r="12646" b="14244"/>
            <a:stretch/>
          </p:blipFill>
          <p:spPr>
            <a:xfrm>
              <a:off x="3584890" y="2833756"/>
              <a:ext cx="1952200" cy="14834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295432" y="4351755"/>
              <a:ext cx="4576297" cy="2377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Beacon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7477" y="5186926"/>
            <a:ext cx="980268" cy="605148"/>
            <a:chOff x="2295432" y="2833756"/>
            <a:chExt cx="4576297" cy="389547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3" t="27889" r="12646" b="14244"/>
            <a:stretch/>
          </p:blipFill>
          <p:spPr>
            <a:xfrm>
              <a:off x="3584890" y="2833756"/>
              <a:ext cx="1952200" cy="148349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295432" y="4351755"/>
              <a:ext cx="4576297" cy="2377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Beacon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332888" y="5201883"/>
            <a:ext cx="980268" cy="605148"/>
            <a:chOff x="2295432" y="2833756"/>
            <a:chExt cx="4576297" cy="389547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3" t="27889" r="12646" b="14244"/>
            <a:stretch/>
          </p:blipFill>
          <p:spPr>
            <a:xfrm>
              <a:off x="3584890" y="2833756"/>
              <a:ext cx="1952200" cy="148349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295432" y="4351755"/>
              <a:ext cx="4576297" cy="2377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Beacon</a:t>
              </a:r>
            </a:p>
          </p:txBody>
        </p:sp>
      </p:grp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78396" y="1474495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12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05157 2.96296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535</Words>
  <Application>Microsoft Office PowerPoint</Application>
  <PresentationFormat>화면 슬라이드 쇼(4:3)</PresentationFormat>
  <Paragraphs>175</Paragraphs>
  <Slides>24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-윤고딕310</vt:lpstr>
      <vt:lpstr>Arial</vt:lpstr>
      <vt:lpstr>나눔바른고딕</vt:lpstr>
      <vt:lpstr>-윤고딕320</vt:lpstr>
      <vt:lpstr>-윤고딕330</vt:lpstr>
      <vt:lpstr>맑은 고딕</vt:lpstr>
      <vt:lpstr>산돌고딕 L</vt:lpstr>
      <vt:lpstr>Aharoni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정성훈제</dc:creator>
  <cp:lastModifiedBy>Dong Kyu Yu</cp:lastModifiedBy>
  <cp:revision>134</cp:revision>
  <dcterms:created xsi:type="dcterms:W3CDTF">2016-03-11T07:36:29Z</dcterms:created>
  <dcterms:modified xsi:type="dcterms:W3CDTF">2016-03-15T18:21:31Z</dcterms:modified>
</cp:coreProperties>
</file>