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8" r:id="rId2"/>
    <p:sldId id="257" r:id="rId3"/>
    <p:sldId id="261" r:id="rId4"/>
    <p:sldId id="299" r:id="rId5"/>
    <p:sldId id="301" r:id="rId6"/>
    <p:sldId id="263" r:id="rId7"/>
    <p:sldId id="264" r:id="rId8"/>
    <p:sldId id="259" r:id="rId9"/>
    <p:sldId id="273" r:id="rId10"/>
    <p:sldId id="272" r:id="rId11"/>
    <p:sldId id="262" r:id="rId12"/>
    <p:sldId id="300" r:id="rId13"/>
    <p:sldId id="298" r:id="rId14"/>
    <p:sldId id="280" r:id="rId15"/>
    <p:sldId id="265" r:id="rId16"/>
    <p:sldId id="266" r:id="rId17"/>
    <p:sldId id="276" r:id="rId18"/>
    <p:sldId id="287" r:id="rId19"/>
    <p:sldId id="289" r:id="rId20"/>
    <p:sldId id="277" r:id="rId21"/>
    <p:sldId id="290" r:id="rId22"/>
    <p:sldId id="288" r:id="rId23"/>
    <p:sldId id="269" r:id="rId24"/>
    <p:sldId id="291" r:id="rId25"/>
    <p:sldId id="278" r:id="rId26"/>
    <p:sldId id="282" r:id="rId27"/>
    <p:sldId id="285" r:id="rId28"/>
    <p:sldId id="286" r:id="rId29"/>
    <p:sldId id="284" r:id="rId30"/>
    <p:sldId id="292" r:id="rId31"/>
    <p:sldId id="293" r:id="rId32"/>
    <p:sldId id="294" r:id="rId33"/>
    <p:sldId id="296" r:id="rId34"/>
    <p:sldId id="297" r:id="rId35"/>
    <p:sldId id="274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9EBD7-46B1-1F48-83D9-0579E327E2B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138422AE-53C7-1148-AF4F-7900A67985CE}">
      <dgm:prSet phldrT="[Text]"/>
      <dgm:spPr/>
      <dgm:t>
        <a:bodyPr/>
        <a:lstStyle/>
        <a:p>
          <a:r>
            <a:rPr lang="en-US" dirty="0" smtClean="0"/>
            <a:t>Sep 2014 : v1.1</a:t>
          </a:r>
          <a:endParaRPr lang="en-US" dirty="0"/>
        </a:p>
      </dgm:t>
    </dgm:pt>
    <dgm:pt modelId="{D455C07A-8317-B642-B82D-426A0B1D9640}" type="parTrans" cxnId="{846D14B9-C6F0-534C-B9AC-0C9DD3CABB3C}">
      <dgm:prSet/>
      <dgm:spPr/>
      <dgm:t>
        <a:bodyPr/>
        <a:lstStyle/>
        <a:p>
          <a:endParaRPr lang="en-US"/>
        </a:p>
      </dgm:t>
    </dgm:pt>
    <dgm:pt modelId="{D9265F61-9FD9-6B4C-84A2-6EA0F68D2EF1}" type="sibTrans" cxnId="{846D14B9-C6F0-534C-B9AC-0C9DD3CABB3C}">
      <dgm:prSet/>
      <dgm:spPr/>
      <dgm:t>
        <a:bodyPr/>
        <a:lstStyle/>
        <a:p>
          <a:endParaRPr lang="en-US"/>
        </a:p>
      </dgm:t>
    </dgm:pt>
    <dgm:pt modelId="{A5C839FC-AFF2-F644-9DCE-93129AEDA491}">
      <dgm:prSet phldrT="[Text]"/>
      <dgm:spPr/>
      <dgm:t>
        <a:bodyPr/>
        <a:lstStyle/>
        <a:p>
          <a:r>
            <a:rPr lang="en-US" dirty="0" smtClean="0"/>
            <a:t>Sep 2012 : Spark 0.6</a:t>
          </a:r>
          <a:endParaRPr lang="en-US" dirty="0"/>
        </a:p>
      </dgm:t>
    </dgm:pt>
    <dgm:pt modelId="{AD228772-F57F-4047-96D6-E6770697650B}" type="parTrans" cxnId="{B8DD3293-CFCF-9B43-9F90-AF41295625EB}">
      <dgm:prSet/>
      <dgm:spPr/>
      <dgm:t>
        <a:bodyPr/>
        <a:lstStyle/>
        <a:p>
          <a:endParaRPr lang="en-US"/>
        </a:p>
      </dgm:t>
    </dgm:pt>
    <dgm:pt modelId="{75B54724-52AC-4B4F-9F61-BDA72725BD27}" type="sibTrans" cxnId="{B8DD3293-CFCF-9B43-9F90-AF41295625EB}">
      <dgm:prSet/>
      <dgm:spPr/>
      <dgm:t>
        <a:bodyPr/>
        <a:lstStyle/>
        <a:p>
          <a:endParaRPr lang="en-US"/>
        </a:p>
      </dgm:t>
    </dgm:pt>
    <dgm:pt modelId="{A9B00C5C-5D8D-CF45-BB1F-A125DCDF6355}">
      <dgm:prSet phldrT="[Text]"/>
      <dgm:spPr/>
      <dgm:t>
        <a:bodyPr/>
        <a:lstStyle/>
        <a:p>
          <a:r>
            <a:rPr lang="en-US" dirty="0" smtClean="0"/>
            <a:t>June 2013 : Apache incubator project</a:t>
          </a:r>
          <a:endParaRPr lang="en-US" dirty="0"/>
        </a:p>
      </dgm:t>
    </dgm:pt>
    <dgm:pt modelId="{E1F38198-AC40-C041-8558-999595499011}" type="parTrans" cxnId="{240D2884-BB8E-BC4D-838F-4D1EE75A8F09}">
      <dgm:prSet/>
      <dgm:spPr/>
      <dgm:t>
        <a:bodyPr/>
        <a:lstStyle/>
        <a:p>
          <a:endParaRPr lang="en-US"/>
        </a:p>
      </dgm:t>
    </dgm:pt>
    <dgm:pt modelId="{9BC1CBC0-99FA-9A43-BC67-2A800ECAC273}" type="sibTrans" cxnId="{240D2884-BB8E-BC4D-838F-4D1EE75A8F09}">
      <dgm:prSet/>
      <dgm:spPr/>
      <dgm:t>
        <a:bodyPr/>
        <a:lstStyle/>
        <a:p>
          <a:endParaRPr lang="en-US"/>
        </a:p>
      </dgm:t>
    </dgm:pt>
    <dgm:pt modelId="{93DCC593-0361-8746-969B-04BA65AC8689}">
      <dgm:prSet phldrT="[Text]"/>
      <dgm:spPr/>
      <dgm:t>
        <a:bodyPr/>
        <a:lstStyle/>
        <a:p>
          <a:r>
            <a:rPr lang="en-US" dirty="0" smtClean="0"/>
            <a:t>Feb 2014 : Apache Top Level Project</a:t>
          </a:r>
          <a:endParaRPr lang="en-US" dirty="0"/>
        </a:p>
      </dgm:t>
    </dgm:pt>
    <dgm:pt modelId="{1D34CED0-09E7-D945-9ABC-3CC9A5B9D5B4}" type="parTrans" cxnId="{CC825AF7-8344-F84F-8E21-CAD816C7EF75}">
      <dgm:prSet/>
      <dgm:spPr/>
      <dgm:t>
        <a:bodyPr/>
        <a:lstStyle/>
        <a:p>
          <a:endParaRPr lang="en-US"/>
        </a:p>
      </dgm:t>
    </dgm:pt>
    <dgm:pt modelId="{EEEED2D9-F1FF-734A-AA29-20575E6939D6}" type="sibTrans" cxnId="{CC825AF7-8344-F84F-8E21-CAD816C7EF75}">
      <dgm:prSet/>
      <dgm:spPr/>
      <dgm:t>
        <a:bodyPr/>
        <a:lstStyle/>
        <a:p>
          <a:endParaRPr lang="en-US"/>
        </a:p>
      </dgm:t>
    </dgm:pt>
    <dgm:pt modelId="{37329183-51E1-9F4C-8F2F-3FA9BC0C85BB}">
      <dgm:prSet phldrT="[Text]"/>
      <dgm:spPr/>
      <dgm:t>
        <a:bodyPr/>
        <a:lstStyle/>
        <a:p>
          <a:r>
            <a:rPr lang="en-US" dirty="0" smtClean="0"/>
            <a:t>May 2014 : v1.0</a:t>
          </a:r>
          <a:endParaRPr lang="en-US" dirty="0"/>
        </a:p>
      </dgm:t>
    </dgm:pt>
    <dgm:pt modelId="{EF2087CF-31F1-D947-8F74-10AFFED95659}" type="parTrans" cxnId="{B4B7A712-6AF2-D04F-979D-E23356B94AD1}">
      <dgm:prSet/>
      <dgm:spPr/>
      <dgm:t>
        <a:bodyPr/>
        <a:lstStyle/>
        <a:p>
          <a:endParaRPr lang="en-US"/>
        </a:p>
      </dgm:t>
    </dgm:pt>
    <dgm:pt modelId="{BFAA4C30-A086-BC47-AA0B-F871AC59F789}" type="sibTrans" cxnId="{B4B7A712-6AF2-D04F-979D-E23356B94AD1}">
      <dgm:prSet/>
      <dgm:spPr/>
      <dgm:t>
        <a:bodyPr/>
        <a:lstStyle/>
        <a:p>
          <a:endParaRPr lang="en-US"/>
        </a:p>
      </dgm:t>
    </dgm:pt>
    <dgm:pt modelId="{8C295104-6744-824F-888D-6B6FCB4A7BDE}" type="pres">
      <dgm:prSet presAssocID="{5789EBD7-46B1-1F48-83D9-0579E327E2BD}" presName="Name0" presStyleCnt="0">
        <dgm:presLayoutVars>
          <dgm:dir/>
          <dgm:resizeHandles val="exact"/>
        </dgm:presLayoutVars>
      </dgm:prSet>
      <dgm:spPr/>
    </dgm:pt>
    <dgm:pt modelId="{9F7CB3C1-0ED8-9347-86AB-0545BDD942B6}" type="pres">
      <dgm:prSet presAssocID="{5789EBD7-46B1-1F48-83D9-0579E327E2BD}" presName="arrow" presStyleLbl="bgShp" presStyleIdx="0" presStyleCnt="1"/>
      <dgm:spPr/>
    </dgm:pt>
    <dgm:pt modelId="{3DBE4DC4-7B68-B943-B85E-F48C7A699C1F}" type="pres">
      <dgm:prSet presAssocID="{5789EBD7-46B1-1F48-83D9-0579E327E2BD}" presName="points" presStyleCnt="0"/>
      <dgm:spPr/>
    </dgm:pt>
    <dgm:pt modelId="{43298573-2E76-CA4D-B2E4-51946104C031}" type="pres">
      <dgm:prSet presAssocID="{A5C839FC-AFF2-F644-9DCE-93129AEDA491}" presName="compositeA" presStyleCnt="0"/>
      <dgm:spPr/>
    </dgm:pt>
    <dgm:pt modelId="{C0F130A6-CA3E-E34E-83EB-8E4175EF604A}" type="pres">
      <dgm:prSet presAssocID="{A5C839FC-AFF2-F644-9DCE-93129AEDA491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808D0-B77F-A74E-9B9B-1F1E87F46551}" type="pres">
      <dgm:prSet presAssocID="{A5C839FC-AFF2-F644-9DCE-93129AEDA491}" presName="circleA" presStyleLbl="node1" presStyleIdx="0" presStyleCnt="5"/>
      <dgm:spPr/>
    </dgm:pt>
    <dgm:pt modelId="{E0A42012-1815-7D4D-80EA-C36ED342B0DE}" type="pres">
      <dgm:prSet presAssocID="{A5C839FC-AFF2-F644-9DCE-93129AEDA491}" presName="spaceA" presStyleCnt="0"/>
      <dgm:spPr/>
    </dgm:pt>
    <dgm:pt modelId="{3D42FCCB-0A54-1646-B5BC-DE080A8A0D8F}" type="pres">
      <dgm:prSet presAssocID="{75B54724-52AC-4B4F-9F61-BDA72725BD27}" presName="space" presStyleCnt="0"/>
      <dgm:spPr/>
    </dgm:pt>
    <dgm:pt modelId="{804E52B2-B990-D442-82F2-8579165A4E06}" type="pres">
      <dgm:prSet presAssocID="{A9B00C5C-5D8D-CF45-BB1F-A125DCDF6355}" presName="compositeB" presStyleCnt="0"/>
      <dgm:spPr/>
    </dgm:pt>
    <dgm:pt modelId="{F4C325DD-E8D1-9046-AC93-CF29146C6DDE}" type="pres">
      <dgm:prSet presAssocID="{A9B00C5C-5D8D-CF45-BB1F-A125DCDF6355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D0097-3F46-164A-B1B7-23C228A4EB1D}" type="pres">
      <dgm:prSet presAssocID="{A9B00C5C-5D8D-CF45-BB1F-A125DCDF6355}" presName="circleB" presStyleLbl="node1" presStyleIdx="1" presStyleCnt="5"/>
      <dgm:spPr/>
    </dgm:pt>
    <dgm:pt modelId="{87E94958-18FA-6041-86EA-BED7E97CC713}" type="pres">
      <dgm:prSet presAssocID="{A9B00C5C-5D8D-CF45-BB1F-A125DCDF6355}" presName="spaceB" presStyleCnt="0"/>
      <dgm:spPr/>
    </dgm:pt>
    <dgm:pt modelId="{95A119D8-006A-8643-B1E3-A8FCDCF768D0}" type="pres">
      <dgm:prSet presAssocID="{9BC1CBC0-99FA-9A43-BC67-2A800ECAC273}" presName="space" presStyleCnt="0"/>
      <dgm:spPr/>
    </dgm:pt>
    <dgm:pt modelId="{2D1957C4-A98E-474B-A58B-EDB92AF6CCCB}" type="pres">
      <dgm:prSet presAssocID="{93DCC593-0361-8746-969B-04BA65AC8689}" presName="compositeA" presStyleCnt="0"/>
      <dgm:spPr/>
    </dgm:pt>
    <dgm:pt modelId="{BEC9DD56-E57B-D043-99FB-7AF6522D4312}" type="pres">
      <dgm:prSet presAssocID="{93DCC593-0361-8746-969B-04BA65AC8689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F47F8-2CAF-3F41-81BE-53A5E4F0798C}" type="pres">
      <dgm:prSet presAssocID="{93DCC593-0361-8746-969B-04BA65AC8689}" presName="circleA" presStyleLbl="node1" presStyleIdx="2" presStyleCnt="5"/>
      <dgm:spPr/>
    </dgm:pt>
    <dgm:pt modelId="{A22EDB64-2D82-894B-8170-BDA9A98CA4A2}" type="pres">
      <dgm:prSet presAssocID="{93DCC593-0361-8746-969B-04BA65AC8689}" presName="spaceA" presStyleCnt="0"/>
      <dgm:spPr/>
    </dgm:pt>
    <dgm:pt modelId="{C41AA476-23B3-0D41-9A47-58889093AEF6}" type="pres">
      <dgm:prSet presAssocID="{EEEED2D9-F1FF-734A-AA29-20575E6939D6}" presName="space" presStyleCnt="0"/>
      <dgm:spPr/>
    </dgm:pt>
    <dgm:pt modelId="{4DACC109-ABEA-9248-AF7A-835BCC2DCC19}" type="pres">
      <dgm:prSet presAssocID="{37329183-51E1-9F4C-8F2F-3FA9BC0C85BB}" presName="compositeB" presStyleCnt="0"/>
      <dgm:spPr/>
    </dgm:pt>
    <dgm:pt modelId="{05825E6B-49A8-F744-8F46-3759020EE088}" type="pres">
      <dgm:prSet presAssocID="{37329183-51E1-9F4C-8F2F-3FA9BC0C85BB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F6929-B16F-074D-9AE2-9DECC8F8DC49}" type="pres">
      <dgm:prSet presAssocID="{37329183-51E1-9F4C-8F2F-3FA9BC0C85BB}" presName="circleB" presStyleLbl="node1" presStyleIdx="3" presStyleCnt="5"/>
      <dgm:spPr/>
    </dgm:pt>
    <dgm:pt modelId="{9944796A-7DCA-EA48-AC71-E3C0E4E47889}" type="pres">
      <dgm:prSet presAssocID="{37329183-51E1-9F4C-8F2F-3FA9BC0C85BB}" presName="spaceB" presStyleCnt="0"/>
      <dgm:spPr/>
    </dgm:pt>
    <dgm:pt modelId="{77F534C6-3D0C-DF4C-B3A8-D458F91B8B60}" type="pres">
      <dgm:prSet presAssocID="{BFAA4C30-A086-BC47-AA0B-F871AC59F789}" presName="space" presStyleCnt="0"/>
      <dgm:spPr/>
    </dgm:pt>
    <dgm:pt modelId="{BDED28FF-CE85-C740-9709-73D4A7E3FDE6}" type="pres">
      <dgm:prSet presAssocID="{138422AE-53C7-1148-AF4F-7900A67985CE}" presName="compositeA" presStyleCnt="0"/>
      <dgm:spPr/>
    </dgm:pt>
    <dgm:pt modelId="{D14E84E5-17B2-404B-9806-786632A1A406}" type="pres">
      <dgm:prSet presAssocID="{138422AE-53C7-1148-AF4F-7900A67985CE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E0FCB-3A8E-2046-8730-152E4EB06C11}" type="pres">
      <dgm:prSet presAssocID="{138422AE-53C7-1148-AF4F-7900A67985CE}" presName="circleA" presStyleLbl="node1" presStyleIdx="4" presStyleCnt="5"/>
      <dgm:spPr/>
    </dgm:pt>
    <dgm:pt modelId="{2E1084EF-6395-A742-A224-C3BC8A27F3BA}" type="pres">
      <dgm:prSet presAssocID="{138422AE-53C7-1148-AF4F-7900A67985CE}" presName="spaceA" presStyleCnt="0"/>
      <dgm:spPr/>
    </dgm:pt>
  </dgm:ptLst>
  <dgm:cxnLst>
    <dgm:cxn modelId="{6DA5F1E1-76AD-664A-9FEE-CBB0229887D7}" type="presOf" srcId="{37329183-51E1-9F4C-8F2F-3FA9BC0C85BB}" destId="{05825E6B-49A8-F744-8F46-3759020EE088}" srcOrd="0" destOrd="0" presId="urn:microsoft.com/office/officeart/2005/8/layout/hProcess11"/>
    <dgm:cxn modelId="{B4B7A712-6AF2-D04F-979D-E23356B94AD1}" srcId="{5789EBD7-46B1-1F48-83D9-0579E327E2BD}" destId="{37329183-51E1-9F4C-8F2F-3FA9BC0C85BB}" srcOrd="3" destOrd="0" parTransId="{EF2087CF-31F1-D947-8F74-10AFFED95659}" sibTransId="{BFAA4C30-A086-BC47-AA0B-F871AC59F789}"/>
    <dgm:cxn modelId="{B9522522-D12C-1547-988B-92E495F03ACA}" type="presOf" srcId="{5789EBD7-46B1-1F48-83D9-0579E327E2BD}" destId="{8C295104-6744-824F-888D-6B6FCB4A7BDE}" srcOrd="0" destOrd="0" presId="urn:microsoft.com/office/officeart/2005/8/layout/hProcess11"/>
    <dgm:cxn modelId="{43C069A3-0CD6-1E42-989F-1D5ADC551EAC}" type="presOf" srcId="{A5C839FC-AFF2-F644-9DCE-93129AEDA491}" destId="{C0F130A6-CA3E-E34E-83EB-8E4175EF604A}" srcOrd="0" destOrd="0" presId="urn:microsoft.com/office/officeart/2005/8/layout/hProcess11"/>
    <dgm:cxn modelId="{B8DD3293-CFCF-9B43-9F90-AF41295625EB}" srcId="{5789EBD7-46B1-1F48-83D9-0579E327E2BD}" destId="{A5C839FC-AFF2-F644-9DCE-93129AEDA491}" srcOrd="0" destOrd="0" parTransId="{AD228772-F57F-4047-96D6-E6770697650B}" sibTransId="{75B54724-52AC-4B4F-9F61-BDA72725BD27}"/>
    <dgm:cxn modelId="{36E912CB-BADF-5540-896B-67A7907FDC9B}" type="presOf" srcId="{138422AE-53C7-1148-AF4F-7900A67985CE}" destId="{D14E84E5-17B2-404B-9806-786632A1A406}" srcOrd="0" destOrd="0" presId="urn:microsoft.com/office/officeart/2005/8/layout/hProcess11"/>
    <dgm:cxn modelId="{9672516F-1C86-E944-B131-63B9BC78CF76}" type="presOf" srcId="{A9B00C5C-5D8D-CF45-BB1F-A125DCDF6355}" destId="{F4C325DD-E8D1-9046-AC93-CF29146C6DDE}" srcOrd="0" destOrd="0" presId="urn:microsoft.com/office/officeart/2005/8/layout/hProcess11"/>
    <dgm:cxn modelId="{4623B851-AF93-104A-B55E-DD59608BE1A0}" type="presOf" srcId="{93DCC593-0361-8746-969B-04BA65AC8689}" destId="{BEC9DD56-E57B-D043-99FB-7AF6522D4312}" srcOrd="0" destOrd="0" presId="urn:microsoft.com/office/officeart/2005/8/layout/hProcess11"/>
    <dgm:cxn modelId="{CC825AF7-8344-F84F-8E21-CAD816C7EF75}" srcId="{5789EBD7-46B1-1F48-83D9-0579E327E2BD}" destId="{93DCC593-0361-8746-969B-04BA65AC8689}" srcOrd="2" destOrd="0" parTransId="{1D34CED0-09E7-D945-9ABC-3CC9A5B9D5B4}" sibTransId="{EEEED2D9-F1FF-734A-AA29-20575E6939D6}"/>
    <dgm:cxn modelId="{240D2884-BB8E-BC4D-838F-4D1EE75A8F09}" srcId="{5789EBD7-46B1-1F48-83D9-0579E327E2BD}" destId="{A9B00C5C-5D8D-CF45-BB1F-A125DCDF6355}" srcOrd="1" destOrd="0" parTransId="{E1F38198-AC40-C041-8558-999595499011}" sibTransId="{9BC1CBC0-99FA-9A43-BC67-2A800ECAC273}"/>
    <dgm:cxn modelId="{846D14B9-C6F0-534C-B9AC-0C9DD3CABB3C}" srcId="{5789EBD7-46B1-1F48-83D9-0579E327E2BD}" destId="{138422AE-53C7-1148-AF4F-7900A67985CE}" srcOrd="4" destOrd="0" parTransId="{D455C07A-8317-B642-B82D-426A0B1D9640}" sibTransId="{D9265F61-9FD9-6B4C-84A2-6EA0F68D2EF1}"/>
    <dgm:cxn modelId="{7A35ABA1-292B-5E4C-89E0-7103BEA581C1}" type="presParOf" srcId="{8C295104-6744-824F-888D-6B6FCB4A7BDE}" destId="{9F7CB3C1-0ED8-9347-86AB-0545BDD942B6}" srcOrd="0" destOrd="0" presId="urn:microsoft.com/office/officeart/2005/8/layout/hProcess11"/>
    <dgm:cxn modelId="{49CCE512-DDB5-234A-A2BD-75E6740C88E1}" type="presParOf" srcId="{8C295104-6744-824F-888D-6B6FCB4A7BDE}" destId="{3DBE4DC4-7B68-B943-B85E-F48C7A699C1F}" srcOrd="1" destOrd="0" presId="urn:microsoft.com/office/officeart/2005/8/layout/hProcess11"/>
    <dgm:cxn modelId="{645442F7-1BDD-894C-8689-A3130EEF6533}" type="presParOf" srcId="{3DBE4DC4-7B68-B943-B85E-F48C7A699C1F}" destId="{43298573-2E76-CA4D-B2E4-51946104C031}" srcOrd="0" destOrd="0" presId="urn:microsoft.com/office/officeart/2005/8/layout/hProcess11"/>
    <dgm:cxn modelId="{355064C3-47EE-354B-9F09-C60E10EC4BE9}" type="presParOf" srcId="{43298573-2E76-CA4D-B2E4-51946104C031}" destId="{C0F130A6-CA3E-E34E-83EB-8E4175EF604A}" srcOrd="0" destOrd="0" presId="urn:microsoft.com/office/officeart/2005/8/layout/hProcess11"/>
    <dgm:cxn modelId="{A5B290BA-841C-AB4D-875C-BD39D34CBB1E}" type="presParOf" srcId="{43298573-2E76-CA4D-B2E4-51946104C031}" destId="{FA2808D0-B77F-A74E-9B9B-1F1E87F46551}" srcOrd="1" destOrd="0" presId="urn:microsoft.com/office/officeart/2005/8/layout/hProcess11"/>
    <dgm:cxn modelId="{98F21A69-8C3B-CB45-8803-95A94CEA9F35}" type="presParOf" srcId="{43298573-2E76-CA4D-B2E4-51946104C031}" destId="{E0A42012-1815-7D4D-80EA-C36ED342B0DE}" srcOrd="2" destOrd="0" presId="urn:microsoft.com/office/officeart/2005/8/layout/hProcess11"/>
    <dgm:cxn modelId="{47BD0AE6-E87A-7041-9367-C4578960D66E}" type="presParOf" srcId="{3DBE4DC4-7B68-B943-B85E-F48C7A699C1F}" destId="{3D42FCCB-0A54-1646-B5BC-DE080A8A0D8F}" srcOrd="1" destOrd="0" presId="urn:microsoft.com/office/officeart/2005/8/layout/hProcess11"/>
    <dgm:cxn modelId="{6036140B-5ECF-8647-B23A-EDB61E7AD7B2}" type="presParOf" srcId="{3DBE4DC4-7B68-B943-B85E-F48C7A699C1F}" destId="{804E52B2-B990-D442-82F2-8579165A4E06}" srcOrd="2" destOrd="0" presId="urn:microsoft.com/office/officeart/2005/8/layout/hProcess11"/>
    <dgm:cxn modelId="{B4DB25B3-F0C3-F942-BAB1-0690F71DD024}" type="presParOf" srcId="{804E52B2-B990-D442-82F2-8579165A4E06}" destId="{F4C325DD-E8D1-9046-AC93-CF29146C6DDE}" srcOrd="0" destOrd="0" presId="urn:microsoft.com/office/officeart/2005/8/layout/hProcess11"/>
    <dgm:cxn modelId="{36DD4546-BE33-3540-AA5E-0DF4231AB86E}" type="presParOf" srcId="{804E52B2-B990-D442-82F2-8579165A4E06}" destId="{777D0097-3F46-164A-B1B7-23C228A4EB1D}" srcOrd="1" destOrd="0" presId="urn:microsoft.com/office/officeart/2005/8/layout/hProcess11"/>
    <dgm:cxn modelId="{43267A2C-4A04-BA4E-9DB6-43BA70DDAF9B}" type="presParOf" srcId="{804E52B2-B990-D442-82F2-8579165A4E06}" destId="{87E94958-18FA-6041-86EA-BED7E97CC713}" srcOrd="2" destOrd="0" presId="urn:microsoft.com/office/officeart/2005/8/layout/hProcess11"/>
    <dgm:cxn modelId="{75683FBD-AE57-8D4A-B7D7-E66257411774}" type="presParOf" srcId="{3DBE4DC4-7B68-B943-B85E-F48C7A699C1F}" destId="{95A119D8-006A-8643-B1E3-A8FCDCF768D0}" srcOrd="3" destOrd="0" presId="urn:microsoft.com/office/officeart/2005/8/layout/hProcess11"/>
    <dgm:cxn modelId="{A22ECB84-B33F-3640-AAF4-178440115F3C}" type="presParOf" srcId="{3DBE4DC4-7B68-B943-B85E-F48C7A699C1F}" destId="{2D1957C4-A98E-474B-A58B-EDB92AF6CCCB}" srcOrd="4" destOrd="0" presId="urn:microsoft.com/office/officeart/2005/8/layout/hProcess11"/>
    <dgm:cxn modelId="{76054ADB-1547-724C-A69A-6229171B0F67}" type="presParOf" srcId="{2D1957C4-A98E-474B-A58B-EDB92AF6CCCB}" destId="{BEC9DD56-E57B-D043-99FB-7AF6522D4312}" srcOrd="0" destOrd="0" presId="urn:microsoft.com/office/officeart/2005/8/layout/hProcess11"/>
    <dgm:cxn modelId="{C1CFEBFB-3060-E042-8EC5-2B4B216D6961}" type="presParOf" srcId="{2D1957C4-A98E-474B-A58B-EDB92AF6CCCB}" destId="{175F47F8-2CAF-3F41-81BE-53A5E4F0798C}" srcOrd="1" destOrd="0" presId="urn:microsoft.com/office/officeart/2005/8/layout/hProcess11"/>
    <dgm:cxn modelId="{B9797B38-21C1-ED42-9C8D-8A5E572664F3}" type="presParOf" srcId="{2D1957C4-A98E-474B-A58B-EDB92AF6CCCB}" destId="{A22EDB64-2D82-894B-8170-BDA9A98CA4A2}" srcOrd="2" destOrd="0" presId="urn:microsoft.com/office/officeart/2005/8/layout/hProcess11"/>
    <dgm:cxn modelId="{B42B0927-54C1-ED42-B2A7-F89A7458D7F5}" type="presParOf" srcId="{3DBE4DC4-7B68-B943-B85E-F48C7A699C1F}" destId="{C41AA476-23B3-0D41-9A47-58889093AEF6}" srcOrd="5" destOrd="0" presId="urn:microsoft.com/office/officeart/2005/8/layout/hProcess11"/>
    <dgm:cxn modelId="{9B27F73D-C1BF-4345-A851-BF033B8B6016}" type="presParOf" srcId="{3DBE4DC4-7B68-B943-B85E-F48C7A699C1F}" destId="{4DACC109-ABEA-9248-AF7A-835BCC2DCC19}" srcOrd="6" destOrd="0" presId="urn:microsoft.com/office/officeart/2005/8/layout/hProcess11"/>
    <dgm:cxn modelId="{87670036-BDD8-D943-94BB-3945ADB2400E}" type="presParOf" srcId="{4DACC109-ABEA-9248-AF7A-835BCC2DCC19}" destId="{05825E6B-49A8-F744-8F46-3759020EE088}" srcOrd="0" destOrd="0" presId="urn:microsoft.com/office/officeart/2005/8/layout/hProcess11"/>
    <dgm:cxn modelId="{EE950557-C87E-5F44-8145-35642785478E}" type="presParOf" srcId="{4DACC109-ABEA-9248-AF7A-835BCC2DCC19}" destId="{E6AF6929-B16F-074D-9AE2-9DECC8F8DC49}" srcOrd="1" destOrd="0" presId="urn:microsoft.com/office/officeart/2005/8/layout/hProcess11"/>
    <dgm:cxn modelId="{8B874FE2-99C2-A14B-84AE-2984E54EEE7F}" type="presParOf" srcId="{4DACC109-ABEA-9248-AF7A-835BCC2DCC19}" destId="{9944796A-7DCA-EA48-AC71-E3C0E4E47889}" srcOrd="2" destOrd="0" presId="urn:microsoft.com/office/officeart/2005/8/layout/hProcess11"/>
    <dgm:cxn modelId="{B812A39C-5695-2643-ABA4-9AE116499FCA}" type="presParOf" srcId="{3DBE4DC4-7B68-B943-B85E-F48C7A699C1F}" destId="{77F534C6-3D0C-DF4C-B3A8-D458F91B8B60}" srcOrd="7" destOrd="0" presId="urn:microsoft.com/office/officeart/2005/8/layout/hProcess11"/>
    <dgm:cxn modelId="{3EFB92F0-198F-4349-A4DE-0212A0186F3E}" type="presParOf" srcId="{3DBE4DC4-7B68-B943-B85E-F48C7A699C1F}" destId="{BDED28FF-CE85-C740-9709-73D4A7E3FDE6}" srcOrd="8" destOrd="0" presId="urn:microsoft.com/office/officeart/2005/8/layout/hProcess11"/>
    <dgm:cxn modelId="{BA19769A-728B-1043-8D8C-FFAE7D49E8B1}" type="presParOf" srcId="{BDED28FF-CE85-C740-9709-73D4A7E3FDE6}" destId="{D14E84E5-17B2-404B-9806-786632A1A406}" srcOrd="0" destOrd="0" presId="urn:microsoft.com/office/officeart/2005/8/layout/hProcess11"/>
    <dgm:cxn modelId="{D79812A4-85CF-914F-9018-D8327C886635}" type="presParOf" srcId="{BDED28FF-CE85-C740-9709-73D4A7E3FDE6}" destId="{C31E0FCB-3A8E-2046-8730-152E4EB06C11}" srcOrd="1" destOrd="0" presId="urn:microsoft.com/office/officeart/2005/8/layout/hProcess11"/>
    <dgm:cxn modelId="{C0289B7C-863E-2846-A76E-4059DD9F64B9}" type="presParOf" srcId="{BDED28FF-CE85-C740-9709-73D4A7E3FDE6}" destId="{2E1084EF-6395-A742-A224-C3BC8A27F3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B3C1-0ED8-9347-86AB-0545BDD942B6}">
      <dsp:nvSpPr>
        <dsp:cNvPr id="0" name=""/>
        <dsp:cNvSpPr/>
      </dsp:nvSpPr>
      <dsp:spPr>
        <a:xfrm>
          <a:off x="0" y="1243488"/>
          <a:ext cx="7556313" cy="165798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130A6-CA3E-E34E-83EB-8E4175EF604A}">
      <dsp:nvSpPr>
        <dsp:cNvPr id="0" name=""/>
        <dsp:cNvSpPr/>
      </dsp:nvSpPr>
      <dsp:spPr>
        <a:xfrm>
          <a:off x="2988" y="0"/>
          <a:ext cx="1306673" cy="165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Sep 2012 : Spark 0.6</a:t>
          </a:r>
          <a:endParaRPr lang="en-US" sz="1800" kern="1200" dirty="0"/>
        </a:p>
      </dsp:txBody>
      <dsp:txXfrm>
        <a:off x="2988" y="0"/>
        <a:ext cx="1306673" cy="1657985"/>
      </dsp:txXfrm>
    </dsp:sp>
    <dsp:sp modelId="{FA2808D0-B77F-A74E-9B9B-1F1E87F46551}">
      <dsp:nvSpPr>
        <dsp:cNvPr id="0" name=""/>
        <dsp:cNvSpPr/>
      </dsp:nvSpPr>
      <dsp:spPr>
        <a:xfrm>
          <a:off x="449077" y="1865233"/>
          <a:ext cx="414496" cy="414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C325DD-E8D1-9046-AC93-CF29146C6DDE}">
      <dsp:nvSpPr>
        <dsp:cNvPr id="0" name=""/>
        <dsp:cNvSpPr/>
      </dsp:nvSpPr>
      <dsp:spPr>
        <a:xfrm>
          <a:off x="1374996" y="2486977"/>
          <a:ext cx="1306673" cy="165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June 2013 : Apache incubator project</a:t>
          </a:r>
          <a:endParaRPr lang="en-US" sz="1800" kern="1200" dirty="0"/>
        </a:p>
      </dsp:txBody>
      <dsp:txXfrm>
        <a:off x="1374996" y="2486977"/>
        <a:ext cx="1306673" cy="1657985"/>
      </dsp:txXfrm>
    </dsp:sp>
    <dsp:sp modelId="{777D0097-3F46-164A-B1B7-23C228A4EB1D}">
      <dsp:nvSpPr>
        <dsp:cNvPr id="0" name=""/>
        <dsp:cNvSpPr/>
      </dsp:nvSpPr>
      <dsp:spPr>
        <a:xfrm>
          <a:off x="1821085" y="1865233"/>
          <a:ext cx="414496" cy="414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C9DD56-E57B-D043-99FB-7AF6522D4312}">
      <dsp:nvSpPr>
        <dsp:cNvPr id="0" name=""/>
        <dsp:cNvSpPr/>
      </dsp:nvSpPr>
      <dsp:spPr>
        <a:xfrm>
          <a:off x="2747003" y="0"/>
          <a:ext cx="1306673" cy="165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Feb 2014 : Apache Top Level Project</a:t>
          </a:r>
          <a:endParaRPr lang="en-US" sz="1800" kern="1200" dirty="0"/>
        </a:p>
      </dsp:txBody>
      <dsp:txXfrm>
        <a:off x="2747003" y="0"/>
        <a:ext cx="1306673" cy="1657985"/>
      </dsp:txXfrm>
    </dsp:sp>
    <dsp:sp modelId="{175F47F8-2CAF-3F41-81BE-53A5E4F0798C}">
      <dsp:nvSpPr>
        <dsp:cNvPr id="0" name=""/>
        <dsp:cNvSpPr/>
      </dsp:nvSpPr>
      <dsp:spPr>
        <a:xfrm>
          <a:off x="3193092" y="1865233"/>
          <a:ext cx="414496" cy="414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825E6B-49A8-F744-8F46-3759020EE088}">
      <dsp:nvSpPr>
        <dsp:cNvPr id="0" name=""/>
        <dsp:cNvSpPr/>
      </dsp:nvSpPr>
      <dsp:spPr>
        <a:xfrm>
          <a:off x="4119011" y="2486977"/>
          <a:ext cx="1306673" cy="165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May 2014 : v1.0</a:t>
          </a:r>
          <a:endParaRPr lang="en-US" sz="1800" kern="1200" dirty="0"/>
        </a:p>
      </dsp:txBody>
      <dsp:txXfrm>
        <a:off x="4119011" y="2486977"/>
        <a:ext cx="1306673" cy="1657985"/>
      </dsp:txXfrm>
    </dsp:sp>
    <dsp:sp modelId="{E6AF6929-B16F-074D-9AE2-9DECC8F8DC49}">
      <dsp:nvSpPr>
        <dsp:cNvPr id="0" name=""/>
        <dsp:cNvSpPr/>
      </dsp:nvSpPr>
      <dsp:spPr>
        <a:xfrm>
          <a:off x="4565100" y="1865233"/>
          <a:ext cx="414496" cy="414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4E84E5-17B2-404B-9806-786632A1A406}">
      <dsp:nvSpPr>
        <dsp:cNvPr id="0" name=""/>
        <dsp:cNvSpPr/>
      </dsp:nvSpPr>
      <dsp:spPr>
        <a:xfrm>
          <a:off x="5491019" y="0"/>
          <a:ext cx="1306673" cy="165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Sep 2014 : v1.1</a:t>
          </a:r>
          <a:endParaRPr lang="en-US" sz="1800" kern="1200" dirty="0"/>
        </a:p>
      </dsp:txBody>
      <dsp:txXfrm>
        <a:off x="5491019" y="0"/>
        <a:ext cx="1306673" cy="1657985"/>
      </dsp:txXfrm>
    </dsp:sp>
    <dsp:sp modelId="{C31E0FCB-3A8E-2046-8730-152E4EB06C11}">
      <dsp:nvSpPr>
        <dsp:cNvPr id="0" name=""/>
        <dsp:cNvSpPr/>
      </dsp:nvSpPr>
      <dsp:spPr>
        <a:xfrm>
          <a:off x="5937107" y="1865233"/>
          <a:ext cx="414496" cy="414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7C17C-C22B-5A4D-86C6-03CADFB916E7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9B00-C0AF-B149-B203-A4A82CD29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DEDA-1CEA-BB4E-9B95-2149BD5068F1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4B0A8-AEC9-8A47-9FCE-A1CBD16A4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0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9F1B846B-8A2D-1B40-9656-03CBE7C30F89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D651-2F6B-4F44-9AC2-2874A650DFFF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68DD-AF8D-A84E-B015-C56E16CCA0B8}" type="datetime1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A03-0EFE-AE49-AEC4-FF5FAA3318FF}" type="datetime1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AC99F442-9D35-CD43-AF7C-482407A7E448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FF29FFD-6E86-7D41-8B06-D97C95FD9989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D598-7C70-AD4A-A0DD-92D30AAA5510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AB95C5-5C4D-2440-955D-3D443FE41120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3B19C7-97AD-7A44-9B9C-A4CD352EDF8C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00A512E-66E8-C943-9CDD-ABCDE7307FC5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37D3-87B9-8A41-9F3E-456EAA10E2F7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B7C4-28A5-CB48-9F90-61EEE4FDDD8B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DC-A989-0B43-894B-CC8B88A6A058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7B0D-1D9A-AA44-8AA0-36F432394321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391D6BE-CC5A-F441-BF5C-132B93EAE0B9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F9E5D33-2821-C642-A5E0-67CD027085C0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926D-75E4-7C4A-80EF-E6F745BAF0A6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AEC9-6A91-FD48-8C26-85D761A9AB9A}" type="datetime1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3F87-F2CF-AA47-8A3C-25D7BBB8800D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4C3A-78B7-E146-B561-C5924296E830}" type="datetime1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7D4429-93BD-BC4F-94A7-C9B3C2CD0DC0}" type="datetime1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Elephant Scale,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905D70-A87D-D24B-A194-82D2634443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jee@elephantscal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jee@elephantscale.com" TargetMode="External"/><Relationship Id="rId3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" TargetMode="External"/><Relationship Id="rId3" Type="http://schemas.openxmlformats.org/officeDocument/2006/relationships/hyperlink" Target="http://www.strategictechplanning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3"/>
            <a:ext cx="7556313" cy="2828727"/>
          </a:xfrm>
        </p:spPr>
        <p:txBody>
          <a:bodyPr/>
          <a:lstStyle/>
          <a:p>
            <a:pPr algn="ctr"/>
            <a:r>
              <a:rPr lang="en-US" sz="4800" dirty="0" smtClean="0"/>
              <a:t>Spark – A Quick Primer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920172"/>
            <a:ext cx="7556313" cy="22059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Sujee Maniyam</a:t>
            </a:r>
          </a:p>
          <a:p>
            <a:pPr marL="0" indent="0" algn="ctr">
              <a:buNone/>
            </a:pPr>
            <a:r>
              <a:rPr lang="en-US" sz="3200" dirty="0" smtClean="0">
                <a:hlinkClick r:id="rId2"/>
              </a:rPr>
              <a:t>sujee@elephantscale.com</a:t>
            </a:r>
            <a:r>
              <a:rPr lang="en-US" sz="32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Job Trends</a:t>
            </a:r>
            <a:endParaRPr lang="en-US" dirty="0"/>
          </a:p>
        </p:txBody>
      </p:sp>
      <p:pic>
        <p:nvPicPr>
          <p:cNvPr id="6" name="Content Placeholder 5" descr="Screen Shot 2014-10-11 at 12.46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55" r="-1055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Eco-System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4950" y="4800163"/>
            <a:ext cx="5779451" cy="955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950" y="3460312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38297" y="3460312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31731" y="3460312"/>
            <a:ext cx="1444863" cy="12349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lib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223473" y="2097159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/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333429" y="2097159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455036" y="2097159"/>
            <a:ext cx="1421558" cy="978674"/>
          </a:xfrm>
          <a:prstGeom prst="wedgeRoundRectCallout">
            <a:avLst>
              <a:gd name="adj1" fmla="val -20833"/>
              <a:gd name="adj2" fmla="val 80357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0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compute engine</a:t>
            </a:r>
          </a:p>
          <a:p>
            <a:r>
              <a:rPr lang="en-US" dirty="0" smtClean="0"/>
              <a:t>Handles compute</a:t>
            </a:r>
          </a:p>
          <a:p>
            <a:r>
              <a:rPr lang="en-US" dirty="0" smtClean="0"/>
              <a:t>In case of node failures -&gt; re-computes missing pieces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data streams in </a:t>
            </a:r>
            <a:r>
              <a:rPr lang="en-US" b="1" dirty="0" smtClean="0"/>
              <a:t>real time</a:t>
            </a:r>
          </a:p>
          <a:p>
            <a:r>
              <a:rPr lang="en-US" dirty="0" smtClean="0"/>
              <a:t>Stock ticks / click streams …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23390" b="-23390"/>
          <a:stretch>
            <a:fillRect/>
          </a:stretch>
        </p:blipFill>
        <p:spPr>
          <a:xfrm>
            <a:off x="650874" y="2552786"/>
            <a:ext cx="7556313" cy="41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 Lib)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 of the box ML capabilities !</a:t>
            </a:r>
          </a:p>
          <a:p>
            <a:r>
              <a:rPr lang="en-US" dirty="0" smtClean="0"/>
              <a:t>Lots of common algorithms are supported</a:t>
            </a:r>
          </a:p>
          <a:p>
            <a:r>
              <a:rPr lang="en-US" dirty="0" smtClean="0"/>
              <a:t>Classification / Regressions</a:t>
            </a:r>
          </a:p>
          <a:p>
            <a:pPr lvl="1"/>
            <a:r>
              <a:rPr lang="en-US" dirty="0" smtClean="0"/>
              <a:t>Linear models (linear R, logistic regression, SVM)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 smtClean="0"/>
              <a:t>Collaborative filtering  (recommendations)</a:t>
            </a:r>
          </a:p>
          <a:p>
            <a:r>
              <a:rPr lang="en-US" dirty="0" smtClean="0"/>
              <a:t>K-Means clustering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More to come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8584" b="-858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913030" y="2516590"/>
            <a:ext cx="1945903" cy="955373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US" dirty="0" smtClean="0"/>
              <a:t>Standalone</a:t>
            </a:r>
          </a:p>
          <a:p>
            <a:pPr marL="342900" indent="-342900" algn="ctr">
              <a:buAutoNum type="arabicParenR"/>
            </a:pPr>
            <a:r>
              <a:rPr lang="en-US" dirty="0" smtClean="0"/>
              <a:t>Yarn</a:t>
            </a:r>
          </a:p>
          <a:p>
            <a:pPr marL="342900" indent="-342900" algn="ctr">
              <a:buAutoNum type="arabicParenR"/>
            </a:pPr>
            <a:r>
              <a:rPr lang="en-US" dirty="0" err="1" smtClean="0"/>
              <a:t>Mesos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15648" y="2400082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780373" y="1375743"/>
            <a:ext cx="1453947" cy="746594"/>
          </a:xfrm>
          <a:prstGeom prst="wedgeRectCallout">
            <a:avLst>
              <a:gd name="adj1" fmla="val -20833"/>
              <a:gd name="adj2" fmla="val 74695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95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‘applications’ can run at the same time</a:t>
            </a:r>
          </a:p>
          <a:p>
            <a:r>
              <a:rPr lang="en-US" dirty="0" smtClean="0"/>
              <a:t>Driver (or ‘main’) launches an application</a:t>
            </a:r>
          </a:p>
          <a:p>
            <a:r>
              <a:rPr lang="en-US" dirty="0" smtClean="0"/>
              <a:t>Each application gets its own ‘executor’</a:t>
            </a:r>
          </a:p>
          <a:p>
            <a:pPr lvl="1"/>
            <a:r>
              <a:rPr lang="en-US" dirty="0" smtClean="0"/>
              <a:t>Isolated (runs in different JVMs)</a:t>
            </a:r>
          </a:p>
          <a:p>
            <a:pPr lvl="1"/>
            <a:r>
              <a:rPr lang="en-US" dirty="0" smtClean="0"/>
              <a:t>Also means data can not be shared across applications</a:t>
            </a:r>
          </a:p>
          <a:p>
            <a:r>
              <a:rPr lang="en-US" dirty="0" smtClean="0"/>
              <a:t>Cluster Managers:</a:t>
            </a:r>
          </a:p>
          <a:p>
            <a:pPr lvl="1"/>
            <a:r>
              <a:rPr lang="en-US" dirty="0" smtClean="0"/>
              <a:t>multiple cluster managers are supported</a:t>
            </a:r>
          </a:p>
          <a:p>
            <a:pPr lvl="1"/>
            <a:r>
              <a:rPr lang="en-US" dirty="0" smtClean="0"/>
              <a:t>1) Standalone : simple to setup</a:t>
            </a:r>
          </a:p>
          <a:p>
            <a:pPr lvl="1"/>
            <a:r>
              <a:rPr lang="en-US" dirty="0" smtClean="0"/>
              <a:t>2) YARN : on top of Hadoop</a:t>
            </a:r>
          </a:p>
          <a:p>
            <a:pPr lvl="1"/>
            <a:r>
              <a:rPr lang="en-US" dirty="0" smtClean="0"/>
              <a:t>3) </a:t>
            </a:r>
            <a:r>
              <a:rPr lang="en-US" dirty="0" err="1" smtClean="0"/>
              <a:t>Mesos</a:t>
            </a:r>
            <a:r>
              <a:rPr lang="en-US" dirty="0" smtClean="0"/>
              <a:t> : General cluster manager (AMP lab)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Data Model :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Resilient Distributed Dataset (RDD)</a:t>
            </a:r>
          </a:p>
          <a:p>
            <a:r>
              <a:rPr lang="en-US" dirty="0" smtClean="0"/>
              <a:t>Can live in </a:t>
            </a:r>
          </a:p>
          <a:p>
            <a:pPr lvl="1"/>
            <a:r>
              <a:rPr lang="en-US" dirty="0" smtClean="0"/>
              <a:t>Memory (best case scenario)</a:t>
            </a:r>
          </a:p>
          <a:p>
            <a:pPr lvl="1"/>
            <a:r>
              <a:rPr lang="en-US" dirty="0" smtClean="0"/>
              <a:t>Or on disk (FS,  HDFS,  S3 …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RDD is split into multiple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partitions </a:t>
            </a:r>
          </a:p>
          <a:p>
            <a:r>
              <a:rPr lang="en-US" dirty="0" smtClean="0"/>
              <a:t>Partitions may live on different nodes</a:t>
            </a:r>
          </a:p>
          <a:p>
            <a:r>
              <a:rPr lang="en-US" dirty="0" smtClean="0"/>
              <a:t>Partitions can be computed in parallel on different nodes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5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Spark context to load RDDs from disk / external storage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(“/data/input1.txt”)  // single file</a:t>
            </a:r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(“/data/”)  // load all files under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Sc.textFile</a:t>
            </a:r>
            <a:r>
              <a:rPr lang="en-US" dirty="0" smtClean="0"/>
              <a:t>(“/data/*.log”)   // wild card matching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kinds of operations on RDDs</a:t>
            </a:r>
          </a:p>
          <a:p>
            <a:pPr lvl="1"/>
            <a:r>
              <a:rPr lang="en-US" dirty="0" smtClean="0"/>
              <a:t>1) Transformations</a:t>
            </a:r>
          </a:p>
          <a:p>
            <a:pPr lvl="2"/>
            <a:r>
              <a:rPr lang="en-US" dirty="0" smtClean="0"/>
              <a:t>Create a new RDD from existing ones (e.g. Map)</a:t>
            </a:r>
          </a:p>
          <a:p>
            <a:pPr lvl="1"/>
            <a:r>
              <a:rPr lang="en-US" dirty="0" smtClean="0"/>
              <a:t>2) Actions</a:t>
            </a:r>
          </a:p>
          <a:p>
            <a:pPr lvl="2"/>
            <a:r>
              <a:rPr lang="en-US" dirty="0" smtClean="0"/>
              <a:t>E.g. Returns the results to clients  (e.g.  Reduce)</a:t>
            </a:r>
          </a:p>
          <a:p>
            <a:r>
              <a:rPr lang="en-US" dirty="0" smtClean="0"/>
              <a:t>Transformations are </a:t>
            </a:r>
            <a:r>
              <a:rPr lang="en-US" b="1" dirty="0" smtClean="0">
                <a:solidFill>
                  <a:srgbClr val="B465BB"/>
                </a:solidFill>
              </a:rPr>
              <a:t>lazy</a:t>
            </a:r>
            <a:r>
              <a:rPr lang="en-US" dirty="0" smtClean="0"/>
              <a:t>.. Actions </a:t>
            </a:r>
            <a:r>
              <a:rPr lang="en-US" dirty="0" smtClean="0">
                <a:solidFill>
                  <a:srgbClr val="B465BB"/>
                </a:solidFill>
              </a:rPr>
              <a:t>force</a:t>
            </a:r>
            <a:r>
              <a:rPr lang="en-US" dirty="0" smtClean="0"/>
              <a:t> transformations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&amp; Expressive Cluster computing engine</a:t>
            </a:r>
          </a:p>
          <a:p>
            <a:r>
              <a:rPr lang="en-US" dirty="0" smtClean="0"/>
              <a:t>Compatible with Hadoop</a:t>
            </a:r>
          </a:p>
          <a:p>
            <a:r>
              <a:rPr lang="en-US" dirty="0" smtClean="0"/>
              <a:t>Came out of Berkeley AMP Lab</a:t>
            </a:r>
          </a:p>
          <a:p>
            <a:r>
              <a:rPr lang="en-US" dirty="0" smtClean="0"/>
              <a:t>Now Apache project</a:t>
            </a:r>
          </a:p>
          <a:p>
            <a:r>
              <a:rPr lang="en-US" dirty="0" smtClean="0"/>
              <a:t>Version 1.1 just </a:t>
            </a:r>
            <a:r>
              <a:rPr lang="en-US" smtClean="0"/>
              <a:t>released (Sep 2014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/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3004" y="2640715"/>
            <a:ext cx="1219620" cy="8173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8615" y="2640715"/>
            <a:ext cx="1219620" cy="8173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2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>
            <a:off x="5658027" y="4879036"/>
            <a:ext cx="1697408" cy="930537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7093" y="2640715"/>
            <a:ext cx="1219620" cy="8173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RDD 3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464385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867422" y="2854487"/>
            <a:ext cx="691537" cy="389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324600" y="3709576"/>
            <a:ext cx="439885" cy="91796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2062036" y="3709575"/>
            <a:ext cx="2805385" cy="917963"/>
          </a:xfrm>
          <a:prstGeom prst="wedgeEllipseCallout">
            <a:avLst>
              <a:gd name="adj1" fmla="val -24379"/>
              <a:gd name="adj2" fmla="val -10995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Transformation 1</a:t>
            </a:r>
          </a:p>
          <a:p>
            <a:pPr algn="ctr"/>
            <a:r>
              <a:rPr lang="en-US" dirty="0" smtClean="0"/>
              <a:t>(map)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2753574" y="5208200"/>
            <a:ext cx="2805385" cy="917963"/>
          </a:xfrm>
          <a:prstGeom prst="wedgeEllipseCallout">
            <a:avLst>
              <a:gd name="adj1" fmla="val 74671"/>
              <a:gd name="adj2" fmla="val -17571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Action1</a:t>
            </a:r>
          </a:p>
          <a:p>
            <a:pPr algn="ctr"/>
            <a:r>
              <a:rPr lang="en-US" dirty="0" smtClean="0"/>
              <a:t>(collect)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Transformations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264426"/>
              </p:ext>
            </p:extLst>
          </p:nvPr>
        </p:nvGraphicFramePr>
        <p:xfrm>
          <a:off x="498475" y="1981200"/>
          <a:ext cx="7556499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63"/>
                <a:gridCol w="3096903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Filters through each record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(aka </a:t>
                      </a:r>
                      <a:r>
                        <a:rPr lang="en-US" baseline="0" dirty="0" err="1" smtClean="0"/>
                        <a:t>grep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f.filter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line =&gt; </a:t>
                      </a:r>
                      <a:r>
                        <a:rPr lang="en-US" baseline="0" dirty="0" err="1" smtClean="0"/>
                        <a:t>line.contains</a:t>
                      </a:r>
                      <a:r>
                        <a:rPr lang="en-US" baseline="0" dirty="0" smtClean="0"/>
                        <a:t>(“ERROR”))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Merges two RDDs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rdd1.union(rdd2)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…see</a:t>
                      </a:r>
                      <a:r>
                        <a:rPr lang="en-US" baseline="0" dirty="0" smtClean="0"/>
                        <a:t> docs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4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289581"/>
              </p:ext>
            </p:extLst>
          </p:nvPr>
        </p:nvGraphicFramePr>
        <p:xfrm>
          <a:off x="498475" y="1981200"/>
          <a:ext cx="7556499" cy="395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08"/>
                <a:gridCol w="3448958"/>
                <a:gridCol w="2518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 all records in an </a:t>
                      </a:r>
                      <a:r>
                        <a:rPr lang="en-US" dirty="0" err="1" smtClean="0"/>
                        <a:t>rdd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f.count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first()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 the first 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f.first</a:t>
                      </a:r>
                      <a:r>
                        <a:rPr lang="en-US" baseline="0" dirty="0" smtClean="0"/>
                        <a:t> 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take(n)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 first N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f.take</a:t>
                      </a:r>
                      <a:r>
                        <a:rPr lang="en-US" dirty="0" smtClean="0"/>
                        <a:t>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Gathers all records</a:t>
                      </a:r>
                      <a:r>
                        <a:rPr lang="en-US" baseline="0" dirty="0" smtClean="0"/>
                        <a:t> for RDD.</a:t>
                      </a:r>
                    </a:p>
                    <a:p>
                      <a:r>
                        <a:rPr lang="en-US" baseline="0" dirty="0" smtClean="0"/>
                        <a:t>All data has to fit in memory of ONE machine (don’t use for big data sets)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f.collect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 See documentation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1502"/>
            <a:ext cx="7556313" cy="47746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3351" y="1502964"/>
            <a:ext cx="5861015" cy="8505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1G file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93351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87693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54819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5856" y="2644750"/>
            <a:ext cx="757389" cy="652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701209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97431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822817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22985" y="3460312"/>
            <a:ext cx="267999" cy="5825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339995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41198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554819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8" name="Diamond 17"/>
          <p:cNvSpPr/>
          <p:nvPr/>
        </p:nvSpPr>
        <p:spPr>
          <a:xfrm>
            <a:off x="4725856" y="4182666"/>
            <a:ext cx="1071994" cy="708503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Task </a:t>
            </a:r>
            <a:endParaRPr lang="en-US" dirty="0"/>
          </a:p>
        </p:txBody>
      </p:sp>
      <p:sp>
        <p:nvSpPr>
          <p:cNvPr id="19" name="Quad Arrow 18"/>
          <p:cNvSpPr/>
          <p:nvPr/>
        </p:nvSpPr>
        <p:spPr>
          <a:xfrm>
            <a:off x="2174967" y="5044832"/>
            <a:ext cx="2225554" cy="454384"/>
          </a:xfrm>
          <a:prstGeom prst="quad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Ribbon 20"/>
          <p:cNvSpPr/>
          <p:nvPr/>
        </p:nvSpPr>
        <p:spPr>
          <a:xfrm>
            <a:off x="2367227" y="5732234"/>
            <a:ext cx="1944981" cy="393929"/>
          </a:xfrm>
          <a:prstGeom prst="ribbon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0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: Saving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saveAsTextFile</a:t>
            </a:r>
            <a:r>
              <a:rPr lang="en-US" dirty="0" smtClean="0"/>
              <a:t> ()   and </a:t>
            </a:r>
            <a:r>
              <a:rPr lang="en-US" dirty="0" err="1" smtClean="0"/>
              <a:t>saveAsSequenceFile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f.saveAsTextFile</a:t>
            </a:r>
            <a:r>
              <a:rPr lang="en-US" dirty="0" smtClean="0"/>
              <a:t>(“/output/directory”)  // a directory</a:t>
            </a:r>
          </a:p>
          <a:p>
            <a:r>
              <a:rPr lang="en-US" dirty="0" smtClean="0"/>
              <a:t>Output usually is a directory</a:t>
            </a:r>
          </a:p>
          <a:p>
            <a:pPr lvl="1"/>
            <a:r>
              <a:rPr lang="en-US" dirty="0" smtClean="0"/>
              <a:t>RDDs will be saved as multiple files in the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Each partition </a:t>
            </a:r>
            <a:r>
              <a:rPr lang="en-US" dirty="0" smtClean="0">
                <a:sym typeface="Wingdings"/>
              </a:rPr>
              <a:t> one output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of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RDDs can be loaded from disk and computed</a:t>
            </a:r>
          </a:p>
          <a:p>
            <a:pPr lvl="1"/>
            <a:r>
              <a:rPr lang="en-US" dirty="0" smtClean="0"/>
              <a:t>Hadoop </a:t>
            </a:r>
            <a:r>
              <a:rPr lang="en-US" dirty="0" err="1" smtClean="0"/>
              <a:t>mapreduce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Also RDDs can be cached in memory</a:t>
            </a:r>
          </a:p>
          <a:p>
            <a:r>
              <a:rPr lang="en-US" dirty="0" smtClean="0"/>
              <a:t>Subsequent operations are much faster 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f.persist</a:t>
            </a:r>
            <a:r>
              <a:rPr lang="en-US" dirty="0" smtClean="0">
                <a:latin typeface="Andale Mono"/>
                <a:cs typeface="Andale Mono"/>
              </a:rPr>
              <a:t>() // on disk or memory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f.cache</a:t>
            </a:r>
            <a:r>
              <a:rPr lang="en-US" dirty="0" smtClean="0">
                <a:latin typeface="Andale Mono"/>
                <a:cs typeface="Andale Mono"/>
              </a:rPr>
              <a:t>()  // memory only</a:t>
            </a:r>
          </a:p>
          <a:p>
            <a:r>
              <a:rPr lang="en-US" dirty="0" smtClean="0"/>
              <a:t>In memory RDDs are great for iterative workloads</a:t>
            </a:r>
          </a:p>
          <a:p>
            <a:pPr lvl="1"/>
            <a:r>
              <a:rPr lang="en-US" dirty="0" smtClean="0"/>
              <a:t>Machine learning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71" y="4487863"/>
            <a:ext cx="3175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 !</a:t>
            </a:r>
            <a:endParaRPr lang="en-US" dirty="0"/>
          </a:p>
        </p:txBody>
      </p:sp>
      <p:pic>
        <p:nvPicPr>
          <p:cNvPr id="5" name="Content Placeholder 4" descr="trident_missile_misfire_l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29" r="-43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40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Running Spark (</a:t>
            </a:r>
            <a:r>
              <a:rPr lang="en-US" dirty="0" err="1" smtClean="0"/>
              <a:t>est</a:t>
            </a:r>
            <a:r>
              <a:rPr lang="en-US" dirty="0" smtClean="0"/>
              <a:t> : 15-30 </a:t>
            </a:r>
            <a:r>
              <a:rPr lang="en-US" dirty="0" err="1" smtClean="0"/>
              <a:t>mins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 to Spark node</a:t>
            </a:r>
          </a:p>
          <a:p>
            <a:pPr lvl="1"/>
            <a:r>
              <a:rPr lang="en-US" dirty="0" smtClean="0"/>
              <a:t>Instructor will provide details</a:t>
            </a:r>
          </a:p>
          <a:p>
            <a:r>
              <a:rPr lang="en-US" dirty="0" smtClean="0"/>
              <a:t>Update spark-labs</a:t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$    cd  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  </a:t>
            </a:r>
            <a:r>
              <a:rPr lang="en-US" dirty="0" err="1" smtClean="0">
                <a:latin typeface="Andale Mono"/>
                <a:cs typeface="Andale Mono"/>
              </a:rPr>
              <a:t>git</a:t>
            </a:r>
            <a:r>
              <a:rPr lang="en-US" dirty="0" smtClean="0">
                <a:latin typeface="Andale Mono"/>
                <a:cs typeface="Andale Mono"/>
              </a:rPr>
              <a:t> pull</a:t>
            </a:r>
          </a:p>
          <a:p>
            <a:r>
              <a:rPr lang="en-US" dirty="0" smtClean="0"/>
              <a:t>Do the first lab :   1.1-intro</a:t>
            </a:r>
            <a:br>
              <a:rPr lang="en-US" dirty="0" smtClean="0"/>
            </a:br>
            <a:r>
              <a:rPr lang="en-US" dirty="0" smtClean="0">
                <a:latin typeface="Andale Mono"/>
                <a:cs typeface="Andale Mono"/>
              </a:rPr>
              <a:t>$   cd  ~/spark-labs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$   cd 1.1-intro</a:t>
            </a:r>
          </a:p>
          <a:p>
            <a:pPr marL="228600" lvl="1" indent="0">
              <a:buNone/>
            </a:pPr>
            <a:r>
              <a:rPr lang="en-US" dirty="0" smtClean="0"/>
              <a:t>follow the </a:t>
            </a:r>
            <a:r>
              <a:rPr lang="en-US" dirty="0" err="1" smtClean="0"/>
              <a:t>README.txt</a:t>
            </a:r>
            <a:r>
              <a:rPr lang="en-US" dirty="0" smtClean="0"/>
              <a:t> file</a:t>
            </a:r>
            <a:br>
              <a:rPr lang="en-US" dirty="0" smtClean="0"/>
            </a:br>
            <a:r>
              <a:rPr lang="en-US" dirty="0" smtClean="0"/>
              <a:t>use  less or  </a:t>
            </a:r>
            <a:r>
              <a:rPr lang="en-US" dirty="0" err="1" smtClean="0"/>
              <a:t>nano</a:t>
            </a:r>
            <a:r>
              <a:rPr lang="en-US" dirty="0" smtClean="0"/>
              <a:t> to read the file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Andale Mono"/>
                <a:cs typeface="Andale Mono"/>
              </a:rPr>
              <a:t>less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/>
              <a:t>    or   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nano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README.txt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9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Spark-shell (</a:t>
            </a:r>
            <a:r>
              <a:rPr lang="en-US" dirty="0" err="1" smtClean="0"/>
              <a:t>est</a:t>
            </a:r>
            <a:r>
              <a:rPr lang="en-US" dirty="0" smtClean="0"/>
              <a:t> :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:   ~/spark-labs/1.2-shell</a:t>
            </a:r>
            <a:br>
              <a:rPr lang="en-US" dirty="0" smtClean="0"/>
            </a:br>
            <a:r>
              <a:rPr lang="en-US" dirty="0" smtClean="0"/>
              <a:t>follow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(</a:t>
            </a:r>
            <a:r>
              <a:rPr lang="en-US" dirty="0" err="1" smtClean="0"/>
              <a:t>est</a:t>
            </a:r>
            <a:r>
              <a:rPr lang="en-US" dirty="0" smtClean="0"/>
              <a:t> 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 : spark-labs/1.3-rdd</a:t>
            </a:r>
          </a:p>
          <a:p>
            <a:r>
              <a:rPr lang="en-US" dirty="0" smtClean="0"/>
              <a:t>Follow </a:t>
            </a:r>
            <a:r>
              <a:rPr lang="en-US" dirty="0" err="1" smtClean="0"/>
              <a:t>README.txt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Hadoop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255958"/>
              </p:ext>
            </p:extLst>
          </p:nvPr>
        </p:nvGraphicFramePr>
        <p:xfrm>
          <a:off x="498475" y="1981200"/>
          <a:ext cx="7556500" cy="431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8250"/>
                <a:gridCol w="3778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Distributed Storage + Distributed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Compute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MapReduce</a:t>
                      </a:r>
                      <a:r>
                        <a:rPr lang="en-US" baseline="0" dirty="0" smtClean="0"/>
                        <a:t> framework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Generalized</a:t>
                      </a:r>
                      <a:r>
                        <a:rPr lang="en-US" baseline="0" dirty="0" smtClean="0"/>
                        <a:t> computation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data on disk  (HDFS)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disk /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 memory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ideal for iterative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 at Iterative workloads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(machine learning ..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10x faster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on</a:t>
                      </a:r>
                      <a:r>
                        <a:rPr lang="en-US" baseline="0" dirty="0" smtClean="0"/>
                        <a:t> disk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baseline="0" dirty="0" smtClean="0"/>
                        <a:t> 100x faster for data in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Compact code</a:t>
                      </a:r>
                    </a:p>
                    <a:p>
                      <a:r>
                        <a:rPr lang="en-US" dirty="0" smtClean="0"/>
                        <a:t>Java, Python, </a:t>
                      </a:r>
                      <a:r>
                        <a:rPr lang="en-US" dirty="0" err="1" smtClean="0"/>
                        <a:t>Scala</a:t>
                      </a:r>
                      <a:r>
                        <a:rPr lang="en-US" dirty="0" smtClean="0"/>
                        <a:t>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for ad-hoc</a:t>
                      </a:r>
                      <a:r>
                        <a:rPr lang="en-US" baseline="0" dirty="0" smtClean="0"/>
                        <a:t> exploration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RDD Caching 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:  spark-labs/1.3-rdd</a:t>
            </a:r>
          </a:p>
          <a:p>
            <a:r>
              <a:rPr lang="en-US" dirty="0" smtClean="0"/>
              <a:t>Follow : </a:t>
            </a:r>
            <a:r>
              <a:rPr lang="en-US" dirty="0" err="1" smtClean="0"/>
              <a:t>cache.txt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0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: map / </a:t>
            </a:r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map() and </a:t>
            </a:r>
            <a:r>
              <a:rPr lang="en-US" dirty="0" err="1" smtClean="0"/>
              <a:t>flatMap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One input </a:t>
            </a:r>
            <a:r>
              <a:rPr lang="en-US" dirty="0" smtClean="0">
                <a:sym typeface="Wingdings"/>
              </a:rPr>
              <a:t> map()   one output     ( 1  1 )</a:t>
            </a:r>
          </a:p>
          <a:p>
            <a:r>
              <a:rPr lang="en-US" dirty="0" smtClean="0">
                <a:sym typeface="Wingdings"/>
              </a:rPr>
              <a:t>One input  </a:t>
            </a:r>
            <a:r>
              <a:rPr lang="en-US" dirty="0" err="1" smtClean="0">
                <a:sym typeface="Wingdings"/>
              </a:rPr>
              <a:t>flatap</a:t>
            </a:r>
            <a:r>
              <a:rPr lang="en-US" dirty="0" smtClean="0">
                <a:sym typeface="Wingdings"/>
              </a:rPr>
              <a:t>()  multiple elements  ( 1  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45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err="1" smtClean="0">
                <a:latin typeface="Andale Mono"/>
                <a:cs typeface="Andale Mono"/>
              </a:rPr>
              <a:t>val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endParaRPr lang="en-US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r.map</a:t>
            </a:r>
            <a:r>
              <a:rPr lang="en-US" dirty="0">
                <a:latin typeface="Andale Mono"/>
                <a:cs typeface="Andale Mono"/>
              </a:rPr>
              <a:t>(line =&gt; </a:t>
            </a:r>
            <a:r>
              <a:rPr lang="en-US" dirty="0" err="1">
                <a:latin typeface="Andale Mono"/>
                <a:cs typeface="Andale Mono"/>
              </a:rPr>
              <a:t>line.split</a:t>
            </a:r>
            <a:r>
              <a:rPr lang="en-US" dirty="0">
                <a:latin typeface="Andale Mono"/>
                <a:cs typeface="Andale Mono"/>
              </a:rPr>
              <a:t>(" ")).collect(</a:t>
            </a:r>
            <a:r>
              <a:rPr lang="en-US" dirty="0" smtClean="0">
                <a:latin typeface="Andale Mono"/>
                <a:cs typeface="Andale Mono"/>
              </a:rPr>
              <a:t>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 Array[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Array[String]</a:t>
            </a:r>
            <a:r>
              <a:rPr lang="en-US" dirty="0">
                <a:latin typeface="Andale Mono"/>
                <a:cs typeface="Andale Mono"/>
              </a:rPr>
              <a:t>] 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Array(hello, world)</a:t>
            </a:r>
            <a:r>
              <a:rPr lang="en-US" dirty="0" smtClean="0">
                <a:latin typeface="Andale Mono"/>
                <a:cs typeface="Andale Mono"/>
              </a:rPr>
              <a:t>,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>
                <a:solidFill>
                  <a:srgbClr val="3366FF"/>
                </a:solidFill>
                <a:latin typeface="Andale Mono"/>
                <a:cs typeface="Andale Mono"/>
              </a:rPr>
              <a:t>Array(goodbye, world)</a:t>
            </a:r>
            <a:r>
              <a:rPr lang="en-US" dirty="0">
                <a:latin typeface="Andale Mono"/>
                <a:cs typeface="Andale Mono"/>
              </a:rPr>
              <a:t>,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       </a:t>
            </a:r>
            <a:r>
              <a:rPr lang="en-US" dirty="0" smtClean="0">
                <a:solidFill>
                  <a:srgbClr val="008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008000"/>
                </a:solidFill>
                <a:latin typeface="Andale Mono"/>
                <a:cs typeface="Andale Mono"/>
              </a:rPr>
              <a:t>(bye, bye)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“)).collect()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</a:t>
            </a:r>
            <a:r>
              <a:rPr lang="en-US" dirty="0">
                <a:latin typeface="Andale Mono"/>
                <a:cs typeface="Andale Mono"/>
              </a:rPr>
              <a:t>/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Array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[String] </a:t>
            </a:r>
            <a:r>
              <a:rPr lang="en-US" dirty="0">
                <a:latin typeface="Andale Mono"/>
                <a:cs typeface="Andale Mono"/>
              </a:rPr>
              <a:t>= </a:t>
            </a:r>
            <a:r>
              <a:rPr lang="en-US" dirty="0" smtClean="0">
                <a:latin typeface="Andale Mono"/>
                <a:cs typeface="Andale Mono"/>
              </a:rPr>
              <a:t/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// Array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hello, world, goodbye, world, bye, bye</a:t>
            </a:r>
            <a:r>
              <a:rPr lang="en-US" dirty="0">
                <a:latin typeface="Andale Mono"/>
                <a:cs typeface="Andale Mono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66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91047"/>
              </p:ext>
            </p:extLst>
          </p:nvPr>
        </p:nvGraphicFramePr>
        <p:xfrm>
          <a:off x="498475" y="1981200"/>
          <a:ext cx="75564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589"/>
                <a:gridCol w="2011743"/>
                <a:gridCol w="3805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reduce()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2, input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 sum = </a:t>
                      </a:r>
                      <a:r>
                        <a:rPr lang="en-US" dirty="0" err="1" smtClean="0"/>
                        <a:t>rdd.reduce</a:t>
                      </a:r>
                      <a:r>
                        <a:rPr lang="en-US" dirty="0" smtClean="0"/>
                        <a:t>((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=&gt; x+ 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reduceByKey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for each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35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input = Array ("hello world", "goodbye world", "bye bye”)</a:t>
            </a:r>
            <a:br>
              <a:rPr lang="en-US" dirty="0">
                <a:latin typeface="Andale Mono"/>
                <a:cs typeface="Andale Mono"/>
              </a:rPr>
            </a:br>
            <a:r>
              <a:rPr lang="en-US" dirty="0" err="1">
                <a:latin typeface="Andale Mono"/>
                <a:cs typeface="Andale Mono"/>
              </a:rPr>
              <a:t>val</a:t>
            </a:r>
            <a:r>
              <a:rPr lang="en-US" dirty="0">
                <a:latin typeface="Andale Mono"/>
                <a:cs typeface="Andale Mono"/>
              </a:rPr>
              <a:t> r = </a:t>
            </a:r>
            <a:r>
              <a:rPr lang="en-US" dirty="0" err="1">
                <a:latin typeface="Andale Mono"/>
                <a:cs typeface="Andale Mono"/>
              </a:rPr>
              <a:t>sc.makeRDD</a:t>
            </a:r>
            <a:r>
              <a:rPr lang="en-US" dirty="0">
                <a:latin typeface="Andale Mono"/>
                <a:cs typeface="Andale Mono"/>
              </a:rPr>
              <a:t>(input)</a:t>
            </a:r>
          </a:p>
          <a:p>
            <a:pPr marL="0" indent="0">
              <a:buNone/>
            </a:pPr>
            <a:r>
              <a:rPr lang="en-US" dirty="0" err="1">
                <a:latin typeface="Andale Mono"/>
                <a:cs typeface="Andale Mono"/>
              </a:rPr>
              <a:t>v</a:t>
            </a:r>
            <a:r>
              <a:rPr lang="en-US" dirty="0" err="1" smtClean="0">
                <a:latin typeface="Andale Mono"/>
                <a:cs typeface="Andale Mono"/>
              </a:rPr>
              <a:t>al</a:t>
            </a:r>
            <a:r>
              <a:rPr lang="en-US" dirty="0" smtClean="0">
                <a:latin typeface="Andale Mono"/>
                <a:cs typeface="Andale Mono"/>
              </a:rPr>
              <a:t> counts = </a:t>
            </a:r>
            <a:r>
              <a:rPr lang="en-US" dirty="0" err="1" smtClean="0">
                <a:latin typeface="Andale Mono"/>
                <a:cs typeface="Andale Mono"/>
              </a:rPr>
              <a:t>r.flatMap</a:t>
            </a:r>
            <a:r>
              <a:rPr lang="en-US" dirty="0" smtClean="0">
                <a:latin typeface="Andale Mono"/>
                <a:cs typeface="Andale Mono"/>
              </a:rPr>
              <a:t>(line =&gt; </a:t>
            </a:r>
            <a:r>
              <a:rPr lang="en-US" dirty="0" err="1" smtClean="0">
                <a:latin typeface="Andale Mono"/>
                <a:cs typeface="Andale Mono"/>
              </a:rPr>
              <a:t>line.split</a:t>
            </a:r>
            <a:r>
              <a:rPr lang="en-US" dirty="0" smtClean="0">
                <a:latin typeface="Andale Mono"/>
                <a:cs typeface="Andale Mono"/>
              </a:rPr>
              <a:t>(“ “)).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   	map(word =&gt; (word, 1)).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		</a:t>
            </a:r>
            <a:r>
              <a:rPr lang="en-US" dirty="0" err="1" smtClean="0">
                <a:latin typeface="Andale Mono"/>
                <a:cs typeface="Andale Mono"/>
              </a:rPr>
              <a:t>reduceByKey</a:t>
            </a:r>
            <a:r>
              <a:rPr lang="en-US" dirty="0" smtClean="0">
                <a:latin typeface="Andale Mono"/>
                <a:cs typeface="Andale Mono"/>
              </a:rPr>
              <a:t>(_+_)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2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Sujee Maniyam</a:t>
            </a: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sujee@elephantscale.com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elephantscale.com</a:t>
            </a:r>
          </a:p>
          <a:p>
            <a:pPr marL="0" indent="0" algn="ctr">
              <a:buNone/>
            </a:pPr>
            <a:r>
              <a:rPr lang="en-US" dirty="0"/>
              <a:t>Expert consulting &amp; training in Big Data</a:t>
            </a: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64" y="4262333"/>
            <a:ext cx="1742944" cy="21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2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www.strategictechplanning.com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en-US" dirty="0" err="1" smtClean="0"/>
              <a:t>Vs</a:t>
            </a:r>
            <a:r>
              <a:rPr lang="en-US" dirty="0" smtClean="0"/>
              <a:t>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is ‘easier’ than Hadoop</a:t>
            </a:r>
          </a:p>
          <a:p>
            <a:r>
              <a:rPr lang="en-US" dirty="0"/>
              <a:t>‘friendlier’ for data scientists</a:t>
            </a:r>
          </a:p>
          <a:p>
            <a:r>
              <a:rPr lang="en-US" dirty="0"/>
              <a:t>Interactive shell (</a:t>
            </a:r>
            <a:r>
              <a:rPr lang="en-US" dirty="0" err="1"/>
              <a:t>adhoc</a:t>
            </a:r>
            <a:r>
              <a:rPr lang="en-US" dirty="0"/>
              <a:t> exploration)</a:t>
            </a:r>
          </a:p>
          <a:p>
            <a:r>
              <a:rPr lang="en-US" dirty="0"/>
              <a:t>API supports multiple languages</a:t>
            </a:r>
          </a:p>
          <a:p>
            <a:pPr lvl="1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</a:t>
            </a:r>
          </a:p>
          <a:p>
            <a:r>
              <a:rPr lang="en-US" dirty="0"/>
              <a:t>Great for small (Gigs) to medium (100s of Gigs)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Vs. Hadoop</a:t>
            </a:r>
            <a:endParaRPr lang="en-US" dirty="0"/>
          </a:p>
        </p:txBody>
      </p:sp>
      <p:pic>
        <p:nvPicPr>
          <p:cNvPr id="5" name="Content Placeholder 4" descr="mr_vs_spar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9" r="-21679"/>
          <a:stretch>
            <a:fillRect/>
          </a:stretch>
        </p:blipFill>
        <p:spPr>
          <a:xfrm>
            <a:off x="498475" y="1981200"/>
            <a:ext cx="7556500" cy="4144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Spark Replacing Hadoop?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now, Spark runs on Hadoop / YARN</a:t>
            </a:r>
          </a:p>
          <a:p>
            <a:pPr lvl="1"/>
            <a:r>
              <a:rPr lang="en-US" dirty="0" smtClean="0"/>
              <a:t>Complimentary</a:t>
            </a:r>
          </a:p>
          <a:p>
            <a:r>
              <a:rPr lang="en-US" dirty="0" smtClean="0"/>
              <a:t>Can be seen as generic MapReduce</a:t>
            </a:r>
          </a:p>
          <a:p>
            <a:r>
              <a:rPr lang="en-US" dirty="0" smtClean="0"/>
              <a:t>Spark is really great if data fits in memory (few hundred gigs), </a:t>
            </a:r>
          </a:p>
          <a:p>
            <a:r>
              <a:rPr lang="en-US" dirty="0" smtClean="0"/>
              <a:t>People are starting to use Spark as their only compute platform</a:t>
            </a:r>
          </a:p>
          <a:p>
            <a:r>
              <a:rPr lang="en-US" dirty="0" smtClean="0"/>
              <a:t>Future ???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+ Yarn : Universal OS for Cluster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209" y="5514818"/>
            <a:ext cx="7646458" cy="497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79209" y="4653405"/>
            <a:ext cx="7646458" cy="7459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YARN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879210" y="3898558"/>
            <a:ext cx="1518634" cy="60387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Batch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3555978" y="3886550"/>
            <a:ext cx="1403183" cy="60387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</a:p>
          <a:p>
            <a:pPr algn="ctr"/>
            <a:r>
              <a:rPr lang="en-US" dirty="0" smtClean="0"/>
              <a:t>(storm, S4)</a:t>
            </a:r>
          </a:p>
        </p:txBody>
      </p:sp>
      <p:sp>
        <p:nvSpPr>
          <p:cNvPr id="8" name="Snip Diagonal Corner Rectangle 7"/>
          <p:cNvSpPr/>
          <p:nvPr/>
        </p:nvSpPr>
        <p:spPr>
          <a:xfrm>
            <a:off x="6174666" y="3900623"/>
            <a:ext cx="1403183" cy="60387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In-memory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smtClean="0"/>
              <a:t>spark)</a:t>
            </a:r>
          </a:p>
        </p:txBody>
      </p:sp>
    </p:spTree>
    <p:extLst>
      <p:ext uri="{BB962C8B-B14F-4D97-AF65-F5344CB8AC3E}">
        <p14:creationId xmlns:p14="http://schemas.microsoft.com/office/powerpoint/2010/main" val="363108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of History of Spark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450614"/>
              </p:ext>
            </p:extLst>
          </p:nvPr>
        </p:nvGraphicFramePr>
        <p:xfrm>
          <a:off x="498474" y="1981200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3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Hypo-meter 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4535" r="-14535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Elephant Scale,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69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Template2.potx</Template>
  <TotalTime>1672</TotalTime>
  <Words>1287</Words>
  <Application>Microsoft Macintosh PowerPoint</Application>
  <PresentationFormat>On-screen Show (4:3)</PresentationFormat>
  <Paragraphs>268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Template2</vt:lpstr>
      <vt:lpstr>Spark – A Quick Primer</vt:lpstr>
      <vt:lpstr>Spark</vt:lpstr>
      <vt:lpstr>Comparison With Hadoop</vt:lpstr>
      <vt:lpstr>Spark Vs Hadoop</vt:lpstr>
      <vt:lpstr>Spark Vs. Hadoop</vt:lpstr>
      <vt:lpstr>Is Spark Replacing Hadoop?</vt:lpstr>
      <vt:lpstr>Hadoop + Yarn : Universal OS for Cluster Computing</vt:lpstr>
      <vt:lpstr>Bit of History of Spark</vt:lpstr>
      <vt:lpstr>Hypo-meter  </vt:lpstr>
      <vt:lpstr>Spark Job Trends</vt:lpstr>
      <vt:lpstr>Spark Eco-System</vt:lpstr>
      <vt:lpstr>Spark Core</vt:lpstr>
      <vt:lpstr>Spark Streaming</vt:lpstr>
      <vt:lpstr>Machine Learning (ML Lib)</vt:lpstr>
      <vt:lpstr>Spark Architecture</vt:lpstr>
      <vt:lpstr>Spark Architecture</vt:lpstr>
      <vt:lpstr>Spark Data Model : RDD</vt:lpstr>
      <vt:lpstr>RDD : Loading</vt:lpstr>
      <vt:lpstr>RDD Operations</vt:lpstr>
      <vt:lpstr>Transformations / Actions</vt:lpstr>
      <vt:lpstr>RDD Transformations</vt:lpstr>
      <vt:lpstr>RDD Actions</vt:lpstr>
      <vt:lpstr>Partitions Explained</vt:lpstr>
      <vt:lpstr>RDD : Saving</vt:lpstr>
      <vt:lpstr>Caching of RDDs</vt:lpstr>
      <vt:lpstr>Lab Time !</vt:lpstr>
      <vt:lpstr>Lab : Running Spark (est : 15-30 mins)</vt:lpstr>
      <vt:lpstr>Lab : Spark-shell (est : 30 mins)</vt:lpstr>
      <vt:lpstr>Lab : RDD (est 30 mins)</vt:lpstr>
      <vt:lpstr>Lab : RDD Caching (30 mins)</vt:lpstr>
      <vt:lpstr>Spark : map / flatMap</vt:lpstr>
      <vt:lpstr>Map vs Flatmap Example</vt:lpstr>
      <vt:lpstr>Aggregate Functions</vt:lpstr>
      <vt:lpstr>Word Count Example</vt:lpstr>
      <vt:lpstr>Thanks !</vt:lpstr>
      <vt:lpstr>Credits </vt:lpstr>
    </vt:vector>
  </TitlesOfParts>
  <Company>uloop.com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lastModifiedBy>Sujee Maniyam</cp:lastModifiedBy>
  <cp:revision>278</cp:revision>
  <dcterms:created xsi:type="dcterms:W3CDTF">2013-10-16T16:30:27Z</dcterms:created>
  <dcterms:modified xsi:type="dcterms:W3CDTF">2015-01-07T23:38:09Z</dcterms:modified>
</cp:coreProperties>
</file>