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258" r:id="rId2"/>
    <p:sldId id="262" r:id="rId3"/>
    <p:sldId id="280" r:id="rId4"/>
    <p:sldId id="358" r:id="rId5"/>
    <p:sldId id="359" r:id="rId6"/>
    <p:sldId id="380" r:id="rId7"/>
    <p:sldId id="381" r:id="rId8"/>
    <p:sldId id="366" r:id="rId9"/>
    <p:sldId id="369" r:id="rId10"/>
    <p:sldId id="372" r:id="rId11"/>
    <p:sldId id="368" r:id="rId12"/>
    <p:sldId id="382" r:id="rId13"/>
    <p:sldId id="367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73" r:id="rId23"/>
    <p:sldId id="374" r:id="rId24"/>
    <p:sldId id="371" r:id="rId25"/>
    <p:sldId id="383" r:id="rId26"/>
    <p:sldId id="384" r:id="rId27"/>
    <p:sldId id="385" r:id="rId28"/>
    <p:sldId id="346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76" r:id="rId38"/>
    <p:sldId id="375" r:id="rId39"/>
    <p:sldId id="356" r:id="rId40"/>
    <p:sldId id="360" r:id="rId41"/>
    <p:sldId id="361" r:id="rId42"/>
    <p:sldId id="362" r:id="rId43"/>
    <p:sldId id="363" r:id="rId44"/>
    <p:sldId id="364" r:id="rId45"/>
    <p:sldId id="365" r:id="rId46"/>
    <p:sldId id="379" r:id="rId47"/>
    <p:sldId id="378" r:id="rId48"/>
    <p:sldId id="377" r:id="rId49"/>
    <p:sldId id="370" r:id="rId50"/>
    <p:sldId id="328" r:id="rId51"/>
    <p:sldId id="275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146" autoAdjust="0"/>
  </p:normalViewPr>
  <p:slideViewPr>
    <p:cSldViewPr snapToGrid="0" snapToObjects="1">
      <p:cViewPr>
        <p:scale>
          <a:sx n="95" d="100"/>
          <a:sy n="95" d="100"/>
        </p:scale>
        <p:origin x="-666" y="1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97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7C17C-C22B-5A4D-86C6-03CADFB916E7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99B00-C0AF-B149-B203-A4A82CD29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026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EDEDA-1CEA-BB4E-9B95-2149BD5068F1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4B0A8-AEC9-8A47-9FCE-A1CBD16A4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0740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F1B846B-8A2D-1B40-9656-03CBE7C30F89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D651-2F6B-4F44-9AC2-2874A650DFFF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68DD-AF8D-A84E-B015-C56E16CCA0B8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CA03-0EFE-AE49-AEC4-FF5FAA3318FF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C99F442-9D35-CD43-AF7C-482407A7E448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FF29FFD-6E86-7D41-8B06-D97C95FD9989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D598-7C70-AD4A-A0DD-92D30AAA5510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AB95C5-5C4D-2440-955D-3D443FE41120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3B19C7-97AD-7A44-9B9C-A4CD352EDF8C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00A512E-66E8-C943-9CDD-ABCDE7307FC5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7D3-87B9-8A41-9F3E-456EAA10E2F7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B7C4-28A5-CB48-9F90-61EEE4FDDD8B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ADC-A989-0B43-894B-CC8B88A6A058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7B0D-1D9A-AA44-8AA0-36F432394321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8391D6BE-CC5A-F441-BF5C-132B93EAE0B9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F9E5D33-2821-C642-A5E0-67CD027085C0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926D-75E4-7C4A-80EF-E6F745BAF0A6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AEC9-6A91-FD48-8C26-85D761A9AB9A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3F87-F2CF-AA47-8A3C-25D7BBB8800D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4C3A-78B7-E146-B561-C5924296E830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7D4429-93BD-BC4F-94A7-C9B3C2CD0DC0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ategictechplanning.com" TargetMode="External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2828727"/>
          </a:xfrm>
        </p:spPr>
        <p:txBody>
          <a:bodyPr/>
          <a:lstStyle/>
          <a:p>
            <a:pPr algn="ctr"/>
            <a:r>
              <a:rPr lang="en-US" sz="4800" dirty="0" smtClean="0"/>
              <a:t>Introduction to </a:t>
            </a:r>
            <a:r>
              <a:rPr lang="en-US" sz="4800" dirty="0" err="1" smtClean="0"/>
              <a:t>MLlib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920172"/>
            <a:ext cx="7556313" cy="2205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7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Dense Vectors with Labels (for classification)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sc.textFile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(“yourfile.csv")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splitData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data.map { s =&gt;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parts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(',').map(_.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LabeledPoint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(if (parts(0)==1) 1.0 else 0.0,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Vectors.dense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(parts))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Vectors From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How to create vectors from text?</a:t>
            </a:r>
          </a:p>
          <a:p>
            <a:pPr lvl="1"/>
            <a:r>
              <a:rPr lang="en-US" dirty="0" smtClean="0"/>
              <a:t>TF/IDF: Term Frequency Inverse Document Frequency</a:t>
            </a:r>
          </a:p>
          <a:p>
            <a:pPr lvl="2"/>
            <a:r>
              <a:rPr lang="en-US" dirty="0" smtClean="0"/>
              <a:t>This essentially means the frequency of a term divided by its frequency in the larger group of documents (the “corpus”)</a:t>
            </a:r>
          </a:p>
          <a:p>
            <a:pPr lvl="2"/>
            <a:r>
              <a:rPr lang="en-US" dirty="0" smtClean="0"/>
              <a:t>Each word in the corpus is then a “dimension” – you would have thousands of dimensions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Word2Vec</a:t>
            </a:r>
          </a:p>
          <a:p>
            <a:pPr lvl="2"/>
            <a:r>
              <a:rPr lang="en-US" dirty="0" smtClean="0"/>
              <a:t>Another </a:t>
            </a:r>
            <a:r>
              <a:rPr lang="en-US" dirty="0" err="1" smtClean="0"/>
              <a:t>vectorization</a:t>
            </a:r>
            <a:r>
              <a:rPr lang="en-US" dirty="0" smtClean="0"/>
              <a:t> algorithm.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TF/IDF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TF/IDF can be implemented like this (in </a:t>
            </a:r>
            <a:r>
              <a:rPr lang="en-US" dirty="0" err="1" smtClean="0"/>
              <a:t>Scala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We can “prune” uncommon terms using </a:t>
            </a:r>
            <a:r>
              <a:rPr lang="en-US" dirty="0" err="1" smtClean="0"/>
              <a:t>minDocFreq</a:t>
            </a:r>
            <a:endParaRPr lang="en-US" dirty="0" smtClean="0"/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hashingTF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HashingTF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RDD[Vector]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hashingTF.transform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(documents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TF can be used by itself, or to get TF/IDF continue: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tf.cache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IDF(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minDocFreq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2).fit(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tfidf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RDD[Vector]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idf.transform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Normally, very common words like “the,” “of”, or “and” are removed – these are called stop words.</a:t>
            </a:r>
          </a:p>
          <a:p>
            <a:r>
              <a:rPr lang="en-US" dirty="0" smtClean="0"/>
              <a:t>Words are usually “stemmed” down to their root – we use a package called “snowball” to accomplish this.</a:t>
            </a:r>
          </a:p>
          <a:p>
            <a:r>
              <a:rPr lang="en-US" dirty="0" smtClean="0"/>
              <a:t>We also clean up text, removing numbers, punctuation, and </a:t>
            </a:r>
            <a:r>
              <a:rPr lang="en-US" dirty="0" err="1" smtClean="0"/>
              <a:t>superflous</a:t>
            </a:r>
            <a:r>
              <a:rPr lang="en-US" dirty="0" smtClean="0"/>
              <a:t> whitespace.</a:t>
            </a:r>
          </a:p>
          <a:p>
            <a:r>
              <a:rPr lang="en-US" dirty="0" smtClean="0"/>
              <a:t>At the end, we have a dictionary of words, and for each document we have each of the terms as a vector dimension.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37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0624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Applications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27528" r="-2752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61872" y="1981200"/>
            <a:ext cx="1258480" cy="36439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4272" y="4788125"/>
            <a:ext cx="1258480" cy="36439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6324600" y="2345593"/>
            <a:ext cx="2303813" cy="800934"/>
          </a:xfrm>
          <a:prstGeom prst="wedgeEllipseCallout">
            <a:avLst>
              <a:gd name="adj1" fmla="val -42892"/>
              <a:gd name="adj2" fmla="val 1082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</a:p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3632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2874952" cy="4144963"/>
          </a:xfrm>
        </p:spPr>
        <p:txBody>
          <a:bodyPr/>
          <a:lstStyle/>
          <a:p>
            <a:r>
              <a:rPr lang="en-US" dirty="0" smtClean="0"/>
              <a:t>There are many different clustering algorithms for vectors.</a:t>
            </a:r>
          </a:p>
          <a:p>
            <a:r>
              <a:rPr lang="en-US" dirty="0" smtClean="0"/>
              <a:t>Simplest is k-means</a:t>
            </a:r>
          </a:p>
          <a:p>
            <a:r>
              <a:rPr lang="en-US" dirty="0" smtClean="0"/>
              <a:t>K-means requires a known value of k (number of clusters) to start with.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kmean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27" y="3131102"/>
            <a:ext cx="5486411" cy="36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K-Means: Simplest Clustering Algorithm.</a:t>
            </a:r>
          </a:p>
          <a:p>
            <a:r>
              <a:rPr lang="en-US" dirty="0" smtClean="0"/>
              <a:t>Step 1: k numbers of points (</a:t>
            </a:r>
            <a:r>
              <a:rPr lang="en-US" dirty="0" err="1" smtClean="0"/>
              <a:t>centroids</a:t>
            </a:r>
            <a:r>
              <a:rPr lang="en-US" dirty="0" smtClean="0"/>
              <a:t>) are pre-seeded in the data.  Example: 3 </a:t>
            </a:r>
            <a:r>
              <a:rPr lang="en-US" dirty="0" err="1" smtClean="0"/>
              <a:t>centroids</a:t>
            </a:r>
            <a:r>
              <a:rPr lang="en-US" dirty="0" smtClean="0"/>
              <a:t> (red/green/blue)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2 : Each point in the dataset is associated with its nearest </a:t>
            </a:r>
            <a:r>
              <a:rPr lang="en-US" dirty="0" err="1" smtClean="0"/>
              <a:t>centroid</a:t>
            </a:r>
            <a:r>
              <a:rPr lang="en-US" dirty="0" smtClean="0"/>
              <a:t>, as determined by a distance measurement.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197px-K_Means_Example_Step_1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60" y="2795058"/>
            <a:ext cx="1847227" cy="1781590"/>
          </a:xfrm>
          <a:prstGeom prst="rect">
            <a:avLst/>
          </a:prstGeom>
        </p:spPr>
      </p:pic>
      <p:pic>
        <p:nvPicPr>
          <p:cNvPr id="7" name="Picture 6" descr="139px-K_Means_Example_Step_2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638" y="4983163"/>
            <a:ext cx="1981200" cy="17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69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The </a:t>
            </a:r>
            <a:r>
              <a:rPr lang="en-US" dirty="0" err="1" smtClean="0"/>
              <a:t>centroid</a:t>
            </a:r>
            <a:r>
              <a:rPr lang="en-US" dirty="0" smtClean="0"/>
              <a:t> (geometric center) of the clustered points becomes the new </a:t>
            </a:r>
            <a:r>
              <a:rPr lang="en-US" dirty="0" err="1" smtClean="0"/>
              <a:t>centroid</a:t>
            </a:r>
            <a:r>
              <a:rPr lang="en-US" dirty="0" smtClean="0"/>
              <a:t> of that cluster. Each </a:t>
            </a:r>
            <a:r>
              <a:rPr lang="en-US" dirty="0" err="1" smtClean="0"/>
              <a:t>centroid</a:t>
            </a:r>
            <a:r>
              <a:rPr lang="en-US" dirty="0" smtClean="0"/>
              <a:t> is updated.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4 : Repeat Steps 2 and 3 until convergence is reached (the points move less than the threshold amount).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 descr="197px-K_Means_Example_Step_3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2373628"/>
            <a:ext cx="2121958" cy="1831131"/>
          </a:xfrm>
          <a:prstGeom prst="rect">
            <a:avLst/>
          </a:prstGeom>
        </p:spPr>
      </p:pic>
      <p:pic>
        <p:nvPicPr>
          <p:cNvPr id="9" name="Picture 8" descr="197px-K_Means_Example_Step_4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4592454"/>
            <a:ext cx="2121958" cy="18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82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Distance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Determine Distance</a:t>
            </a:r>
          </a:p>
          <a:p>
            <a:pPr lvl="1"/>
            <a:r>
              <a:rPr lang="en-US" dirty="0" smtClean="0"/>
              <a:t>Euclidian distance – (most obvious) Euclidian, which takes the distance in Euclidian space</a:t>
            </a:r>
          </a:p>
          <a:p>
            <a:pPr lvl="1"/>
            <a:r>
              <a:rPr lang="en-US" dirty="0" smtClean="0"/>
              <a:t>Cosine Distance – cosine of angle between vectors – ignores magnitude</a:t>
            </a:r>
          </a:p>
          <a:p>
            <a:pPr lvl="1"/>
            <a:r>
              <a:rPr lang="en-US" dirty="0" smtClean="0"/>
              <a:t>Manhattan distance: Effectively counts the number of square blocks one would “walk” to get there without cutting corners.</a:t>
            </a:r>
          </a:p>
          <a:p>
            <a:pPr lvl="1"/>
            <a:r>
              <a:rPr lang="en-US" dirty="0" err="1" smtClean="0"/>
              <a:t>Tanimoto</a:t>
            </a:r>
            <a:r>
              <a:rPr lang="en-US" dirty="0" smtClean="0"/>
              <a:t> distance  Take both angle and magnitude into account.</a:t>
            </a:r>
          </a:p>
          <a:p>
            <a:r>
              <a:rPr lang="en-US" dirty="0" smtClean="0"/>
              <a:t>Most algorithms attempt to balance the</a:t>
            </a:r>
          </a:p>
          <a:p>
            <a:pPr lvl="1"/>
            <a:r>
              <a:rPr lang="en-US" dirty="0" smtClean="0"/>
              <a:t>Magnitude</a:t>
            </a:r>
          </a:p>
          <a:p>
            <a:pPr lvl="1"/>
            <a:r>
              <a:rPr lang="en-US" dirty="0" smtClean="0"/>
              <a:t>Angle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72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Eco-System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3473" y="4353941"/>
            <a:ext cx="6510710" cy="9553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23473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10112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02567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lib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223473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/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933417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695839" y="1804771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23473" y="5502785"/>
            <a:ext cx="1999202" cy="6233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Stand alone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63956" y="5466220"/>
            <a:ext cx="1691080" cy="6233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YARN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96412" y="5466220"/>
            <a:ext cx="1677925" cy="623378"/>
          </a:xfrm>
          <a:prstGeom prst="round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MESOS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674337" y="5309313"/>
            <a:ext cx="1365541" cy="780285"/>
          </a:xfrm>
          <a:prstGeom prst="wedgeRectCallout">
            <a:avLst>
              <a:gd name="adj1" fmla="val -85833"/>
              <a:gd name="adj2" fmla="val 650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Cluster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managers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29474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GraphX</a:t>
            </a:r>
            <a:endParaRPr lang="en-US" dirty="0" smtClean="0"/>
          </a:p>
        </p:txBody>
      </p:sp>
      <p:sp>
        <p:nvSpPr>
          <p:cNvPr id="18" name="Rounded Rectangular Callout 17"/>
          <p:cNvSpPr/>
          <p:nvPr/>
        </p:nvSpPr>
        <p:spPr>
          <a:xfrm>
            <a:off x="6459577" y="1804771"/>
            <a:ext cx="1595210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3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is simple</a:t>
            </a:r>
          </a:p>
          <a:p>
            <a:pPr lvl="1"/>
            <a:r>
              <a:rPr lang="en-US" dirty="0" smtClean="0"/>
              <a:t>Well-Understood.</a:t>
            </a:r>
          </a:p>
          <a:p>
            <a:r>
              <a:rPr lang="en-US" dirty="0" smtClean="0"/>
              <a:t>Disadvantages are that:</a:t>
            </a:r>
          </a:p>
          <a:p>
            <a:pPr lvl="1"/>
            <a:r>
              <a:rPr lang="en-US" dirty="0" smtClean="0"/>
              <a:t>Value of k must be known in advance – which may mean running the exercise many times to get optimum results.</a:t>
            </a:r>
          </a:p>
          <a:p>
            <a:pPr lvl="1"/>
            <a:r>
              <a:rPr lang="en-US" dirty="0" smtClean="0"/>
              <a:t>Initial </a:t>
            </a:r>
            <a:r>
              <a:rPr lang="en-US" dirty="0" err="1" smtClean="0"/>
              <a:t>centroid</a:t>
            </a:r>
            <a:r>
              <a:rPr lang="en-US" dirty="0" smtClean="0"/>
              <a:t> positions are important; may cause long convergence.</a:t>
            </a:r>
          </a:p>
          <a:p>
            <a:pPr lvl="1"/>
            <a:r>
              <a:rPr lang="en-US" dirty="0" smtClean="0"/>
              <a:t>Dense groupings of points are not especially considered</a:t>
            </a:r>
          </a:p>
          <a:p>
            <a:pPr lvl="2"/>
            <a:r>
              <a:rPr lang="en-US" dirty="0" smtClean="0"/>
              <a:t>Outliers may bias results.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8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MLlib</a:t>
            </a:r>
            <a:r>
              <a:rPr lang="en-US" dirty="0" smtClean="0"/>
              <a:t> has a built-in function called </a:t>
            </a:r>
            <a:r>
              <a:rPr lang="en-US" dirty="0" err="1" smtClean="0"/>
              <a:t>kmeans</a:t>
            </a:r>
            <a:r>
              <a:rPr lang="en-US" dirty="0" smtClean="0"/>
              <a:t>, which performs the k-means clustering.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org.apache.spark.mllib.clustering.KMeans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Default values: just provide </a:t>
            </a:r>
            <a:r>
              <a:rPr lang="en-US" dirty="0" err="1" smtClean="0"/>
              <a:t>KMeans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, value-of-k)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clusters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KMeans.train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parsedData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numClusters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numIterations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How many iterations should you have?</a:t>
            </a:r>
          </a:p>
          <a:p>
            <a:pPr lvl="1"/>
            <a:r>
              <a:rPr lang="en-US" dirty="0" smtClean="0"/>
              <a:t>“It depends”.. Too low and you might get bad results.  Try 10-25.</a:t>
            </a:r>
          </a:p>
          <a:p>
            <a:r>
              <a:rPr lang="en-US" dirty="0" smtClean="0"/>
              <a:t>What if you don’t know the value of k?</a:t>
            </a:r>
          </a:p>
          <a:p>
            <a:pPr lvl="1"/>
            <a:r>
              <a:rPr lang="en-US" dirty="0" smtClean="0"/>
              <a:t>Iterate, Iterate, Iterate</a:t>
            </a:r>
          </a:p>
          <a:p>
            <a:pPr lvl="1"/>
            <a:r>
              <a:rPr lang="en-US" dirty="0" smtClean="0"/>
              <a:t>Measure performance for values of k.</a:t>
            </a:r>
          </a:p>
          <a:p>
            <a:pPr lvl="1"/>
            <a:r>
              <a:rPr lang="en-US" dirty="0" smtClean="0"/>
              <a:t>But how do you know the performance of the cluster model?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2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Cluster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WSSSE: Within Set Sum of Squared Errors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WSSSE = </a:t>
            </a:r>
            <a:r>
              <a:rPr lang="en-US" dirty="0" err="1" smtClean="0"/>
              <a:t>clusters.computeCost</a:t>
            </a:r>
            <a:r>
              <a:rPr lang="en-US" dirty="0" smtClean="0"/>
              <a:t>(</a:t>
            </a:r>
            <a:r>
              <a:rPr lang="en-US" dirty="0" err="1" smtClean="0"/>
              <a:t>parsedData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COST = sum of squared distances of points to cluster center.</a:t>
            </a:r>
          </a:p>
          <a:p>
            <a:r>
              <a:rPr lang="en-US" dirty="0" smtClean="0"/>
              <a:t>What does this mean?</a:t>
            </a:r>
          </a:p>
          <a:p>
            <a:pPr lvl="1"/>
            <a:r>
              <a:rPr lang="en-US" dirty="0" smtClean="0"/>
              <a:t>WSSSE will increase with increasing values of k.</a:t>
            </a:r>
          </a:p>
          <a:p>
            <a:pPr lvl="1"/>
            <a:r>
              <a:rPr lang="en-US" dirty="0" smtClean="0"/>
              <a:t>“Law of Diminishing Returns” </a:t>
            </a:r>
          </a:p>
          <a:p>
            <a:pPr lvl="2"/>
            <a:r>
              <a:rPr lang="en-US" dirty="0" smtClean="0"/>
              <a:t>High values of k give marginal gain.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Elbow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“elbow” on the curve</a:t>
            </a:r>
          </a:p>
          <a:p>
            <a:r>
              <a:rPr lang="en-US" dirty="0" smtClean="0"/>
              <a:t>Example: What value of K to select in this case?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5" name="Picture 4" descr="DataClustering_ElbowCriter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61" y="2920983"/>
            <a:ext cx="4632239" cy="370822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Mtcars</a:t>
            </a:r>
            <a:r>
              <a:rPr lang="en-US" dirty="0" smtClean="0"/>
              <a:t> dataset: data about car models.</a:t>
            </a:r>
          </a:p>
          <a:p>
            <a:r>
              <a:rPr lang="en-US" dirty="0" smtClean="0"/>
              <a:t>location   : </a:t>
            </a:r>
            <a:r>
              <a:rPr lang="en-US" dirty="0" err="1" smtClean="0"/>
              <a:t>mllib</a:t>
            </a:r>
            <a:r>
              <a:rPr lang="en-US" dirty="0" smtClean="0"/>
              <a:t>/</a:t>
            </a:r>
            <a:r>
              <a:rPr lang="en-US" dirty="0" err="1" smtClean="0"/>
              <a:t>kmeans</a:t>
            </a:r>
            <a:endParaRPr lang="en-US" dirty="0" smtClean="0"/>
          </a:p>
          <a:p>
            <a:r>
              <a:rPr lang="en-US" dirty="0" smtClean="0"/>
              <a:t>Try out the solution line-by-line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K-Means with Spark Streaming?</a:t>
            </a:r>
          </a:p>
          <a:p>
            <a:pPr lvl="1"/>
            <a:r>
              <a:rPr lang="en-US" dirty="0" smtClean="0"/>
              <a:t>Ordinary K-means will cause </a:t>
            </a:r>
            <a:r>
              <a:rPr lang="en-US" dirty="0" err="1" smtClean="0"/>
              <a:t>centroids</a:t>
            </a:r>
            <a:r>
              <a:rPr lang="en-US" dirty="0" smtClean="0"/>
              <a:t> to converge.</a:t>
            </a:r>
          </a:p>
          <a:p>
            <a:pPr lvl="1"/>
            <a:r>
              <a:rPr lang="en-US" dirty="0" smtClean="0"/>
              <a:t>New Data will not change </a:t>
            </a:r>
            <a:r>
              <a:rPr lang="en-US" dirty="0" err="1" smtClean="0"/>
              <a:t>centroids</a:t>
            </a:r>
            <a:r>
              <a:rPr lang="en-US" dirty="0" smtClean="0"/>
              <a:t> much.</a:t>
            </a:r>
          </a:p>
          <a:p>
            <a:r>
              <a:rPr lang="en-US" dirty="0" smtClean="0"/>
              <a:t>We really want to take advantage of incoming data</a:t>
            </a:r>
          </a:p>
          <a:p>
            <a:pPr lvl="1"/>
            <a:r>
              <a:rPr lang="en-US" dirty="0" smtClean="0"/>
              <a:t>Make algorithm “forgetful” of older data.</a:t>
            </a:r>
          </a:p>
          <a:p>
            <a:pPr lvl="1"/>
            <a:r>
              <a:rPr lang="en-US" dirty="0" smtClean="0"/>
              <a:t>New Parameter: </a:t>
            </a:r>
            <a:r>
              <a:rPr lang="en-US" dirty="0" err="1" smtClean="0"/>
              <a:t>DecayFactor</a:t>
            </a:r>
            <a:r>
              <a:rPr lang="en-US" dirty="0" smtClean="0"/>
              <a:t> (how quickly to “forget”)</a:t>
            </a:r>
          </a:p>
          <a:p>
            <a:pPr lvl="1"/>
            <a:r>
              <a:rPr lang="en-US" dirty="0" smtClean="0"/>
              <a:t>New Parameter: </a:t>
            </a:r>
            <a:r>
              <a:rPr lang="en-US" dirty="0" err="1" smtClean="0"/>
              <a:t>NumDimensions</a:t>
            </a:r>
            <a:r>
              <a:rPr lang="en-US" dirty="0" smtClean="0"/>
              <a:t> (must specify number of dimensions in advance – haven’t seen data yet).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</a:t>
            </a:r>
            <a:r>
              <a:rPr lang="en-US" dirty="0" err="1" smtClean="0"/>
              <a:t>Kmeans</a:t>
            </a:r>
            <a:r>
              <a:rPr lang="en-US" dirty="0" smtClean="0"/>
              <a:t>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code for </a:t>
            </a:r>
            <a:r>
              <a:rPr lang="en-US" dirty="0" err="1" smtClean="0"/>
              <a:t>StreamingKMeans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model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StreamingKMeans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numClusters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setDecayFactor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(1.0)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setRandomCenters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numDimensions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0.0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model.trainOn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trainingData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model.predictOnValues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(testData.map(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=&gt;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lp.label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lp.features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))).print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ssc.start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ssc.awaitTermination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Discovery (Latent </a:t>
            </a:r>
            <a:r>
              <a:rPr lang="en-US" dirty="0" err="1" smtClean="0"/>
              <a:t>Dirichlet</a:t>
            </a:r>
            <a:r>
              <a:rPr lang="en-US" dirty="0" smtClean="0"/>
              <a:t> Allocation)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Discovery = finding topics based on Document terms.</a:t>
            </a:r>
          </a:p>
          <a:p>
            <a:r>
              <a:rPr lang="en-US" dirty="0" smtClean="0"/>
              <a:t>Example: Twitter</a:t>
            </a:r>
          </a:p>
          <a:p>
            <a:pPr lvl="1"/>
            <a:r>
              <a:rPr lang="en-US" dirty="0" smtClean="0"/>
              <a:t>What are the topics of a group of tweets</a:t>
            </a:r>
          </a:p>
          <a:p>
            <a:r>
              <a:rPr lang="en-US" dirty="0" smtClean="0"/>
              <a:t>This is a type of clustering.</a:t>
            </a:r>
          </a:p>
          <a:p>
            <a:r>
              <a:rPr lang="en-US" dirty="0" smtClean="0"/>
              <a:t>Each topic identified by top-N terms</a:t>
            </a:r>
          </a:p>
          <a:p>
            <a:r>
              <a:rPr lang="en-US" dirty="0" smtClean="0"/>
              <a:t>To prepare, first </a:t>
            </a:r>
            <a:r>
              <a:rPr lang="en-US" dirty="0" err="1" smtClean="0"/>
              <a:t>vectorize</a:t>
            </a:r>
            <a:r>
              <a:rPr lang="en-US" dirty="0" smtClean="0"/>
              <a:t> text using TF. </a:t>
            </a:r>
            <a:r>
              <a:rPr lang="en-US" smtClean="0"/>
              <a:t>(not TF/IDF).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49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Are Everywhere : Amazon</a:t>
            </a:r>
            <a:endParaRPr lang="en-US" dirty="0"/>
          </a:p>
        </p:txBody>
      </p:sp>
      <p:pic>
        <p:nvPicPr>
          <p:cNvPr id="5" name="Content Placeholder 4" descr="Screen Shot 2014-06-17 at 11.11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666" b="-866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9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 Lib)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Machine learning </a:t>
            </a:r>
            <a:r>
              <a:rPr lang="en-US" dirty="0">
                <a:solidFill>
                  <a:srgbClr val="3366FF"/>
                </a:solidFill>
              </a:rPr>
              <a:t>at </a:t>
            </a:r>
            <a:r>
              <a:rPr lang="en-US" dirty="0" smtClean="0">
                <a:solidFill>
                  <a:srgbClr val="3366FF"/>
                </a:solidFill>
              </a:rPr>
              <a:t>scale</a:t>
            </a:r>
          </a:p>
          <a:p>
            <a:pPr>
              <a:defRPr/>
            </a:pPr>
            <a:r>
              <a:rPr lang="en-US" smtClean="0"/>
              <a:t>Out </a:t>
            </a:r>
            <a:r>
              <a:rPr lang="en-US" dirty="0"/>
              <a:t>of the box ML capabilities ! </a:t>
            </a:r>
          </a:p>
          <a:p>
            <a:pPr>
              <a:defRPr/>
            </a:pPr>
            <a:r>
              <a:rPr lang="en-US" dirty="0"/>
              <a:t>Java / </a:t>
            </a:r>
            <a:r>
              <a:rPr lang="en-US" dirty="0" err="1"/>
              <a:t>Scala</a:t>
            </a:r>
            <a:r>
              <a:rPr lang="en-US" dirty="0"/>
              <a:t> / Python language support  </a:t>
            </a:r>
          </a:p>
          <a:p>
            <a:pPr>
              <a:defRPr/>
            </a:pPr>
            <a:r>
              <a:rPr lang="en-US" dirty="0"/>
              <a:t>Lots of common algorithms are supported</a:t>
            </a:r>
          </a:p>
          <a:p>
            <a:pPr lvl="1">
              <a:defRPr/>
            </a:pPr>
            <a:r>
              <a:rPr lang="en-US" dirty="0"/>
              <a:t>Classification / Regressions</a:t>
            </a:r>
          </a:p>
          <a:p>
            <a:pPr lvl="2">
              <a:defRPr/>
            </a:pPr>
            <a:r>
              <a:rPr lang="en-US" dirty="0"/>
              <a:t>Linear models (linear R, logistic regression, SVM)</a:t>
            </a:r>
          </a:p>
          <a:p>
            <a:pPr lvl="2">
              <a:defRPr/>
            </a:pPr>
            <a:r>
              <a:rPr lang="en-US" dirty="0"/>
              <a:t>Decision trees</a:t>
            </a:r>
          </a:p>
          <a:p>
            <a:pPr lvl="1">
              <a:defRPr/>
            </a:pPr>
            <a:r>
              <a:rPr lang="en-US" dirty="0"/>
              <a:t>Collaborative filtering  (recommendations)</a:t>
            </a:r>
          </a:p>
          <a:p>
            <a:pPr lvl="1">
              <a:defRPr/>
            </a:pPr>
            <a:r>
              <a:rPr lang="en-US" dirty="0"/>
              <a:t>K-Means clustering</a:t>
            </a:r>
          </a:p>
          <a:p>
            <a:pPr lvl="1">
              <a:defRPr/>
            </a:pPr>
            <a:r>
              <a:rPr lang="en-US" dirty="0"/>
              <a:t>More to come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301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58" y="3776524"/>
            <a:ext cx="3390900" cy="25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: Amazon Prime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707" y="1691716"/>
            <a:ext cx="2915218" cy="2183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779" y="4375496"/>
            <a:ext cx="2583133" cy="1934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40" y="4513537"/>
            <a:ext cx="2726898" cy="2042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42" y="1835496"/>
            <a:ext cx="3390900" cy="2540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74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From Netflix (With Profiles)</a:t>
            </a:r>
            <a:endParaRPr lang="en-US" dirty="0"/>
          </a:p>
        </p:txBody>
      </p:sp>
      <p:pic>
        <p:nvPicPr>
          <p:cNvPr id="4" name="Content Placeholder 3" descr="Screen Shot 2014-06-17 at 11.14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736" b="-73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3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 are a straightforward application of the Collaborative Filtering algorithm.</a:t>
            </a:r>
          </a:p>
          <a:p>
            <a:pPr lvl="1"/>
            <a:r>
              <a:rPr lang="en-US" dirty="0" smtClean="0"/>
              <a:t>Collaborative filtering relates set A to set B.</a:t>
            </a:r>
          </a:p>
          <a:p>
            <a:pPr lvl="1"/>
            <a:r>
              <a:rPr lang="en-US" dirty="0" smtClean="0"/>
              <a:t>Variables in set A are given a similarity metric based on expressed relations with set B.</a:t>
            </a:r>
          </a:p>
          <a:p>
            <a:pPr lvl="1"/>
            <a:r>
              <a:rPr lang="en-US" dirty="0" smtClean="0"/>
              <a:t>We can then make guess that relations between individual members of set A can be predicted by those similar.</a:t>
            </a:r>
          </a:p>
          <a:p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Let’s call set A: users and set B: items (as this is the most obvious application of CF.</a:t>
            </a:r>
            <a:endParaRPr lang="en-US" dirty="0"/>
          </a:p>
          <a:p>
            <a:pPr lvl="1"/>
            <a:r>
              <a:rPr lang="en-US" dirty="0" smtClean="0"/>
              <a:t>We recommend items to users based on users’ expressed preferences.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40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Filtering (CF) is commonly used in Recommendations “Recommended For You” or “More Like This” functionality</a:t>
            </a:r>
          </a:p>
          <a:p>
            <a:r>
              <a:rPr lang="en-US" dirty="0" smtClean="0"/>
              <a:t>Recommendations can be explicit (based on user ratings), or implicit (based on user interest)</a:t>
            </a:r>
          </a:p>
          <a:p>
            <a:r>
              <a:rPr lang="en-US" dirty="0" smtClean="0"/>
              <a:t>CF is expressed as Users -&gt; Items</a:t>
            </a:r>
          </a:p>
          <a:p>
            <a:pPr lvl="1"/>
            <a:r>
              <a:rPr lang="en-US" dirty="0" smtClean="0"/>
              <a:t>However, any correlation could be modeled as users to items.</a:t>
            </a:r>
          </a:p>
          <a:p>
            <a:r>
              <a:rPr lang="en-US" dirty="0" smtClean="0"/>
              <a:t>Users and Items could be the same (example: dating site)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1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Matrix : Users / Movies</a:t>
            </a:r>
            <a:endParaRPr lang="en-US" dirty="0"/>
          </a:p>
        </p:txBody>
      </p:sp>
      <p:pic>
        <p:nvPicPr>
          <p:cNvPr id="4" name="Content Placeholder 3" descr="Screen Shot 2014-06-17 at 11.20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3879" b="-13879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83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Ratings Matrix</a:t>
            </a:r>
            <a:endParaRPr lang="en-US" dirty="0"/>
          </a:p>
        </p:txBody>
      </p:sp>
      <p:pic>
        <p:nvPicPr>
          <p:cNvPr id="4" name="Content Placeholder 3" descr="Screen Shot 2014-06-17 at 11.29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843" r="-14843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ElephantScale.com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43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&amp;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the Recommendations.ALS</a:t>
            </a:r>
          </a:p>
          <a:p>
            <a:r>
              <a:rPr lang="en-US" dirty="0" smtClean="0"/>
              <a:t>ALS = Alternating Least Squares algorithm</a:t>
            </a:r>
          </a:p>
          <a:p>
            <a:r>
              <a:rPr lang="en-US" dirty="0" smtClean="0"/>
              <a:t>Train Model using number of iterations and rank.</a:t>
            </a:r>
          </a:p>
          <a:p>
            <a:r>
              <a:rPr lang="en-US" dirty="0" smtClean="0"/>
              <a:t>Class “Rating”, contains a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ItemId</a:t>
            </a:r>
            <a:r>
              <a:rPr lang="en-US" dirty="0" smtClean="0"/>
              <a:t>, and numeric rating (i.e. 0-5).  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ratings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data.map(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.split(',')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(user, item, rate)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user.toInt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item.toInt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rate.toDouble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})</a:t>
            </a:r>
          </a:p>
          <a:p>
            <a:r>
              <a:rPr lang="en-US" dirty="0" smtClean="0"/>
              <a:t>Train model using training data:</a:t>
            </a:r>
          </a:p>
          <a:p>
            <a:pPr lvl="1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model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ALS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.train(ratings, rank, numIterations, 0.01)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4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predict method on model (like regression/classification)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org.apache.spark.mllib.recommendation.ALS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org.apache.spark.mllib.recommendation.Rating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Model.predict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RDDUsersItems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Input Takes an RDD of user – item pairs as argument(NOT Ratings)</a:t>
            </a:r>
          </a:p>
          <a:p>
            <a:pPr lvl="1"/>
            <a:r>
              <a:rPr lang="en-US" dirty="0" smtClean="0"/>
              <a:t>Returns RDD of Rating (user, item, double rating)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CF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 in Spark is treated as a “supervised” ML task.</a:t>
            </a:r>
          </a:p>
          <a:p>
            <a:pPr lvl="1"/>
            <a:r>
              <a:rPr lang="en-US" dirty="0" smtClean="0"/>
              <a:t>Best if we have some test data not part of training set to compare.</a:t>
            </a:r>
          </a:p>
          <a:p>
            <a:pPr lvl="1"/>
            <a:r>
              <a:rPr lang="en-US" dirty="0" smtClean="0"/>
              <a:t>If not, can use some training data.</a:t>
            </a:r>
          </a:p>
          <a:p>
            <a:r>
              <a:rPr lang="en-US" dirty="0" smtClean="0"/>
              <a:t>Calculate error = difference in predicted preference to actual.</a:t>
            </a:r>
          </a:p>
          <a:p>
            <a:pPr lvl="1"/>
            <a:r>
              <a:rPr lang="en-US" dirty="0" smtClean="0"/>
              <a:t>Aggregate error as MSE (Mean Squared Error).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MSE = ratingsAndRecs.map { case ((user, item), (r1, r2)) =&gt;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err = (r1 - r2)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err * err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}.mean()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data from a Czech dating website: </a:t>
            </a:r>
            <a:r>
              <a:rPr lang="en-US" dirty="0" err="1" smtClean="0"/>
              <a:t>libimseti</a:t>
            </a:r>
            <a:endParaRPr lang="en-US" dirty="0" smtClean="0"/>
          </a:p>
          <a:p>
            <a:r>
              <a:rPr lang="en-US" dirty="0" smtClean="0"/>
              <a:t>location   : </a:t>
            </a:r>
            <a:r>
              <a:rPr lang="en-US" dirty="0" err="1" smtClean="0"/>
              <a:t>mllib</a:t>
            </a:r>
            <a:r>
              <a:rPr lang="en-US" dirty="0" smtClean="0"/>
              <a:t>/</a:t>
            </a:r>
            <a:r>
              <a:rPr lang="en-US" dirty="0" err="1" smtClean="0"/>
              <a:t>recs</a:t>
            </a:r>
            <a:endParaRPr lang="en-US" dirty="0" smtClean="0"/>
          </a:p>
          <a:p>
            <a:r>
              <a:rPr lang="en-US" dirty="0" smtClean="0"/>
              <a:t>Try out the solution line-by-line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What is Machine Learning?</a:t>
            </a:r>
            <a:endParaRPr lang="en-US" dirty="0" smtClean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dirty="0" smtClean="0"/>
              <a:t>It is an algorithm that “learns” from data</a:t>
            </a:r>
          </a:p>
          <a:p>
            <a:pPr lvl="1">
              <a:defRPr/>
            </a:pPr>
            <a:r>
              <a:rPr lang="en-US" dirty="0" smtClean="0"/>
              <a:t>Any algorithm which improves its performance by access to data. </a:t>
            </a:r>
            <a:endParaRPr lang="en-US" dirty="0"/>
          </a:p>
          <a:p>
            <a:r>
              <a:rPr lang="en-US" dirty="0" smtClean="0"/>
              <a:t>Machine Learning borrows from applied statistics</a:t>
            </a:r>
          </a:p>
          <a:p>
            <a:r>
              <a:rPr lang="en-US" dirty="0" smtClean="0"/>
              <a:t>Also considered a branch of AI (Artificial Intelligence).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301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5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spam or not</a:t>
            </a:r>
          </a:p>
          <a:p>
            <a:r>
              <a:rPr lang="en-US" dirty="0" smtClean="0"/>
              <a:t>Is a cell a cancer cell or not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329011"/>
            <a:ext cx="1600200" cy="2184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203403" y="2299826"/>
            <a:ext cx="2516960" cy="89246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41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is a model which learns from data in order to identify data into classes.</a:t>
            </a:r>
          </a:p>
          <a:p>
            <a:r>
              <a:rPr lang="en-US" dirty="0" smtClean="0"/>
              <a:t>Same as regression – except categorical rather than numeric</a:t>
            </a:r>
          </a:p>
          <a:p>
            <a:r>
              <a:rPr lang="en-US" dirty="0" smtClean="0"/>
              <a:t>Classification (and regression) are generally thought of as supervised (or at least semi-supervised) methods.</a:t>
            </a:r>
          </a:p>
          <a:p>
            <a:r>
              <a:rPr lang="en-US" dirty="0" smtClean="0"/>
              <a:t>A special category of classification is binary classification: a yes/no response.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31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Classification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/>
            <a:r>
              <a:rPr lang="en-US" dirty="0" smtClean="0"/>
              <a:t>Support Vector Machines (using Stochastic Gradient Descent)</a:t>
            </a:r>
          </a:p>
          <a:p>
            <a:pPr lvl="1"/>
            <a:r>
              <a:rPr lang="en-US" dirty="0" smtClean="0"/>
              <a:t>Logistic Regression / </a:t>
            </a:r>
            <a:r>
              <a:rPr lang="en-US" dirty="0" err="1" smtClean="0"/>
              <a:t>MaxEntropy</a:t>
            </a:r>
            <a:endParaRPr lang="en-US" dirty="0" smtClean="0"/>
          </a:p>
          <a:p>
            <a:pPr lvl="1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A basic decision tree is pretty simple. </a:t>
            </a:r>
          </a:p>
          <a:p>
            <a:pPr lvl="2"/>
            <a:r>
              <a:rPr lang="en-US" dirty="0" smtClean="0"/>
              <a:t>It is a set of rules collect the rule</a:t>
            </a:r>
          </a:p>
          <a:p>
            <a:pPr lvl="2"/>
            <a:r>
              <a:rPr lang="en-US" dirty="0" smtClean="0"/>
              <a:t>Decision tree learning is a means of inferring an appropriate decision tree from the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8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46386" r="-4638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361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Support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following algorithms are well-represented in </a:t>
            </a:r>
            <a:r>
              <a:rPr lang="en-US" dirty="0" err="1" smtClean="0"/>
              <a:t>MLlib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Linear Methods: SVM, Logistic Regression</a:t>
            </a:r>
          </a:p>
          <a:p>
            <a:pPr lvl="2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Ensemble Decision Trees (Random Forests, Gradient Boosted Trees)</a:t>
            </a:r>
          </a:p>
          <a:p>
            <a:pPr lvl="2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use the model to predict new data?</a:t>
            </a:r>
          </a:p>
          <a:p>
            <a:r>
              <a:rPr lang="en-US" dirty="0" smtClean="0"/>
              <a:t>Use the predict method.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Performance of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Test Dataset (similar to ALS / Recommendations)</a:t>
            </a:r>
          </a:p>
          <a:p>
            <a:r>
              <a:rPr lang="en-US" dirty="0" smtClean="0"/>
              <a:t>Binary classifiers are often compared by using the ROC curve</a:t>
            </a:r>
          </a:p>
          <a:p>
            <a:pPr lvl="1"/>
            <a:r>
              <a:rPr lang="en-US" dirty="0" smtClean="0"/>
              <a:t>Receiver Operating Characteristic</a:t>
            </a:r>
          </a:p>
          <a:p>
            <a:pPr lvl="1"/>
            <a:r>
              <a:rPr lang="en-US" dirty="0" smtClean="0"/>
              <a:t>Measure by area under ROC curve.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org.apache.spark.mllib.evaluation.BinaryClassificationMetrics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6" name="Content Placeholder 5" descr="ROC_spa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3632" r="-4363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47643" y="6402948"/>
            <a:ext cx="565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Source : http://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commons.wikimedia.org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/wiki/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File:ROC_space.png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8865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“churn” dataset for telecom churn prediction</a:t>
            </a:r>
          </a:p>
          <a:p>
            <a:r>
              <a:rPr lang="en-US" dirty="0" smtClean="0"/>
              <a:t>location   : </a:t>
            </a:r>
            <a:r>
              <a:rPr lang="en-US" dirty="0" err="1" smtClean="0"/>
              <a:t>mllib</a:t>
            </a:r>
            <a:r>
              <a:rPr lang="en-US" dirty="0" smtClean="0"/>
              <a:t>/</a:t>
            </a:r>
            <a:r>
              <a:rPr lang="en-US" dirty="0" err="1" smtClean="0"/>
              <a:t>classifation</a:t>
            </a:r>
            <a:endParaRPr lang="en-US" dirty="0" smtClean="0"/>
          </a:p>
          <a:p>
            <a:r>
              <a:rPr lang="en-US" dirty="0" smtClean="0"/>
              <a:t>Try out the solution line-by-line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Supervised Machine Learning: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A model is “trained” with human labeled training data.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Model then tested on other training data to see performance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Model can then be applied to unknown data.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Classification &amp; regression usually supervised.</a:t>
            </a:r>
          </a:p>
          <a:p>
            <a:pPr>
              <a:defRPr/>
            </a:pPr>
            <a:r>
              <a:rPr lang="en-US" dirty="0" smtClean="0"/>
              <a:t>Unsupervised Machine Learning</a:t>
            </a:r>
          </a:p>
          <a:p>
            <a:pPr lvl="1">
              <a:defRPr/>
            </a:pPr>
            <a:r>
              <a:rPr lang="en-US" dirty="0" smtClean="0"/>
              <a:t>Model tries to find natural patterns in the data.</a:t>
            </a:r>
          </a:p>
          <a:p>
            <a:pPr lvl="1">
              <a:defRPr/>
            </a:pPr>
            <a:r>
              <a:rPr lang="en-US" dirty="0" smtClean="0"/>
              <a:t>No human input except parameters of the model.</a:t>
            </a:r>
          </a:p>
          <a:p>
            <a:pPr lvl="1">
              <a:defRPr/>
            </a:pPr>
            <a:r>
              <a:rPr lang="en-US" dirty="0" smtClean="0"/>
              <a:t>Example: Clustering</a:t>
            </a:r>
            <a:endParaRPr lang="en-US" dirty="0"/>
          </a:p>
          <a:p>
            <a:pPr>
              <a:defRPr/>
            </a:pPr>
            <a:r>
              <a:rPr lang="en-US" dirty="0" smtClean="0"/>
              <a:t>Semi-Supervised Learning</a:t>
            </a:r>
          </a:p>
          <a:p>
            <a:pPr lvl="1">
              <a:defRPr/>
            </a:pPr>
            <a:r>
              <a:rPr lang="en-US" dirty="0" smtClean="0"/>
              <a:t>Model is trained with a training set which contains mix of trained and untrained data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301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&amp; Questions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5882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http://spark.apache.org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www.strategictechplanning.com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923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Data is split into “training” and “test” data, both </a:t>
            </a:r>
            <a:r>
              <a:rPr lang="en-US" dirty="0" err="1" smtClean="0"/>
              <a:t>labelled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MLlib</a:t>
            </a:r>
            <a:r>
              <a:rPr lang="en-US" dirty="0" smtClean="0"/>
              <a:t>, use the </a:t>
            </a:r>
            <a:r>
              <a:rPr lang="en-US" dirty="0" err="1" smtClean="0"/>
              <a:t>LabeledPoint</a:t>
            </a:r>
            <a:r>
              <a:rPr lang="en-US" dirty="0" smtClean="0"/>
              <a:t> class.</a:t>
            </a:r>
          </a:p>
          <a:p>
            <a:pPr lvl="1"/>
            <a:r>
              <a:rPr lang="en-US" dirty="0" smtClean="0"/>
              <a:t>If not pre-split, then do a random split.</a:t>
            </a:r>
          </a:p>
          <a:p>
            <a:r>
              <a:rPr lang="en-US" dirty="0" smtClean="0"/>
              <a:t>A Model is trained using training data</a:t>
            </a:r>
          </a:p>
          <a:p>
            <a:r>
              <a:rPr lang="en-US" dirty="0" smtClean="0"/>
              <a:t>Prediction is made using </a:t>
            </a:r>
            <a:r>
              <a:rPr lang="en-US" dirty="0" err="1" smtClean="0"/>
              <a:t>model.predict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Model can be tested using comparing the test dataset</a:t>
            </a:r>
          </a:p>
          <a:p>
            <a:pPr lvl="1"/>
            <a:r>
              <a:rPr lang="en-US" dirty="0" smtClean="0"/>
              <a:t>Mean Squared Error: mean(predicted – actual)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Feature Vectors: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 only works with vectors.  Feature Vectors are an n-dimensional point in space.</a:t>
            </a:r>
          </a:p>
          <a:p>
            <a:pPr lvl="1"/>
            <a:r>
              <a:rPr lang="en-US" dirty="0" smtClean="0"/>
              <a:t>Select variables from data</a:t>
            </a:r>
          </a:p>
          <a:p>
            <a:pPr lvl="1"/>
            <a:r>
              <a:rPr lang="en-US" dirty="0" smtClean="0"/>
              <a:t>Turn data into numbers (doubles).</a:t>
            </a:r>
          </a:p>
          <a:p>
            <a:pPr lvl="1"/>
            <a:r>
              <a:rPr lang="en-US" dirty="0" smtClean="0"/>
              <a:t>“normalize” (scale down) high magnitude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Vectors: Dense versus Sparse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Dense Vectors</a:t>
            </a:r>
          </a:p>
          <a:p>
            <a:pPr lvl="1"/>
            <a:r>
              <a:rPr lang="en-US" dirty="0" smtClean="0"/>
              <a:t>Usually have a nonzero value for each variable</a:t>
            </a:r>
          </a:p>
          <a:p>
            <a:pPr lvl="1"/>
            <a:r>
              <a:rPr lang="en-US" dirty="0" smtClean="0"/>
              <a:t>The “telecom churn” dataset we use in the labs is a dense dataset.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Vectors.dense</a:t>
            </a:r>
            <a:endParaRPr lang="en-US" dirty="0" smtClean="0"/>
          </a:p>
          <a:p>
            <a:r>
              <a:rPr lang="en-US" dirty="0" smtClean="0"/>
              <a:t>Sparse Vectors</a:t>
            </a:r>
          </a:p>
          <a:p>
            <a:pPr lvl="1"/>
            <a:r>
              <a:rPr lang="en-US" dirty="0" smtClean="0"/>
              <a:t>Most values are zero (or nonexistent)</a:t>
            </a:r>
          </a:p>
          <a:p>
            <a:pPr lvl="1"/>
            <a:r>
              <a:rPr lang="en-US" dirty="0" smtClean="0"/>
              <a:t>Text Data yields sparse vectors</a:t>
            </a:r>
          </a:p>
          <a:p>
            <a:pPr lvl="1"/>
            <a:r>
              <a:rPr lang="en-US" dirty="0" smtClean="0"/>
              <a:t>One-Hot, factor variables lead to sparse vectors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Vectors.sparse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Template2.potx</Template>
  <TotalTime>5801</TotalTime>
  <Words>2280</Words>
  <Application>Microsoft Macintosh PowerPoint</Application>
  <PresentationFormat>On-screen Show (4:3)</PresentationFormat>
  <Paragraphs>365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Template2</vt:lpstr>
      <vt:lpstr>Introduction to MLlib</vt:lpstr>
      <vt:lpstr>Spark Eco-System</vt:lpstr>
      <vt:lpstr>Machine Learning (ML Lib)</vt:lpstr>
      <vt:lpstr>About Machine Learning</vt:lpstr>
      <vt:lpstr>Types of Machine Learning</vt:lpstr>
      <vt:lpstr>Supervised Machine Learning</vt:lpstr>
      <vt:lpstr>Supervised Machine Learning</vt:lpstr>
      <vt:lpstr>Creating Feature Vectors: Feature Extraction</vt:lpstr>
      <vt:lpstr>Vectors: Dense versus Sparse</vt:lpstr>
      <vt:lpstr>Creating Vectors</vt:lpstr>
      <vt:lpstr>Creating Vectors From Text</vt:lpstr>
      <vt:lpstr>TF/IDF in MLlib</vt:lpstr>
      <vt:lpstr>Preparing Text</vt:lpstr>
      <vt:lpstr>Next : Clustering</vt:lpstr>
      <vt:lpstr>Clustering Applications</vt:lpstr>
      <vt:lpstr>Clustering Vectors</vt:lpstr>
      <vt:lpstr>K-Means Clustering</vt:lpstr>
      <vt:lpstr>K-Means Clustering</vt:lpstr>
      <vt:lpstr>K-Means Distance Measurements</vt:lpstr>
      <vt:lpstr>K-Means Clustering Summary</vt:lpstr>
      <vt:lpstr>K-Means in MLlib</vt:lpstr>
      <vt:lpstr>Evaluating Cluster Performance</vt:lpstr>
      <vt:lpstr>The Elbow Method</vt:lpstr>
      <vt:lpstr>Clustering Lab</vt:lpstr>
      <vt:lpstr>Streaming K-Means</vt:lpstr>
      <vt:lpstr>Streaming Kmeans in MLlib</vt:lpstr>
      <vt:lpstr>Topic Discovery (Latent Dirichlet Allocation)</vt:lpstr>
      <vt:lpstr>Next : Recommendations</vt:lpstr>
      <vt:lpstr>Recommendations Are Everywhere : Amazon</vt:lpstr>
      <vt:lpstr>Recommended : Amazon Prime</vt:lpstr>
      <vt:lpstr>Recommendations From Netflix (With Profiles)</vt:lpstr>
      <vt:lpstr>Recommendations</vt:lpstr>
      <vt:lpstr>Collaborative Filtering</vt:lpstr>
      <vt:lpstr>Ratings Matrix : Users / Movies</vt:lpstr>
      <vt:lpstr>Item Ratings Matrix</vt:lpstr>
      <vt:lpstr>MLlib &amp; Recommendations</vt:lpstr>
      <vt:lpstr>Making a Prediction</vt:lpstr>
      <vt:lpstr>Measuring CF Performance</vt:lpstr>
      <vt:lpstr>Recommendations Lab</vt:lpstr>
      <vt:lpstr>Next : Classifications</vt:lpstr>
      <vt:lpstr>Classification Applications</vt:lpstr>
      <vt:lpstr>Classification</vt:lpstr>
      <vt:lpstr>Review of Classification Algorithms</vt:lpstr>
      <vt:lpstr>Decision Tree</vt:lpstr>
      <vt:lpstr>Classification Support in MLlib</vt:lpstr>
      <vt:lpstr>Making a Prediction</vt:lpstr>
      <vt:lpstr>Measuring Performance of Classifier</vt:lpstr>
      <vt:lpstr>ROC Curve</vt:lpstr>
      <vt:lpstr>Classification Lab</vt:lpstr>
      <vt:lpstr>Thanks! &amp; Questions !</vt:lpstr>
      <vt:lpstr>Credits </vt:lpstr>
    </vt:vector>
  </TitlesOfParts>
  <Company>uloop.com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Training: MLLib</dc:title>
  <dc:creator>Timothy Fox</dc:creator>
  <cp:lastModifiedBy>MiniOffice</cp:lastModifiedBy>
  <cp:revision>752</cp:revision>
  <dcterms:created xsi:type="dcterms:W3CDTF">2013-10-16T16:30:27Z</dcterms:created>
  <dcterms:modified xsi:type="dcterms:W3CDTF">2015-04-01T19:33:43Z</dcterms:modified>
</cp:coreProperties>
</file>