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58" r:id="rId2"/>
    <p:sldId id="262" r:id="rId3"/>
    <p:sldId id="280" r:id="rId4"/>
    <p:sldId id="358" r:id="rId5"/>
    <p:sldId id="359" r:id="rId6"/>
    <p:sldId id="366" r:id="rId7"/>
    <p:sldId id="368" r:id="rId8"/>
    <p:sldId id="369" r:id="rId9"/>
    <p:sldId id="372" r:id="rId10"/>
    <p:sldId id="367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71" r:id="rId20"/>
    <p:sldId id="346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7" r:id="rId30"/>
    <p:sldId id="356" r:id="rId31"/>
    <p:sldId id="360" r:id="rId32"/>
    <p:sldId id="361" r:id="rId33"/>
    <p:sldId id="362" r:id="rId34"/>
    <p:sldId id="363" r:id="rId35"/>
    <p:sldId id="364" r:id="rId36"/>
    <p:sldId id="365" r:id="rId37"/>
    <p:sldId id="370" r:id="rId38"/>
    <p:sldId id="328" r:id="rId39"/>
    <p:sldId id="27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146" autoAdjust="0"/>
  </p:normalViewPr>
  <p:slideViewPr>
    <p:cSldViewPr snapToGrid="0" snapToObjects="1">
      <p:cViewPr>
        <p:scale>
          <a:sx n="95" d="100"/>
          <a:sy n="95" d="100"/>
        </p:scale>
        <p:origin x="-126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97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egictechplanning.com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Introduction to </a:t>
            </a:r>
            <a:r>
              <a:rPr lang="en-US" sz="4800" dirty="0" err="1" smtClean="0"/>
              <a:t>MLLib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very common words like “the,” “of”, or “and” are removed – these are called stop words.</a:t>
            </a:r>
          </a:p>
          <a:p>
            <a:r>
              <a:rPr lang="en-US" dirty="0" smtClean="0"/>
              <a:t>Words are usually “stemmed” down to their root – we use a package called “snowball” to accomplish this.</a:t>
            </a:r>
          </a:p>
          <a:p>
            <a:r>
              <a:rPr lang="en-US" dirty="0" smtClean="0"/>
              <a:t>We also clean up text, removing numbers, punctuation, and </a:t>
            </a:r>
            <a:r>
              <a:rPr lang="en-US" dirty="0" err="1" smtClean="0"/>
              <a:t>superflous</a:t>
            </a:r>
            <a:r>
              <a:rPr lang="en-US" dirty="0" smtClean="0"/>
              <a:t> whitespace.</a:t>
            </a:r>
          </a:p>
          <a:p>
            <a:r>
              <a:rPr lang="en-US" dirty="0" smtClean="0"/>
              <a:t>At the end, we have a dictionary of words, and for each document we have each of the terms as a vector dimension.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062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7528" r="-2752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1872" y="1981200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272" y="4788125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6324600" y="2345593"/>
            <a:ext cx="2303813" cy="800934"/>
          </a:xfrm>
          <a:prstGeom prst="wedgeEllipseCallout">
            <a:avLst>
              <a:gd name="adj1" fmla="val -42892"/>
              <a:gd name="adj2" fmla="val 108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</a:p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63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2874952" cy="4144963"/>
          </a:xfrm>
        </p:spPr>
        <p:txBody>
          <a:bodyPr/>
          <a:lstStyle/>
          <a:p>
            <a:r>
              <a:rPr lang="en-US" dirty="0" smtClean="0"/>
              <a:t>There are many different clustering algorithms for vectors.</a:t>
            </a:r>
          </a:p>
          <a:p>
            <a:r>
              <a:rPr lang="en-US" dirty="0" smtClean="0"/>
              <a:t>Simplest is k-means</a:t>
            </a:r>
          </a:p>
          <a:p>
            <a:r>
              <a:rPr lang="en-US" dirty="0" smtClean="0"/>
              <a:t>K-means requires a known value of k (number of clusters) to start with.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kmean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27" y="3131102"/>
            <a:ext cx="5486411" cy="36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Simplest Clustering Algorithm.</a:t>
            </a:r>
          </a:p>
          <a:p>
            <a:r>
              <a:rPr lang="en-US" dirty="0" smtClean="0"/>
              <a:t>Step 1: k numbers of points (</a:t>
            </a:r>
            <a:r>
              <a:rPr lang="en-US" dirty="0" err="1" smtClean="0"/>
              <a:t>centroids</a:t>
            </a:r>
            <a:r>
              <a:rPr lang="en-US" dirty="0" smtClean="0"/>
              <a:t>) are pre-seeded in the data.  Example: 3 </a:t>
            </a:r>
            <a:r>
              <a:rPr lang="en-US" dirty="0" err="1" smtClean="0"/>
              <a:t>centroids</a:t>
            </a:r>
            <a:r>
              <a:rPr lang="en-US" dirty="0" smtClean="0"/>
              <a:t> (red/green/blue)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 : Each point in the dataset is associated with its nearest </a:t>
            </a:r>
            <a:r>
              <a:rPr lang="en-US" dirty="0" err="1" smtClean="0"/>
              <a:t>centroid</a:t>
            </a:r>
            <a:r>
              <a:rPr lang="en-US" dirty="0" smtClean="0"/>
              <a:t>, as determined by a distance measurement.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197px-K_Means_Example_Step_1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60" y="2795058"/>
            <a:ext cx="1847227" cy="1781590"/>
          </a:xfrm>
          <a:prstGeom prst="rect">
            <a:avLst/>
          </a:prstGeom>
        </p:spPr>
      </p:pic>
      <p:pic>
        <p:nvPicPr>
          <p:cNvPr id="7" name="Picture 6" descr="139px-K_Means_Example_Step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8" y="4983163"/>
            <a:ext cx="1981200" cy="17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6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The </a:t>
            </a:r>
            <a:r>
              <a:rPr lang="en-US" dirty="0" err="1" smtClean="0"/>
              <a:t>centroid</a:t>
            </a:r>
            <a:r>
              <a:rPr lang="en-US" dirty="0" smtClean="0"/>
              <a:t> (geometric center) of the clustered points becomes the new </a:t>
            </a:r>
            <a:r>
              <a:rPr lang="en-US" dirty="0" err="1" smtClean="0"/>
              <a:t>centroid</a:t>
            </a:r>
            <a:r>
              <a:rPr lang="en-US" dirty="0" smtClean="0"/>
              <a:t> of that cluster. Each </a:t>
            </a:r>
            <a:r>
              <a:rPr lang="en-US" dirty="0" err="1" smtClean="0"/>
              <a:t>centroid</a:t>
            </a:r>
            <a:r>
              <a:rPr lang="en-US" dirty="0" smtClean="0"/>
              <a:t> is updated.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4 : Repeat Steps 2 and 3 until convergence is reached (the points move less than the threshold amount).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197px-K_Means_Example_Step_3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373628"/>
            <a:ext cx="2121958" cy="1831131"/>
          </a:xfrm>
          <a:prstGeom prst="rect">
            <a:avLst/>
          </a:prstGeom>
        </p:spPr>
      </p:pic>
      <p:pic>
        <p:nvPicPr>
          <p:cNvPr id="9" name="Picture 8" descr="197px-K_Means_Example_Step_4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4592454"/>
            <a:ext cx="2121958" cy="18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Distance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Determine Distance</a:t>
            </a:r>
          </a:p>
          <a:p>
            <a:pPr lvl="1"/>
            <a:r>
              <a:rPr lang="en-US" dirty="0" smtClean="0"/>
              <a:t>Euclidian distance – (most obvious) Euclidian, which takes the distance in Euclidian space</a:t>
            </a:r>
          </a:p>
          <a:p>
            <a:pPr lvl="1"/>
            <a:r>
              <a:rPr lang="en-US" dirty="0" smtClean="0"/>
              <a:t>Cosine Distance – cosine of angle between vectors – ignores magnitude</a:t>
            </a:r>
          </a:p>
          <a:p>
            <a:pPr lvl="1"/>
            <a:r>
              <a:rPr lang="en-US" dirty="0" smtClean="0"/>
              <a:t>Manhattan distance: Effectively counts the number of square blocks one would “walk” to get there without cutting corners.</a:t>
            </a:r>
          </a:p>
          <a:p>
            <a:pPr lvl="1"/>
            <a:r>
              <a:rPr lang="en-US" dirty="0" err="1" smtClean="0"/>
              <a:t>Tanimoto</a:t>
            </a:r>
            <a:r>
              <a:rPr lang="en-US" dirty="0" smtClean="0"/>
              <a:t> distance  Take both angle and magnitude into account.</a:t>
            </a:r>
          </a:p>
          <a:p>
            <a:r>
              <a:rPr lang="en-US" dirty="0" smtClean="0"/>
              <a:t>Most algorithms attempt to balance the</a:t>
            </a:r>
          </a:p>
          <a:p>
            <a:pPr lvl="1"/>
            <a:r>
              <a:rPr lang="en-US" dirty="0" smtClean="0"/>
              <a:t>Magnitude</a:t>
            </a:r>
          </a:p>
          <a:p>
            <a:pPr lvl="1"/>
            <a:r>
              <a:rPr lang="en-US" dirty="0" smtClean="0"/>
              <a:t>Angle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2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is simple</a:t>
            </a:r>
          </a:p>
          <a:p>
            <a:pPr lvl="1"/>
            <a:r>
              <a:rPr lang="en-US" dirty="0" smtClean="0"/>
              <a:t>Well-Understood.</a:t>
            </a:r>
          </a:p>
          <a:p>
            <a:r>
              <a:rPr lang="en-US" dirty="0" smtClean="0"/>
              <a:t>Disadvantages are that:</a:t>
            </a:r>
          </a:p>
          <a:p>
            <a:pPr lvl="1"/>
            <a:r>
              <a:rPr lang="en-US" dirty="0" smtClean="0"/>
              <a:t>Value of k must be known in advance – which may mean running the exercise many times to get optimum results.</a:t>
            </a:r>
          </a:p>
          <a:p>
            <a:pPr lvl="1"/>
            <a:r>
              <a:rPr lang="en-US" dirty="0" smtClean="0"/>
              <a:t>Initial </a:t>
            </a:r>
            <a:r>
              <a:rPr lang="en-US" dirty="0" err="1" smtClean="0"/>
              <a:t>centroid</a:t>
            </a:r>
            <a:r>
              <a:rPr lang="en-US" dirty="0" smtClean="0"/>
              <a:t> positions are important; may cause long convergence.</a:t>
            </a:r>
          </a:p>
          <a:p>
            <a:pPr lvl="1"/>
            <a:r>
              <a:rPr lang="en-US" dirty="0" smtClean="0"/>
              <a:t>Dense groupings of points are not especially considered</a:t>
            </a:r>
          </a:p>
          <a:p>
            <a:pPr lvl="2"/>
            <a:r>
              <a:rPr lang="en-US" dirty="0" smtClean="0"/>
              <a:t>Outliers may bias results.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8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has a built-in function called </a:t>
            </a:r>
            <a:r>
              <a:rPr lang="en-US" dirty="0" err="1" smtClean="0"/>
              <a:t>kmeans</a:t>
            </a:r>
            <a:r>
              <a:rPr lang="en-US" dirty="0" smtClean="0"/>
              <a:t>, which performs the k-means clustering.</a:t>
            </a:r>
          </a:p>
          <a:p>
            <a:r>
              <a:rPr lang="en-US" dirty="0" smtClean="0"/>
              <a:t>Default values: just provide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value-of-k)</a:t>
            </a:r>
          </a:p>
          <a:p>
            <a:endParaRPr lang="en-US" dirty="0"/>
          </a:p>
          <a:p>
            <a:r>
              <a:rPr lang="en-US" dirty="0" smtClean="0"/>
              <a:t>Lab : </a:t>
            </a:r>
            <a:r>
              <a:rPr lang="en-US" dirty="0" err="1" smtClean="0"/>
              <a:t>kmeans-mtcars.scala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r>
              <a:rPr lang="en-US" dirty="0" smtClean="0"/>
              <a:t> dataset: data about car models.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3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49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Are Everywhere : Amazon</a:t>
            </a:r>
            <a:endParaRPr lang="en-US" dirty="0"/>
          </a:p>
        </p:txBody>
      </p:sp>
      <p:pic>
        <p:nvPicPr>
          <p:cNvPr id="5" name="Content Placeholder 4" descr="Screen Shot 2014-06-17 at 11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666" b="-866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58" y="3776524"/>
            <a:ext cx="3390900" cy="25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: Amazon Prime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07" y="1691716"/>
            <a:ext cx="2915218" cy="2183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79" y="4375496"/>
            <a:ext cx="2583133" cy="193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0" y="4513537"/>
            <a:ext cx="2726898" cy="204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42" y="1835496"/>
            <a:ext cx="3390900" cy="254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4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From Netflix (With Profiles)</a:t>
            </a:r>
            <a:endParaRPr lang="en-US" dirty="0"/>
          </a:p>
        </p:txBody>
      </p:sp>
      <p:pic>
        <p:nvPicPr>
          <p:cNvPr id="4" name="Content Placeholder 3" descr="Screen Shot 2014-06-17 at 11.14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36" b="-73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are a straightforward application of the Collaborative Filtering algorithm.</a:t>
            </a:r>
          </a:p>
          <a:p>
            <a:pPr lvl="1"/>
            <a:r>
              <a:rPr lang="en-US" dirty="0" smtClean="0"/>
              <a:t>Collaborative filtering relates set A to set B.</a:t>
            </a:r>
          </a:p>
          <a:p>
            <a:pPr lvl="1"/>
            <a:r>
              <a:rPr lang="en-US" dirty="0" smtClean="0"/>
              <a:t>Variables in set A are given a similarity metric based on expressed relations with set B.</a:t>
            </a:r>
          </a:p>
          <a:p>
            <a:pPr lvl="1"/>
            <a:r>
              <a:rPr lang="en-US" dirty="0" smtClean="0"/>
              <a:t>We can then make guess that relations between individual members of set A can be predicted by those similar.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Let’s call set A: users and set B: items (as this is the most obvious application of CF.</a:t>
            </a:r>
            <a:endParaRPr lang="en-US" dirty="0"/>
          </a:p>
          <a:p>
            <a:pPr lvl="1"/>
            <a:r>
              <a:rPr lang="en-US" dirty="0" smtClean="0"/>
              <a:t>We recommend items to users based on users’ expressed preferences.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0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(CF) is commonly used in Recommendations “Recommended For You” or “More Like This” functionality</a:t>
            </a:r>
          </a:p>
          <a:p>
            <a:r>
              <a:rPr lang="en-US" dirty="0" smtClean="0"/>
              <a:t>Recommendations can be explicit (based on user ratings), or implicit (based on user interest)</a:t>
            </a:r>
          </a:p>
          <a:p>
            <a:r>
              <a:rPr lang="en-US" dirty="0" smtClean="0"/>
              <a:t>CF usually involves concepts of Users and Items, with users expressing some preference for items.  However, it need NOT actually be users and items; it could be any kind of association in which between one set of data and another.</a:t>
            </a:r>
          </a:p>
          <a:p>
            <a:r>
              <a:rPr lang="en-US" dirty="0" smtClean="0"/>
              <a:t>Users and Items could be the same (example: dating site)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Matrix : Users / Movies</a:t>
            </a:r>
            <a:endParaRPr lang="en-US" dirty="0"/>
          </a:p>
        </p:txBody>
      </p:sp>
      <p:pic>
        <p:nvPicPr>
          <p:cNvPr id="4" name="Content Placeholder 3" descr="Screen Shot 2014-06-17 at 11.2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3879" b="-13879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3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Ratings Matrix</a:t>
            </a:r>
            <a:endParaRPr lang="en-US" dirty="0"/>
          </a:p>
        </p:txBody>
      </p:sp>
      <p:pic>
        <p:nvPicPr>
          <p:cNvPr id="4" name="Content Placeholder 3" descr="Screen Shot 2014-06-17 at 11.29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843" r="-14843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ElephantScale.com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43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Recommendations.ALS</a:t>
            </a:r>
          </a:p>
          <a:p>
            <a:r>
              <a:rPr lang="en-US" dirty="0" smtClean="0"/>
              <a:t>ALS = Alternating Least Squares algorithm</a:t>
            </a:r>
          </a:p>
          <a:p>
            <a:r>
              <a:rPr lang="en-US" dirty="0" smtClean="0"/>
              <a:t>Train Model using number of iterations and rank.</a:t>
            </a:r>
          </a:p>
          <a:p>
            <a:r>
              <a:rPr lang="en-US" dirty="0" smtClean="0"/>
              <a:t>Class “Rating”, contains a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ItemId</a:t>
            </a:r>
            <a:r>
              <a:rPr lang="en-US" dirty="0" smtClean="0"/>
              <a:t>, and numeric rating (i.e. 0-5).  </a:t>
            </a:r>
          </a:p>
          <a:p>
            <a:pPr lvl="1"/>
            <a:r>
              <a:rPr lang="en-US" b="1" dirty="0" err="1" smtClean="0"/>
              <a:t>val</a:t>
            </a:r>
            <a:r>
              <a:rPr lang="en-US" dirty="0" smtClean="0"/>
              <a:t> ratings </a:t>
            </a:r>
            <a:r>
              <a:rPr lang="en-US" b="1" dirty="0" smtClean="0"/>
              <a:t>=</a:t>
            </a:r>
            <a:r>
              <a:rPr lang="en-US" dirty="0" smtClean="0"/>
              <a:t> data.map(</a:t>
            </a:r>
            <a:r>
              <a:rPr lang="en-US" b="1" dirty="0" smtClean="0"/>
              <a:t>_</a:t>
            </a:r>
            <a:r>
              <a:rPr lang="en-US" dirty="0" smtClean="0"/>
              <a:t>.split(',') </a:t>
            </a:r>
            <a:r>
              <a:rPr lang="en-US" b="1" dirty="0" smtClean="0"/>
              <a:t>match</a:t>
            </a:r>
            <a:r>
              <a:rPr lang="en-US" dirty="0" smtClean="0"/>
              <a:t> { </a:t>
            </a: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b="1" dirty="0" smtClean="0"/>
              <a:t>Array</a:t>
            </a:r>
            <a:r>
              <a:rPr lang="en-US" dirty="0" smtClean="0"/>
              <a:t>(user, item, rate) </a:t>
            </a:r>
            <a:r>
              <a:rPr lang="en-US" b="1" dirty="0" smtClean="0"/>
              <a:t>=&gt;</a:t>
            </a:r>
            <a:r>
              <a:rPr lang="en-US" dirty="0" smtClean="0"/>
              <a:t> </a:t>
            </a:r>
            <a:r>
              <a:rPr lang="en-US" b="1" dirty="0" smtClean="0"/>
              <a:t>Rating</a:t>
            </a:r>
            <a:r>
              <a:rPr lang="en-US" dirty="0" smtClean="0"/>
              <a:t>(</a:t>
            </a:r>
            <a:r>
              <a:rPr lang="en-US" dirty="0" err="1" smtClean="0"/>
              <a:t>user.toInt</a:t>
            </a:r>
            <a:r>
              <a:rPr lang="en-US" dirty="0" smtClean="0"/>
              <a:t>, </a:t>
            </a:r>
            <a:r>
              <a:rPr lang="en-US" dirty="0" err="1" smtClean="0"/>
              <a:t>item.toInt</a:t>
            </a:r>
            <a:r>
              <a:rPr lang="en-US" dirty="0" smtClean="0"/>
              <a:t>, </a:t>
            </a:r>
            <a:r>
              <a:rPr lang="en-US" dirty="0" err="1" smtClean="0"/>
              <a:t>rate.toDouble</a:t>
            </a:r>
            <a:r>
              <a:rPr lang="en-US" dirty="0" smtClean="0"/>
              <a:t>) })</a:t>
            </a:r>
          </a:p>
          <a:p>
            <a:r>
              <a:rPr lang="en-US" dirty="0" smtClean="0"/>
              <a:t>Train model using training data:</a:t>
            </a:r>
          </a:p>
          <a:p>
            <a:pPr lvl="1"/>
            <a:r>
              <a:rPr lang="sv-SE" b="1" dirty="0" smtClean="0"/>
              <a:t>val</a:t>
            </a:r>
            <a:r>
              <a:rPr lang="sv-SE" dirty="0" smtClean="0"/>
              <a:t> model </a:t>
            </a:r>
            <a:r>
              <a:rPr lang="sv-SE" b="1" dirty="0" smtClean="0"/>
              <a:t>=</a:t>
            </a:r>
            <a:r>
              <a:rPr lang="sv-SE" dirty="0" smtClean="0"/>
              <a:t> </a:t>
            </a:r>
            <a:r>
              <a:rPr lang="sv-SE" b="1" dirty="0" smtClean="0"/>
              <a:t>ALS</a:t>
            </a:r>
            <a:r>
              <a:rPr lang="sv-SE" dirty="0" smtClean="0"/>
              <a:t>.train(ratings, rank, numIterations, 0.01)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6" name="Content Placeholder 5" descr="ROC_spa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3632" r="-4363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7643" y="6402948"/>
            <a:ext cx="565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 : 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File:ROC_space.png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865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dirty="0" smtClean="0">
                <a:solidFill>
                  <a:srgbClr val="3366FF"/>
                </a:solidFill>
              </a:rPr>
              <a:t>TODO : insert diagram of HAL</a:t>
            </a:r>
            <a:endParaRPr lang="en-US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/>
              <a:t>Out 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data from a Czech dating website: </a:t>
            </a:r>
            <a:r>
              <a:rPr lang="en-US" dirty="0" err="1" smtClean="0"/>
              <a:t>libimseti</a:t>
            </a:r>
            <a:endParaRPr lang="en-US" dirty="0" smtClean="0"/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recs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spam or not</a:t>
            </a:r>
          </a:p>
          <a:p>
            <a:r>
              <a:rPr lang="en-US" dirty="0" smtClean="0"/>
              <a:t>Is a cell a cancer cell or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29011"/>
            <a:ext cx="1600200" cy="218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03403" y="2299826"/>
            <a:ext cx="2516960" cy="89246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41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a model which learns from data in order to identify data into classes.</a:t>
            </a:r>
          </a:p>
          <a:p>
            <a:r>
              <a:rPr lang="en-US" dirty="0" smtClean="0"/>
              <a:t>Same as regression – except categorical rather than numeric</a:t>
            </a:r>
          </a:p>
          <a:p>
            <a:r>
              <a:rPr lang="en-US" dirty="0" smtClean="0"/>
              <a:t>Classification (and regression) are generally thought of as supervised (or at least semi-supervised) methods.</a:t>
            </a:r>
          </a:p>
          <a:p>
            <a:r>
              <a:rPr lang="en-US" dirty="0" smtClean="0"/>
              <a:t>A special category of classification is binary classification: a yes/no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1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Logistic Regression / </a:t>
            </a:r>
            <a:r>
              <a:rPr lang="en-US" dirty="0" err="1" smtClean="0"/>
              <a:t>MaxEntropy</a:t>
            </a:r>
            <a:endParaRPr lang="en-US" dirty="0" smtClean="0"/>
          </a:p>
          <a:p>
            <a:pPr lvl="1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A basic decision tree is pretty simple. </a:t>
            </a:r>
          </a:p>
          <a:p>
            <a:pPr lvl="2"/>
            <a:r>
              <a:rPr lang="en-US" dirty="0" smtClean="0"/>
              <a:t>It is a set of rules collect the rule</a:t>
            </a:r>
          </a:p>
          <a:p>
            <a:pPr lvl="2"/>
            <a:r>
              <a:rPr lang="en-US" dirty="0" smtClean="0"/>
              <a:t>Decision tree learning is a means of inferring an appropriate decision tree from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8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6386" r="-4638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361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Support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following algorithms are well-represented in </a:t>
            </a:r>
            <a:r>
              <a:rPr lang="en-US" dirty="0" err="1" smtClean="0"/>
              <a:t>MLLib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Linear Methods: SVM, Logistic Regression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Ensemble Decision Trees (Random Forests, Gradient Boosted Trees)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“churn” dataset for telecom churn prediction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classifation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&amp; Questions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882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923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Machine Learning?</a:t>
            </a:r>
            <a:endParaRPr lang="en-US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 smtClean="0"/>
              <a:t>It is an algorithm that “learns” from data</a:t>
            </a:r>
          </a:p>
          <a:p>
            <a:pPr lvl="1">
              <a:defRPr/>
            </a:pPr>
            <a:r>
              <a:rPr lang="en-US" dirty="0" smtClean="0"/>
              <a:t>Any algorithm which improves its performance by access to data. </a:t>
            </a:r>
            <a:endParaRPr lang="en-US" dirty="0"/>
          </a:p>
          <a:p>
            <a:r>
              <a:rPr lang="en-US" dirty="0" smtClean="0"/>
              <a:t>Machine Learning borrows from applied statistics</a:t>
            </a:r>
          </a:p>
          <a:p>
            <a:r>
              <a:rPr lang="en-US" dirty="0" smtClean="0"/>
              <a:t>Also considered a branch of AI (Artificial Intelligence).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Supervised Machine Learning: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A model is “trained” with human labeled training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then tested on other training data to see performance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can then be applied to unknown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Classification &amp; regression usually supervised.</a:t>
            </a:r>
          </a:p>
          <a:p>
            <a:pPr>
              <a:defRPr/>
            </a:pPr>
            <a:r>
              <a:rPr lang="en-US" dirty="0" smtClean="0"/>
              <a:t>Unsupervised Machine Learning</a:t>
            </a:r>
          </a:p>
          <a:p>
            <a:pPr lvl="1">
              <a:defRPr/>
            </a:pPr>
            <a:r>
              <a:rPr lang="en-US" dirty="0" smtClean="0"/>
              <a:t>Model tries to find natural patterns in the data.</a:t>
            </a:r>
          </a:p>
          <a:p>
            <a:pPr lvl="1">
              <a:defRPr/>
            </a:pPr>
            <a:r>
              <a:rPr lang="en-US" dirty="0" smtClean="0"/>
              <a:t>No human input except parameters of the model.</a:t>
            </a:r>
          </a:p>
          <a:p>
            <a:pPr lvl="1">
              <a:defRPr/>
            </a:pPr>
            <a:r>
              <a:rPr lang="en-US" dirty="0" smtClean="0"/>
              <a:t>Example: Clustering</a:t>
            </a:r>
            <a:endParaRPr lang="en-US" dirty="0"/>
          </a:p>
          <a:p>
            <a:pPr>
              <a:defRPr/>
            </a:pPr>
            <a:r>
              <a:rPr lang="en-US" dirty="0" smtClean="0"/>
              <a:t>Semi-Supervised Learning</a:t>
            </a:r>
          </a:p>
          <a:p>
            <a:pPr lvl="1">
              <a:defRPr/>
            </a:pPr>
            <a:r>
              <a:rPr lang="en-US" dirty="0" smtClean="0"/>
              <a:t>Model is trained with a training set which contains mix of trained and untrained data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Feature Vectors: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only works with vectors.  Feature Vectors are an n-dimensional point in space.</a:t>
            </a:r>
          </a:p>
          <a:p>
            <a:pPr lvl="1"/>
            <a:r>
              <a:rPr lang="en-US" dirty="0" smtClean="0"/>
              <a:t>Select variables from data</a:t>
            </a:r>
          </a:p>
          <a:p>
            <a:pPr lvl="1"/>
            <a:r>
              <a:rPr lang="en-US" dirty="0" smtClean="0"/>
              <a:t>Turn data into numbers (doubles).</a:t>
            </a:r>
          </a:p>
          <a:p>
            <a:pPr lvl="1"/>
            <a:r>
              <a:rPr lang="en-US" dirty="0" smtClean="0"/>
              <a:t>“normalize” (scale down) high magnitude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smtClean="0"/>
              <a:t>create vectors from </a:t>
            </a:r>
            <a:r>
              <a:rPr lang="en-US" dirty="0" smtClean="0"/>
              <a:t>text?</a:t>
            </a:r>
          </a:p>
          <a:p>
            <a:pPr lvl="1"/>
            <a:r>
              <a:rPr lang="en-US" dirty="0" smtClean="0"/>
              <a:t>TF/IDF: Term Frequency Inverse Document Frequency</a:t>
            </a:r>
          </a:p>
          <a:p>
            <a:pPr lvl="1"/>
            <a:r>
              <a:rPr lang="en-US" dirty="0" smtClean="0"/>
              <a:t>This essentially means the frequency of a term divided by its frequency in the larger group of documents (the “corpus”)</a:t>
            </a:r>
          </a:p>
          <a:p>
            <a:pPr lvl="1"/>
            <a:r>
              <a:rPr lang="en-US" dirty="0" smtClean="0"/>
              <a:t>Each word in the corpus is then a “dimension” – you would have thousands of dimensions.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Dense versus 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</a:t>
            </a:r>
          </a:p>
          <a:p>
            <a:pPr lvl="1"/>
            <a:r>
              <a:rPr lang="en-US" dirty="0" smtClean="0"/>
              <a:t>Usually have a nonzero value for each variable</a:t>
            </a:r>
          </a:p>
          <a:p>
            <a:pPr lvl="1"/>
            <a:r>
              <a:rPr lang="en-US" dirty="0" smtClean="0"/>
              <a:t>The “telecom churn” dataset we use in the labs is a dense dataset.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Vectors.dense</a:t>
            </a:r>
            <a:endParaRPr lang="en-US" dirty="0" smtClean="0"/>
          </a:p>
          <a:p>
            <a:r>
              <a:rPr lang="en-US" dirty="0" smtClean="0"/>
              <a:t>Sparse Vectors</a:t>
            </a:r>
          </a:p>
          <a:p>
            <a:pPr lvl="1"/>
            <a:r>
              <a:rPr lang="en-US" dirty="0" smtClean="0"/>
              <a:t>Most values are zero (or nonexistent)</a:t>
            </a:r>
          </a:p>
          <a:p>
            <a:pPr lvl="1"/>
            <a:r>
              <a:rPr lang="en-US" dirty="0" smtClean="0"/>
              <a:t>Text Data yields sparse vectors</a:t>
            </a:r>
          </a:p>
          <a:p>
            <a:pPr lvl="1"/>
            <a:r>
              <a:rPr lang="en-US" dirty="0" smtClean="0"/>
              <a:t>One-Hot, factor variables lead to sparse vectors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Vectors.sparse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</a:t>
            </a:r>
            <a:r>
              <a:rPr lang="en-US" dirty="0" smtClean="0"/>
              <a:t>Vectors with Labels (for classification)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sc.textFile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(“yourfile.csv")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splitData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data.map { s =&gt;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(',').map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(_.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LabeledPoint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(if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parts(0)==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1) 1.0 else 0.0,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Vectors.dense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(parts))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4803</TotalTime>
  <Words>1590</Words>
  <Application>Microsoft Macintosh PowerPoint</Application>
  <PresentationFormat>On-screen Show (4:3)</PresentationFormat>
  <Paragraphs>265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Template2</vt:lpstr>
      <vt:lpstr>Introduction to MLLib</vt:lpstr>
      <vt:lpstr>Spark Eco-System</vt:lpstr>
      <vt:lpstr>Machine Learning (ML Lib)</vt:lpstr>
      <vt:lpstr>About Machine Learning</vt:lpstr>
      <vt:lpstr>Types of Machine Learning</vt:lpstr>
      <vt:lpstr>Creating Feature Vectors: Feature Extraction</vt:lpstr>
      <vt:lpstr>Creating Vectors</vt:lpstr>
      <vt:lpstr>Vectors: Dense versus Sparse</vt:lpstr>
      <vt:lpstr>Creating Vectors</vt:lpstr>
      <vt:lpstr>Preparing Text</vt:lpstr>
      <vt:lpstr>Next : Clustering</vt:lpstr>
      <vt:lpstr>Clustering Applications</vt:lpstr>
      <vt:lpstr>Clustering Vectors</vt:lpstr>
      <vt:lpstr>K-Means Clustering</vt:lpstr>
      <vt:lpstr>K-Means Clustering</vt:lpstr>
      <vt:lpstr>K-Means Distance Measurements</vt:lpstr>
      <vt:lpstr>K-Means Clustering Summary</vt:lpstr>
      <vt:lpstr>K-Means in MLLib</vt:lpstr>
      <vt:lpstr>Clustering Lab</vt:lpstr>
      <vt:lpstr>Next : Recommendations</vt:lpstr>
      <vt:lpstr>Recommendations Are Everywhere : Amazon</vt:lpstr>
      <vt:lpstr>Recommended : Amazon Prime</vt:lpstr>
      <vt:lpstr>Recommendations From Netflix (With Profiles)</vt:lpstr>
      <vt:lpstr>Recommendations</vt:lpstr>
      <vt:lpstr>Collaborative Filtering</vt:lpstr>
      <vt:lpstr>Ratings Matrix : Users / Movies</vt:lpstr>
      <vt:lpstr>Item Ratings Matrix</vt:lpstr>
      <vt:lpstr>MLLib &amp; Recommendations</vt:lpstr>
      <vt:lpstr>ROC Curve</vt:lpstr>
      <vt:lpstr>Recommendations Lab</vt:lpstr>
      <vt:lpstr>Next : Classifications</vt:lpstr>
      <vt:lpstr>Classification Applications</vt:lpstr>
      <vt:lpstr>Classification</vt:lpstr>
      <vt:lpstr>Review of Classification Algorithms</vt:lpstr>
      <vt:lpstr>Decision Tree</vt:lpstr>
      <vt:lpstr>Classification Support in MLLib</vt:lpstr>
      <vt:lpstr>Classification Lab</vt:lpstr>
      <vt:lpstr>Thanks! &amp; Questions !</vt:lpstr>
      <vt:lpstr>Credits </vt:lpstr>
    </vt:vector>
  </TitlesOfParts>
  <Company>uloop.com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lastModifiedBy>MiniOffice</cp:lastModifiedBy>
  <cp:revision>726</cp:revision>
  <dcterms:created xsi:type="dcterms:W3CDTF">2013-10-16T16:30:27Z</dcterms:created>
  <dcterms:modified xsi:type="dcterms:W3CDTF">2015-03-23T19:09:50Z</dcterms:modified>
</cp:coreProperties>
</file>