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7"/>
  </p:notesMasterIdLst>
  <p:handoutMasterIdLst>
    <p:handoutMasterId r:id="rId68"/>
  </p:handoutMasterIdLst>
  <p:sldIdLst>
    <p:sldId id="258" r:id="rId2"/>
    <p:sldId id="262" r:id="rId3"/>
    <p:sldId id="280" r:id="rId4"/>
    <p:sldId id="399" r:id="rId5"/>
    <p:sldId id="398" r:id="rId6"/>
    <p:sldId id="358" r:id="rId7"/>
    <p:sldId id="359" r:id="rId8"/>
    <p:sldId id="380" r:id="rId9"/>
    <p:sldId id="381" r:id="rId10"/>
    <p:sldId id="366" r:id="rId11"/>
    <p:sldId id="369" r:id="rId12"/>
    <p:sldId id="372" r:id="rId13"/>
    <p:sldId id="387" r:id="rId14"/>
    <p:sldId id="368" r:id="rId15"/>
    <p:sldId id="382" r:id="rId16"/>
    <p:sldId id="367" r:id="rId17"/>
    <p:sldId id="337" r:id="rId18"/>
    <p:sldId id="388" r:id="rId19"/>
    <p:sldId id="338" r:id="rId20"/>
    <p:sldId id="339" r:id="rId21"/>
    <p:sldId id="340" r:id="rId22"/>
    <p:sldId id="341" r:id="rId23"/>
    <p:sldId id="342" r:id="rId24"/>
    <p:sldId id="343" r:id="rId25"/>
    <p:sldId id="390" r:id="rId26"/>
    <p:sldId id="389" r:id="rId27"/>
    <p:sldId id="344" r:id="rId28"/>
    <p:sldId id="373" r:id="rId29"/>
    <p:sldId id="374" r:id="rId30"/>
    <p:sldId id="391" r:id="rId31"/>
    <p:sldId id="392" r:id="rId32"/>
    <p:sldId id="393" r:id="rId33"/>
    <p:sldId id="371" r:id="rId34"/>
    <p:sldId id="383" r:id="rId35"/>
    <p:sldId id="384" r:id="rId36"/>
    <p:sldId id="385" r:id="rId37"/>
    <p:sldId id="394" r:id="rId38"/>
    <p:sldId id="395" r:id="rId39"/>
    <p:sldId id="346" r:id="rId40"/>
    <p:sldId id="348" r:id="rId41"/>
    <p:sldId id="349" r:id="rId42"/>
    <p:sldId id="350" r:id="rId43"/>
    <p:sldId id="351" r:id="rId44"/>
    <p:sldId id="352" r:id="rId45"/>
    <p:sldId id="353" r:id="rId46"/>
    <p:sldId id="354" r:id="rId47"/>
    <p:sldId id="397" r:id="rId48"/>
    <p:sldId id="355" r:id="rId49"/>
    <p:sldId id="376" r:id="rId50"/>
    <p:sldId id="375" r:id="rId51"/>
    <p:sldId id="396" r:id="rId52"/>
    <p:sldId id="356" r:id="rId53"/>
    <p:sldId id="360" r:id="rId54"/>
    <p:sldId id="361" r:id="rId55"/>
    <p:sldId id="362" r:id="rId56"/>
    <p:sldId id="363" r:id="rId57"/>
    <p:sldId id="386" r:id="rId58"/>
    <p:sldId id="364" r:id="rId59"/>
    <p:sldId id="365" r:id="rId60"/>
    <p:sldId id="379" r:id="rId61"/>
    <p:sldId id="378" r:id="rId62"/>
    <p:sldId id="377" r:id="rId63"/>
    <p:sldId id="370" r:id="rId64"/>
    <p:sldId id="328" r:id="rId65"/>
    <p:sldId id="275" r:id="rId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5146" autoAdjust="0"/>
  </p:normalViewPr>
  <p:slideViewPr>
    <p:cSldViewPr snapToGrid="0" snapToObjects="1">
      <p:cViewPr>
        <p:scale>
          <a:sx n="95" d="100"/>
          <a:sy n="95" d="100"/>
        </p:scale>
        <p:origin x="-66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979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7C17C-C22B-5A4D-86C6-03CADFB916E7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99B00-C0AF-B149-B203-A4A82CD291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802607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EDEDA-1CEA-BB4E-9B95-2149BD5068F1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4B0A8-AEC9-8A47-9FCE-A1CBD16A4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907407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4B0A8-AEC9-8A47-9FCE-A1CBD16A493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4B0A8-AEC9-8A47-9FCE-A1CBD16A493F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9F1B846B-8A2D-1B40-9656-03CBE7C30F89}" type="datetime1">
              <a:rPr lang="en-US" smtClean="0"/>
              <a:pPr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D651-2F6B-4F44-9AC2-2874A650DFFF}" type="datetime1">
              <a:rPr lang="en-US" smtClean="0"/>
              <a:pPr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368DD-AF8D-A84E-B015-C56E16CCA0B8}" type="datetime1">
              <a:rPr lang="en-US" smtClean="0"/>
              <a:pPr/>
              <a:t>4/13/2015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CA03-0EFE-AE49-AEC4-FF5FAA3318FF}" type="datetime1">
              <a:rPr lang="en-US" smtClean="0"/>
              <a:pPr/>
              <a:t>4/13/2015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AC99F442-9D35-CD43-AF7C-482407A7E448}" type="datetime1">
              <a:rPr lang="en-US" smtClean="0"/>
              <a:pPr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FF29FFD-6E86-7D41-8B06-D97C95FD9989}" type="datetime1">
              <a:rPr lang="en-US" smtClean="0"/>
              <a:pPr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D598-7C70-AD4A-A0DD-92D30AAA5510}" type="datetime1">
              <a:rPr lang="en-US" smtClean="0"/>
              <a:pPr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AB95C5-5C4D-2440-955D-3D443FE41120}" type="datetime1">
              <a:rPr lang="en-US" smtClean="0"/>
              <a:pPr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3B19C7-97AD-7A44-9B9C-A4CD352EDF8C}" type="datetime1">
              <a:rPr lang="en-US" smtClean="0"/>
              <a:pPr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00A512E-66E8-C943-9CDD-ABCDE7307FC5}" type="datetime1">
              <a:rPr lang="en-US" smtClean="0"/>
              <a:pPr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37D3-87B9-8A41-9F3E-456EAA10E2F7}" type="datetime1">
              <a:rPr lang="en-US" smtClean="0"/>
              <a:pPr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B7C4-28A5-CB48-9F90-61EEE4FDDD8B}" type="datetime1">
              <a:rPr lang="en-US" smtClean="0"/>
              <a:pPr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Elephant Scale,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0ADC-A989-0B43-894B-CC8B88A6A058}" type="datetime1">
              <a:rPr lang="en-US" smtClean="0"/>
              <a:pPr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7B0D-1D9A-AA44-8AA0-36F432394321}" type="datetime1">
              <a:rPr lang="en-US" smtClean="0"/>
              <a:pPr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8391D6BE-CC5A-F441-BF5C-132B93EAE0B9}" type="datetime1">
              <a:rPr lang="en-US" smtClean="0"/>
              <a:pPr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7F9E5D33-2821-C642-A5E0-67CD027085C0}" type="datetime1">
              <a:rPr lang="en-US" smtClean="0"/>
              <a:pPr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E926D-75E4-7C4A-80EF-E6F745BAF0A6}" type="datetime1">
              <a:rPr lang="en-US" smtClean="0"/>
              <a:pPr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AEC9-6A91-FD48-8C26-85D761A9AB9A}" type="datetime1">
              <a:rPr lang="en-US" smtClean="0"/>
              <a:pPr/>
              <a:t>4/13/2015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3F87-F2CF-AA47-8A3C-25D7BBB8800D}" type="datetime1">
              <a:rPr lang="en-US" smtClean="0"/>
              <a:pPr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4C3A-78B7-E146-B561-C5924296E830}" type="datetime1">
              <a:rPr lang="en-US" smtClean="0"/>
              <a:pPr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F7D4429-93BD-BC4F-94A7-C9B3C2CD0DC0}" type="datetime1">
              <a:rPr lang="en-US" smtClean="0"/>
              <a:pPr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Elephant Scale,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rategictechplanning.com" TargetMode="External"/><Relationship Id="rId2" Type="http://schemas.openxmlformats.org/officeDocument/2006/relationships/hyperlink" Target="http://spark.apache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3"/>
            <a:ext cx="7556313" cy="2828727"/>
          </a:xfrm>
        </p:spPr>
        <p:txBody>
          <a:bodyPr/>
          <a:lstStyle/>
          <a:p>
            <a:pPr algn="ctr"/>
            <a:r>
              <a:rPr lang="en-US" sz="4800" dirty="0" smtClean="0"/>
              <a:t>Introduction to </a:t>
            </a:r>
            <a:r>
              <a:rPr lang="en-US" sz="4800" dirty="0" err="1" smtClean="0"/>
              <a:t>MLlib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3920172"/>
            <a:ext cx="7556313" cy="22059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072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Feature Vectors: 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442385"/>
          </a:xfrm>
        </p:spPr>
        <p:txBody>
          <a:bodyPr>
            <a:normAutofit/>
          </a:bodyPr>
          <a:lstStyle/>
          <a:p>
            <a:r>
              <a:rPr lang="en-US" dirty="0" smtClean="0"/>
              <a:t>Machine Learning only works with vectors.  Feature Vectors are an n-dimensional point in space.</a:t>
            </a:r>
          </a:p>
          <a:p>
            <a:pPr lvl="1"/>
            <a:r>
              <a:rPr lang="en-US" dirty="0" smtClean="0"/>
              <a:t>Select variables from data</a:t>
            </a:r>
          </a:p>
          <a:p>
            <a:pPr lvl="1"/>
            <a:r>
              <a:rPr lang="en-US" dirty="0" smtClean="0"/>
              <a:t>Turn data into numbers (doubles).</a:t>
            </a:r>
          </a:p>
          <a:p>
            <a:pPr lvl="1"/>
            <a:r>
              <a:rPr lang="en-US" dirty="0" smtClean="0"/>
              <a:t>“normalize” (scale down) high magnitude data.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6013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Vectors: Dense versus Sparse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442385"/>
          </a:xfrm>
        </p:spPr>
        <p:txBody>
          <a:bodyPr>
            <a:normAutofit/>
          </a:bodyPr>
          <a:lstStyle/>
          <a:p>
            <a:r>
              <a:rPr lang="en-US" dirty="0" smtClean="0"/>
              <a:t>Dense Vectors</a:t>
            </a:r>
          </a:p>
          <a:p>
            <a:pPr lvl="1"/>
            <a:r>
              <a:rPr lang="en-US" dirty="0" smtClean="0"/>
              <a:t>Usually have a nonzero value for each variable</a:t>
            </a:r>
          </a:p>
          <a:p>
            <a:pPr lvl="1"/>
            <a:r>
              <a:rPr lang="en-US" dirty="0" smtClean="0"/>
              <a:t>The “telecom churn” dataset we use in the labs is a dense dataset.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Vectors.dense</a:t>
            </a:r>
            <a:endParaRPr lang="en-US" dirty="0" smtClean="0"/>
          </a:p>
          <a:p>
            <a:r>
              <a:rPr lang="en-US" dirty="0" smtClean="0"/>
              <a:t>Sparse Vectors</a:t>
            </a:r>
          </a:p>
          <a:p>
            <a:pPr lvl="1"/>
            <a:r>
              <a:rPr lang="en-US" dirty="0" smtClean="0"/>
              <a:t>Most values are zero (or nonexistent)</a:t>
            </a:r>
          </a:p>
          <a:p>
            <a:pPr lvl="1"/>
            <a:r>
              <a:rPr lang="en-US" dirty="0" smtClean="0"/>
              <a:t>Text Data yields sparse vectors</a:t>
            </a:r>
          </a:p>
          <a:p>
            <a:pPr lvl="1"/>
            <a:r>
              <a:rPr lang="en-US" dirty="0" smtClean="0"/>
              <a:t>One-Hot, factor variables lead to sparse vectors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Vectors.sparse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6013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442385"/>
          </a:xfrm>
        </p:spPr>
        <p:txBody>
          <a:bodyPr>
            <a:normAutofit/>
          </a:bodyPr>
          <a:lstStyle/>
          <a:p>
            <a:r>
              <a:rPr lang="en-US" dirty="0" smtClean="0"/>
              <a:t>Dense Vectors with Labels (for classification)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sc.textFile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(“yourfile.csv")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splitData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data.map { s =&gt;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parts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(',').map(_.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LabeledPoint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(if (parts(0)==1) 1.0 else 0.0,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Vectors.dense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(parts))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6013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your variable isn’t numeric?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MLlib</a:t>
            </a:r>
            <a:r>
              <a:rPr lang="en-US" dirty="0" smtClean="0"/>
              <a:t>, it has to be numeric (a double)</a:t>
            </a:r>
          </a:p>
          <a:p>
            <a:r>
              <a:rPr lang="en-US" dirty="0" smtClean="0"/>
              <a:t>What if it’s a factor variable (e.g., color = red, green blue)?</a:t>
            </a:r>
          </a:p>
          <a:p>
            <a:pPr lvl="1"/>
            <a:r>
              <a:rPr lang="en-US" dirty="0" smtClean="0"/>
              <a:t>One-Hot encoding (</a:t>
            </a:r>
            <a:r>
              <a:rPr lang="en-US" dirty="0" err="1" smtClean="0"/>
              <a:t>is_red</a:t>
            </a:r>
            <a:r>
              <a:rPr lang="en-US" dirty="0" smtClean="0"/>
              <a:t>, </a:t>
            </a:r>
            <a:r>
              <a:rPr lang="en-US" dirty="0" err="1" smtClean="0"/>
              <a:t>is_green</a:t>
            </a:r>
            <a:r>
              <a:rPr lang="en-US" dirty="0" smtClean="0"/>
              <a:t>, </a:t>
            </a:r>
            <a:r>
              <a:rPr lang="en-US" dirty="0" err="1" smtClean="0"/>
              <a:t>is_blue</a:t>
            </a:r>
            <a:r>
              <a:rPr lang="en-US" dirty="0" smtClean="0"/>
              <a:t>) – only works if there’s a limited number of possible values</a:t>
            </a:r>
          </a:p>
          <a:p>
            <a:pPr lvl="1"/>
            <a:r>
              <a:rPr lang="en-US" dirty="0" smtClean="0"/>
              <a:t>Quantize the data. (e.g., red = 450THz, green=550THz, blue=650THz)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Vectors From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442385"/>
          </a:xfrm>
        </p:spPr>
        <p:txBody>
          <a:bodyPr>
            <a:normAutofit/>
          </a:bodyPr>
          <a:lstStyle/>
          <a:p>
            <a:r>
              <a:rPr lang="en-US" dirty="0" smtClean="0"/>
              <a:t>How to create vectors from text?</a:t>
            </a:r>
          </a:p>
          <a:p>
            <a:pPr lvl="1"/>
            <a:r>
              <a:rPr lang="en-US" dirty="0" smtClean="0"/>
              <a:t>TF/IDF: Term Frequency Inverse Document Frequency</a:t>
            </a:r>
          </a:p>
          <a:p>
            <a:pPr lvl="2"/>
            <a:r>
              <a:rPr lang="en-US" dirty="0" smtClean="0"/>
              <a:t>This essentially means the frequency of a term divided by its frequency in the larger group of documents (the “corpus”)</a:t>
            </a:r>
          </a:p>
          <a:p>
            <a:pPr lvl="2"/>
            <a:r>
              <a:rPr lang="en-US" dirty="0" smtClean="0"/>
              <a:t>Each word in the corpus is then a “dimension” – you would have thousands of dimensions.</a:t>
            </a:r>
          </a:p>
          <a:p>
            <a:pPr lvl="1"/>
            <a:r>
              <a:rPr lang="en-US" dirty="0" smtClean="0"/>
              <a:t>Word2Vec</a:t>
            </a:r>
          </a:p>
          <a:p>
            <a:pPr lvl="2"/>
            <a:r>
              <a:rPr lang="en-US" dirty="0" smtClean="0"/>
              <a:t>Another </a:t>
            </a:r>
            <a:r>
              <a:rPr lang="en-US" dirty="0" err="1" smtClean="0"/>
              <a:t>vectorization</a:t>
            </a:r>
            <a:r>
              <a:rPr lang="en-US" dirty="0" smtClean="0"/>
              <a:t> algorithm.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6013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TF/IDF in </a:t>
            </a:r>
            <a:r>
              <a:rPr lang="en-US" dirty="0" err="1" smtClean="0"/>
              <a:t>MLlib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TF/IDF can be implemented like this (in </a:t>
            </a:r>
            <a:r>
              <a:rPr lang="en-US" dirty="0" err="1" smtClean="0"/>
              <a:t>Scala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We can “prune” uncommon terms using </a:t>
            </a:r>
            <a:r>
              <a:rPr lang="en-US" dirty="0" err="1" smtClean="0"/>
              <a:t>minDocFreq</a:t>
            </a:r>
            <a:endParaRPr lang="en-US" dirty="0" smtClean="0"/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hashingTF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HashingTF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RDD[Vector]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hashingTF.transform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(documents)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TF can be used by itself, or to get TF/IDF continue: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tf.cache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idf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new IDF(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minDocFreq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2).fit(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tfidf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RDD[Vector]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idf.transform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Normally, very common words like “the,” “of”, or “and” are removed – these are called stop words.</a:t>
            </a:r>
          </a:p>
          <a:p>
            <a:r>
              <a:rPr lang="en-US" dirty="0" smtClean="0"/>
              <a:t>Words are usually “stemmed” down to their root – we use a package called “snowball” to accomplish this.</a:t>
            </a:r>
          </a:p>
          <a:p>
            <a:r>
              <a:rPr lang="en-US" dirty="0" smtClean="0"/>
              <a:t>We also clean up text, removing numbers, punctuation, and </a:t>
            </a:r>
            <a:r>
              <a:rPr lang="en-US" dirty="0" err="1" smtClean="0"/>
              <a:t>superflous</a:t>
            </a:r>
            <a:r>
              <a:rPr lang="en-US" dirty="0" smtClean="0"/>
              <a:t> whitespace.</a:t>
            </a:r>
          </a:p>
          <a:p>
            <a:r>
              <a:rPr lang="en-US" dirty="0" smtClean="0"/>
              <a:t>At the end, we have a dictionary of words, and for each document we have each of the terms as a vector dimension.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375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: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60624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Clustering?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 finds natural groupings in data.</a:t>
            </a:r>
          </a:p>
          <a:p>
            <a:r>
              <a:rPr lang="en-US" dirty="0" smtClean="0"/>
              <a:t>Humans naturally cluster data we encounter.</a:t>
            </a:r>
          </a:p>
          <a:p>
            <a:pPr lvl="1"/>
            <a:r>
              <a:rPr lang="en-US" dirty="0" smtClean="0"/>
              <a:t>Categorizing, organizing, etc.</a:t>
            </a:r>
          </a:p>
          <a:p>
            <a:pPr lvl="1"/>
            <a:r>
              <a:rPr lang="en-US" dirty="0" smtClean="0"/>
              <a:t>Our brains seek patterns</a:t>
            </a:r>
          </a:p>
          <a:p>
            <a:r>
              <a:rPr lang="en-US" dirty="0" smtClean="0"/>
              <a:t>Why do we cluster?</a:t>
            </a:r>
          </a:p>
          <a:p>
            <a:pPr lvl="1"/>
            <a:r>
              <a:rPr lang="en-US" dirty="0" smtClean="0"/>
              <a:t>To understand our data</a:t>
            </a:r>
          </a:p>
          <a:p>
            <a:pPr lvl="1"/>
            <a:r>
              <a:rPr lang="en-US" dirty="0" smtClean="0"/>
              <a:t>To find “</a:t>
            </a:r>
            <a:r>
              <a:rPr lang="en-US" smtClean="0"/>
              <a:t>more like this.”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Applications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27528" r="-27528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61872" y="1981200"/>
            <a:ext cx="1258480" cy="364393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14272" y="4788125"/>
            <a:ext cx="1258480" cy="364393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Callout 8"/>
          <p:cNvSpPr/>
          <p:nvPr/>
        </p:nvSpPr>
        <p:spPr>
          <a:xfrm>
            <a:off x="6324600" y="2345593"/>
            <a:ext cx="2303813" cy="800934"/>
          </a:xfrm>
          <a:prstGeom prst="wedgeEllipseCallout">
            <a:avLst>
              <a:gd name="adj1" fmla="val -42892"/>
              <a:gd name="adj2" fmla="val 10821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News</a:t>
            </a:r>
          </a:p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83632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Eco-System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3473" y="4353941"/>
            <a:ext cx="6510710" cy="9553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 Core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223473" y="3118948"/>
            <a:ext cx="1444863" cy="123499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</a:t>
            </a:r>
          </a:p>
          <a:p>
            <a:pPr algn="ctr"/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910112" y="3118948"/>
            <a:ext cx="1444863" cy="123499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</a:t>
            </a:r>
          </a:p>
          <a:p>
            <a:pPr algn="ctr"/>
            <a:r>
              <a:rPr lang="en-US" dirty="0" smtClean="0"/>
              <a:t>Streaming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602567" y="3118948"/>
            <a:ext cx="1444863" cy="123499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ML lib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1223473" y="1824068"/>
            <a:ext cx="1421558" cy="978674"/>
          </a:xfrm>
          <a:prstGeom prst="wedgeRoundRectCallout">
            <a:avLst>
              <a:gd name="adj1" fmla="val -20833"/>
              <a:gd name="adj2" fmla="val 80357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Schema / </a:t>
            </a:r>
            <a:r>
              <a:rPr lang="en-US" dirty="0" err="1" smtClean="0"/>
              <a:t>sql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2933417" y="1824068"/>
            <a:ext cx="1421558" cy="978674"/>
          </a:xfrm>
          <a:prstGeom prst="wedgeRoundRectCallout">
            <a:avLst>
              <a:gd name="adj1" fmla="val -20833"/>
              <a:gd name="adj2" fmla="val 80357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 Time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4695839" y="1804771"/>
            <a:ext cx="1421558" cy="978674"/>
          </a:xfrm>
          <a:prstGeom prst="wedgeRoundRectCallout">
            <a:avLst>
              <a:gd name="adj1" fmla="val -20833"/>
              <a:gd name="adj2" fmla="val 80357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223473" y="5502785"/>
            <a:ext cx="1999202" cy="62337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Stand alone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763956" y="5466220"/>
            <a:ext cx="1691080" cy="62337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YARN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996412" y="5466220"/>
            <a:ext cx="1677925" cy="623378"/>
          </a:xfrm>
          <a:prstGeom prst="roundRect">
            <a:avLst/>
          </a:prstGeom>
          <a:solidFill>
            <a:schemeClr val="accent2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MESOS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7674337" y="5309313"/>
            <a:ext cx="1365541" cy="780285"/>
          </a:xfrm>
          <a:prstGeom prst="wedgeRectCallout">
            <a:avLst>
              <a:gd name="adj1" fmla="val -85833"/>
              <a:gd name="adj2" fmla="val 650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Cluster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managers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229474" y="3118948"/>
            <a:ext cx="1444863" cy="123499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GraphX</a:t>
            </a:r>
            <a:endParaRPr lang="en-US" dirty="0" smtClean="0"/>
          </a:p>
        </p:txBody>
      </p:sp>
      <p:sp>
        <p:nvSpPr>
          <p:cNvPr id="18" name="Rounded Rectangular Callout 17"/>
          <p:cNvSpPr/>
          <p:nvPr/>
        </p:nvSpPr>
        <p:spPr>
          <a:xfrm>
            <a:off x="6459577" y="1804771"/>
            <a:ext cx="1595210" cy="978674"/>
          </a:xfrm>
          <a:prstGeom prst="wedgeRoundRectCallout">
            <a:avLst>
              <a:gd name="adj1" fmla="val -20833"/>
              <a:gd name="adj2" fmla="val 80357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 processing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3330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981200"/>
            <a:ext cx="2874952" cy="4144963"/>
          </a:xfrm>
        </p:spPr>
        <p:txBody>
          <a:bodyPr/>
          <a:lstStyle/>
          <a:p>
            <a:r>
              <a:rPr lang="en-US" dirty="0" smtClean="0"/>
              <a:t>There are many different clustering algorithms for vectors.</a:t>
            </a:r>
          </a:p>
          <a:p>
            <a:r>
              <a:rPr lang="en-US" dirty="0" smtClean="0"/>
              <a:t>Simplest is k-means</a:t>
            </a:r>
          </a:p>
          <a:p>
            <a:r>
              <a:rPr lang="en-US" dirty="0" smtClean="0"/>
              <a:t>K-means requires a known value of k (number of clusters) to start with.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 descr="kmeans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427" y="3131102"/>
            <a:ext cx="5486411" cy="36576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47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K-Means: Simplest Clustering Algorithm.</a:t>
            </a:r>
          </a:p>
          <a:p>
            <a:r>
              <a:rPr lang="en-US" dirty="0" smtClean="0"/>
              <a:t>Step 1: k numbers of points (</a:t>
            </a:r>
            <a:r>
              <a:rPr lang="en-US" dirty="0" err="1" smtClean="0"/>
              <a:t>centroids</a:t>
            </a:r>
            <a:r>
              <a:rPr lang="en-US" dirty="0" smtClean="0"/>
              <a:t>) are pre-seeded in the data.  Example: 3 </a:t>
            </a:r>
            <a:r>
              <a:rPr lang="en-US" dirty="0" err="1" smtClean="0"/>
              <a:t>centroids</a:t>
            </a:r>
            <a:r>
              <a:rPr lang="en-US" dirty="0" smtClean="0"/>
              <a:t> (red/green/blue)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Step 2 : Each point in the dataset is associated with its nearest </a:t>
            </a:r>
            <a:r>
              <a:rPr lang="en-US" dirty="0" err="1" smtClean="0"/>
              <a:t>centroid</a:t>
            </a:r>
            <a:r>
              <a:rPr lang="en-US" dirty="0" smtClean="0"/>
              <a:t>, as determined by a distance measurement.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 descr="197px-K_Means_Example_Step_1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560" y="2795058"/>
            <a:ext cx="1847227" cy="1781590"/>
          </a:xfrm>
          <a:prstGeom prst="rect">
            <a:avLst/>
          </a:prstGeom>
        </p:spPr>
      </p:pic>
      <p:pic>
        <p:nvPicPr>
          <p:cNvPr id="7" name="Picture 6" descr="139px-K_Means_Example_Step_2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638" y="4983163"/>
            <a:ext cx="1981200" cy="17103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1694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3: The </a:t>
            </a:r>
            <a:r>
              <a:rPr lang="en-US" dirty="0" err="1" smtClean="0"/>
              <a:t>centroid</a:t>
            </a:r>
            <a:r>
              <a:rPr lang="en-US" dirty="0" smtClean="0"/>
              <a:t> (geometric center) of the clustered points becomes the new </a:t>
            </a:r>
            <a:r>
              <a:rPr lang="en-US" dirty="0" err="1" smtClean="0"/>
              <a:t>centroid</a:t>
            </a:r>
            <a:r>
              <a:rPr lang="en-US" dirty="0" smtClean="0"/>
              <a:t> of that cluster. Each </a:t>
            </a:r>
            <a:r>
              <a:rPr lang="en-US" dirty="0" err="1" smtClean="0"/>
              <a:t>centroid</a:t>
            </a:r>
            <a:r>
              <a:rPr lang="en-US" dirty="0" smtClean="0"/>
              <a:t> is updated.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Step 4 : Repeat Steps 2 and 3 until convergence is reached (the points move less than the threshold amount).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8" name="Picture 7" descr="197px-K_Means_Example_Step_3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5" y="2373628"/>
            <a:ext cx="2121958" cy="1831131"/>
          </a:xfrm>
          <a:prstGeom prst="rect">
            <a:avLst/>
          </a:prstGeom>
        </p:spPr>
      </p:pic>
      <p:pic>
        <p:nvPicPr>
          <p:cNvPr id="9" name="Picture 8" descr="197px-K_Means_Example_Step_4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5" y="4592454"/>
            <a:ext cx="2121958" cy="183113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3820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Distance 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Ways to Determine Distance</a:t>
            </a:r>
          </a:p>
          <a:p>
            <a:pPr lvl="1"/>
            <a:r>
              <a:rPr lang="en-US" dirty="0" smtClean="0"/>
              <a:t>Euclidian distance – (most obvious) Euclidian, which takes the distance in Euclidian space</a:t>
            </a:r>
          </a:p>
          <a:p>
            <a:pPr lvl="1"/>
            <a:r>
              <a:rPr lang="en-US" dirty="0" smtClean="0"/>
              <a:t>Cosine Distance – cosine of angle between vectors – ignores magnitude</a:t>
            </a:r>
          </a:p>
          <a:p>
            <a:pPr lvl="1"/>
            <a:r>
              <a:rPr lang="en-US" dirty="0" smtClean="0"/>
              <a:t>Manhattan distance: Effectively counts the number of square blocks one would “walk” to get there without cutting corners.</a:t>
            </a:r>
          </a:p>
          <a:p>
            <a:pPr lvl="1"/>
            <a:r>
              <a:rPr lang="en-US" dirty="0" err="1" smtClean="0"/>
              <a:t>Tanimoto</a:t>
            </a:r>
            <a:r>
              <a:rPr lang="en-US" dirty="0" smtClean="0"/>
              <a:t> distance  Take both angle and magnitude into account.</a:t>
            </a:r>
          </a:p>
          <a:p>
            <a:r>
              <a:rPr lang="en-US" dirty="0" smtClean="0"/>
              <a:t>Most algorithms attempt to balance the</a:t>
            </a:r>
          </a:p>
          <a:p>
            <a:pPr lvl="1"/>
            <a:r>
              <a:rPr lang="en-US" dirty="0" smtClean="0"/>
              <a:t>Magnitude</a:t>
            </a:r>
          </a:p>
          <a:p>
            <a:pPr lvl="1"/>
            <a:r>
              <a:rPr lang="en-US" dirty="0" smtClean="0"/>
              <a:t>Angle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725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K-Means is simple</a:t>
            </a:r>
          </a:p>
          <a:p>
            <a:pPr lvl="1"/>
            <a:r>
              <a:rPr lang="en-US" dirty="0" smtClean="0"/>
              <a:t>Well-Understood.</a:t>
            </a:r>
          </a:p>
          <a:p>
            <a:pPr lvl="1"/>
            <a:r>
              <a:rPr lang="en-US" dirty="0" smtClean="0"/>
              <a:t>Easy to Parallelize</a:t>
            </a:r>
          </a:p>
          <a:p>
            <a:r>
              <a:rPr lang="en-US" dirty="0" smtClean="0"/>
              <a:t>Disadvantages are that:</a:t>
            </a:r>
          </a:p>
          <a:p>
            <a:pPr lvl="1"/>
            <a:r>
              <a:rPr lang="en-US" dirty="0" smtClean="0"/>
              <a:t>Value of k must be known in advance – which may mean running the exercise many times to get optimum results.</a:t>
            </a:r>
          </a:p>
          <a:p>
            <a:pPr lvl="1"/>
            <a:r>
              <a:rPr lang="en-US" dirty="0" smtClean="0"/>
              <a:t>Initial </a:t>
            </a:r>
            <a:r>
              <a:rPr lang="en-US" dirty="0" err="1" smtClean="0"/>
              <a:t>centroid</a:t>
            </a:r>
            <a:r>
              <a:rPr lang="en-US" dirty="0" smtClean="0"/>
              <a:t> positions are important; may cause long convergence.</a:t>
            </a:r>
          </a:p>
          <a:p>
            <a:pPr lvl="1"/>
            <a:r>
              <a:rPr lang="en-US" dirty="0" smtClean="0"/>
              <a:t>Dense groupings of points are not especially considered</a:t>
            </a:r>
          </a:p>
          <a:p>
            <a:pPr lvl="2"/>
            <a:r>
              <a:rPr lang="en-US" dirty="0" smtClean="0"/>
              <a:t>Outliers may bias results.</a:t>
            </a:r>
          </a:p>
          <a:p>
            <a:pPr lvl="1"/>
            <a:r>
              <a:rPr lang="en-US" dirty="0" smtClean="0"/>
              <a:t>Clusters not broadly (hyper)spherical don’t work well for k-means.</a:t>
            </a:r>
          </a:p>
          <a:p>
            <a:pPr lvl="2"/>
            <a:r>
              <a:rPr lang="en-US" dirty="0" smtClean="0"/>
              <a:t>Use hierarchical clustering for these situations.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18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in </a:t>
            </a:r>
            <a:r>
              <a:rPr lang="en-US" dirty="0" err="1" smtClean="0"/>
              <a:t>MLlib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Mllib</a:t>
            </a:r>
            <a:r>
              <a:rPr lang="en-US" dirty="0" smtClean="0"/>
              <a:t> has good support for k-means</a:t>
            </a:r>
          </a:p>
          <a:p>
            <a:r>
              <a:rPr lang="en-US" dirty="0" smtClean="0"/>
              <a:t>How to perform k-means clustering in </a:t>
            </a:r>
            <a:r>
              <a:rPr lang="en-US" dirty="0" err="1" smtClean="0"/>
              <a:t>MlLib</a:t>
            </a:r>
            <a:endParaRPr lang="en-US" dirty="0" smtClean="0"/>
          </a:p>
          <a:p>
            <a:pPr lvl="1"/>
            <a:r>
              <a:rPr lang="en-US" dirty="0" smtClean="0"/>
              <a:t>Convert data into Vectors</a:t>
            </a:r>
          </a:p>
          <a:p>
            <a:pPr lvl="1"/>
            <a:r>
              <a:rPr lang="en-US" dirty="0" smtClean="0"/>
              <a:t>Perform clustering with a specified number of iterations</a:t>
            </a:r>
          </a:p>
          <a:p>
            <a:pPr lvl="1"/>
            <a:r>
              <a:rPr lang="en-US" dirty="0" smtClean="0"/>
              <a:t>Evaluate the “fit” of the cluster.  Is it a good run?</a:t>
            </a:r>
          </a:p>
          <a:p>
            <a:pPr lvl="1"/>
            <a:r>
              <a:rPr lang="en-US" dirty="0" smtClean="0"/>
              <a:t>If not, change the number of clusters (value of k).</a:t>
            </a:r>
          </a:p>
          <a:p>
            <a:pPr lvl="1"/>
            <a:r>
              <a:rPr lang="en-US" dirty="0" smtClean="0"/>
              <a:t>Once we have a good clustering run:</a:t>
            </a:r>
          </a:p>
          <a:p>
            <a:pPr lvl="1"/>
            <a:r>
              <a:rPr lang="en-US" dirty="0" smtClean="0"/>
              <a:t>Map each vector to its nearest cluster.</a:t>
            </a:r>
          </a:p>
          <a:p>
            <a:pPr lvl="1"/>
            <a:r>
              <a:rPr lang="en-US" dirty="0" smtClean="0"/>
              <a:t>Group original data by its corresponding cluster.</a:t>
            </a:r>
          </a:p>
          <a:p>
            <a:pPr lvl="1"/>
            <a:r>
              <a:rPr lang="en-US" dirty="0" smtClean="0"/>
              <a:t>Assign (predict) new vectors to their nearest cluster.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Vectors for k-means in </a:t>
            </a:r>
            <a:r>
              <a:rPr lang="en-US" dirty="0" err="1" smtClean="0"/>
              <a:t>MLlib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step in </a:t>
            </a:r>
            <a:r>
              <a:rPr lang="en-US" dirty="0" err="1" smtClean="0"/>
              <a:t>MLlib</a:t>
            </a:r>
            <a:r>
              <a:rPr lang="en-US" dirty="0" smtClean="0"/>
              <a:t> is to turn the data into a vector.</a:t>
            </a:r>
          </a:p>
          <a:p>
            <a:r>
              <a:rPr lang="en-US" dirty="0" smtClean="0"/>
              <a:t>Choose from dense or sparse depending on data.</a:t>
            </a:r>
          </a:p>
          <a:p>
            <a:pPr lvl="1"/>
            <a:r>
              <a:rPr lang="en-US" dirty="0" smtClean="0"/>
              <a:t>Example: one-hot encoding – use sparse.</a:t>
            </a:r>
          </a:p>
          <a:p>
            <a:r>
              <a:rPr lang="en-US" dirty="0" smtClean="0"/>
              <a:t>You need numeric vectors, so convert strings to doubles.</a:t>
            </a:r>
          </a:p>
          <a:p>
            <a:pPr lvl="1"/>
            <a:r>
              <a:rPr lang="en-US" dirty="0" smtClean="0"/>
              <a:t>use .</a:t>
            </a:r>
            <a:r>
              <a:rPr lang="en-US" dirty="0" err="1" smtClean="0"/>
              <a:t>map.toDouble</a:t>
            </a:r>
            <a:endParaRPr lang="en-US" dirty="0" smtClean="0"/>
          </a:p>
          <a:p>
            <a:r>
              <a:rPr lang="en-US" dirty="0" smtClean="0"/>
              <a:t>Once you have an array of doubles, pass it to </a:t>
            </a:r>
            <a:r>
              <a:rPr lang="en-US" dirty="0" err="1" smtClean="0"/>
              <a:t>Vector.dense</a:t>
            </a:r>
            <a:r>
              <a:rPr lang="en-US" dirty="0" smtClean="0"/>
              <a:t> or </a:t>
            </a:r>
            <a:r>
              <a:rPr lang="en-US" dirty="0" err="1" smtClean="0"/>
              <a:t>Vector.sparse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in </a:t>
            </a:r>
            <a:r>
              <a:rPr lang="en-US" dirty="0" err="1" smtClean="0"/>
              <a:t>MLlib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MLlib</a:t>
            </a:r>
            <a:r>
              <a:rPr lang="en-US" dirty="0" smtClean="0"/>
              <a:t> has a built-in function called </a:t>
            </a:r>
            <a:r>
              <a:rPr lang="en-US" dirty="0" err="1" smtClean="0"/>
              <a:t>kmeans</a:t>
            </a:r>
            <a:r>
              <a:rPr lang="en-US" dirty="0" smtClean="0"/>
              <a:t>, which performs the k-means clustering.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org.apache.spark.mllib.clustering.KMeans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Default values: just provide </a:t>
            </a:r>
            <a:r>
              <a:rPr lang="en-US" dirty="0" err="1" smtClean="0"/>
              <a:t>KMeans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, value-of-k)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KMeansModel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clusters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KMeans.train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(vectors,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numClusters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numIterations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How many iterations should you have?</a:t>
            </a:r>
          </a:p>
          <a:p>
            <a:pPr lvl="1"/>
            <a:r>
              <a:rPr lang="en-US" dirty="0" smtClean="0"/>
              <a:t>“It depends”.. Too low and you might get bad results.</a:t>
            </a:r>
          </a:p>
          <a:p>
            <a:pPr lvl="1"/>
            <a:r>
              <a:rPr lang="en-US" dirty="0" smtClean="0"/>
              <a:t>Too many and you waste time</a:t>
            </a:r>
          </a:p>
          <a:p>
            <a:pPr lvl="1"/>
            <a:r>
              <a:rPr lang="en-US" dirty="0" smtClean="0"/>
              <a:t>Try 10-20</a:t>
            </a:r>
          </a:p>
          <a:p>
            <a:r>
              <a:rPr lang="en-US" dirty="0" smtClean="0"/>
              <a:t>What if you don’t know the value of k?</a:t>
            </a:r>
          </a:p>
          <a:p>
            <a:pPr lvl="1"/>
            <a:r>
              <a:rPr lang="en-US" dirty="0" smtClean="0"/>
              <a:t>Iterate, Iterate, Iterate.  But how do you know if the results are good?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129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Cluster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WSSSE: Within Set Sum of Squared Errors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Double WSSSSE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clusters.computeCost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(RDD&lt;Vector&gt;)</a:t>
            </a:r>
          </a:p>
          <a:p>
            <a:pPr lvl="1"/>
            <a:r>
              <a:rPr lang="en-US" dirty="0" smtClean="0"/>
              <a:t>COST = sum of squared distances of points to cluster center.</a:t>
            </a:r>
          </a:p>
          <a:p>
            <a:r>
              <a:rPr lang="en-US" dirty="0" smtClean="0"/>
              <a:t>What does this mean?</a:t>
            </a:r>
          </a:p>
          <a:p>
            <a:pPr lvl="1"/>
            <a:r>
              <a:rPr lang="en-US" dirty="0" smtClean="0"/>
              <a:t>WSSSE will increase with increasing values of k.</a:t>
            </a:r>
          </a:p>
          <a:p>
            <a:pPr lvl="1"/>
            <a:r>
              <a:rPr lang="en-US" dirty="0" smtClean="0"/>
              <a:t>“Law of Diminishing Returns” </a:t>
            </a:r>
          </a:p>
          <a:p>
            <a:pPr lvl="2"/>
            <a:r>
              <a:rPr lang="en-US" dirty="0" smtClean="0"/>
              <a:t>High values of k give marginal gain.</a:t>
            </a:r>
          </a:p>
          <a:p>
            <a:r>
              <a:rPr lang="en-US" dirty="0" smtClean="0"/>
              <a:t>We can iterate across k until we get good results.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Elbow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the “elbow” on the curve</a:t>
            </a:r>
          </a:p>
          <a:p>
            <a:r>
              <a:rPr lang="en-US" dirty="0" smtClean="0"/>
              <a:t>Example: What value of K to select in this case?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  <p:pic>
        <p:nvPicPr>
          <p:cNvPr id="5" name="Picture 4" descr="DataClustering_ElbowCriter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361" y="2920983"/>
            <a:ext cx="4632239" cy="37082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(ML Lib)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Machine learning </a:t>
            </a:r>
            <a:r>
              <a:rPr lang="en-US" dirty="0">
                <a:solidFill>
                  <a:srgbClr val="3366FF"/>
                </a:solidFill>
              </a:rPr>
              <a:t>at </a:t>
            </a:r>
            <a:r>
              <a:rPr lang="en-US" dirty="0" smtClean="0">
                <a:solidFill>
                  <a:srgbClr val="3366FF"/>
                </a:solidFill>
              </a:rPr>
              <a:t>scale</a:t>
            </a:r>
          </a:p>
          <a:p>
            <a:pPr>
              <a:defRPr/>
            </a:pPr>
            <a:r>
              <a:rPr lang="en-US" smtClean="0"/>
              <a:t>Out </a:t>
            </a:r>
            <a:r>
              <a:rPr lang="en-US" dirty="0"/>
              <a:t>of the box ML capabilities ! </a:t>
            </a:r>
          </a:p>
          <a:p>
            <a:pPr>
              <a:defRPr/>
            </a:pPr>
            <a:r>
              <a:rPr lang="en-US" dirty="0"/>
              <a:t>Java / </a:t>
            </a:r>
            <a:r>
              <a:rPr lang="en-US" dirty="0" err="1"/>
              <a:t>Scala</a:t>
            </a:r>
            <a:r>
              <a:rPr lang="en-US" dirty="0"/>
              <a:t> / Python language support  </a:t>
            </a:r>
          </a:p>
          <a:p>
            <a:pPr>
              <a:defRPr/>
            </a:pPr>
            <a:r>
              <a:rPr lang="en-US" dirty="0"/>
              <a:t>Lots of common algorithms are supported</a:t>
            </a:r>
          </a:p>
          <a:p>
            <a:pPr lvl="1">
              <a:defRPr/>
            </a:pPr>
            <a:r>
              <a:rPr lang="en-US" dirty="0"/>
              <a:t>Classification / Regressions</a:t>
            </a:r>
          </a:p>
          <a:p>
            <a:pPr lvl="2">
              <a:defRPr/>
            </a:pPr>
            <a:r>
              <a:rPr lang="en-US" dirty="0"/>
              <a:t>Linear models (linear R, logistic regression, SVM)</a:t>
            </a:r>
          </a:p>
          <a:p>
            <a:pPr lvl="2">
              <a:defRPr/>
            </a:pPr>
            <a:r>
              <a:rPr lang="en-US" dirty="0"/>
              <a:t>Decision trees</a:t>
            </a:r>
          </a:p>
          <a:p>
            <a:pPr lvl="1">
              <a:defRPr/>
            </a:pPr>
            <a:r>
              <a:rPr lang="en-US" dirty="0"/>
              <a:t>Collaborative filtering  (recommendations)</a:t>
            </a:r>
          </a:p>
          <a:p>
            <a:pPr lvl="1">
              <a:defRPr/>
            </a:pPr>
            <a:r>
              <a:rPr lang="en-US" dirty="0"/>
              <a:t>K-Means clustering</a:t>
            </a:r>
          </a:p>
          <a:p>
            <a:pPr lvl="1">
              <a:defRPr/>
            </a:pPr>
            <a:r>
              <a:rPr lang="en-US" dirty="0"/>
              <a:t>More to come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86301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KMeansModel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apply the model to data?</a:t>
            </a:r>
          </a:p>
          <a:p>
            <a:r>
              <a:rPr lang="en-US" dirty="0" smtClean="0"/>
              <a:t>Use predict:</a:t>
            </a:r>
          </a:p>
          <a:p>
            <a:pPr lvl="1"/>
            <a:r>
              <a:rPr lang="en-US" dirty="0" err="1" smtClean="0"/>
              <a:t>KMeansModel.predict</a:t>
            </a:r>
            <a:r>
              <a:rPr lang="en-US" dirty="0" smtClean="0"/>
              <a:t>(Vector)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clusterId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model.predict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Vector.dense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RDD&lt;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model.predict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(RDD&lt;Vector&gt;)</a:t>
            </a:r>
          </a:p>
          <a:p>
            <a:r>
              <a:rPr lang="en-US" dirty="0" smtClean="0">
                <a:cs typeface="Courier New" pitchFamily="49" charset="0"/>
              </a:rPr>
              <a:t>Predict returns an integer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Cluster number, i.e., 0, 1, 2, 3… (k-1).</a:t>
            </a:r>
          </a:p>
          <a:p>
            <a:pPr lvl="1"/>
            <a:endParaRPr lang="en-US" dirty="0" smtClean="0">
              <a:cs typeface="Courier New" pitchFamily="49" charset="0"/>
            </a:endParaRPr>
          </a:p>
          <a:p>
            <a:pPr lvl="1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Relating Original Data to Clustered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MLLib</a:t>
            </a:r>
            <a:r>
              <a:rPr lang="en-US" dirty="0" smtClean="0"/>
              <a:t> clusters vectors, not the original data.</a:t>
            </a:r>
          </a:p>
          <a:p>
            <a:r>
              <a:rPr lang="en-US" dirty="0" smtClean="0"/>
              <a:t>Vectors have no id or name property in </a:t>
            </a:r>
            <a:r>
              <a:rPr lang="en-US" dirty="0" err="1" smtClean="0"/>
              <a:t>MLLib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Unlike Mahout’s </a:t>
            </a:r>
            <a:r>
              <a:rPr lang="en-US" dirty="0" err="1" smtClean="0"/>
              <a:t>NamedVector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Relate Vectors to Data by creating an RDD of </a:t>
            </a:r>
            <a:r>
              <a:rPr lang="en-US" dirty="0" err="1" smtClean="0"/>
              <a:t>tuples</a:t>
            </a:r>
            <a:endParaRPr lang="en-US" dirty="0" smtClean="0"/>
          </a:p>
          <a:p>
            <a:pPr lvl="1"/>
            <a:r>
              <a:rPr lang="en-US" dirty="0" err="1" smtClean="0"/>
              <a:t>NamesAndData</a:t>
            </a:r>
            <a:r>
              <a:rPr lang="en-US" dirty="0" smtClean="0"/>
              <a:t> as RDD (name, </a:t>
            </a:r>
            <a:r>
              <a:rPr lang="en-US" dirty="0" err="1" smtClean="0"/>
              <a:t>Vector.dense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groupBy</a:t>
            </a:r>
            <a:r>
              <a:rPr lang="en-US" dirty="0" smtClean="0"/>
              <a:t> to relate one to the other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groupedClusters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NamesandData.groupBy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clusters.predict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(rdd._2)}.collect()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New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Data be assigned on the existing model:</a:t>
            </a:r>
          </a:p>
          <a:p>
            <a:r>
              <a:rPr lang="en-US" dirty="0" smtClean="0"/>
              <a:t>Make a Vector out of the new Data</a:t>
            </a:r>
          </a:p>
          <a:p>
            <a:pPr lvl="1"/>
            <a:r>
              <a:rPr lang="en-US" dirty="0" err="1" smtClean="0"/>
              <a:t>Vectors.Dense</a:t>
            </a:r>
            <a:r>
              <a:rPr lang="en-US" dirty="0" smtClean="0"/>
              <a:t>(</a:t>
            </a:r>
            <a:r>
              <a:rPr lang="en-US" dirty="0" err="1" smtClean="0"/>
              <a:t>oldData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KMeansModel.predict</a:t>
            </a:r>
            <a:r>
              <a:rPr lang="en-US" dirty="0" smtClean="0"/>
              <a:t>(vector), to get cluster membership as a number (integer)</a:t>
            </a:r>
          </a:p>
          <a:p>
            <a:r>
              <a:rPr lang="en-US" dirty="0" smtClean="0"/>
              <a:t>The new data will not affect the existing cluster locations.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Mtcars</a:t>
            </a:r>
            <a:r>
              <a:rPr lang="en-US" dirty="0" smtClean="0"/>
              <a:t> dataset: data about car models.</a:t>
            </a:r>
          </a:p>
          <a:p>
            <a:r>
              <a:rPr lang="en-US" dirty="0" smtClean="0"/>
              <a:t>location   : </a:t>
            </a:r>
            <a:r>
              <a:rPr lang="en-US" dirty="0" err="1" smtClean="0"/>
              <a:t>mllib</a:t>
            </a:r>
            <a:r>
              <a:rPr lang="en-US" dirty="0" smtClean="0"/>
              <a:t>/</a:t>
            </a:r>
            <a:r>
              <a:rPr lang="en-US" dirty="0" err="1" smtClean="0"/>
              <a:t>kmeans</a:t>
            </a:r>
            <a:endParaRPr lang="en-US" dirty="0" smtClean="0"/>
          </a:p>
          <a:p>
            <a:r>
              <a:rPr lang="en-US" dirty="0" smtClean="0"/>
              <a:t>Try out the solution line-by-line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9921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use K-Means with Spark Streaming?</a:t>
            </a:r>
          </a:p>
          <a:p>
            <a:pPr lvl="1"/>
            <a:r>
              <a:rPr lang="en-US" dirty="0" smtClean="0"/>
              <a:t>Ordinary K-means will cause </a:t>
            </a:r>
            <a:r>
              <a:rPr lang="en-US" dirty="0" err="1" smtClean="0"/>
              <a:t>centroids</a:t>
            </a:r>
            <a:r>
              <a:rPr lang="en-US" dirty="0" smtClean="0"/>
              <a:t> to converge.</a:t>
            </a:r>
          </a:p>
          <a:p>
            <a:pPr lvl="1"/>
            <a:r>
              <a:rPr lang="en-US" dirty="0" smtClean="0"/>
              <a:t>New Data will not change </a:t>
            </a:r>
            <a:r>
              <a:rPr lang="en-US" dirty="0" err="1" smtClean="0"/>
              <a:t>centroids</a:t>
            </a:r>
            <a:r>
              <a:rPr lang="en-US" dirty="0" smtClean="0"/>
              <a:t> much.</a:t>
            </a:r>
          </a:p>
          <a:p>
            <a:r>
              <a:rPr lang="en-US" dirty="0" smtClean="0"/>
              <a:t>We really want to take advantage of incoming data</a:t>
            </a:r>
          </a:p>
          <a:p>
            <a:pPr lvl="1"/>
            <a:r>
              <a:rPr lang="en-US" dirty="0" smtClean="0"/>
              <a:t>Make algorithm “forgetful” of older data.</a:t>
            </a:r>
          </a:p>
          <a:p>
            <a:pPr lvl="1"/>
            <a:r>
              <a:rPr lang="en-US" dirty="0" smtClean="0"/>
              <a:t>New Parameter: </a:t>
            </a:r>
            <a:r>
              <a:rPr lang="en-US" dirty="0" err="1" smtClean="0"/>
              <a:t>DecayFactor</a:t>
            </a:r>
            <a:r>
              <a:rPr lang="en-US" dirty="0" smtClean="0"/>
              <a:t> (how quickly to “forget”)</a:t>
            </a:r>
          </a:p>
          <a:p>
            <a:pPr lvl="1"/>
            <a:r>
              <a:rPr lang="en-US" dirty="0" smtClean="0"/>
              <a:t>New Parameter: </a:t>
            </a:r>
            <a:r>
              <a:rPr lang="en-US" dirty="0" err="1" smtClean="0"/>
              <a:t>NumDimensions</a:t>
            </a:r>
            <a:r>
              <a:rPr lang="en-US" dirty="0" smtClean="0"/>
              <a:t> (must specify number of dimensions in advance – haven’t seen data yet).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</a:t>
            </a:r>
            <a:r>
              <a:rPr lang="en-US" dirty="0" err="1" smtClean="0"/>
              <a:t>Kmeans</a:t>
            </a:r>
            <a:r>
              <a:rPr lang="en-US" dirty="0" smtClean="0"/>
              <a:t> in </a:t>
            </a:r>
            <a:r>
              <a:rPr lang="en-US" dirty="0" err="1" smtClean="0"/>
              <a:t>MLlib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Scala</a:t>
            </a:r>
            <a:r>
              <a:rPr lang="en-US" dirty="0" smtClean="0"/>
              <a:t> code for </a:t>
            </a:r>
            <a:r>
              <a:rPr lang="en-US" dirty="0" err="1" smtClean="0"/>
              <a:t>StreamingKMeans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model =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StreamingKMeans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numClusters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setDecayFactor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(1.0)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setRandomCenters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numDimensions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0.0)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model.trainOn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trainingData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model.predictOnValues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(testData.map(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=&gt;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lp.label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lp.features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))).print()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ssc.start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ssc.awaitTermination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Discovery (Latent </a:t>
            </a:r>
            <a:r>
              <a:rPr lang="en-US" dirty="0" err="1" smtClean="0"/>
              <a:t>Dirichlet</a:t>
            </a:r>
            <a:r>
              <a:rPr lang="en-US" dirty="0" smtClean="0"/>
              <a:t> Allocation)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 Discovery = finding topics based on Document terms.</a:t>
            </a:r>
          </a:p>
          <a:p>
            <a:r>
              <a:rPr lang="en-US" dirty="0" smtClean="0"/>
              <a:t>Example: Twitter</a:t>
            </a:r>
          </a:p>
          <a:p>
            <a:pPr lvl="1"/>
            <a:r>
              <a:rPr lang="en-US" dirty="0" smtClean="0"/>
              <a:t>What are the topics of a group of tweets</a:t>
            </a:r>
          </a:p>
          <a:p>
            <a:r>
              <a:rPr lang="en-US" dirty="0" smtClean="0"/>
              <a:t>This is a type of clustering.</a:t>
            </a:r>
          </a:p>
          <a:p>
            <a:r>
              <a:rPr lang="en-US" dirty="0" smtClean="0"/>
              <a:t>Each topic identified by top-N terms</a:t>
            </a:r>
          </a:p>
          <a:p>
            <a:r>
              <a:rPr lang="en-US" dirty="0" smtClean="0"/>
              <a:t>To prepare, first </a:t>
            </a:r>
            <a:r>
              <a:rPr lang="en-US" dirty="0" err="1" smtClean="0"/>
              <a:t>vectorize</a:t>
            </a:r>
            <a:r>
              <a:rPr lang="en-US" dirty="0" smtClean="0"/>
              <a:t> text using TF. (not TF/IDF).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hashingTF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HashingTF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RDD[Vector]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hashingTF.transform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(documents)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build a topic discovery model from the TF Vectors</a:t>
            </a:r>
          </a:p>
          <a:p>
            <a:pPr lvl="1"/>
            <a:r>
              <a:rPr lang="en-US" dirty="0" err="1" smtClean="0"/>
              <a:t>val</a:t>
            </a:r>
            <a:r>
              <a:rPr lang="en-US" dirty="0" smtClean="0"/>
              <a:t> corpus = </a:t>
            </a:r>
            <a:r>
              <a:rPr lang="en-US" dirty="0" err="1" smtClean="0"/>
              <a:t>parsedData.zipWithIndex.map</a:t>
            </a:r>
            <a:r>
              <a:rPr lang="en-US" dirty="0" smtClean="0"/>
              <a:t>(_.swap)</a:t>
            </a:r>
          </a:p>
          <a:p>
            <a:pPr lvl="1"/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ldaModel</a:t>
            </a:r>
            <a:r>
              <a:rPr lang="en-US" dirty="0" smtClean="0"/>
              <a:t> = new LDA().</a:t>
            </a:r>
            <a:r>
              <a:rPr lang="en-US" dirty="0" err="1" smtClean="0"/>
              <a:t>setK</a:t>
            </a:r>
            <a:r>
              <a:rPr lang="en-US" dirty="0" smtClean="0"/>
              <a:t>(3).run(corpus)</a:t>
            </a:r>
          </a:p>
          <a:p>
            <a:r>
              <a:rPr lang="en-US" dirty="0" smtClean="0"/>
              <a:t>Retrieving the topics from the model.</a:t>
            </a:r>
          </a:p>
          <a:p>
            <a:pPr lvl="1">
              <a:buNone/>
            </a:pPr>
            <a:r>
              <a:rPr lang="en-US" dirty="0" err="1" smtClean="0"/>
              <a:t>val</a:t>
            </a:r>
            <a:r>
              <a:rPr lang="en-US" dirty="0" smtClean="0"/>
              <a:t> topics = </a:t>
            </a:r>
            <a:r>
              <a:rPr lang="en-US" dirty="0" err="1" smtClean="0"/>
              <a:t>ldaModel.topicsMatrix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for (topic &lt;- Range(0, 3)) {</a:t>
            </a:r>
          </a:p>
          <a:p>
            <a:pPr lvl="1">
              <a:buNone/>
            </a:pPr>
            <a:r>
              <a:rPr lang="en-US" dirty="0" smtClean="0"/>
              <a:t>  print("Topic " + topic + ":")</a:t>
            </a:r>
          </a:p>
          <a:p>
            <a:pPr lvl="1">
              <a:buNone/>
            </a:pPr>
            <a:r>
              <a:rPr lang="en-US" dirty="0" smtClean="0"/>
              <a:t>  for (word &lt;- Range(0, </a:t>
            </a:r>
            <a:r>
              <a:rPr lang="en-US" dirty="0" err="1" smtClean="0"/>
              <a:t>ldaModel.vocabSize</a:t>
            </a:r>
            <a:r>
              <a:rPr lang="en-US" dirty="0" smtClean="0"/>
              <a:t>)) { print(" " + topics(word, topic)); }</a:t>
            </a:r>
          </a:p>
          <a:p>
            <a:pPr lvl="1">
              <a:buNone/>
            </a:pPr>
            <a:r>
              <a:rPr lang="en-US" dirty="0" smtClean="0"/>
              <a:t>  </a:t>
            </a:r>
            <a:r>
              <a:rPr lang="en-US" dirty="0" err="1" smtClean="0"/>
              <a:t>println</a:t>
            </a:r>
            <a:r>
              <a:rPr lang="en-US" dirty="0" smtClean="0"/>
              <a:t>()</a:t>
            </a:r>
          </a:p>
          <a:p>
            <a:pPr lvl="1">
              <a:buNone/>
            </a:pPr>
            <a:r>
              <a:rPr lang="en-US" dirty="0" smtClean="0"/>
              <a:t>}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 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98475" y="1981200"/>
          <a:ext cx="755650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417"/>
                <a:gridCol w="1259417"/>
                <a:gridCol w="1259417"/>
                <a:gridCol w="1259417"/>
                <a:gridCol w="1259417"/>
                <a:gridCol w="12594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r>
                        <a:rPr lang="en-US" baseline="0" dirty="0" smtClean="0"/>
                        <a:t> 1 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 1 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 2 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r>
                        <a:rPr lang="en-US" baseline="0" dirty="0" smtClean="0"/>
                        <a:t> 2 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 3 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 3 Weight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football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obama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0.019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quarterback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president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0.019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stock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0.018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team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speech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0.015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nfl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0.013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market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0.013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: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496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Mllib</a:t>
            </a:r>
            <a:r>
              <a:rPr lang="en-US" dirty="0" smtClean="0"/>
              <a:t> History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0.8: </a:t>
            </a:r>
            <a:r>
              <a:rPr lang="en-US" dirty="0" err="1" smtClean="0"/>
              <a:t>MLLib</a:t>
            </a:r>
            <a:r>
              <a:rPr lang="en-US" dirty="0" smtClean="0"/>
              <a:t> Introduced (2013-03)</a:t>
            </a:r>
          </a:p>
          <a:p>
            <a:pPr lvl="1"/>
            <a:r>
              <a:rPr lang="en-US" dirty="0" smtClean="0"/>
              <a:t>Recommendations (ALS)</a:t>
            </a:r>
          </a:p>
          <a:p>
            <a:pPr lvl="1"/>
            <a:r>
              <a:rPr lang="en-US" dirty="0" smtClean="0"/>
              <a:t>Clustering (K-Means)</a:t>
            </a:r>
          </a:p>
          <a:p>
            <a:pPr lvl="1"/>
            <a:r>
              <a:rPr lang="en-US" dirty="0" smtClean="0"/>
              <a:t>Prediction (Regression, Classification)</a:t>
            </a:r>
          </a:p>
          <a:p>
            <a:r>
              <a:rPr lang="en-US" dirty="0" smtClean="0"/>
              <a:t>0.9 Version Released (2014-02)</a:t>
            </a:r>
          </a:p>
          <a:p>
            <a:pPr lvl="1"/>
            <a:r>
              <a:rPr lang="en-US" dirty="0" smtClean="0"/>
              <a:t>Python support for </a:t>
            </a:r>
            <a:r>
              <a:rPr lang="en-US" dirty="0" err="1" smtClean="0"/>
              <a:t>MLlib</a:t>
            </a:r>
            <a:endParaRPr lang="en-US" dirty="0" smtClean="0"/>
          </a:p>
          <a:p>
            <a:r>
              <a:rPr lang="en-US" dirty="0" smtClean="0"/>
              <a:t>1.0 Version Released (2014-05)</a:t>
            </a:r>
          </a:p>
          <a:p>
            <a:pPr lvl="1"/>
            <a:r>
              <a:rPr lang="en-US" dirty="0" smtClean="0"/>
              <a:t>Decision Tree learning</a:t>
            </a:r>
          </a:p>
          <a:p>
            <a:pPr lvl="1"/>
            <a:r>
              <a:rPr lang="en-US" dirty="0" smtClean="0"/>
              <a:t>Sparse Vector support</a:t>
            </a:r>
          </a:p>
          <a:p>
            <a:pPr lvl="1"/>
            <a:r>
              <a:rPr lang="en-US" dirty="0" smtClean="0"/>
              <a:t>SVD Dimensionality Reduction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Are Everywhere : Amazon</a:t>
            </a:r>
            <a:endParaRPr lang="en-US" dirty="0"/>
          </a:p>
        </p:txBody>
      </p:sp>
      <p:pic>
        <p:nvPicPr>
          <p:cNvPr id="5" name="Content Placeholder 4" descr="Screen Shot 2014-06-17 at 11.11.0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8666" b="-8666"/>
          <a:stretch>
            <a:fillRect/>
          </a:stretch>
        </p:blipFill>
        <p:spPr/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891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258" y="3776524"/>
            <a:ext cx="3390900" cy="254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: Amazon Prime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707" y="1691716"/>
            <a:ext cx="2915218" cy="21836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779" y="4375496"/>
            <a:ext cx="2583133" cy="1934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440" y="4513537"/>
            <a:ext cx="2726898" cy="20426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642" y="1835496"/>
            <a:ext cx="3390900" cy="2540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747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From Netflix (With Profiles)</a:t>
            </a:r>
            <a:endParaRPr lang="en-US" dirty="0"/>
          </a:p>
        </p:txBody>
      </p:sp>
      <p:pic>
        <p:nvPicPr>
          <p:cNvPr id="4" name="Content Placeholder 3" descr="Screen Shot 2014-06-17 at 11.14.0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736" b="-736"/>
          <a:stretch>
            <a:fillRect/>
          </a:stretch>
        </p:blipFill>
        <p:spPr/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234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Recommendations are a straightforward application of the Collaborative Filtering algorithm.</a:t>
            </a:r>
          </a:p>
          <a:p>
            <a:pPr lvl="1"/>
            <a:r>
              <a:rPr lang="en-US" dirty="0" smtClean="0"/>
              <a:t>Collaborative filtering relates set A to set B.</a:t>
            </a:r>
          </a:p>
          <a:p>
            <a:pPr lvl="1"/>
            <a:r>
              <a:rPr lang="en-US" dirty="0" smtClean="0"/>
              <a:t>Variables in set A are given a similarity metric based on expressed relations with set B.</a:t>
            </a:r>
          </a:p>
          <a:p>
            <a:pPr lvl="1"/>
            <a:r>
              <a:rPr lang="en-US" dirty="0" smtClean="0"/>
              <a:t>We can then make guess that relations between individual members of set A can be predicted by those similar.</a:t>
            </a:r>
          </a:p>
          <a:p>
            <a:r>
              <a:rPr lang="en-US" dirty="0" smtClean="0"/>
              <a:t>Recommendations</a:t>
            </a:r>
          </a:p>
          <a:p>
            <a:pPr lvl="1"/>
            <a:r>
              <a:rPr lang="en-US" dirty="0" smtClean="0"/>
              <a:t>Let’s call set A: users and set B: items (as this is the most obvious application of CF.</a:t>
            </a:r>
            <a:endParaRPr lang="en-US" dirty="0"/>
          </a:p>
          <a:p>
            <a:pPr lvl="1"/>
            <a:r>
              <a:rPr lang="en-US" dirty="0" smtClean="0"/>
              <a:t>We recommend items to users based on users’ expressed preferences.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7404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Collaborative Filtering (CF) is commonly used in Recommendations “Recommended For You” or “More Like This” functionality</a:t>
            </a:r>
          </a:p>
          <a:p>
            <a:r>
              <a:rPr lang="en-US" dirty="0" smtClean="0"/>
              <a:t>Recommendations can be explicit (based on user ratings), or implicit (based on user interest)</a:t>
            </a:r>
          </a:p>
          <a:p>
            <a:r>
              <a:rPr lang="en-US" dirty="0" smtClean="0"/>
              <a:t>CF is expressed as Users -&gt; Items</a:t>
            </a:r>
          </a:p>
          <a:p>
            <a:pPr lvl="1"/>
            <a:r>
              <a:rPr lang="en-US" dirty="0" smtClean="0"/>
              <a:t>However, any correlation could be modeled as users to items.</a:t>
            </a:r>
          </a:p>
          <a:p>
            <a:r>
              <a:rPr lang="en-US" dirty="0" smtClean="0"/>
              <a:t>Users and Items could be the same (example: dating site)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618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Ratings Matrix : Users / Movies</a:t>
            </a:r>
            <a:endParaRPr lang="en-US" dirty="0"/>
          </a:p>
        </p:txBody>
      </p:sp>
      <p:pic>
        <p:nvPicPr>
          <p:cNvPr id="4" name="Content Placeholder 3" descr="Screen Shot 2014-06-17 at 11.20.0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13879" b="-13879"/>
          <a:stretch>
            <a:fillRect/>
          </a:stretch>
        </p:blipFill>
        <p:spPr/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5832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Ratings Matrix</a:t>
            </a:r>
            <a:endParaRPr lang="en-US" dirty="0"/>
          </a:p>
        </p:txBody>
      </p:sp>
      <p:pic>
        <p:nvPicPr>
          <p:cNvPr id="4" name="Content Placeholder 3" descr="Screen Shot 2014-06-17 at 11.29.5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4843" r="-14843"/>
          <a:stretch>
            <a:fillRect/>
          </a:stretch>
        </p:blipFill>
        <p:spPr/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(c) ElephantScale.com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8437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Data for </a:t>
            </a:r>
            <a:r>
              <a:rPr lang="en-US" dirty="0" err="1" smtClean="0"/>
              <a:t>MLLib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MLLib</a:t>
            </a:r>
            <a:r>
              <a:rPr lang="en-US" dirty="0" smtClean="0"/>
              <a:t> only looks at integer </a:t>
            </a:r>
            <a:r>
              <a:rPr lang="en-US" dirty="0" err="1" smtClean="0"/>
              <a:t>userid</a:t>
            </a:r>
            <a:r>
              <a:rPr lang="en-US" dirty="0" smtClean="0"/>
              <a:t> and </a:t>
            </a:r>
            <a:r>
              <a:rPr lang="en-US" dirty="0" err="1" smtClean="0"/>
              <a:t>itemid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Assign your data with unique integer </a:t>
            </a:r>
            <a:r>
              <a:rPr lang="en-US" dirty="0" err="1" smtClean="0"/>
              <a:t>userid</a:t>
            </a:r>
            <a:r>
              <a:rPr lang="en-US" dirty="0" smtClean="0"/>
              <a:t> and </a:t>
            </a:r>
            <a:r>
              <a:rPr lang="en-US" dirty="0" err="1" smtClean="0"/>
              <a:t>itemid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Preferences are expressed as a Double (higher is better)</a:t>
            </a:r>
          </a:p>
          <a:p>
            <a:pPr lvl="1"/>
            <a:r>
              <a:rPr lang="en-US" dirty="0" smtClean="0"/>
              <a:t>What if your preferences are binary (yes/no)?</a:t>
            </a:r>
          </a:p>
          <a:p>
            <a:pPr lvl="2"/>
            <a:r>
              <a:rPr lang="en-US" dirty="0" smtClean="0"/>
              <a:t>Assign a number, say, 5.0 for yes, and 1.0 for no.</a:t>
            </a:r>
          </a:p>
          <a:p>
            <a:pPr lvl="1"/>
            <a:r>
              <a:rPr lang="en-US" dirty="0" smtClean="0"/>
              <a:t>What if preferences are just “implied”?</a:t>
            </a:r>
          </a:p>
          <a:p>
            <a:pPr lvl="2"/>
            <a:r>
              <a:rPr lang="en-US" dirty="0" smtClean="0"/>
              <a:t>User viewed item as 5.0, no data for unviewed item.</a:t>
            </a:r>
          </a:p>
          <a:p>
            <a:r>
              <a:rPr lang="en-US" dirty="0" err="1" smtClean="0"/>
              <a:t>MLLib</a:t>
            </a:r>
            <a:r>
              <a:rPr lang="en-US" dirty="0" smtClean="0"/>
              <a:t> Rating: Integer, Integer, Double</a:t>
            </a:r>
          </a:p>
          <a:p>
            <a:pPr lvl="1"/>
            <a:r>
              <a:rPr lang="en-US" dirty="0" err="1" smtClean="0"/>
              <a:t>val</a:t>
            </a:r>
            <a:r>
              <a:rPr lang="en-US" dirty="0" smtClean="0"/>
              <a:t> ratings = data.map(_.split(',') match { case Array(user, item, rating) =&gt;  Rating(</a:t>
            </a:r>
            <a:r>
              <a:rPr lang="en-US" dirty="0" err="1" smtClean="0"/>
              <a:t>user.toInt</a:t>
            </a:r>
            <a:r>
              <a:rPr lang="en-US" dirty="0" smtClean="0"/>
              <a:t>, </a:t>
            </a:r>
            <a:r>
              <a:rPr lang="en-US" dirty="0" err="1" smtClean="0"/>
              <a:t>item.toInt</a:t>
            </a:r>
            <a:r>
              <a:rPr lang="en-US" dirty="0" smtClean="0"/>
              <a:t>, </a:t>
            </a:r>
            <a:r>
              <a:rPr lang="en-US" dirty="0" err="1" smtClean="0"/>
              <a:t>rating.toDouble</a:t>
            </a:r>
            <a:r>
              <a:rPr lang="en-US" dirty="0" smtClean="0"/>
              <a:t>)   })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MLlib</a:t>
            </a:r>
            <a:r>
              <a:rPr lang="en-US" dirty="0" smtClean="0"/>
              <a:t> Recommendations Model (ALS)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Uses the Recommendations.ALS</a:t>
            </a:r>
          </a:p>
          <a:p>
            <a:r>
              <a:rPr lang="en-US" dirty="0" smtClean="0"/>
              <a:t>ALS = Alternating Least Squares algorithm</a:t>
            </a:r>
          </a:p>
          <a:p>
            <a:r>
              <a:rPr lang="en-US" dirty="0" smtClean="0"/>
              <a:t>Train Model using number of iterations and rank.</a:t>
            </a:r>
          </a:p>
          <a:p>
            <a:r>
              <a:rPr lang="en-US" dirty="0" smtClean="0"/>
              <a:t>Class “Rating”, contains a </a:t>
            </a:r>
            <a:r>
              <a:rPr lang="en-US" dirty="0" err="1" smtClean="0"/>
              <a:t>UserId</a:t>
            </a:r>
            <a:r>
              <a:rPr lang="en-US" dirty="0" smtClean="0"/>
              <a:t>, </a:t>
            </a:r>
            <a:r>
              <a:rPr lang="en-US" dirty="0" err="1" smtClean="0"/>
              <a:t>ItemId</a:t>
            </a:r>
            <a:r>
              <a:rPr lang="en-US" dirty="0" smtClean="0"/>
              <a:t>, and numeric rating (i.e. 0-5).  </a:t>
            </a:r>
          </a:p>
          <a:p>
            <a:r>
              <a:rPr lang="en-US" dirty="0" smtClean="0"/>
              <a:t>Train model using training data:</a:t>
            </a:r>
          </a:p>
          <a:p>
            <a:pPr lvl="1"/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model 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ALS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.train(ratings, rank, numIterations, 0.01)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145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predict method on model (like regression/classification) 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org.apache.spark.mllib.recommendation.ALS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org.apache.spark.mllib.recommendation.Rating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Model.predict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RDDUsersItems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Input Takes an RDD of user – item pairs as argument(NOT Ratings)</a:t>
            </a:r>
          </a:p>
          <a:p>
            <a:pPr lvl="1"/>
            <a:r>
              <a:rPr lang="en-US" dirty="0" smtClean="0"/>
              <a:t>Returns RDD of Rating (user, item, double rating)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MLlib</a:t>
            </a:r>
            <a:r>
              <a:rPr lang="en-US" dirty="0" smtClean="0"/>
              <a:t> </a:t>
            </a:r>
            <a:r>
              <a:rPr lang="en-US" smtClean="0"/>
              <a:t>History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1.1 Released (2014-09)</a:t>
            </a:r>
          </a:p>
          <a:p>
            <a:pPr lvl="1"/>
            <a:r>
              <a:rPr lang="en-US" dirty="0" smtClean="0"/>
              <a:t>Basic Statistics Package</a:t>
            </a:r>
          </a:p>
          <a:p>
            <a:pPr lvl="1"/>
            <a:r>
              <a:rPr lang="en-US" dirty="0" smtClean="0"/>
              <a:t>Text Feature Extraction (TFIDF, Word2Vec)</a:t>
            </a:r>
          </a:p>
          <a:p>
            <a:pPr lvl="1"/>
            <a:r>
              <a:rPr lang="en-US" dirty="0" smtClean="0"/>
              <a:t>Normalization/Scaling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1.2 Released (2014-12)</a:t>
            </a:r>
          </a:p>
          <a:p>
            <a:pPr lvl="1"/>
            <a:r>
              <a:rPr lang="en-US" dirty="0" smtClean="0"/>
              <a:t>New Pipeline API introduced for </a:t>
            </a:r>
            <a:r>
              <a:rPr lang="en-US" dirty="0" err="1" smtClean="0"/>
              <a:t>Mllib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Support for </a:t>
            </a:r>
            <a:r>
              <a:rPr lang="en-US" dirty="0" err="1" smtClean="0"/>
              <a:t>DataFrame</a:t>
            </a:r>
            <a:r>
              <a:rPr lang="en-US" dirty="0" smtClean="0"/>
              <a:t> extraction</a:t>
            </a:r>
          </a:p>
          <a:p>
            <a:pPr lvl="1"/>
            <a:r>
              <a:rPr lang="en-US" dirty="0" smtClean="0"/>
              <a:t>Ensemble Decision Tree Learning (Random Forest, GBTs)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1.3 Released (2015-03)</a:t>
            </a:r>
          </a:p>
          <a:p>
            <a:pPr lvl="1"/>
            <a:r>
              <a:rPr lang="en-US" dirty="0" smtClean="0"/>
              <a:t>New Clustering: LDA (topic discovery), GMM (Gaussian), power iteration clustering,</a:t>
            </a:r>
          </a:p>
          <a:p>
            <a:pPr lvl="1"/>
            <a:r>
              <a:rPr lang="en-US" dirty="0" smtClean="0"/>
              <a:t>Classification: Multinomial Logistic Regression</a:t>
            </a:r>
          </a:p>
          <a:p>
            <a:pPr lvl="1"/>
            <a:r>
              <a:rPr lang="en-US" dirty="0" smtClean="0"/>
              <a:t>Pattern Mining: FP-Growth</a:t>
            </a:r>
          </a:p>
          <a:p>
            <a:pPr lvl="1"/>
            <a:r>
              <a:rPr lang="en-US" dirty="0" smtClean="0"/>
              <a:t>Model Import/Export: PMML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CF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CF in Spark is treated as a “supervised” ML task.</a:t>
            </a:r>
          </a:p>
          <a:p>
            <a:pPr lvl="1"/>
            <a:r>
              <a:rPr lang="en-US" dirty="0" smtClean="0"/>
              <a:t>Best if we have some test data not part of training set to compare.</a:t>
            </a:r>
          </a:p>
          <a:p>
            <a:pPr lvl="1"/>
            <a:r>
              <a:rPr lang="en-US" dirty="0" smtClean="0"/>
              <a:t>If not, can use some training data.</a:t>
            </a:r>
          </a:p>
          <a:p>
            <a:r>
              <a:rPr lang="en-US" dirty="0" smtClean="0"/>
              <a:t>Calculate error = difference in predicted preference to actual.</a:t>
            </a:r>
          </a:p>
          <a:p>
            <a:pPr lvl="1"/>
            <a:r>
              <a:rPr lang="en-US" dirty="0" smtClean="0"/>
              <a:t>Aggregate error as MSE (Mean Squared Error).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MSE = ratingsAndRecs.map { case ((user, item), (r1, r2)) =&gt;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err = (r1 - r2)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err * err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}.mean()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Results of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 is RDD[Rating]; Rating is (user, item, rating)</a:t>
            </a:r>
          </a:p>
          <a:p>
            <a:r>
              <a:rPr lang="en-US" dirty="0" smtClean="0"/>
              <a:t>Finding top-4 recommendations for each user:</a:t>
            </a:r>
          </a:p>
          <a:p>
            <a:pPr lvl="1"/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recsForEachUser</a:t>
            </a:r>
            <a:r>
              <a:rPr lang="en-US" dirty="0" smtClean="0"/>
              <a:t> = recs.map { case Rating(user, item, rating) =&gt; (user, item, rating) }.collect.</a:t>
            </a:r>
          </a:p>
          <a:p>
            <a:pPr lvl="2">
              <a:buNone/>
            </a:pPr>
            <a:r>
              <a:rPr lang="en-US" dirty="0" err="1" smtClean="0"/>
              <a:t>groupBy</a:t>
            </a:r>
            <a:r>
              <a:rPr lang="en-US" dirty="0" smtClean="0"/>
              <a:t>(_._1).   // Group By User</a:t>
            </a:r>
          </a:p>
          <a:p>
            <a:pPr lvl="2">
              <a:buNone/>
            </a:pPr>
            <a:r>
              <a:rPr lang="en-US" dirty="0" err="1" smtClean="0"/>
              <a:t>mapValues</a:t>
            </a:r>
            <a:r>
              <a:rPr lang="en-US" dirty="0" smtClean="0"/>
              <a:t>(_.</a:t>
            </a:r>
            <a:r>
              <a:rPr lang="en-US" dirty="0" err="1" smtClean="0"/>
              <a:t>sortBy</a:t>
            </a:r>
            <a:r>
              <a:rPr lang="en-US" dirty="0" smtClean="0"/>
              <a:t>(_._3). // Sort by Rating</a:t>
            </a:r>
          </a:p>
          <a:p>
            <a:pPr lvl="2">
              <a:buNone/>
            </a:pPr>
            <a:r>
              <a:rPr lang="en-US" dirty="0" smtClean="0"/>
              <a:t>take(4)).  // Get top 4 ratings</a:t>
            </a:r>
          </a:p>
          <a:p>
            <a:pPr lvl="2">
              <a:buNone/>
            </a:pPr>
            <a:r>
              <a:rPr lang="en-US" dirty="0" err="1" smtClean="0"/>
              <a:t>mapValues</a:t>
            </a:r>
            <a:r>
              <a:rPr lang="en-US" dirty="0" smtClean="0"/>
              <a:t>(_.map(_._2))  // Store Items for each rating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use data from a Czech dating website: </a:t>
            </a:r>
            <a:r>
              <a:rPr lang="en-US" dirty="0" err="1" smtClean="0"/>
              <a:t>libimseti</a:t>
            </a:r>
            <a:endParaRPr lang="en-US" dirty="0" smtClean="0"/>
          </a:p>
          <a:p>
            <a:r>
              <a:rPr lang="en-US" dirty="0" smtClean="0"/>
              <a:t>location   : </a:t>
            </a:r>
            <a:r>
              <a:rPr lang="en-US" dirty="0" err="1" smtClean="0"/>
              <a:t>mllib</a:t>
            </a:r>
            <a:r>
              <a:rPr lang="en-US" dirty="0" smtClean="0"/>
              <a:t>/</a:t>
            </a:r>
            <a:r>
              <a:rPr lang="en-US" dirty="0" err="1" smtClean="0"/>
              <a:t>recs</a:t>
            </a:r>
            <a:endParaRPr lang="en-US" dirty="0" smtClean="0"/>
          </a:p>
          <a:p>
            <a:r>
              <a:rPr lang="en-US" dirty="0" smtClean="0"/>
              <a:t>Try out the solution line-by-line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9921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: Classifications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3558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spam or not</a:t>
            </a:r>
          </a:p>
          <a:p>
            <a:r>
              <a:rPr lang="en-US" dirty="0" smtClean="0"/>
              <a:t>Is a cell a cancer cell or not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0" y="1329011"/>
            <a:ext cx="1600200" cy="21844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203403" y="2299826"/>
            <a:ext cx="2516960" cy="89246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1417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is a model which learns from data in order to identify data into classes.</a:t>
            </a:r>
          </a:p>
          <a:p>
            <a:r>
              <a:rPr lang="en-US" dirty="0" smtClean="0"/>
              <a:t>Same as regression – except categorical rather than numeric</a:t>
            </a:r>
          </a:p>
          <a:p>
            <a:r>
              <a:rPr lang="en-US" dirty="0" smtClean="0"/>
              <a:t>Classification (and regression) are supervised (or at least semi-supervised) methods.</a:t>
            </a:r>
          </a:p>
          <a:p>
            <a:r>
              <a:rPr lang="en-US" dirty="0" smtClean="0"/>
              <a:t>A special category of classification is binary classification: a yes/no response.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310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Classification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endParaRPr lang="en-US" dirty="0" smtClean="0"/>
          </a:p>
          <a:p>
            <a:pPr lvl="1"/>
            <a:r>
              <a:rPr lang="en-US" dirty="0" smtClean="0"/>
              <a:t>Support Vector Machines (using Stochastic Gradient Descent)</a:t>
            </a:r>
          </a:p>
          <a:p>
            <a:pPr lvl="1"/>
            <a:r>
              <a:rPr lang="en-US" dirty="0" smtClean="0"/>
              <a:t>Logistic Regression / </a:t>
            </a:r>
            <a:r>
              <a:rPr lang="en-US" dirty="0" err="1" smtClean="0"/>
              <a:t>MaxEntropy</a:t>
            </a:r>
            <a:endParaRPr lang="en-US" dirty="0" smtClean="0"/>
          </a:p>
          <a:p>
            <a:pPr lvl="1"/>
            <a:r>
              <a:rPr lang="en-US" dirty="0" smtClean="0"/>
              <a:t>Decision Trees</a:t>
            </a:r>
          </a:p>
          <a:p>
            <a:pPr lvl="2"/>
            <a:r>
              <a:rPr lang="en-US" dirty="0" smtClean="0"/>
              <a:t>A basic decision tree is pretty simple. </a:t>
            </a:r>
          </a:p>
          <a:p>
            <a:pPr lvl="2"/>
            <a:r>
              <a:rPr lang="en-US" dirty="0" smtClean="0"/>
              <a:t>It is a set of rules collect the rule</a:t>
            </a:r>
          </a:p>
          <a:p>
            <a:pPr lvl="2"/>
            <a:r>
              <a:rPr lang="en-US" dirty="0" smtClean="0"/>
              <a:t>Decision tree learning is a means of inferring an appropriate decision tree from the data.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887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 (SVMs)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Vector Machine is a classification method that is:</a:t>
            </a:r>
          </a:p>
          <a:p>
            <a:pPr lvl="1"/>
            <a:r>
              <a:rPr lang="en-US" dirty="0" smtClean="0"/>
              <a:t>Supervised (trained)</a:t>
            </a:r>
          </a:p>
          <a:p>
            <a:pPr lvl="1"/>
            <a:r>
              <a:rPr lang="en-US" dirty="0" smtClean="0"/>
              <a:t>Linear</a:t>
            </a:r>
          </a:p>
          <a:p>
            <a:pPr lvl="1"/>
            <a:r>
              <a:rPr lang="en-US" dirty="0" smtClean="0"/>
              <a:t>Binary (splits into 2 classes)</a:t>
            </a:r>
          </a:p>
          <a:p>
            <a:pPr lvl="1"/>
            <a:r>
              <a:rPr lang="en-US" dirty="0" smtClean="0"/>
              <a:t>Crisp (not fuzzy, not </a:t>
            </a:r>
            <a:r>
              <a:rPr lang="en-US" dirty="0" err="1" smtClean="0"/>
              <a:t>probablistic</a:t>
            </a:r>
            <a:r>
              <a:rPr lang="en-US" dirty="0" smtClean="0"/>
              <a:t>)</a:t>
            </a:r>
          </a:p>
          <a:p>
            <a:r>
              <a:rPr lang="en-US" dirty="0" smtClean="0"/>
              <a:t>How does it work?</a:t>
            </a:r>
          </a:p>
          <a:p>
            <a:pPr lvl="1"/>
            <a:r>
              <a:rPr lang="en-US" dirty="0" smtClean="0"/>
              <a:t>Draw a line (</a:t>
            </a:r>
            <a:r>
              <a:rPr lang="en-US" dirty="0" err="1" smtClean="0"/>
              <a:t>hyperplane</a:t>
            </a:r>
            <a:r>
              <a:rPr lang="en-US" dirty="0" smtClean="0"/>
              <a:t>) that separates the two classes</a:t>
            </a:r>
          </a:p>
          <a:p>
            <a:pPr lvl="1"/>
            <a:r>
              <a:rPr lang="en-US" dirty="0" smtClean="0"/>
              <a:t>Line should perform best possible separation</a:t>
            </a:r>
          </a:p>
          <a:p>
            <a:pPr lvl="1"/>
            <a:r>
              <a:rPr lang="en-US" dirty="0" smtClean="0"/>
              <a:t>Maximize distance between line and closest points.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46386" r="-46386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93619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Support in </a:t>
            </a:r>
            <a:r>
              <a:rPr lang="en-US" dirty="0" err="1" smtClean="0"/>
              <a:t>MLlib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The following algorithms are well-represented in </a:t>
            </a:r>
            <a:r>
              <a:rPr lang="en-US" dirty="0" err="1" smtClean="0"/>
              <a:t>MLlib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Linear Methods: SVM, Logistic Regression</a:t>
            </a:r>
          </a:p>
          <a:p>
            <a:pPr lvl="2"/>
            <a:r>
              <a:rPr lang="en-US" dirty="0" smtClean="0"/>
              <a:t>Decision Trees</a:t>
            </a:r>
          </a:p>
          <a:p>
            <a:pPr lvl="2"/>
            <a:r>
              <a:rPr lang="en-US" dirty="0" smtClean="0"/>
              <a:t>Ensemble Decision Trees (Random Forests, Gradient Boosted Trees)</a:t>
            </a:r>
          </a:p>
          <a:p>
            <a:pPr lvl="2"/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25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What is Machine Learning?</a:t>
            </a:r>
            <a:endParaRPr lang="en-US" dirty="0" smtClean="0">
              <a:solidFill>
                <a:srgbClr val="3366FF"/>
              </a:solidFill>
            </a:endParaRPr>
          </a:p>
          <a:p>
            <a:pPr>
              <a:defRPr/>
            </a:pPr>
            <a:r>
              <a:rPr lang="en-US" dirty="0" smtClean="0"/>
              <a:t>It is an algorithm that “learns” from data</a:t>
            </a:r>
          </a:p>
          <a:p>
            <a:pPr lvl="1">
              <a:defRPr/>
            </a:pPr>
            <a:r>
              <a:rPr lang="en-US" dirty="0" smtClean="0"/>
              <a:t>Any algorithm which improves its performance by access to data. </a:t>
            </a:r>
            <a:endParaRPr lang="en-US" dirty="0"/>
          </a:p>
          <a:p>
            <a:r>
              <a:rPr lang="en-US" dirty="0" smtClean="0"/>
              <a:t>Machine Learning borrows from applied statistics</a:t>
            </a:r>
          </a:p>
          <a:p>
            <a:r>
              <a:rPr lang="en-US" dirty="0" smtClean="0"/>
              <a:t>Also considered a branch of AI (Artificial Intelligence).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863019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use the model to predict new data?</a:t>
            </a:r>
          </a:p>
          <a:p>
            <a:r>
              <a:rPr lang="en-US" dirty="0" smtClean="0"/>
              <a:t>Use the predict method.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Performance of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Test Dataset (similar to ALS / Recommendations)</a:t>
            </a:r>
          </a:p>
          <a:p>
            <a:r>
              <a:rPr lang="en-US" dirty="0" smtClean="0"/>
              <a:t>Binary classifiers are often compared by using the ROC curve</a:t>
            </a:r>
          </a:p>
          <a:p>
            <a:pPr lvl="1"/>
            <a:r>
              <a:rPr lang="en-US" dirty="0" smtClean="0"/>
              <a:t>Receiver Operating Characteristic</a:t>
            </a:r>
          </a:p>
          <a:p>
            <a:pPr lvl="1"/>
            <a:r>
              <a:rPr lang="en-US" dirty="0" smtClean="0"/>
              <a:t>Measure by area under ROC curve.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org.apache.spark.mllib.evaluation.BinaryClassificationMetrics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</a:t>
            </a:r>
            <a:endParaRPr lang="en-US" dirty="0"/>
          </a:p>
        </p:txBody>
      </p:sp>
      <p:pic>
        <p:nvPicPr>
          <p:cNvPr id="6" name="Content Placeholder 5" descr="ROC_spac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43632" r="-43632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47643" y="6402948"/>
            <a:ext cx="5658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Source : http://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commons.wikimedia.org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/wiki/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File:ROC_space.png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88653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“churn” dataset for telecom churn prediction</a:t>
            </a:r>
          </a:p>
          <a:p>
            <a:r>
              <a:rPr lang="en-US" dirty="0" smtClean="0"/>
              <a:t>location   : </a:t>
            </a:r>
            <a:r>
              <a:rPr lang="en-US" dirty="0" err="1" smtClean="0"/>
              <a:t>mllib</a:t>
            </a:r>
            <a:r>
              <a:rPr lang="en-US" dirty="0" smtClean="0"/>
              <a:t>/</a:t>
            </a:r>
            <a:r>
              <a:rPr lang="en-US" dirty="0" err="1" smtClean="0"/>
              <a:t>classifation</a:t>
            </a:r>
            <a:endParaRPr lang="en-US" dirty="0" smtClean="0"/>
          </a:p>
          <a:p>
            <a:r>
              <a:rPr lang="en-US" dirty="0" smtClean="0"/>
              <a:t>Try out the solution line-by-line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9921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 &amp; Questions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958821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http://spark.apache.org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www.strategictechplanning.com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99230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Supervised Machine Learning: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A model is “trained” with human labeled training data.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Model then tested on other training data to see performance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Model can then be applied to unknown data.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Classification &amp; regression usually supervised.</a:t>
            </a:r>
          </a:p>
          <a:p>
            <a:pPr>
              <a:defRPr/>
            </a:pPr>
            <a:r>
              <a:rPr lang="en-US" dirty="0" smtClean="0"/>
              <a:t>Unsupervised Machine Learning</a:t>
            </a:r>
          </a:p>
          <a:p>
            <a:pPr lvl="1">
              <a:defRPr/>
            </a:pPr>
            <a:r>
              <a:rPr lang="en-US" dirty="0" smtClean="0"/>
              <a:t>Model tries to find natural patterns in the data.</a:t>
            </a:r>
          </a:p>
          <a:p>
            <a:pPr lvl="1">
              <a:defRPr/>
            </a:pPr>
            <a:r>
              <a:rPr lang="en-US" dirty="0" smtClean="0"/>
              <a:t>No human input except parameters of the model.</a:t>
            </a:r>
          </a:p>
          <a:p>
            <a:pPr lvl="1">
              <a:defRPr/>
            </a:pPr>
            <a:r>
              <a:rPr lang="en-US" dirty="0" smtClean="0"/>
              <a:t>Example: Clustering</a:t>
            </a:r>
            <a:endParaRPr lang="en-US" dirty="0"/>
          </a:p>
          <a:p>
            <a:pPr>
              <a:defRPr/>
            </a:pPr>
            <a:r>
              <a:rPr lang="en-US" dirty="0" smtClean="0"/>
              <a:t>Semi-Supervised Learning</a:t>
            </a:r>
          </a:p>
          <a:p>
            <a:pPr lvl="1">
              <a:defRPr/>
            </a:pPr>
            <a:r>
              <a:rPr lang="en-US" dirty="0" smtClean="0"/>
              <a:t>Model is trained with a training set which contains mix of trained and untrained data</a:t>
            </a:r>
            <a:endParaRPr lang="en-US" dirty="0"/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86301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Data is split into “training” and “test” data, both </a:t>
            </a:r>
            <a:r>
              <a:rPr lang="en-US" dirty="0" err="1" smtClean="0"/>
              <a:t>labelled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MLlib</a:t>
            </a:r>
            <a:r>
              <a:rPr lang="en-US" dirty="0" smtClean="0"/>
              <a:t>, use the </a:t>
            </a:r>
            <a:r>
              <a:rPr lang="en-US" dirty="0" err="1" smtClean="0"/>
              <a:t>LabeledPoint</a:t>
            </a:r>
            <a:r>
              <a:rPr lang="en-US" dirty="0" smtClean="0"/>
              <a:t> class.</a:t>
            </a:r>
          </a:p>
          <a:p>
            <a:pPr lvl="1"/>
            <a:r>
              <a:rPr lang="en-US" dirty="0" smtClean="0"/>
              <a:t>If not pre-split, then do a random split.</a:t>
            </a:r>
          </a:p>
          <a:p>
            <a:r>
              <a:rPr lang="en-US" dirty="0" smtClean="0"/>
              <a:t>A Model is trained using training data</a:t>
            </a:r>
          </a:p>
          <a:p>
            <a:r>
              <a:rPr lang="en-US" dirty="0" smtClean="0"/>
              <a:t>Prediction is made using </a:t>
            </a:r>
            <a:r>
              <a:rPr lang="en-US" dirty="0" err="1" smtClean="0"/>
              <a:t>model.predict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Model can be tested using comparing the test dataset</a:t>
            </a:r>
          </a:p>
          <a:p>
            <a:pPr lvl="1"/>
            <a:r>
              <a:rPr lang="en-US" dirty="0" smtClean="0"/>
              <a:t>Mean Squared Error: mean(predicted – actual)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2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Template2.potx</Template>
  <TotalTime>8999</TotalTime>
  <Words>3304</Words>
  <Application>Microsoft Macintosh PowerPoint</Application>
  <PresentationFormat>On-screen Show (4:3)</PresentationFormat>
  <Paragraphs>536</Paragraphs>
  <Slides>65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Template2</vt:lpstr>
      <vt:lpstr>Introduction to MLlib</vt:lpstr>
      <vt:lpstr>Spark Eco-System</vt:lpstr>
      <vt:lpstr>Machine Learning (ML Lib)</vt:lpstr>
      <vt:lpstr>Mllib History Timeline</vt:lpstr>
      <vt:lpstr>MLlib History Timeline</vt:lpstr>
      <vt:lpstr>About Machine Learning</vt:lpstr>
      <vt:lpstr>Types of Machine Learning</vt:lpstr>
      <vt:lpstr>Supervised Machine Learning</vt:lpstr>
      <vt:lpstr>Supervised Machine Learning</vt:lpstr>
      <vt:lpstr>Creating Feature Vectors: Feature Extraction</vt:lpstr>
      <vt:lpstr>Vectors: Dense versus Sparse</vt:lpstr>
      <vt:lpstr>Creating Vectors</vt:lpstr>
      <vt:lpstr>What if your variable isn’t numeric?</vt:lpstr>
      <vt:lpstr>Creating Vectors From Text</vt:lpstr>
      <vt:lpstr>TF/IDF in MLlib</vt:lpstr>
      <vt:lpstr>Preparing Text</vt:lpstr>
      <vt:lpstr>Next : Clustering</vt:lpstr>
      <vt:lpstr>What is Clustering?</vt:lpstr>
      <vt:lpstr>Clustering Applications</vt:lpstr>
      <vt:lpstr>Clustering Vectors</vt:lpstr>
      <vt:lpstr>K-Means Clustering</vt:lpstr>
      <vt:lpstr>K-Means Clustering</vt:lpstr>
      <vt:lpstr>K-Means Distance Measurements</vt:lpstr>
      <vt:lpstr>K-Means Clustering Summary</vt:lpstr>
      <vt:lpstr>K-Means in MLlib</vt:lpstr>
      <vt:lpstr>Creating Vectors for k-means in MLlib</vt:lpstr>
      <vt:lpstr>K-Means in MLlib</vt:lpstr>
      <vt:lpstr>Evaluating Cluster Performance</vt:lpstr>
      <vt:lpstr>The Elbow Method</vt:lpstr>
      <vt:lpstr>Using KMeansModel</vt:lpstr>
      <vt:lpstr>Relating Original Data to Clustered Data</vt:lpstr>
      <vt:lpstr>Handling New Data</vt:lpstr>
      <vt:lpstr>Clustering Lab</vt:lpstr>
      <vt:lpstr>Streaming K-Means</vt:lpstr>
      <vt:lpstr>Streaming Kmeans in MLlib</vt:lpstr>
      <vt:lpstr>Topic Discovery (Latent Dirichlet Allocation)</vt:lpstr>
      <vt:lpstr>LDA</vt:lpstr>
      <vt:lpstr>LDA Example</vt:lpstr>
      <vt:lpstr>Next : Recommendations</vt:lpstr>
      <vt:lpstr>Recommendations Are Everywhere : Amazon</vt:lpstr>
      <vt:lpstr>Recommended : Amazon Prime</vt:lpstr>
      <vt:lpstr>Recommendations From Netflix (With Profiles)</vt:lpstr>
      <vt:lpstr>Recommendations</vt:lpstr>
      <vt:lpstr>Collaborative Filtering</vt:lpstr>
      <vt:lpstr>Ratings Matrix : Users / Movies</vt:lpstr>
      <vt:lpstr>Item Ratings Matrix</vt:lpstr>
      <vt:lpstr>Preparing Data for MLLib</vt:lpstr>
      <vt:lpstr>MLlib Recommendations Model (ALS)</vt:lpstr>
      <vt:lpstr>Making a Prediction</vt:lpstr>
      <vt:lpstr>Measuring CF Performance</vt:lpstr>
      <vt:lpstr>Applying Results of Recommendations</vt:lpstr>
      <vt:lpstr>Recommendations Lab</vt:lpstr>
      <vt:lpstr>Next : Classifications</vt:lpstr>
      <vt:lpstr>Classification Applications</vt:lpstr>
      <vt:lpstr>Classification</vt:lpstr>
      <vt:lpstr>Review of Classification Algorithms</vt:lpstr>
      <vt:lpstr>Support Vector Machines (SVMs)</vt:lpstr>
      <vt:lpstr>Decision Tree</vt:lpstr>
      <vt:lpstr>Classification Support in MLlib</vt:lpstr>
      <vt:lpstr>Making a Prediction</vt:lpstr>
      <vt:lpstr>Measuring Performance of Classifier</vt:lpstr>
      <vt:lpstr>ROC Curve</vt:lpstr>
      <vt:lpstr>Classification Lab</vt:lpstr>
      <vt:lpstr>Thanks! &amp; Questions !</vt:lpstr>
      <vt:lpstr>Credits </vt:lpstr>
    </vt:vector>
  </TitlesOfParts>
  <Company>uloop.com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Training: MLLib</dc:title>
  <dc:creator>Timothy Fox</dc:creator>
  <cp:lastModifiedBy>MiniOffice</cp:lastModifiedBy>
  <cp:revision>898</cp:revision>
  <dcterms:created xsi:type="dcterms:W3CDTF">2013-10-16T16:30:27Z</dcterms:created>
  <dcterms:modified xsi:type="dcterms:W3CDTF">2015-04-14T13:13:27Z</dcterms:modified>
</cp:coreProperties>
</file>