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6"/>
  </p:notesMasterIdLst>
  <p:handoutMasterIdLst>
    <p:handoutMasterId r:id="rId57"/>
  </p:handoutMasterIdLst>
  <p:sldIdLst>
    <p:sldId id="258" r:id="rId2"/>
    <p:sldId id="328" r:id="rId3"/>
    <p:sldId id="377" r:id="rId4"/>
    <p:sldId id="355" r:id="rId5"/>
    <p:sldId id="329" r:id="rId6"/>
    <p:sldId id="333" r:id="rId7"/>
    <p:sldId id="330" r:id="rId8"/>
    <p:sldId id="331" r:id="rId9"/>
    <p:sldId id="332" r:id="rId10"/>
    <p:sldId id="325" r:id="rId11"/>
    <p:sldId id="345" r:id="rId12"/>
    <p:sldId id="327" r:id="rId13"/>
    <p:sldId id="323" r:id="rId14"/>
    <p:sldId id="340" r:id="rId15"/>
    <p:sldId id="341" r:id="rId16"/>
    <p:sldId id="342" r:id="rId17"/>
    <p:sldId id="343" r:id="rId18"/>
    <p:sldId id="352" r:id="rId19"/>
    <p:sldId id="346" r:id="rId20"/>
    <p:sldId id="349" r:id="rId21"/>
    <p:sldId id="367" r:id="rId22"/>
    <p:sldId id="368" r:id="rId23"/>
    <p:sldId id="350" r:id="rId24"/>
    <p:sldId id="351" r:id="rId25"/>
    <p:sldId id="369" r:id="rId26"/>
    <p:sldId id="366" r:id="rId27"/>
    <p:sldId id="370" r:id="rId28"/>
    <p:sldId id="348" r:id="rId29"/>
    <p:sldId id="371" r:id="rId30"/>
    <p:sldId id="372" r:id="rId31"/>
    <p:sldId id="347" r:id="rId32"/>
    <p:sldId id="353" r:id="rId33"/>
    <p:sldId id="354" r:id="rId34"/>
    <p:sldId id="339" r:id="rId35"/>
    <p:sldId id="357" r:id="rId36"/>
    <p:sldId id="356" r:id="rId37"/>
    <p:sldId id="358" r:id="rId38"/>
    <p:sldId id="359" r:id="rId39"/>
    <p:sldId id="360" r:id="rId40"/>
    <p:sldId id="361" r:id="rId41"/>
    <p:sldId id="362" r:id="rId42"/>
    <p:sldId id="364" r:id="rId43"/>
    <p:sldId id="373" r:id="rId44"/>
    <p:sldId id="365" r:id="rId45"/>
    <p:sldId id="363" r:id="rId46"/>
    <p:sldId id="374" r:id="rId47"/>
    <p:sldId id="375" r:id="rId48"/>
    <p:sldId id="376" r:id="rId49"/>
    <p:sldId id="336" r:id="rId50"/>
    <p:sldId id="337" r:id="rId51"/>
    <p:sldId id="335" r:id="rId52"/>
    <p:sldId id="324" r:id="rId53"/>
    <p:sldId id="334" r:id="rId54"/>
    <p:sldId id="338"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46" autoAdjust="0"/>
  </p:normalViewPr>
  <p:slideViewPr>
    <p:cSldViewPr snapToGrid="0" snapToObjects="1">
      <p:cViewPr varScale="1">
        <p:scale>
          <a:sx n="78" d="100"/>
          <a:sy n="78" d="100"/>
        </p:scale>
        <p:origin x="1764" y="96"/>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50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17C17C-C22B-5A4D-86C6-03CADFB916E7}" type="datetimeFigureOut">
              <a:rPr lang="en-US" smtClean="0"/>
              <a:t>4/11/2015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A99B00-C0AF-B149-B203-A4A82CD29191}" type="slidenum">
              <a:rPr lang="en-US" smtClean="0"/>
              <a:t>‹#›</a:t>
            </a:fld>
            <a:endParaRPr lang="en-US"/>
          </a:p>
        </p:txBody>
      </p:sp>
    </p:spTree>
    <p:extLst>
      <p:ext uri="{BB962C8B-B14F-4D97-AF65-F5344CB8AC3E}">
        <p14:creationId xmlns:p14="http://schemas.microsoft.com/office/powerpoint/2010/main" val="31802607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4EDEDA-1CEA-BB4E-9B95-2149BD5068F1}" type="datetimeFigureOut">
              <a:rPr lang="en-US" smtClean="0"/>
              <a:t>4/11/2015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4B0A8-AEC9-8A47-9FCE-A1CBD16A493F}" type="slidenum">
              <a:rPr lang="en-US" smtClean="0"/>
              <a:t>‹#›</a:t>
            </a:fld>
            <a:endParaRPr lang="en-US"/>
          </a:p>
        </p:txBody>
      </p:sp>
    </p:spTree>
    <p:extLst>
      <p:ext uri="{BB962C8B-B14F-4D97-AF65-F5344CB8AC3E}">
        <p14:creationId xmlns:p14="http://schemas.microsoft.com/office/powerpoint/2010/main" val="24907407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to Spark, Spark Streaming also built on RDD and the abstraction layer is called </a:t>
            </a:r>
            <a:r>
              <a:rPr lang="en-US" baseline="0" dirty="0" err="1" smtClean="0"/>
              <a:t>Dstream</a:t>
            </a:r>
            <a:r>
              <a:rPr lang="en-US" baseline="0" dirty="0" smtClean="0"/>
              <a:t> or Discretized Streams. </a:t>
            </a:r>
          </a:p>
          <a:p>
            <a:r>
              <a:rPr lang="en-US" baseline="0" dirty="0" err="1" smtClean="0"/>
              <a:t>Dstream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CC4B0A8-AEC9-8A47-9FCE-A1CBD16A493F}" type="slidenum">
              <a:rPr lang="en-US" smtClean="0"/>
              <a:t>6</a:t>
            </a:fld>
            <a:endParaRPr lang="en-US"/>
          </a:p>
        </p:txBody>
      </p:sp>
    </p:spTree>
    <p:extLst>
      <p:ext uri="{BB962C8B-B14F-4D97-AF65-F5344CB8AC3E}">
        <p14:creationId xmlns:p14="http://schemas.microsoft.com/office/powerpoint/2010/main" val="702776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Immutable – not changeable</a:t>
            </a:r>
            <a:r>
              <a:rPr lang="en-US" baseline="0" dirty="0" smtClean="0"/>
              <a:t> data sets. </a:t>
            </a:r>
          </a:p>
          <a:p>
            <a:endParaRPr lang="en-US" dirty="0"/>
          </a:p>
        </p:txBody>
      </p:sp>
      <p:sp>
        <p:nvSpPr>
          <p:cNvPr id="4" name="Slide Number Placeholder 3"/>
          <p:cNvSpPr>
            <a:spLocks noGrp="1"/>
          </p:cNvSpPr>
          <p:nvPr>
            <p:ph type="sldNum" sz="quarter" idx="10"/>
          </p:nvPr>
        </p:nvSpPr>
        <p:spPr/>
        <p:txBody>
          <a:bodyPr/>
          <a:lstStyle/>
          <a:p>
            <a:fld id="{1CC4B0A8-AEC9-8A47-9FCE-A1CBD16A493F}" type="slidenum">
              <a:rPr lang="en-US" smtClean="0"/>
              <a:t>8</a:t>
            </a:fld>
            <a:endParaRPr lang="en-US"/>
          </a:p>
        </p:txBody>
      </p:sp>
    </p:spTree>
    <p:extLst>
      <p:ext uri="{BB962C8B-B14F-4D97-AF65-F5344CB8AC3E}">
        <p14:creationId xmlns:p14="http://schemas.microsoft.com/office/powerpoint/2010/main" val="266287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9F1B846B-8A2D-1B40-9656-03CBE7C30F89}" type="datetime1">
              <a:rPr lang="en-US" smtClean="0"/>
              <a:t>4/11/2015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smtClean="0"/>
              <a:t>© Elephant Scale, 2014</a:t>
            </a:r>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3AC6D651-2F6B-4F44-9AC2-2874A650DFFF}" type="datetime1">
              <a:rPr lang="en-US" smtClean="0"/>
              <a:t>4/11/2015</a:t>
            </a:fld>
            <a:endParaRPr lang="en-US"/>
          </a:p>
        </p:txBody>
      </p:sp>
      <p:sp>
        <p:nvSpPr>
          <p:cNvPr id="6" name="Footer Placeholder 5"/>
          <p:cNvSpPr>
            <a:spLocks noGrp="1"/>
          </p:cNvSpPr>
          <p:nvPr>
            <p:ph type="ftr" sz="quarter" idx="11"/>
          </p:nvPr>
        </p:nvSpPr>
        <p:spPr/>
        <p:txBody>
          <a:bodyPr/>
          <a:lstStyle/>
          <a:p>
            <a:r>
              <a:rPr lang="en-US" smtClean="0"/>
              <a:t>© Elephant Scale, 2014</a:t>
            </a:r>
            <a:endParaRPr lang="en-US"/>
          </a:p>
        </p:txBody>
      </p:sp>
      <p:sp>
        <p:nvSpPr>
          <p:cNvPr id="7" name="Slide Number Placeholder 6"/>
          <p:cNvSpPr>
            <a:spLocks noGrp="1"/>
          </p:cNvSpPr>
          <p:nvPr>
            <p:ph type="sldNum" sz="quarter" idx="12"/>
          </p:nvPr>
        </p:nvSpPr>
        <p:spPr/>
        <p:txBody>
          <a:bodyPr/>
          <a:lstStyle/>
          <a:p>
            <a:fld id="{BE905D70-A87D-D24B-A194-82D263444322}"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F9368DD-AF8D-A84E-B015-C56E16CCA0B8}" type="datetime1">
              <a:rPr lang="en-US" smtClean="0"/>
              <a:t>4/11/2015</a:t>
            </a:fld>
            <a:endParaRPr lang="en-US"/>
          </a:p>
        </p:txBody>
      </p:sp>
      <p:sp>
        <p:nvSpPr>
          <p:cNvPr id="4" name="Footer Placeholder 3"/>
          <p:cNvSpPr>
            <a:spLocks noGrp="1"/>
          </p:cNvSpPr>
          <p:nvPr>
            <p:ph type="ftr" sz="quarter" idx="11"/>
          </p:nvPr>
        </p:nvSpPr>
        <p:spPr/>
        <p:txBody>
          <a:bodyPr/>
          <a:lstStyle/>
          <a:p>
            <a:r>
              <a:rPr lang="en-US" smtClean="0"/>
              <a:t>© Elephant Scale, 2014</a:t>
            </a:r>
            <a:endParaRPr lang="en-US"/>
          </a:p>
        </p:txBody>
      </p:sp>
      <p:sp>
        <p:nvSpPr>
          <p:cNvPr id="5" name="Slide Number Placeholder 4"/>
          <p:cNvSpPr>
            <a:spLocks noGrp="1"/>
          </p:cNvSpPr>
          <p:nvPr>
            <p:ph type="sldNum" sz="quarter" idx="12"/>
          </p:nvPr>
        </p:nvSpPr>
        <p:spPr/>
        <p:txBody>
          <a:bodyPr/>
          <a:lstStyle/>
          <a:p>
            <a:fld id="{BE905D70-A87D-D24B-A194-82D26344432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EECA03-0EFE-AE49-AEC4-FF5FAA3318FF}" type="datetime1">
              <a:rPr lang="en-US" smtClean="0"/>
              <a:t>4/11/2015</a:t>
            </a:fld>
            <a:endParaRPr lang="en-US"/>
          </a:p>
        </p:txBody>
      </p:sp>
      <p:sp>
        <p:nvSpPr>
          <p:cNvPr id="3" name="Footer Placeholder 2"/>
          <p:cNvSpPr>
            <a:spLocks noGrp="1"/>
          </p:cNvSpPr>
          <p:nvPr>
            <p:ph type="ftr" sz="quarter" idx="11"/>
          </p:nvPr>
        </p:nvSpPr>
        <p:spPr/>
        <p:txBody>
          <a:bodyPr/>
          <a:lstStyle/>
          <a:p>
            <a:r>
              <a:rPr lang="en-US" smtClean="0"/>
              <a:t>© Elephant Scale, 2014</a:t>
            </a:r>
            <a:endParaRPr lang="en-US"/>
          </a:p>
        </p:txBody>
      </p:sp>
      <p:sp>
        <p:nvSpPr>
          <p:cNvPr id="4" name="Slide Number Placeholder 3"/>
          <p:cNvSpPr>
            <a:spLocks noGrp="1"/>
          </p:cNvSpPr>
          <p:nvPr>
            <p:ph type="sldNum" sz="quarter" idx="12"/>
          </p:nvPr>
        </p:nvSpPr>
        <p:spPr/>
        <p:txBody>
          <a:bodyPr/>
          <a:lstStyle/>
          <a:p>
            <a:fld id="{BE905D70-A87D-D24B-A194-82D26344432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AC99F442-9D35-CD43-AF7C-482407A7E448}" type="datetime1">
              <a:rPr lang="en-US" smtClean="0"/>
              <a:t>4/11/2015</a:t>
            </a:fld>
            <a:endParaRPr lang="en-US"/>
          </a:p>
        </p:txBody>
      </p:sp>
      <p:sp>
        <p:nvSpPr>
          <p:cNvPr id="6" name="Footer Placeholder 5"/>
          <p:cNvSpPr>
            <a:spLocks noGrp="1"/>
          </p:cNvSpPr>
          <p:nvPr>
            <p:ph type="ftr" sz="quarter" idx="11"/>
          </p:nvPr>
        </p:nvSpPr>
        <p:spPr>
          <a:xfrm>
            <a:off x="3859305" y="6423585"/>
            <a:ext cx="3316941" cy="365125"/>
          </a:xfrm>
        </p:spPr>
        <p:txBody>
          <a:bodyPr/>
          <a:lstStyle/>
          <a:p>
            <a:r>
              <a:rPr lang="en-US" smtClean="0"/>
              <a:t>© Elephant Scale, 2014</a:t>
            </a:r>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FF29FFD-6E86-7D41-8B06-D97C95FD9989}" type="datetime1">
              <a:rPr lang="en-US" smtClean="0"/>
              <a:t>4/11/2015</a:t>
            </a:fld>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smtClean="0"/>
              <a:t>© Elephant Scale, 2014</a:t>
            </a:r>
            <a:endParaRPr lang="en-US"/>
          </a:p>
        </p:txBody>
      </p:sp>
      <p:sp>
        <p:nvSpPr>
          <p:cNvPr id="7" name="Slide Number Placeholder 6"/>
          <p:cNvSpPr>
            <a:spLocks noGrp="1"/>
          </p:cNvSpPr>
          <p:nvPr>
            <p:ph type="sldNum" sz="quarter" idx="12"/>
          </p:nvPr>
        </p:nvSpPr>
        <p:spPr/>
        <p:txBody>
          <a:bodyPr/>
          <a:lstStyle/>
          <a:p>
            <a:fld id="{BE905D70-A87D-D24B-A194-82D263444322}"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DD598-7C70-AD4A-A0DD-92D30AAA5510}" type="datetime1">
              <a:rPr lang="en-US" smtClean="0"/>
              <a:t>4/11/2015</a:t>
            </a:fld>
            <a:endParaRPr lang="en-US"/>
          </a:p>
        </p:txBody>
      </p:sp>
      <p:sp>
        <p:nvSpPr>
          <p:cNvPr id="6" name="Footer Placeholder 5"/>
          <p:cNvSpPr>
            <a:spLocks noGrp="1"/>
          </p:cNvSpPr>
          <p:nvPr>
            <p:ph type="ftr" sz="quarter" idx="11"/>
          </p:nvPr>
        </p:nvSpPr>
        <p:spPr/>
        <p:txBody>
          <a:bodyPr/>
          <a:lstStyle/>
          <a:p>
            <a:r>
              <a:rPr lang="en-US" smtClean="0"/>
              <a:t>© Elephant Scale, 2014</a:t>
            </a:r>
            <a:endParaRPr lang="en-US"/>
          </a:p>
        </p:txBody>
      </p:sp>
      <p:sp>
        <p:nvSpPr>
          <p:cNvPr id="7" name="Slide Number Placeholder 6"/>
          <p:cNvSpPr>
            <a:spLocks noGrp="1"/>
          </p:cNvSpPr>
          <p:nvPr>
            <p:ph type="sldNum" sz="quarter" idx="12"/>
          </p:nvPr>
        </p:nvSpPr>
        <p:spPr/>
        <p:txBody>
          <a:bodyPr/>
          <a:lstStyle/>
          <a:p>
            <a:fld id="{BE905D70-A87D-D24B-A194-82D263444322}"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69AB95C5-5C4D-2440-955D-3D443FE41120}" type="datetime1">
              <a:rPr lang="en-US" smtClean="0"/>
              <a:t>4/11/2015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smtClean="0"/>
              <a:t>© Elephant Scale, 2014</a:t>
            </a:r>
            <a:endParaRPr lang="en-US"/>
          </a:p>
        </p:txBody>
      </p:sp>
      <p:sp>
        <p:nvSpPr>
          <p:cNvPr id="7" name="Slide Number Placeholder 6"/>
          <p:cNvSpPr>
            <a:spLocks noGrp="1"/>
          </p:cNvSpPr>
          <p:nvPr>
            <p:ph type="sldNum" sz="quarter" idx="12"/>
          </p:nvPr>
        </p:nvSpPr>
        <p:spPr/>
        <p:txBody>
          <a:bodyPr/>
          <a:lstStyle/>
          <a:p>
            <a:fld id="{BE905D70-A87D-D24B-A194-82D263444322}"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7A3B19C7-97AD-7A44-9B9C-A4CD352EDF8C}" type="datetime1">
              <a:rPr lang="en-US" smtClean="0"/>
              <a:t>4/11/2015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smtClean="0"/>
              <a:t>© Elephant Scale, 2014</a:t>
            </a:r>
            <a:endParaRPr lang="en-US"/>
          </a:p>
        </p:txBody>
      </p:sp>
      <p:sp>
        <p:nvSpPr>
          <p:cNvPr id="7" name="Slide Number Placeholder 6"/>
          <p:cNvSpPr>
            <a:spLocks noGrp="1"/>
          </p:cNvSpPr>
          <p:nvPr>
            <p:ph type="sldNum" sz="quarter" idx="12"/>
          </p:nvPr>
        </p:nvSpPr>
        <p:spPr/>
        <p:txBody>
          <a:bodyPr/>
          <a:lstStyle/>
          <a:p>
            <a:fld id="{BE905D70-A87D-D24B-A194-82D263444322}"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A512E-66E8-C943-9CDD-ABCDE7307FC5}" type="datetime1">
              <a:rPr lang="en-US" smtClean="0"/>
              <a:t>4/11/2015</a:t>
            </a:fld>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smtClean="0"/>
              <a:t>© Elephant Scale, 2014</a:t>
            </a:r>
            <a:endParaRPr lang="en-US"/>
          </a:p>
        </p:txBody>
      </p:sp>
      <p:sp>
        <p:nvSpPr>
          <p:cNvPr id="7" name="Slide Number Placeholder 6"/>
          <p:cNvSpPr>
            <a:spLocks noGrp="1"/>
          </p:cNvSpPr>
          <p:nvPr>
            <p:ph type="sldNum" sz="quarter" idx="12"/>
          </p:nvPr>
        </p:nvSpPr>
        <p:spPr/>
        <p:txBody>
          <a:bodyPr/>
          <a:lstStyle/>
          <a:p>
            <a:fld id="{BE905D70-A87D-D24B-A194-82D263444322}"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75737D3-87B9-8A41-9F3E-456EAA10E2F7}" type="datetime1">
              <a:rPr lang="en-US" smtClean="0"/>
              <a:t>4/11/2015</a:t>
            </a:fld>
            <a:endParaRPr lang="en-US"/>
          </a:p>
        </p:txBody>
      </p:sp>
      <p:sp>
        <p:nvSpPr>
          <p:cNvPr id="5" name="Footer Placeholder 4"/>
          <p:cNvSpPr>
            <a:spLocks noGrp="1"/>
          </p:cNvSpPr>
          <p:nvPr>
            <p:ph type="ftr" sz="quarter" idx="11"/>
          </p:nvPr>
        </p:nvSpPr>
        <p:spPr/>
        <p:txBody>
          <a:bodyPr/>
          <a:lstStyle/>
          <a:p>
            <a:r>
              <a:rPr lang="en-US" smtClean="0"/>
              <a:t>© Elephant Scale, 2014</a:t>
            </a:r>
            <a:endParaRPr lang="en-US"/>
          </a:p>
        </p:txBody>
      </p:sp>
      <p:sp>
        <p:nvSpPr>
          <p:cNvPr id="6" name="Slide Number Placeholder 5"/>
          <p:cNvSpPr>
            <a:spLocks noGrp="1"/>
          </p:cNvSpPr>
          <p:nvPr>
            <p:ph type="sldNum" sz="quarter" idx="12"/>
          </p:nvPr>
        </p:nvSpPr>
        <p:spPr/>
        <p:txBody>
          <a:bodyPr/>
          <a:lstStyle/>
          <a:p>
            <a:fld id="{BE905D70-A87D-D24B-A194-82D2634443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B13B7C4-28A5-CB48-9F90-61EEE4FDDD8B}" type="datetime1">
              <a:rPr lang="en-US" smtClean="0"/>
              <a:t>4/11/2015</a:t>
            </a:fld>
            <a:endParaRPr lang="en-US"/>
          </a:p>
        </p:txBody>
      </p:sp>
      <p:sp>
        <p:nvSpPr>
          <p:cNvPr id="5" name="Footer Placeholder 4"/>
          <p:cNvSpPr>
            <a:spLocks noGrp="1"/>
          </p:cNvSpPr>
          <p:nvPr>
            <p:ph type="ftr" sz="quarter" idx="11"/>
          </p:nvPr>
        </p:nvSpPr>
        <p:spPr/>
        <p:txBody>
          <a:bodyPr/>
          <a:lstStyle/>
          <a:p>
            <a:r>
              <a:rPr lang="en-US" dirty="0" smtClean="0"/>
              <a:t>© Elephant Scale, 2014</a:t>
            </a:r>
            <a:endParaRPr lang="en-US" dirty="0"/>
          </a:p>
        </p:txBody>
      </p:sp>
      <p:sp>
        <p:nvSpPr>
          <p:cNvPr id="6" name="Slide Number Placeholder 5"/>
          <p:cNvSpPr>
            <a:spLocks noGrp="1"/>
          </p:cNvSpPr>
          <p:nvPr>
            <p:ph type="sldNum" sz="quarter" idx="12"/>
          </p:nvPr>
        </p:nvSpPr>
        <p:spPr/>
        <p:txBody>
          <a:bodyPr/>
          <a:lstStyle/>
          <a:p>
            <a:fld id="{BE905D70-A87D-D24B-A194-82D263444322}"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B820ADC-A989-0B43-894B-CC8B88A6A058}" type="datetime1">
              <a:rPr lang="en-US" smtClean="0"/>
              <a:t>4/11/2015</a:t>
            </a:fld>
            <a:endParaRPr lang="en-US"/>
          </a:p>
        </p:txBody>
      </p:sp>
      <p:sp>
        <p:nvSpPr>
          <p:cNvPr id="5" name="Footer Placeholder 4"/>
          <p:cNvSpPr>
            <a:spLocks noGrp="1"/>
          </p:cNvSpPr>
          <p:nvPr>
            <p:ph type="ftr" sz="quarter" idx="11"/>
          </p:nvPr>
        </p:nvSpPr>
        <p:spPr/>
        <p:txBody>
          <a:bodyPr/>
          <a:lstStyle/>
          <a:p>
            <a:r>
              <a:rPr lang="en-US" smtClean="0"/>
              <a:t>© Elephant Scale, 2014</a:t>
            </a:r>
            <a:endParaRPr lang="en-US"/>
          </a:p>
        </p:txBody>
      </p:sp>
      <p:sp>
        <p:nvSpPr>
          <p:cNvPr id="6" name="Slide Number Placeholder 5"/>
          <p:cNvSpPr>
            <a:spLocks noGrp="1"/>
          </p:cNvSpPr>
          <p:nvPr>
            <p:ph type="sldNum" sz="quarter" idx="12"/>
          </p:nvPr>
        </p:nvSpPr>
        <p:spPr/>
        <p:txBody>
          <a:bodyPr/>
          <a:lstStyle/>
          <a:p>
            <a:fld id="{BE905D70-A87D-D24B-A194-82D263444322}"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EFD7B0D-1D9A-AA44-8AA0-36F432394321}" type="datetime1">
              <a:rPr lang="en-US" smtClean="0"/>
              <a:t>4/11/2015</a:t>
            </a:fld>
            <a:endParaRPr lang="en-US"/>
          </a:p>
        </p:txBody>
      </p:sp>
      <p:sp>
        <p:nvSpPr>
          <p:cNvPr id="5" name="Footer Placeholder 4"/>
          <p:cNvSpPr>
            <a:spLocks noGrp="1"/>
          </p:cNvSpPr>
          <p:nvPr>
            <p:ph type="ftr" sz="quarter" idx="11"/>
          </p:nvPr>
        </p:nvSpPr>
        <p:spPr/>
        <p:txBody>
          <a:bodyPr/>
          <a:lstStyle/>
          <a:p>
            <a:r>
              <a:rPr lang="en-US" smtClean="0"/>
              <a:t>© Elephant Scale, 2014</a:t>
            </a:r>
            <a:endParaRPr lang="en-US"/>
          </a:p>
        </p:txBody>
      </p:sp>
      <p:sp>
        <p:nvSpPr>
          <p:cNvPr id="6" name="Slide Number Placeholder 5"/>
          <p:cNvSpPr>
            <a:spLocks noGrp="1"/>
          </p:cNvSpPr>
          <p:nvPr>
            <p:ph type="sldNum" sz="quarter" idx="12"/>
          </p:nvPr>
        </p:nvSpPr>
        <p:spPr/>
        <p:txBody>
          <a:bodyPr/>
          <a:lstStyle/>
          <a:p>
            <a:fld id="{BE905D70-A87D-D24B-A194-82D263444322}"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8391D6BE-CC5A-F441-BF5C-132B93EAE0B9}" type="datetime1">
              <a:rPr lang="en-US" smtClean="0"/>
              <a:t>4/11/2015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smtClean="0"/>
              <a:t>© Elephant Scale, 2014</a:t>
            </a:r>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7F9E5D33-2821-C642-A5E0-67CD027085C0}" type="datetime1">
              <a:rPr lang="en-US" smtClean="0"/>
              <a:t>4/11/2015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smtClean="0"/>
              <a:t>© Elephant Scale, 2014</a:t>
            </a:r>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BE905D70-A87D-D24B-A194-82D263444322}"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4EE926D-75E4-7C4A-80EF-E6F745BAF0A6}" type="datetime1">
              <a:rPr lang="en-US" smtClean="0"/>
              <a:t>4/11/2015</a:t>
            </a:fld>
            <a:endParaRPr lang="en-US"/>
          </a:p>
        </p:txBody>
      </p:sp>
      <p:sp>
        <p:nvSpPr>
          <p:cNvPr id="6" name="Footer Placeholder 5"/>
          <p:cNvSpPr>
            <a:spLocks noGrp="1"/>
          </p:cNvSpPr>
          <p:nvPr>
            <p:ph type="ftr" sz="quarter" idx="11"/>
          </p:nvPr>
        </p:nvSpPr>
        <p:spPr/>
        <p:txBody>
          <a:bodyPr/>
          <a:lstStyle/>
          <a:p>
            <a:r>
              <a:rPr lang="en-US" smtClean="0"/>
              <a:t>© Elephant Scale, 2014</a:t>
            </a:r>
            <a:endParaRPr lang="en-US"/>
          </a:p>
        </p:txBody>
      </p:sp>
      <p:sp>
        <p:nvSpPr>
          <p:cNvPr id="7" name="Slide Number Placeholder 6"/>
          <p:cNvSpPr>
            <a:spLocks noGrp="1"/>
          </p:cNvSpPr>
          <p:nvPr>
            <p:ph type="sldNum" sz="quarter" idx="12"/>
          </p:nvPr>
        </p:nvSpPr>
        <p:spPr/>
        <p:txBody>
          <a:bodyPr/>
          <a:lstStyle/>
          <a:p>
            <a:fld id="{BE905D70-A87D-D24B-A194-82D26344432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1799AEC9-6A91-FD48-8C26-85D761A9AB9A}" type="datetime1">
              <a:rPr lang="en-US" smtClean="0"/>
              <a:t>4/11/2015</a:t>
            </a:fld>
            <a:endParaRPr lang="en-US"/>
          </a:p>
        </p:txBody>
      </p:sp>
      <p:sp>
        <p:nvSpPr>
          <p:cNvPr id="8" name="Footer Placeholder 7"/>
          <p:cNvSpPr>
            <a:spLocks noGrp="1"/>
          </p:cNvSpPr>
          <p:nvPr>
            <p:ph type="ftr" sz="quarter" idx="11"/>
          </p:nvPr>
        </p:nvSpPr>
        <p:spPr/>
        <p:txBody>
          <a:bodyPr/>
          <a:lstStyle/>
          <a:p>
            <a:r>
              <a:rPr lang="en-US" smtClean="0"/>
              <a:t>© Elephant Scale, 2014</a:t>
            </a:r>
            <a:endParaRPr lang="en-US"/>
          </a:p>
        </p:txBody>
      </p:sp>
      <p:sp>
        <p:nvSpPr>
          <p:cNvPr id="9" name="Slide Number Placeholder 8"/>
          <p:cNvSpPr>
            <a:spLocks noGrp="1"/>
          </p:cNvSpPr>
          <p:nvPr>
            <p:ph type="sldNum" sz="quarter" idx="12"/>
          </p:nvPr>
        </p:nvSpPr>
        <p:spPr/>
        <p:txBody>
          <a:bodyPr/>
          <a:lstStyle/>
          <a:p>
            <a:fld id="{BE905D70-A87D-D24B-A194-82D263444322}"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AB3F87-F2CF-AA47-8A3C-25D7BBB8800D}" type="datetime1">
              <a:rPr lang="en-US" smtClean="0"/>
              <a:t>4/11/2015</a:t>
            </a:fld>
            <a:endParaRPr lang="en-US"/>
          </a:p>
        </p:txBody>
      </p:sp>
      <p:sp>
        <p:nvSpPr>
          <p:cNvPr id="6" name="Footer Placeholder 5"/>
          <p:cNvSpPr>
            <a:spLocks noGrp="1"/>
          </p:cNvSpPr>
          <p:nvPr>
            <p:ph type="ftr" sz="quarter" idx="11"/>
          </p:nvPr>
        </p:nvSpPr>
        <p:spPr/>
        <p:txBody>
          <a:bodyPr/>
          <a:lstStyle/>
          <a:p>
            <a:r>
              <a:rPr lang="en-US" smtClean="0"/>
              <a:t>© Elephant Scale, 2014</a:t>
            </a:r>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BE905D70-A87D-D24B-A194-82D26344432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17A4C3A-78B7-E146-B561-C5924296E830}" type="datetime1">
              <a:rPr lang="en-US" smtClean="0"/>
              <a:t>4/11/2015</a:t>
            </a:fld>
            <a:endParaRPr lang="en-US"/>
          </a:p>
        </p:txBody>
      </p:sp>
      <p:sp>
        <p:nvSpPr>
          <p:cNvPr id="6" name="Footer Placeholder 5"/>
          <p:cNvSpPr>
            <a:spLocks noGrp="1"/>
          </p:cNvSpPr>
          <p:nvPr>
            <p:ph type="ftr" sz="quarter" idx="11"/>
          </p:nvPr>
        </p:nvSpPr>
        <p:spPr/>
        <p:txBody>
          <a:bodyPr/>
          <a:lstStyle/>
          <a:p>
            <a:r>
              <a:rPr lang="en-US" smtClean="0"/>
              <a:t>© Elephant Scale, 2014</a:t>
            </a:r>
            <a:endParaRPr lang="en-US"/>
          </a:p>
        </p:txBody>
      </p:sp>
      <p:sp>
        <p:nvSpPr>
          <p:cNvPr id="7" name="Slide Number Placeholder 6"/>
          <p:cNvSpPr>
            <a:spLocks noGrp="1"/>
          </p:cNvSpPr>
          <p:nvPr>
            <p:ph type="sldNum" sz="quarter" idx="12"/>
          </p:nvPr>
        </p:nvSpPr>
        <p:spPr/>
        <p:txBody>
          <a:bodyPr/>
          <a:lstStyle/>
          <a:p>
            <a:fld id="{BE905D70-A87D-D24B-A194-82D263444322}"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9F7D4429-93BD-BC4F-94A7-C9B3C2CD0DC0}" type="datetime1">
              <a:rPr lang="en-US" smtClean="0"/>
              <a:t>4/11/2015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dirty="0" smtClean="0"/>
              <a:t>© Elephant Scale, 2014</a:t>
            </a:r>
            <a:endParaRPr lang="en-US"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BE905D70-A87D-D24B-A194-82D2634443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hf sldNum="0"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3"/>
            <a:ext cx="7556313" cy="2828727"/>
          </a:xfrm>
        </p:spPr>
        <p:txBody>
          <a:bodyPr/>
          <a:lstStyle/>
          <a:p>
            <a:pPr algn="ctr"/>
            <a:r>
              <a:rPr lang="en-US" sz="4800" dirty="0" smtClean="0"/>
              <a:t>Spark Streaming</a:t>
            </a:r>
            <a:endParaRPr lang="en-US" sz="4800" dirty="0"/>
          </a:p>
        </p:txBody>
      </p:sp>
      <p:sp>
        <p:nvSpPr>
          <p:cNvPr id="3" name="Content Placeholder 2"/>
          <p:cNvSpPr>
            <a:spLocks noGrp="1"/>
          </p:cNvSpPr>
          <p:nvPr>
            <p:ph idx="1"/>
          </p:nvPr>
        </p:nvSpPr>
        <p:spPr>
          <a:xfrm>
            <a:off x="498474" y="3920172"/>
            <a:ext cx="7556313" cy="2205991"/>
          </a:xfrm>
        </p:spPr>
        <p:txBody>
          <a:bodyPr>
            <a:normAutofit/>
          </a:bodyPr>
          <a:lstStyle/>
          <a:p>
            <a:pPr marL="0" indent="0" algn="ctr">
              <a:buNone/>
            </a:pPr>
            <a:endParaRPr lang="en-US" sz="3200" dirty="0" smtClean="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807280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Streaming: What is it?</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grpSp>
        <p:nvGrpSpPr>
          <p:cNvPr id="21" name="Group 20"/>
          <p:cNvGrpSpPr/>
          <p:nvPr/>
        </p:nvGrpSpPr>
        <p:grpSpPr>
          <a:xfrm>
            <a:off x="248327" y="1927739"/>
            <a:ext cx="8056605" cy="2590369"/>
            <a:chOff x="498474" y="3093739"/>
            <a:chExt cx="8056605" cy="2590369"/>
          </a:xfrm>
        </p:grpSpPr>
        <p:sp>
          <p:nvSpPr>
            <p:cNvPr id="7" name="Rectangle 6"/>
            <p:cNvSpPr/>
            <p:nvPr/>
          </p:nvSpPr>
          <p:spPr>
            <a:xfrm>
              <a:off x="498474" y="4275438"/>
              <a:ext cx="8056605" cy="14086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3514833" y="4518108"/>
              <a:ext cx="202388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Spark</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ounded Rectangle 8"/>
            <p:cNvSpPr/>
            <p:nvPr/>
          </p:nvSpPr>
          <p:spPr>
            <a:xfrm>
              <a:off x="498474" y="3138616"/>
              <a:ext cx="1565104" cy="105032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779799" y="3248279"/>
              <a:ext cx="1002454" cy="830997"/>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Spark</a:t>
              </a:r>
            </a:p>
            <a:p>
              <a:pPr algn="ctr"/>
              <a:r>
                <a:rPr lang="en-US" sz="2400" dirty="0" smtClean="0">
                  <a:ln w="0"/>
                  <a:effectLst>
                    <a:outerShdw blurRad="38100" dist="19050" dir="2700000" algn="tl" rotWithShape="0">
                      <a:schemeClr val="dk1">
                        <a:alpha val="40000"/>
                      </a:schemeClr>
                    </a:outerShdw>
                  </a:effectLst>
                </a:rPr>
                <a:t>SQL</a:t>
              </a:r>
              <a:endParaRPr lang="en-US" sz="2400" dirty="0">
                <a:ln w="0"/>
                <a:effectLst>
                  <a:outerShdw blurRad="38100" dist="19050" dir="2700000" algn="tl" rotWithShape="0">
                    <a:schemeClr val="dk1">
                      <a:alpha val="40000"/>
                    </a:schemeClr>
                  </a:outerShdw>
                </a:effectLst>
              </a:endParaRPr>
            </a:p>
          </p:txBody>
        </p:sp>
        <p:grpSp>
          <p:nvGrpSpPr>
            <p:cNvPr id="18" name="Group 17"/>
            <p:cNvGrpSpPr/>
            <p:nvPr/>
          </p:nvGrpSpPr>
          <p:grpSpPr>
            <a:xfrm>
              <a:off x="2401277" y="3130377"/>
              <a:ext cx="2508423" cy="1050325"/>
              <a:chOff x="2401277" y="3130377"/>
              <a:chExt cx="2508423" cy="1050325"/>
            </a:xfrm>
          </p:grpSpPr>
          <p:sp>
            <p:nvSpPr>
              <p:cNvPr id="12" name="Rounded Rectangle 11"/>
              <p:cNvSpPr/>
              <p:nvPr/>
            </p:nvSpPr>
            <p:spPr>
              <a:xfrm>
                <a:off x="2401277" y="3130377"/>
                <a:ext cx="2508423" cy="1050325"/>
              </a:xfrm>
              <a:prstGeom prst="roundRect">
                <a:avLst/>
              </a:prstGeom>
              <a:gradFill>
                <a:gsLst>
                  <a:gs pos="100000">
                    <a:srgbClr val="FF0000"/>
                  </a:gs>
                  <a:gs pos="100000">
                    <a:schemeClr val="accent1">
                      <a:tint val="70000"/>
                      <a:shade val="100000"/>
                      <a:alpha val="100000"/>
                      <a:satMod val="200000"/>
                      <a:lumMod val="10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727317" y="3135502"/>
                <a:ext cx="1856342" cy="954107"/>
              </a:xfrm>
              <a:prstGeom prst="rect">
                <a:avLst/>
              </a:prstGeom>
              <a:noFill/>
            </p:spPr>
            <p:txBody>
              <a:bodyPr wrap="none" lIns="91440" tIns="45720" rIns="91440" bIns="45720" anchor="ctr">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Spark</a:t>
                </a:r>
              </a:p>
              <a:p>
                <a:pPr algn="ctr"/>
                <a:r>
                  <a:rPr lang="en-US" sz="2800" dirty="0" smtClean="0">
                    <a:ln w="0"/>
                    <a:effectLst>
                      <a:outerShdw blurRad="38100" dist="19050" dir="2700000" algn="tl" rotWithShape="0">
                        <a:schemeClr val="dk1">
                          <a:alpha val="40000"/>
                        </a:schemeClr>
                      </a:outerShdw>
                    </a:effectLst>
                  </a:rPr>
                  <a:t>Streaming</a:t>
                </a:r>
                <a:endParaRPr lang="en-US" sz="2800" b="0" cap="none" spc="0" dirty="0">
                  <a:ln w="0"/>
                  <a:solidFill>
                    <a:schemeClr val="tx1"/>
                  </a:solidFill>
                  <a:effectLst>
                    <a:outerShdw blurRad="38100" dist="19050" dir="2700000" algn="tl" rotWithShape="0">
                      <a:schemeClr val="dk1">
                        <a:alpha val="40000"/>
                      </a:schemeClr>
                    </a:outerShdw>
                  </a:effectLst>
                </a:endParaRPr>
              </a:p>
            </p:txBody>
          </p:sp>
        </p:grpSp>
        <p:grpSp>
          <p:nvGrpSpPr>
            <p:cNvPr id="19" name="Group 18"/>
            <p:cNvGrpSpPr/>
            <p:nvPr/>
          </p:nvGrpSpPr>
          <p:grpSpPr>
            <a:xfrm>
              <a:off x="5130430" y="3127032"/>
              <a:ext cx="1565104" cy="1050325"/>
              <a:chOff x="5130430" y="3127032"/>
              <a:chExt cx="1565104" cy="1050325"/>
            </a:xfrm>
          </p:grpSpPr>
          <p:sp>
            <p:nvSpPr>
              <p:cNvPr id="14" name="Rounded Rectangle 13"/>
              <p:cNvSpPr/>
              <p:nvPr/>
            </p:nvSpPr>
            <p:spPr>
              <a:xfrm>
                <a:off x="5130430" y="3127032"/>
                <a:ext cx="1565104" cy="105032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269858" y="3421361"/>
                <a:ext cx="1286250"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GraphX</a:t>
                </a:r>
                <a:endParaRPr lang="en-US" sz="2400" dirty="0">
                  <a:ln w="0"/>
                  <a:effectLst>
                    <a:outerShdw blurRad="38100" dist="19050" dir="2700000" algn="tl" rotWithShape="0">
                      <a:schemeClr val="dk1">
                        <a:alpha val="40000"/>
                      </a:schemeClr>
                    </a:outerShdw>
                  </a:effectLst>
                </a:endParaRPr>
              </a:p>
            </p:txBody>
          </p:sp>
        </p:grpSp>
        <p:grpSp>
          <p:nvGrpSpPr>
            <p:cNvPr id="20" name="Group 19"/>
            <p:cNvGrpSpPr/>
            <p:nvPr/>
          </p:nvGrpSpPr>
          <p:grpSpPr>
            <a:xfrm>
              <a:off x="6940297" y="3093739"/>
              <a:ext cx="1565104" cy="1050325"/>
              <a:chOff x="6940297" y="3093739"/>
              <a:chExt cx="1565104" cy="1050325"/>
            </a:xfrm>
          </p:grpSpPr>
          <p:sp>
            <p:nvSpPr>
              <p:cNvPr id="16" name="Rounded Rectangle 15"/>
              <p:cNvSpPr/>
              <p:nvPr/>
            </p:nvSpPr>
            <p:spPr>
              <a:xfrm>
                <a:off x="6940297" y="3093739"/>
                <a:ext cx="1565104" cy="105032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226559" y="3381722"/>
                <a:ext cx="992579"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MLlib</a:t>
                </a:r>
                <a:endParaRPr lang="en-US" sz="2400" dirty="0">
                  <a:ln w="0"/>
                  <a:effectLst>
                    <a:outerShdw blurRad="38100" dist="19050" dir="2700000" algn="tl" rotWithShape="0">
                      <a:schemeClr val="dk1">
                        <a:alpha val="40000"/>
                      </a:schemeClr>
                    </a:outerShdw>
                  </a:effectLst>
                </a:endParaRPr>
              </a:p>
            </p:txBody>
          </p:sp>
        </p:grpSp>
      </p:grpSp>
      <p:sp>
        <p:nvSpPr>
          <p:cNvPr id="22" name="TextBox 21"/>
          <p:cNvSpPr txBox="1"/>
          <p:nvPr/>
        </p:nvSpPr>
        <p:spPr>
          <a:xfrm>
            <a:off x="529652" y="5288692"/>
            <a:ext cx="7132658"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Spark Streaming enables Big Data Stream Processing</a:t>
            </a:r>
          </a:p>
          <a:p>
            <a:pPr marL="285750" indent="-285750">
              <a:buFont typeface="Arial" panose="020B0604020202020204" pitchFamily="34" charset="0"/>
              <a:buChar char="•"/>
            </a:pPr>
            <a:r>
              <a:rPr lang="en-US" dirty="0" smtClean="0"/>
              <a:t>Raw Data to Processed Data with Low Latency &amp; Fault Tolerance</a:t>
            </a:r>
          </a:p>
        </p:txBody>
      </p:sp>
    </p:spTree>
    <p:extLst>
      <p:ext uri="{BB962C8B-B14F-4D97-AF65-F5344CB8AC3E}">
        <p14:creationId xmlns:p14="http://schemas.microsoft.com/office/powerpoint/2010/main" val="3842851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Streaming – Typical Applications</a:t>
            </a:r>
            <a:endParaRPr lang="en-US" dirty="0"/>
          </a:p>
        </p:txBody>
      </p:sp>
      <p:sp>
        <p:nvSpPr>
          <p:cNvPr id="3" name="Content Placeholder 2"/>
          <p:cNvSpPr>
            <a:spLocks noGrp="1"/>
          </p:cNvSpPr>
          <p:nvPr>
            <p:ph idx="1"/>
          </p:nvPr>
        </p:nvSpPr>
        <p:spPr/>
        <p:txBody>
          <a:bodyPr/>
          <a:lstStyle/>
          <a:p>
            <a:r>
              <a:rPr lang="en-US" dirty="0" smtClean="0"/>
              <a:t>Datacenter &amp; </a:t>
            </a:r>
            <a:r>
              <a:rPr lang="en-US" dirty="0" err="1" smtClean="0"/>
              <a:t>DevOp</a:t>
            </a:r>
            <a:r>
              <a:rPr lang="en-US" dirty="0" smtClean="0"/>
              <a:t> Operations</a:t>
            </a:r>
          </a:p>
          <a:p>
            <a:r>
              <a:rPr lang="en-US" dirty="0" smtClean="0"/>
              <a:t>Web and Mobile App Funnel Metrics</a:t>
            </a:r>
          </a:p>
          <a:p>
            <a:r>
              <a:rPr lang="en-US" dirty="0" smtClean="0"/>
              <a:t>Ad Optimization and Analysis</a:t>
            </a:r>
          </a:p>
          <a:p>
            <a:r>
              <a:rPr lang="en-US" dirty="0" smtClean="0"/>
              <a:t>Pattern recognition(ex – phishing, fraud, </a:t>
            </a:r>
            <a:r>
              <a:rPr lang="en-US" dirty="0" err="1" smtClean="0"/>
              <a:t>etc</a:t>
            </a:r>
            <a:r>
              <a:rPr lang="en-US" dirty="0" smtClean="0"/>
              <a:t>)</a:t>
            </a:r>
          </a:p>
          <a:p>
            <a:r>
              <a:rPr lang="en-US" dirty="0" smtClean="0"/>
              <a:t>Mobile and </a:t>
            </a:r>
            <a:r>
              <a:rPr lang="en-US" dirty="0" err="1" smtClean="0"/>
              <a:t>IoT</a:t>
            </a:r>
            <a:r>
              <a:rPr lang="en-US" dirty="0" smtClean="0"/>
              <a:t> Applications. </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80299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Spark Streaming Work?</a:t>
            </a:r>
            <a:endParaRPr lang="en-US" dirty="0"/>
          </a:p>
        </p:txBody>
      </p:sp>
      <p:sp>
        <p:nvSpPr>
          <p:cNvPr id="3" name="Content Placeholder 2"/>
          <p:cNvSpPr>
            <a:spLocks noGrp="1"/>
          </p:cNvSpPr>
          <p:nvPr>
            <p:ph idx="1"/>
          </p:nvPr>
        </p:nvSpPr>
        <p:spPr/>
        <p:txBody>
          <a:bodyPr/>
          <a:lstStyle/>
          <a:p>
            <a:r>
              <a:rPr lang="en-US" dirty="0" smtClean="0"/>
              <a:t>Live Streams are chopped into batches of </a:t>
            </a:r>
            <a:r>
              <a:rPr lang="en-US" dirty="0" err="1" smtClean="0"/>
              <a:t>Dstreams</a:t>
            </a:r>
            <a:r>
              <a:rPr lang="en-US" dirty="0" smtClean="0"/>
              <a:t> which are distributed across many machines. </a:t>
            </a:r>
          </a:p>
          <a:p>
            <a:r>
              <a:rPr lang="en-US" dirty="0" smtClean="0"/>
              <a:t>Spark Streaming also has a mechanism called “</a:t>
            </a:r>
            <a:r>
              <a:rPr lang="en-US" dirty="0" err="1" smtClean="0"/>
              <a:t>Checkpointing</a:t>
            </a:r>
            <a:r>
              <a:rPr lang="en-US" dirty="0" smtClean="0"/>
              <a:t>” – that saves state periodically to a reliable </a:t>
            </a:r>
            <a:r>
              <a:rPr lang="en-US" dirty="0" err="1" smtClean="0"/>
              <a:t>filesystem</a:t>
            </a:r>
            <a:r>
              <a:rPr lang="en-US" dirty="0" smtClean="0"/>
              <a:t> (HDFS or S3) – for every 5 to 10 batches – ideal for lost data recovery. </a:t>
            </a:r>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185093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Streaming Overview</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pic>
        <p:nvPicPr>
          <p:cNvPr id="5" name="Picture 4"/>
          <p:cNvPicPr>
            <a:picLocks noChangeAspect="1"/>
          </p:cNvPicPr>
          <p:nvPr/>
        </p:nvPicPr>
        <p:blipFill>
          <a:blip r:embed="rId2"/>
          <a:stretch>
            <a:fillRect/>
          </a:stretch>
        </p:blipFill>
        <p:spPr>
          <a:xfrm>
            <a:off x="1187039" y="1729946"/>
            <a:ext cx="6179182" cy="4744366"/>
          </a:xfrm>
          <a:prstGeom prst="rect">
            <a:avLst/>
          </a:prstGeom>
        </p:spPr>
      </p:pic>
    </p:spTree>
    <p:extLst>
      <p:ext uri="{BB962C8B-B14F-4D97-AF65-F5344CB8AC3E}">
        <p14:creationId xmlns:p14="http://schemas.microsoft.com/office/powerpoint/2010/main" val="4250076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Batches and Batch Interval</a:t>
            </a:r>
            <a:endParaRPr lang="en-US" dirty="0"/>
          </a:p>
        </p:txBody>
      </p:sp>
      <p:sp>
        <p:nvSpPr>
          <p:cNvPr id="3" name="Content Placeholder 2"/>
          <p:cNvSpPr>
            <a:spLocks noGrp="1"/>
          </p:cNvSpPr>
          <p:nvPr>
            <p:ph idx="1"/>
          </p:nvPr>
        </p:nvSpPr>
        <p:spPr>
          <a:xfrm>
            <a:off x="498474" y="1272747"/>
            <a:ext cx="7556313" cy="4841060"/>
          </a:xfrm>
        </p:spPr>
        <p:txBody>
          <a:bodyPr>
            <a:normAutofit lnSpcReduction="10000"/>
          </a:bodyPr>
          <a:lstStyle/>
          <a:p>
            <a:r>
              <a:rPr lang="en-US" dirty="0" smtClean="0"/>
              <a:t>Streaming computation is really a continuous series of batch computations on small batches of discrete data. </a:t>
            </a:r>
          </a:p>
          <a:p>
            <a:r>
              <a:rPr lang="en-US" dirty="0" smtClean="0"/>
              <a:t>Spark Streaming receives data from various input sources and groups it into small batches. </a:t>
            </a:r>
          </a:p>
          <a:p>
            <a:r>
              <a:rPr lang="en-US" dirty="0" smtClean="0"/>
              <a:t>Batch creations are time interval bound – defined by a parameter called batch interval – which can range from 500 millisecond to many seconds –depending on your application needs. </a:t>
            </a:r>
          </a:p>
          <a:p>
            <a:r>
              <a:rPr lang="en-US" dirty="0" smtClean="0"/>
              <a:t>In between each time interval, any data that comes in will be added to that batch. At the end of the time interval, the batch is closed. </a:t>
            </a:r>
          </a:p>
          <a:p>
            <a:r>
              <a:rPr lang="en-US" dirty="0" smtClean="0"/>
              <a:t>Each input batch is an discrete RDD – is processed to create other RDDs. </a:t>
            </a:r>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00849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High Level</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62" y="1274455"/>
            <a:ext cx="8575589" cy="2057815"/>
          </a:xfrm>
          <a:prstGeom prst="rect">
            <a:avLst/>
          </a:prstGeom>
        </p:spPr>
      </p:pic>
      <p:sp>
        <p:nvSpPr>
          <p:cNvPr id="8" name="Content Placeholder 2"/>
          <p:cNvSpPr>
            <a:spLocks noGrp="1"/>
          </p:cNvSpPr>
          <p:nvPr>
            <p:ph idx="1"/>
          </p:nvPr>
        </p:nvSpPr>
        <p:spPr>
          <a:xfrm>
            <a:off x="498474" y="3608173"/>
            <a:ext cx="7556313" cy="2815412"/>
          </a:xfrm>
        </p:spPr>
        <p:txBody>
          <a:bodyPr>
            <a:normAutofit lnSpcReduction="10000"/>
          </a:bodyPr>
          <a:lstStyle/>
          <a:p>
            <a:r>
              <a:rPr lang="en-US" dirty="0" smtClean="0"/>
              <a:t>Input Data Stream is converted into discrete batches of input data. Bound by time – batch interval</a:t>
            </a:r>
          </a:p>
          <a:p>
            <a:r>
              <a:rPr lang="en-US" dirty="0" smtClean="0"/>
              <a:t>For each input source, receivers are tasked (tasks) that run to collect the data and save it as RDDs.</a:t>
            </a:r>
          </a:p>
          <a:p>
            <a:r>
              <a:rPr lang="en-US" dirty="0" smtClean="0"/>
              <a:t>Run to Spark Jobs to either transform to other RDDs or ready for external systems</a:t>
            </a:r>
          </a:p>
          <a:p>
            <a:r>
              <a:rPr lang="en-US" dirty="0" smtClean="0"/>
              <a:t>This is called Micro Batch Architecture of Spark Streaming. </a:t>
            </a:r>
          </a:p>
          <a:p>
            <a:endParaRPr lang="en-US" dirty="0"/>
          </a:p>
        </p:txBody>
      </p:sp>
    </p:spTree>
    <p:extLst>
      <p:ext uri="{BB962C8B-B14F-4D97-AF65-F5344CB8AC3E}">
        <p14:creationId xmlns:p14="http://schemas.microsoft.com/office/powerpoint/2010/main" val="207151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a:t>
            </a:r>
            <a:r>
              <a:rPr lang="en-US" dirty="0" err="1" smtClean="0"/>
              <a:t>DStream</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67" y="1600200"/>
            <a:ext cx="7451125" cy="1357443"/>
          </a:xfrm>
          <a:prstGeom prst="rect">
            <a:avLst/>
          </a:prstGeom>
        </p:spPr>
      </p:pic>
      <p:sp>
        <p:nvSpPr>
          <p:cNvPr id="6" name="Content Placeholder 2"/>
          <p:cNvSpPr>
            <a:spLocks noGrp="1"/>
          </p:cNvSpPr>
          <p:nvPr>
            <p:ph idx="1"/>
          </p:nvPr>
        </p:nvSpPr>
        <p:spPr>
          <a:xfrm>
            <a:off x="498474" y="3608173"/>
            <a:ext cx="7556313" cy="2815412"/>
          </a:xfrm>
        </p:spPr>
        <p:txBody>
          <a:bodyPr>
            <a:normAutofit lnSpcReduction="10000"/>
          </a:bodyPr>
          <a:lstStyle/>
          <a:p>
            <a:pPr lvl="1"/>
            <a:r>
              <a:rPr lang="en-US" dirty="0" err="1" smtClean="0"/>
              <a:t>Dstreams</a:t>
            </a:r>
            <a:r>
              <a:rPr lang="en-US" dirty="0" smtClean="0"/>
              <a:t> can be created by either </a:t>
            </a:r>
          </a:p>
          <a:p>
            <a:pPr lvl="2"/>
            <a:r>
              <a:rPr lang="en-US" dirty="0" smtClean="0"/>
              <a:t>external input sources such as </a:t>
            </a:r>
            <a:r>
              <a:rPr lang="en-US" dirty="0" err="1" smtClean="0"/>
              <a:t>Kafta</a:t>
            </a:r>
            <a:r>
              <a:rPr lang="en-US" dirty="0" smtClean="0"/>
              <a:t>, Flume or HDFS</a:t>
            </a:r>
          </a:p>
          <a:p>
            <a:pPr lvl="2"/>
            <a:r>
              <a:rPr lang="en-US" dirty="0" smtClean="0"/>
              <a:t>Or when other </a:t>
            </a:r>
            <a:r>
              <a:rPr lang="en-US" dirty="0" err="1" smtClean="0"/>
              <a:t>Dstreams</a:t>
            </a:r>
            <a:r>
              <a:rPr lang="en-US" dirty="0" smtClean="0"/>
              <a:t> are transformed to new </a:t>
            </a:r>
            <a:r>
              <a:rPr lang="en-US" dirty="0" err="1" smtClean="0"/>
              <a:t>Dstreams</a:t>
            </a:r>
            <a:r>
              <a:rPr lang="en-US" dirty="0" smtClean="0"/>
              <a:t>.</a:t>
            </a:r>
          </a:p>
          <a:p>
            <a:pPr lvl="1"/>
            <a:r>
              <a:rPr lang="en-US" dirty="0" smtClean="0"/>
              <a:t>Output operations are similar to how it is for RDD, except that they are also done in batches. </a:t>
            </a:r>
          </a:p>
          <a:p>
            <a:pPr lvl="1"/>
            <a:r>
              <a:rPr lang="en-US" dirty="0" err="1" smtClean="0"/>
              <a:t>Dstreams</a:t>
            </a:r>
            <a:r>
              <a:rPr lang="en-US" dirty="0" smtClean="0"/>
              <a:t> are distributed on multiple machines – even they are all part of same stream. </a:t>
            </a:r>
          </a:p>
          <a:p>
            <a:pPr lvl="1"/>
            <a:r>
              <a:rPr lang="en-US" dirty="0" smtClean="0"/>
              <a:t>You operate on </a:t>
            </a:r>
            <a:r>
              <a:rPr lang="en-US" dirty="0" err="1" smtClean="0"/>
              <a:t>Dstream</a:t>
            </a:r>
            <a:r>
              <a:rPr lang="en-US" dirty="0" smtClean="0"/>
              <a:t> as if they are clusters. </a:t>
            </a:r>
          </a:p>
          <a:p>
            <a:pPr lvl="1"/>
            <a:r>
              <a:rPr lang="en-US" dirty="0" smtClean="0"/>
              <a:t>Batch processing and streaming process are done in parallel.  </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959458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Receivers</a:t>
            </a:r>
            <a:endParaRPr lang="en-US" dirty="0"/>
          </a:p>
        </p:txBody>
      </p:sp>
      <p:sp>
        <p:nvSpPr>
          <p:cNvPr id="3" name="Content Placeholder 2"/>
          <p:cNvSpPr>
            <a:spLocks noGrp="1"/>
          </p:cNvSpPr>
          <p:nvPr>
            <p:ph idx="1"/>
          </p:nvPr>
        </p:nvSpPr>
        <p:spPr/>
        <p:txBody>
          <a:bodyPr/>
          <a:lstStyle/>
          <a:p>
            <a:r>
              <a:rPr lang="en-US" dirty="0" smtClean="0"/>
              <a:t>Receivers are tasks running in application’s executors.</a:t>
            </a:r>
          </a:p>
          <a:p>
            <a:r>
              <a:rPr lang="en-US" dirty="0" smtClean="0"/>
              <a:t>They collect the data and convert it into RDDs</a:t>
            </a:r>
          </a:p>
          <a:p>
            <a:r>
              <a:rPr lang="en-US" dirty="0" smtClean="0"/>
              <a:t>For Fault Tolerance, they also replicate the input data to other executors. Received data is replicated across two nodes, so can tolerate single worker failure. </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19936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Receiver</a:t>
            </a:r>
            <a:endParaRPr lang="en-US" dirty="0"/>
          </a:p>
        </p:txBody>
      </p:sp>
      <p:sp>
        <p:nvSpPr>
          <p:cNvPr id="3" name="Content Placeholder 2"/>
          <p:cNvSpPr>
            <a:spLocks noGrp="1"/>
          </p:cNvSpPr>
          <p:nvPr>
            <p:ph idx="1"/>
          </p:nvPr>
        </p:nvSpPr>
        <p:spPr/>
        <p:txBody>
          <a:bodyPr/>
          <a:lstStyle/>
          <a:p>
            <a:r>
              <a:rPr lang="en-US" dirty="0" smtClean="0"/>
              <a:t>Network Receivers </a:t>
            </a:r>
            <a:r>
              <a:rPr lang="en-US" dirty="0"/>
              <a:t>definition is very simple – </a:t>
            </a:r>
          </a:p>
          <a:p>
            <a:pPr lvl="1"/>
            <a:r>
              <a:rPr lang="en-US" dirty="0"/>
              <a:t>what to do when you start the receiver, </a:t>
            </a:r>
          </a:p>
          <a:p>
            <a:pPr lvl="1"/>
            <a:r>
              <a:rPr lang="en-US" dirty="0"/>
              <a:t>what to do when you stop the receiver. </a:t>
            </a:r>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701414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Transformations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2 types of transformations</a:t>
            </a:r>
          </a:p>
          <a:p>
            <a:pPr lvl="1"/>
            <a:r>
              <a:rPr lang="en-US" dirty="0" smtClean="0"/>
              <a:t>Stateless</a:t>
            </a:r>
          </a:p>
          <a:p>
            <a:pPr lvl="1"/>
            <a:r>
              <a:rPr lang="en-US" dirty="0" err="1" smtClean="0"/>
              <a:t>Stateful</a:t>
            </a:r>
            <a:endParaRPr lang="en-US" dirty="0" smtClean="0"/>
          </a:p>
          <a:p>
            <a:r>
              <a:rPr lang="en-US" dirty="0" smtClean="0"/>
              <a:t>Stateless means – the transformation on a particular batch doesn’t depend on the previous batch. Common RDD transformations such as </a:t>
            </a:r>
            <a:r>
              <a:rPr lang="en-US" i="1" dirty="0" smtClean="0"/>
              <a:t>Map, Filter, </a:t>
            </a:r>
            <a:r>
              <a:rPr lang="en-US" i="1" dirty="0" err="1"/>
              <a:t>c</a:t>
            </a:r>
            <a:r>
              <a:rPr lang="en-US" i="1" dirty="0" err="1" smtClean="0"/>
              <a:t>ountByValue</a:t>
            </a:r>
            <a:r>
              <a:rPr lang="en-US" i="1" dirty="0" smtClean="0"/>
              <a:t>, </a:t>
            </a:r>
            <a:r>
              <a:rPr lang="en-US" i="1" dirty="0" err="1" smtClean="0"/>
              <a:t>reduceByKey</a:t>
            </a:r>
            <a:r>
              <a:rPr lang="en-US" dirty="0" smtClean="0"/>
              <a:t>, etc. Example, filter a particular word/string a stream of text. </a:t>
            </a:r>
          </a:p>
          <a:p>
            <a:r>
              <a:rPr lang="en-US" dirty="0" err="1" smtClean="0"/>
              <a:t>Stateful</a:t>
            </a:r>
            <a:r>
              <a:rPr lang="en-US" dirty="0" smtClean="0"/>
              <a:t> Transformation – uses the data or results from previous batches to compute the results of current batch. These are transformations based on Sliding windows and on tracking state across time. Example operations include </a:t>
            </a:r>
            <a:r>
              <a:rPr lang="en-US" i="1" dirty="0" smtClean="0"/>
              <a:t>window, </a:t>
            </a:r>
            <a:r>
              <a:rPr lang="en-US" i="1" dirty="0" err="1" smtClean="0"/>
              <a:t>countByValueAndWindow</a:t>
            </a:r>
            <a:r>
              <a:rPr lang="en-US" i="1" dirty="0" smtClean="0"/>
              <a:t>, etc. </a:t>
            </a:r>
            <a:r>
              <a:rPr lang="en-US" dirty="0" smtClean="0"/>
              <a:t>Example use cases – if we want to calculate % of price increase per trade for a given stock on NASDAQ, etc. </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407097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312" y="2757737"/>
            <a:ext cx="7556313" cy="1116106"/>
          </a:xfrm>
        </p:spPr>
        <p:txBody>
          <a:bodyPr/>
          <a:lstStyle/>
          <a:p>
            <a:pPr algn="ctr"/>
            <a:r>
              <a:rPr lang="en-US" dirty="0" smtClean="0"/>
              <a:t>Few Concept To Reinforce Before</a:t>
            </a:r>
            <a:br>
              <a:rPr lang="en-US" dirty="0" smtClean="0"/>
            </a:br>
            <a:r>
              <a:rPr lang="en-US" dirty="0" smtClean="0"/>
              <a:t>Spark Streaming</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357650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Dstream</a:t>
            </a:r>
            <a:r>
              <a:rPr lang="en-US" dirty="0" smtClean="0"/>
              <a:t> Stateless Transformations </a:t>
            </a:r>
            <a:r>
              <a:rPr lang="en-US" sz="1600" dirty="0" smtClean="0"/>
              <a:t>(some functions)</a:t>
            </a:r>
            <a:endParaRPr lang="en-US" sz="1600"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07" y="1455377"/>
            <a:ext cx="8608662" cy="5333333"/>
          </a:xfrm>
          <a:prstGeom prst="rect">
            <a:avLst/>
          </a:prstGeom>
        </p:spPr>
      </p:pic>
    </p:spTree>
    <p:extLst>
      <p:ext uri="{BB962C8B-B14F-4D97-AF65-F5344CB8AC3E}">
        <p14:creationId xmlns:p14="http://schemas.microsoft.com/office/powerpoint/2010/main" val="4266476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Transformations Over Data from Multiple </a:t>
            </a:r>
            <a:r>
              <a:rPr lang="en-US" dirty="0" err="1" smtClean="0"/>
              <a:t>DStream</a:t>
            </a:r>
            <a:endParaRPr lang="en-US" dirty="0"/>
          </a:p>
        </p:txBody>
      </p:sp>
      <p:sp>
        <p:nvSpPr>
          <p:cNvPr id="3" name="Content Placeholder 2"/>
          <p:cNvSpPr>
            <a:spLocks noGrp="1"/>
          </p:cNvSpPr>
          <p:nvPr>
            <p:ph idx="1"/>
          </p:nvPr>
        </p:nvSpPr>
        <p:spPr/>
        <p:txBody>
          <a:bodyPr/>
          <a:lstStyle/>
          <a:p>
            <a:r>
              <a:rPr lang="en-US" dirty="0" smtClean="0"/>
              <a:t>Stateless transformations can also combine data from multiple </a:t>
            </a:r>
            <a:r>
              <a:rPr lang="en-US" dirty="0" err="1" smtClean="0"/>
              <a:t>Dstreams</a:t>
            </a:r>
            <a:r>
              <a:rPr lang="en-US" dirty="0" smtClean="0"/>
              <a:t> within each time step.</a:t>
            </a:r>
          </a:p>
          <a:p>
            <a:r>
              <a:rPr lang="en-US" dirty="0" err="1" smtClean="0"/>
              <a:t>Dstreams</a:t>
            </a:r>
            <a:r>
              <a:rPr lang="en-US" dirty="0" smtClean="0"/>
              <a:t> have same join-related transformation as RDDs. </a:t>
            </a:r>
          </a:p>
          <a:p>
            <a:r>
              <a:rPr lang="en-US" dirty="0" smtClean="0"/>
              <a:t>Example operations are </a:t>
            </a:r>
          </a:p>
          <a:p>
            <a:pPr lvl="1"/>
            <a:r>
              <a:rPr lang="en-US" i="1" dirty="0" err="1" smtClean="0"/>
              <a:t>cogroup</a:t>
            </a:r>
            <a:r>
              <a:rPr lang="en-US" i="1" dirty="0" smtClean="0"/>
              <a:t>()</a:t>
            </a:r>
            <a:r>
              <a:rPr lang="en-US" dirty="0" smtClean="0"/>
              <a:t>, </a:t>
            </a:r>
          </a:p>
          <a:p>
            <a:pPr lvl="1"/>
            <a:r>
              <a:rPr lang="en-US" i="1" dirty="0" smtClean="0"/>
              <a:t>join ()</a:t>
            </a:r>
            <a:r>
              <a:rPr lang="en-US" dirty="0" smtClean="0"/>
              <a:t>, </a:t>
            </a:r>
          </a:p>
          <a:p>
            <a:pPr lvl="1"/>
            <a:r>
              <a:rPr lang="en-US" i="1" dirty="0" err="1" smtClean="0"/>
              <a:t>leftOuterJoin</a:t>
            </a:r>
            <a:r>
              <a:rPr lang="en-US" i="1" dirty="0" smtClean="0"/>
              <a:t>()</a:t>
            </a:r>
            <a:r>
              <a:rPr lang="en-US" dirty="0" smtClean="0"/>
              <a:t> are some of the examples. </a:t>
            </a:r>
          </a:p>
          <a:p>
            <a:r>
              <a:rPr lang="en-US" dirty="0" smtClean="0"/>
              <a:t>Outputs of two </a:t>
            </a:r>
            <a:r>
              <a:rPr lang="en-US" dirty="0" err="1" smtClean="0"/>
              <a:t>Dstreams</a:t>
            </a:r>
            <a:r>
              <a:rPr lang="en-US" dirty="0" smtClean="0"/>
              <a:t> using union() operator similar to how you do in core Spark or using </a:t>
            </a:r>
            <a:r>
              <a:rPr lang="en-US" i="1" dirty="0" err="1" smtClean="0"/>
              <a:t>StreamingContext.union</a:t>
            </a:r>
            <a:r>
              <a:rPr lang="en-US" i="1" dirty="0" smtClean="0"/>
              <a:t>()</a:t>
            </a:r>
            <a:r>
              <a:rPr lang="en-US" dirty="0" smtClean="0"/>
              <a:t> for multiple streams. </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632136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Stateless Transformations</a:t>
            </a:r>
            <a:endParaRPr lang="en-US" dirty="0"/>
          </a:p>
        </p:txBody>
      </p:sp>
      <p:sp>
        <p:nvSpPr>
          <p:cNvPr id="3" name="Content Placeholder 2"/>
          <p:cNvSpPr>
            <a:spLocks noGrp="1"/>
          </p:cNvSpPr>
          <p:nvPr>
            <p:ph idx="1"/>
          </p:nvPr>
        </p:nvSpPr>
        <p:spPr>
          <a:xfrm>
            <a:off x="201706" y="1981200"/>
            <a:ext cx="8633375" cy="4144963"/>
          </a:xfrm>
        </p:spPr>
        <p:txBody>
          <a:bodyPr>
            <a:normAutofit/>
          </a:bodyPr>
          <a:lstStyle/>
          <a:p>
            <a:r>
              <a:rPr lang="en-US" dirty="0" smtClean="0"/>
              <a:t>Joining two </a:t>
            </a:r>
            <a:r>
              <a:rPr lang="en-US" dirty="0" err="1" smtClean="0"/>
              <a:t>Dstreams</a:t>
            </a:r>
            <a:endParaRPr lang="en-US" dirty="0" smtClean="0"/>
          </a:p>
          <a:p>
            <a:pPr lvl="1"/>
            <a:r>
              <a:rPr lang="en-US" i="1" dirty="0" err="1" smtClean="0"/>
              <a:t>val</a:t>
            </a:r>
            <a:r>
              <a:rPr lang="en-US" i="1" dirty="0" smtClean="0"/>
              <a:t> </a:t>
            </a:r>
            <a:r>
              <a:rPr lang="en-US" i="1" dirty="0" err="1"/>
              <a:t>ipBytesDStream</a:t>
            </a:r>
            <a:r>
              <a:rPr lang="en-US" i="1" dirty="0"/>
              <a:t> =</a:t>
            </a:r>
            <a:r>
              <a:rPr lang="en-US" i="1" dirty="0" err="1"/>
              <a:t>accessLogsDStream.map</a:t>
            </a:r>
            <a:r>
              <a:rPr lang="en-US" i="1" dirty="0"/>
              <a:t>(entry =&gt; (</a:t>
            </a:r>
            <a:r>
              <a:rPr lang="en-US" i="1" dirty="0" err="1"/>
              <a:t>entry.getIpAddress</a:t>
            </a:r>
            <a:r>
              <a:rPr lang="en-US" i="1" dirty="0"/>
              <a:t>(), </a:t>
            </a:r>
            <a:r>
              <a:rPr lang="en-US" i="1" dirty="0" err="1"/>
              <a:t>entry.getContentSize</a:t>
            </a:r>
            <a:r>
              <a:rPr lang="en-US" i="1" dirty="0"/>
              <a:t>()))</a:t>
            </a:r>
            <a:r>
              <a:rPr lang="en-US" dirty="0"/>
              <a:t> </a:t>
            </a:r>
            <a:endParaRPr lang="en-US" dirty="0" smtClean="0"/>
          </a:p>
          <a:p>
            <a:pPr lvl="1"/>
            <a:r>
              <a:rPr lang="en-US" i="1" dirty="0" err="1" smtClean="0"/>
              <a:t>val</a:t>
            </a:r>
            <a:r>
              <a:rPr lang="en-US" i="1" dirty="0" smtClean="0"/>
              <a:t> </a:t>
            </a:r>
            <a:r>
              <a:rPr lang="en-US" i="1" dirty="0" err="1"/>
              <a:t>ipBytesSumDStream</a:t>
            </a:r>
            <a:r>
              <a:rPr lang="en-US" i="1" dirty="0"/>
              <a:t> =</a:t>
            </a:r>
            <a:r>
              <a:rPr lang="en-US" i="1" dirty="0" err="1"/>
              <a:t>ipBytesDStream.reduceByKey</a:t>
            </a:r>
            <a:r>
              <a:rPr lang="en-US" i="1" dirty="0"/>
              <a:t>((x, y) =&gt; x + y)</a:t>
            </a:r>
            <a:r>
              <a:rPr lang="en-US" dirty="0"/>
              <a:t> </a:t>
            </a:r>
            <a:endParaRPr lang="en-US" dirty="0" smtClean="0"/>
          </a:p>
          <a:p>
            <a:pPr lvl="1"/>
            <a:r>
              <a:rPr lang="en-US" i="1" dirty="0" err="1" smtClean="0"/>
              <a:t>val</a:t>
            </a:r>
            <a:r>
              <a:rPr lang="en-US" i="1" dirty="0" smtClean="0"/>
              <a:t> </a:t>
            </a:r>
            <a:r>
              <a:rPr lang="en-US" i="1" dirty="0" err="1"/>
              <a:t>ipBytesRequestCountDStream</a:t>
            </a:r>
            <a:r>
              <a:rPr lang="en-US" i="1" dirty="0"/>
              <a:t> =</a:t>
            </a:r>
            <a:r>
              <a:rPr lang="en-US" i="1" dirty="0" err="1"/>
              <a:t>ipCountsDStream.join</a:t>
            </a:r>
            <a:r>
              <a:rPr lang="en-US" i="1" dirty="0"/>
              <a:t>(</a:t>
            </a:r>
            <a:r>
              <a:rPr lang="en-US" i="1" dirty="0" err="1"/>
              <a:t>ipBytesSumDStream</a:t>
            </a:r>
            <a:r>
              <a:rPr lang="en-US" i="1" dirty="0" smtClean="0"/>
              <a:t>)</a:t>
            </a:r>
          </a:p>
          <a:p>
            <a:pPr lvl="1"/>
            <a:r>
              <a:rPr lang="en-US" dirty="0" smtClean="0"/>
              <a:t>Use join to join the </a:t>
            </a:r>
            <a:r>
              <a:rPr lang="en-US" dirty="0" err="1" smtClean="0"/>
              <a:t>Dstreams</a:t>
            </a:r>
            <a:r>
              <a:rPr lang="en-US" dirty="0" smtClean="0"/>
              <a:t> from map and </a:t>
            </a:r>
            <a:r>
              <a:rPr lang="en-US" i="1" dirty="0" err="1" smtClean="0"/>
              <a:t>reduceByKey</a:t>
            </a:r>
            <a:r>
              <a:rPr lang="en-US" dirty="0" smtClean="0"/>
              <a:t> transformations. </a:t>
            </a:r>
          </a:p>
          <a:p>
            <a:r>
              <a:rPr lang="en-US" i="1" dirty="0" smtClean="0"/>
              <a:t>Transform()</a:t>
            </a:r>
            <a:r>
              <a:rPr lang="en-US" dirty="0" smtClean="0"/>
              <a:t> is an advanced operator that lets you operate directly on the RDDs inside them – between two different RDDs within a </a:t>
            </a:r>
            <a:r>
              <a:rPr lang="en-US" dirty="0" err="1" smtClean="0"/>
              <a:t>DStreams</a:t>
            </a:r>
            <a:endParaRPr lang="en-US" dirty="0" smtClean="0"/>
          </a:p>
          <a:p>
            <a:pPr lvl="1"/>
            <a:r>
              <a:rPr lang="en-US" i="1" dirty="0" err="1"/>
              <a:t>val</a:t>
            </a:r>
            <a:r>
              <a:rPr lang="en-US" i="1" dirty="0"/>
              <a:t> </a:t>
            </a:r>
            <a:r>
              <a:rPr lang="en-US" i="1" dirty="0" err="1"/>
              <a:t>outlierDStream</a:t>
            </a:r>
            <a:r>
              <a:rPr lang="en-US" i="1" dirty="0"/>
              <a:t> = </a:t>
            </a:r>
            <a:r>
              <a:rPr lang="en-US" i="1" dirty="0" err="1"/>
              <a:t>accessLogsDStream.transform</a:t>
            </a:r>
            <a:r>
              <a:rPr lang="en-US" i="1" dirty="0"/>
              <a:t> { </a:t>
            </a:r>
            <a:r>
              <a:rPr lang="en-US" i="1" dirty="0" err="1"/>
              <a:t>rdd</a:t>
            </a:r>
            <a:r>
              <a:rPr lang="en-US" i="1" dirty="0"/>
              <a:t> =&gt;</a:t>
            </a:r>
            <a:r>
              <a:rPr lang="en-US" i="1" dirty="0" err="1"/>
              <a:t>extractOutliers</a:t>
            </a:r>
            <a:r>
              <a:rPr lang="en-US" i="1" dirty="0"/>
              <a:t>(</a:t>
            </a:r>
            <a:r>
              <a:rPr lang="en-US" i="1" dirty="0" err="1"/>
              <a:t>rdd</a:t>
            </a:r>
            <a:r>
              <a:rPr lang="en-US" i="1" dirty="0"/>
              <a:t>) </a:t>
            </a:r>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292553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Transformations</a:t>
            </a:r>
            <a:endParaRPr lang="en-US" dirty="0"/>
          </a:p>
        </p:txBody>
      </p:sp>
      <p:sp>
        <p:nvSpPr>
          <p:cNvPr id="3" name="Content Placeholder 2"/>
          <p:cNvSpPr>
            <a:spLocks noGrp="1"/>
          </p:cNvSpPr>
          <p:nvPr>
            <p:ph idx="1"/>
          </p:nvPr>
        </p:nvSpPr>
        <p:spPr>
          <a:xfrm>
            <a:off x="226620" y="1458093"/>
            <a:ext cx="8052402" cy="4717493"/>
          </a:xfrm>
        </p:spPr>
        <p:txBody>
          <a:bodyPr>
            <a:normAutofit fontScale="92500" lnSpcReduction="20000"/>
          </a:bodyPr>
          <a:lstStyle/>
          <a:p>
            <a:r>
              <a:rPr lang="en-US" dirty="0" smtClean="0"/>
              <a:t>These operations track data across time – make use of previous data to generate or run current transformations. </a:t>
            </a:r>
          </a:p>
          <a:p>
            <a:r>
              <a:rPr lang="en-US" dirty="0" smtClean="0"/>
              <a:t>There are two main types of windowed operations</a:t>
            </a:r>
          </a:p>
          <a:p>
            <a:pPr lvl="1"/>
            <a:r>
              <a:rPr lang="en-US" i="1" dirty="0" smtClean="0"/>
              <a:t>Sliding Window</a:t>
            </a:r>
          </a:p>
          <a:p>
            <a:pPr lvl="1"/>
            <a:r>
              <a:rPr lang="en-US" i="1" dirty="0" err="1" smtClean="0"/>
              <a:t>updateStatebyKey</a:t>
            </a:r>
            <a:endParaRPr lang="en-US" i="1" dirty="0" smtClean="0"/>
          </a:p>
          <a:p>
            <a:r>
              <a:rPr lang="en-US" dirty="0" err="1" smtClean="0"/>
              <a:t>Stateful</a:t>
            </a:r>
            <a:r>
              <a:rPr lang="en-US" dirty="0" smtClean="0"/>
              <a:t> transformations require “</a:t>
            </a:r>
            <a:r>
              <a:rPr lang="en-US" i="1" dirty="0" err="1" smtClean="0"/>
              <a:t>Checkpointing</a:t>
            </a:r>
            <a:r>
              <a:rPr lang="en-US" i="1" dirty="0" smtClean="0"/>
              <a:t>” </a:t>
            </a:r>
            <a:r>
              <a:rPr lang="en-US" dirty="0" smtClean="0"/>
              <a:t> for fault tolerance. </a:t>
            </a:r>
          </a:p>
          <a:p>
            <a:r>
              <a:rPr lang="en-US" dirty="0" smtClean="0"/>
              <a:t>For each windowed operation, you need 2 parameters</a:t>
            </a:r>
          </a:p>
          <a:p>
            <a:pPr lvl="1"/>
            <a:r>
              <a:rPr lang="en-US" i="1" dirty="0" err="1" smtClean="0"/>
              <a:t>WindowDuration</a:t>
            </a:r>
            <a:endParaRPr lang="en-US" i="1" dirty="0" smtClean="0"/>
          </a:p>
          <a:p>
            <a:pPr lvl="1"/>
            <a:r>
              <a:rPr lang="en-US" i="1" dirty="0" err="1" smtClean="0"/>
              <a:t>SlidingDuration</a:t>
            </a:r>
            <a:endParaRPr lang="en-US" i="1" dirty="0" smtClean="0"/>
          </a:p>
          <a:p>
            <a:r>
              <a:rPr lang="en-US" dirty="0" smtClean="0"/>
              <a:t>Both the above parameters are multiples of batch interval. So, a </a:t>
            </a:r>
            <a:r>
              <a:rPr lang="en-US" i="1" dirty="0" err="1" smtClean="0"/>
              <a:t>WindowDuration</a:t>
            </a:r>
            <a:r>
              <a:rPr lang="en-US" i="1" dirty="0" smtClean="0"/>
              <a:t> </a:t>
            </a:r>
            <a:r>
              <a:rPr lang="en-US" dirty="0" smtClean="0"/>
              <a:t>could be 5</a:t>
            </a:r>
            <a:r>
              <a:rPr lang="en-US" i="1" dirty="0" smtClean="0"/>
              <a:t> </a:t>
            </a:r>
            <a:r>
              <a:rPr lang="en-US" i="1" dirty="0" err="1" smtClean="0"/>
              <a:t>BatchIntervals</a:t>
            </a:r>
            <a:r>
              <a:rPr lang="en-US" i="1" dirty="0" smtClean="0"/>
              <a:t>. </a:t>
            </a:r>
          </a:p>
          <a:p>
            <a:r>
              <a:rPr lang="en-US" i="1" dirty="0" err="1" smtClean="0"/>
              <a:t>SlidingDuration</a:t>
            </a:r>
            <a:r>
              <a:rPr lang="en-US" i="1" dirty="0" smtClean="0"/>
              <a:t> </a:t>
            </a:r>
            <a:r>
              <a:rPr lang="en-US" dirty="0" smtClean="0"/>
              <a:t>defaults to </a:t>
            </a:r>
            <a:r>
              <a:rPr lang="en-US" i="1" dirty="0" err="1" smtClean="0"/>
              <a:t>BatchInterval</a:t>
            </a:r>
            <a:r>
              <a:rPr lang="en-US" i="1" dirty="0"/>
              <a:t> </a:t>
            </a:r>
            <a:r>
              <a:rPr lang="en-US" dirty="0" smtClean="0"/>
              <a:t>sets how frequently the new </a:t>
            </a:r>
            <a:r>
              <a:rPr lang="en-US" dirty="0" err="1" smtClean="0"/>
              <a:t>Dstream</a:t>
            </a:r>
            <a:r>
              <a:rPr lang="en-US" dirty="0" smtClean="0"/>
              <a:t> computes results. </a:t>
            </a:r>
          </a:p>
          <a:p>
            <a:endParaRPr lang="en-US" dirty="0" smtClean="0"/>
          </a:p>
          <a:p>
            <a:pPr marL="228600" lvl="1" indent="0">
              <a:buNone/>
            </a:pPr>
            <a:endParaRPr lang="en-US" i="1"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043534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Windowed Stream with a window duration example</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1600200"/>
            <a:ext cx="7850560" cy="4896659"/>
          </a:xfrm>
          <a:prstGeom prst="rect">
            <a:avLst/>
          </a:prstGeom>
        </p:spPr>
      </p:pic>
    </p:spTree>
    <p:extLst>
      <p:ext uri="{BB962C8B-B14F-4D97-AF65-F5344CB8AC3E}">
        <p14:creationId xmlns:p14="http://schemas.microsoft.com/office/powerpoint/2010/main" val="2842884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Windowed Transformations</a:t>
            </a:r>
            <a:endParaRPr lang="en-US" dirty="0"/>
          </a:p>
        </p:txBody>
      </p:sp>
      <p:sp>
        <p:nvSpPr>
          <p:cNvPr id="3" name="Content Placeholder 2"/>
          <p:cNvSpPr>
            <a:spLocks noGrp="1"/>
          </p:cNvSpPr>
          <p:nvPr>
            <p:ph idx="1"/>
          </p:nvPr>
        </p:nvSpPr>
        <p:spPr/>
        <p:txBody>
          <a:bodyPr/>
          <a:lstStyle/>
          <a:p>
            <a:r>
              <a:rPr lang="en-US" dirty="0" smtClean="0"/>
              <a:t>Windowed operations compute results across a longer time period than the </a:t>
            </a:r>
            <a:r>
              <a:rPr lang="en-US" dirty="0" err="1" smtClean="0"/>
              <a:t>StreamingContext’s</a:t>
            </a:r>
            <a:r>
              <a:rPr lang="en-US" dirty="0" smtClean="0"/>
              <a:t> batch interval. </a:t>
            </a:r>
          </a:p>
          <a:p>
            <a:r>
              <a:rPr lang="en-US" dirty="0" smtClean="0"/>
              <a:t>All Windowed operations need two parameters – window duration and sliding duration – both of which must be a multiple of the </a:t>
            </a:r>
            <a:r>
              <a:rPr lang="en-US" dirty="0" err="1" smtClean="0"/>
              <a:t>StreamingContext’s</a:t>
            </a:r>
            <a:r>
              <a:rPr lang="en-US" dirty="0" smtClean="0"/>
              <a:t> batch interval. </a:t>
            </a:r>
          </a:p>
          <a:p>
            <a:r>
              <a:rPr lang="en-US" dirty="0" smtClean="0"/>
              <a:t>Sliding Duration defaults to Batch interval. </a:t>
            </a:r>
          </a:p>
          <a:p>
            <a:r>
              <a:rPr lang="en-US" dirty="0" smtClean="0"/>
              <a:t>Example – If we had a </a:t>
            </a:r>
            <a:r>
              <a:rPr lang="en-US" dirty="0" err="1" smtClean="0"/>
              <a:t>Dstream</a:t>
            </a:r>
            <a:r>
              <a:rPr lang="en-US" dirty="0" smtClean="0"/>
              <a:t> with a batch interval of 20 seconds and wanted to compute window only every 4</a:t>
            </a:r>
            <a:r>
              <a:rPr lang="en-US" baseline="30000" dirty="0" smtClean="0"/>
              <a:t>th</a:t>
            </a:r>
            <a:r>
              <a:rPr lang="en-US" dirty="0" smtClean="0"/>
              <a:t> batch,  then the sliding interval will be 80 seconds. </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940090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 to count data over a window in Scala</a:t>
            </a:r>
            <a:endParaRPr lang="en-US" dirty="0"/>
          </a:p>
        </p:txBody>
      </p:sp>
      <p:sp>
        <p:nvSpPr>
          <p:cNvPr id="3" name="Content Placeholder 2"/>
          <p:cNvSpPr>
            <a:spLocks noGrp="1"/>
          </p:cNvSpPr>
          <p:nvPr>
            <p:ph idx="1"/>
          </p:nvPr>
        </p:nvSpPr>
        <p:spPr/>
        <p:txBody>
          <a:bodyPr/>
          <a:lstStyle/>
          <a:p>
            <a:r>
              <a:rPr lang="en-US" i="1" dirty="0" err="1"/>
              <a:t>val</a:t>
            </a:r>
            <a:r>
              <a:rPr lang="en-US" i="1" dirty="0"/>
              <a:t> </a:t>
            </a:r>
            <a:r>
              <a:rPr lang="en-US" i="1" dirty="0" err="1"/>
              <a:t>accessLogsWindow</a:t>
            </a:r>
            <a:r>
              <a:rPr lang="en-US" i="1" dirty="0"/>
              <a:t> = </a:t>
            </a:r>
            <a:r>
              <a:rPr lang="en-US" i="1" dirty="0" err="1"/>
              <a:t>accessLogsDStream.window</a:t>
            </a:r>
            <a:r>
              <a:rPr lang="en-US" i="1" dirty="0"/>
              <a:t>(Seconds(30), Seconds(10</a:t>
            </a:r>
            <a:r>
              <a:rPr lang="en-US" i="1" dirty="0" smtClean="0"/>
              <a:t>))</a:t>
            </a:r>
          </a:p>
          <a:p>
            <a:pPr lvl="1"/>
            <a:r>
              <a:rPr lang="en-US" i="1" dirty="0" smtClean="0"/>
              <a:t> </a:t>
            </a:r>
          </a:p>
          <a:p>
            <a:r>
              <a:rPr lang="en-US" i="1" dirty="0" err="1" smtClean="0"/>
              <a:t>val</a:t>
            </a:r>
            <a:r>
              <a:rPr lang="en-US" i="1" dirty="0" smtClean="0"/>
              <a:t> </a:t>
            </a:r>
            <a:r>
              <a:rPr lang="en-US" i="1" dirty="0" err="1"/>
              <a:t>windowCounts</a:t>
            </a:r>
            <a:r>
              <a:rPr lang="en-US" i="1" dirty="0"/>
              <a:t> = </a:t>
            </a:r>
            <a:r>
              <a:rPr lang="en-US" i="1" dirty="0" err="1"/>
              <a:t>accessLogsWindow.count</a:t>
            </a:r>
            <a:r>
              <a:rPr lang="en-US" i="1" dirty="0" smtClean="0"/>
              <a:t>()</a:t>
            </a:r>
          </a:p>
          <a:p>
            <a:r>
              <a:rPr lang="en-US" dirty="0" smtClean="0"/>
              <a:t>Other operators include</a:t>
            </a:r>
          </a:p>
          <a:p>
            <a:pPr lvl="1"/>
            <a:r>
              <a:rPr lang="en-US" i="1" dirty="0" err="1" smtClean="0"/>
              <a:t>reduceByWindow</a:t>
            </a:r>
            <a:r>
              <a:rPr lang="en-US" i="1" dirty="0" smtClean="0"/>
              <a:t>()</a:t>
            </a:r>
            <a:r>
              <a:rPr lang="en-US" dirty="0" smtClean="0"/>
              <a:t> - </a:t>
            </a:r>
          </a:p>
          <a:p>
            <a:pPr lvl="1"/>
            <a:r>
              <a:rPr lang="en-US" i="1" dirty="0" err="1" smtClean="0"/>
              <a:t>reduceByKeyAndWindow</a:t>
            </a:r>
            <a:r>
              <a:rPr lang="en-US" i="1" dirty="0" smtClean="0"/>
              <a:t> () </a:t>
            </a:r>
            <a:r>
              <a:rPr lang="en-US" dirty="0" smtClean="0"/>
              <a:t>–</a:t>
            </a:r>
          </a:p>
          <a:p>
            <a:r>
              <a:rPr lang="en-US" dirty="0" smtClean="0"/>
              <a:t>TBD</a:t>
            </a:r>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546183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Counting Operations in Windows</a:t>
            </a:r>
            <a:endParaRPr lang="en-US" dirty="0"/>
          </a:p>
        </p:txBody>
      </p:sp>
      <p:sp>
        <p:nvSpPr>
          <p:cNvPr id="3" name="Content Placeholder 2"/>
          <p:cNvSpPr>
            <a:spLocks noGrp="1"/>
          </p:cNvSpPr>
          <p:nvPr>
            <p:ph idx="1"/>
          </p:nvPr>
        </p:nvSpPr>
        <p:spPr>
          <a:xfrm>
            <a:off x="498474" y="1981200"/>
            <a:ext cx="8287180" cy="4144963"/>
          </a:xfrm>
        </p:spPr>
        <p:txBody>
          <a:bodyPr>
            <a:normAutofit/>
          </a:bodyPr>
          <a:lstStyle/>
          <a:p>
            <a:r>
              <a:rPr lang="en-US" i="1" dirty="0" err="1" smtClean="0"/>
              <a:t>countByWindow</a:t>
            </a:r>
            <a:r>
              <a:rPr lang="en-US" i="1" dirty="0" smtClean="0"/>
              <a:t> ()</a:t>
            </a:r>
          </a:p>
          <a:p>
            <a:pPr lvl="1"/>
            <a:r>
              <a:rPr lang="en-US" dirty="0" smtClean="0"/>
              <a:t>Returns number of elements in each Window</a:t>
            </a:r>
          </a:p>
          <a:p>
            <a:r>
              <a:rPr lang="en-US" i="1" dirty="0" err="1" smtClean="0"/>
              <a:t>countByValueAndWindow</a:t>
            </a:r>
            <a:r>
              <a:rPr lang="en-US" i="1" dirty="0" smtClean="0"/>
              <a:t>()</a:t>
            </a:r>
          </a:p>
          <a:p>
            <a:pPr lvl="1"/>
            <a:r>
              <a:rPr lang="en-US" dirty="0" smtClean="0"/>
              <a:t>Returns a </a:t>
            </a:r>
            <a:r>
              <a:rPr lang="en-US" dirty="0" err="1" smtClean="0"/>
              <a:t>Dstream</a:t>
            </a:r>
            <a:r>
              <a:rPr lang="en-US" dirty="0" smtClean="0"/>
              <a:t> with counts for each value. </a:t>
            </a:r>
          </a:p>
          <a:p>
            <a:r>
              <a:rPr lang="en-US" dirty="0" smtClean="0"/>
              <a:t>Few Examples</a:t>
            </a:r>
          </a:p>
          <a:p>
            <a:pPr lvl="1"/>
            <a:r>
              <a:rPr lang="en-US" i="1" dirty="0" err="1"/>
              <a:t>val</a:t>
            </a:r>
            <a:r>
              <a:rPr lang="en-US" i="1" dirty="0"/>
              <a:t> </a:t>
            </a:r>
            <a:r>
              <a:rPr lang="en-US" i="1" dirty="0" err="1"/>
              <a:t>ipDStream</a:t>
            </a:r>
            <a:r>
              <a:rPr lang="en-US" i="1" dirty="0"/>
              <a:t> = </a:t>
            </a:r>
            <a:r>
              <a:rPr lang="en-US" i="1" dirty="0" err="1"/>
              <a:t>accessLogsDStream.map</a:t>
            </a:r>
            <a:r>
              <a:rPr lang="en-US" i="1" dirty="0"/>
              <a:t>{entry =&gt; </a:t>
            </a:r>
            <a:r>
              <a:rPr lang="en-US" i="1" dirty="0" err="1"/>
              <a:t>entry.getIpAddress</a:t>
            </a:r>
            <a:r>
              <a:rPr lang="en-US" i="1" dirty="0" smtClean="0"/>
              <a:t>()}</a:t>
            </a:r>
          </a:p>
          <a:p>
            <a:pPr lvl="1"/>
            <a:r>
              <a:rPr lang="en-US" i="1" dirty="0" err="1" smtClean="0"/>
              <a:t>val</a:t>
            </a:r>
            <a:r>
              <a:rPr lang="en-US" i="1" dirty="0" smtClean="0"/>
              <a:t> </a:t>
            </a:r>
            <a:r>
              <a:rPr lang="en-US" i="1" dirty="0" err="1"/>
              <a:t>ipAddressRequestCount</a:t>
            </a:r>
            <a:r>
              <a:rPr lang="en-US" i="1" dirty="0"/>
              <a:t> = </a:t>
            </a:r>
            <a:r>
              <a:rPr lang="en-US" i="1" dirty="0" err="1"/>
              <a:t>ipDStream.countByValueAndWindow</a:t>
            </a:r>
            <a:r>
              <a:rPr lang="en-US" i="1" dirty="0"/>
              <a:t>(Seconds(30), Seconds(10)) </a:t>
            </a:r>
            <a:endParaRPr lang="en-US" i="1" dirty="0" smtClean="0"/>
          </a:p>
          <a:p>
            <a:pPr lvl="1"/>
            <a:r>
              <a:rPr lang="en-US" i="1" dirty="0" err="1" smtClean="0"/>
              <a:t>val</a:t>
            </a:r>
            <a:r>
              <a:rPr lang="en-US" i="1" dirty="0" smtClean="0"/>
              <a:t> </a:t>
            </a:r>
            <a:r>
              <a:rPr lang="en-US" i="1" dirty="0" err="1"/>
              <a:t>requestCount</a:t>
            </a:r>
            <a:r>
              <a:rPr lang="en-US" i="1" dirty="0"/>
              <a:t> = </a:t>
            </a:r>
            <a:r>
              <a:rPr lang="en-US" i="1" dirty="0" err="1"/>
              <a:t>accessLogsDStream.countByWindow</a:t>
            </a:r>
            <a:r>
              <a:rPr lang="en-US" i="1" dirty="0"/>
              <a:t>(Seconds(30), Seconds(10))</a:t>
            </a:r>
            <a:endParaRPr lang="en-US" i="1"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596386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Fault Tolerance</a:t>
            </a:r>
            <a:endParaRPr lang="en-US" dirty="0"/>
          </a:p>
        </p:txBody>
      </p:sp>
      <p:sp>
        <p:nvSpPr>
          <p:cNvPr id="3" name="Content Placeholder 2"/>
          <p:cNvSpPr>
            <a:spLocks noGrp="1"/>
          </p:cNvSpPr>
          <p:nvPr>
            <p:ph idx="1"/>
          </p:nvPr>
        </p:nvSpPr>
        <p:spPr/>
        <p:txBody>
          <a:bodyPr/>
          <a:lstStyle/>
          <a:p>
            <a:r>
              <a:rPr lang="en-US" dirty="0" smtClean="0"/>
              <a:t>Raw input data is replicated in memory. It is a RDD replicated in memory – not the transformed RDDs. </a:t>
            </a:r>
          </a:p>
          <a:p>
            <a:r>
              <a:rPr lang="en-US" dirty="0" smtClean="0"/>
              <a:t>Sparks memory manager called Block memory keeps the replicated data as long as its required. </a:t>
            </a:r>
          </a:p>
          <a:p>
            <a:r>
              <a:rPr lang="en-US" dirty="0" smtClean="0"/>
              <a:t>RDDs remember the operations that created them. </a:t>
            </a:r>
          </a:p>
          <a:p>
            <a:r>
              <a:rPr lang="en-US" dirty="0" smtClean="0"/>
              <a:t>Data lost due to worker failure is recomputed using the raw input data – hence all transformed data is fault-tolerant. Hence </a:t>
            </a:r>
            <a:r>
              <a:rPr lang="en-US" i="1" dirty="0" err="1" smtClean="0"/>
              <a:t>Checkpointing</a:t>
            </a:r>
            <a:r>
              <a:rPr lang="en-US" i="1" dirty="0" smtClean="0"/>
              <a:t> </a:t>
            </a:r>
            <a:r>
              <a:rPr lang="en-US" dirty="0" smtClean="0"/>
              <a:t>is very critical for being fault tolerant. </a:t>
            </a:r>
            <a:endParaRPr lang="en-US" i="1"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894904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Operations</a:t>
            </a:r>
            <a:endParaRPr lang="en-US" dirty="0"/>
          </a:p>
        </p:txBody>
      </p:sp>
      <p:sp>
        <p:nvSpPr>
          <p:cNvPr id="3" name="Content Placeholder 2"/>
          <p:cNvSpPr>
            <a:spLocks noGrp="1"/>
          </p:cNvSpPr>
          <p:nvPr>
            <p:ph idx="1"/>
          </p:nvPr>
        </p:nvSpPr>
        <p:spPr/>
        <p:txBody>
          <a:bodyPr/>
          <a:lstStyle/>
          <a:p>
            <a:r>
              <a:rPr lang="en-US" i="1" dirty="0" smtClean="0"/>
              <a:t>Print()</a:t>
            </a:r>
            <a:r>
              <a:rPr lang="en-US" dirty="0" smtClean="0"/>
              <a:t> grabs 1</a:t>
            </a:r>
            <a:r>
              <a:rPr lang="en-US" baseline="30000" dirty="0" smtClean="0"/>
              <a:t>st</a:t>
            </a:r>
            <a:r>
              <a:rPr lang="en-US" dirty="0" smtClean="0"/>
              <a:t> 10 elements from each batch of the </a:t>
            </a:r>
            <a:r>
              <a:rPr lang="en-US" dirty="0" err="1" smtClean="0"/>
              <a:t>Dstream</a:t>
            </a:r>
            <a:r>
              <a:rPr lang="en-US" dirty="0" smtClean="0"/>
              <a:t> and prints the results. </a:t>
            </a:r>
          </a:p>
          <a:p>
            <a:r>
              <a:rPr lang="en-US" i="1" dirty="0" smtClean="0"/>
              <a:t>Save()</a:t>
            </a:r>
            <a:r>
              <a:rPr lang="en-US" dirty="0" smtClean="0"/>
              <a:t> saves elements in a </a:t>
            </a:r>
            <a:r>
              <a:rPr lang="en-US" dirty="0" err="1" smtClean="0"/>
              <a:t>Dstream</a:t>
            </a:r>
            <a:r>
              <a:rPr lang="en-US" dirty="0" smtClean="0"/>
              <a:t> in a separate directory. </a:t>
            </a:r>
          </a:p>
          <a:p>
            <a:pPr lvl="1"/>
            <a:r>
              <a:rPr lang="en-US" i="1" dirty="0" err="1"/>
              <a:t>ipAddressRequestCount.saveAsTextFiles</a:t>
            </a:r>
            <a:r>
              <a:rPr lang="en-US" i="1" dirty="0"/>
              <a:t>("</a:t>
            </a:r>
            <a:r>
              <a:rPr lang="en-US" i="1" dirty="0" err="1"/>
              <a:t>outputDir</a:t>
            </a:r>
            <a:r>
              <a:rPr lang="en-US" i="1" dirty="0"/>
              <a:t>", "txt")</a:t>
            </a:r>
          </a:p>
          <a:p>
            <a:r>
              <a:rPr lang="en-US" dirty="0" err="1" smtClean="0"/>
              <a:t>SaveAsHadoopFiles</a:t>
            </a:r>
            <a:r>
              <a:rPr lang="en-US" dirty="0" smtClean="0"/>
              <a:t> ()</a:t>
            </a:r>
          </a:p>
          <a:p>
            <a:r>
              <a:rPr lang="en-US" dirty="0" err="1" smtClean="0"/>
              <a:t>forEachRDD</a:t>
            </a:r>
            <a:r>
              <a:rPr lang="en-US" dirty="0" smtClean="0"/>
              <a:t>()</a:t>
            </a:r>
          </a:p>
          <a:p>
            <a:pPr lvl="1"/>
            <a:r>
              <a:rPr lang="en-US" i="1" dirty="0" err="1"/>
              <a:t>ipAddressRequestCount.foreachRDD</a:t>
            </a:r>
            <a:r>
              <a:rPr lang="en-US" i="1" dirty="0"/>
              <a:t> { </a:t>
            </a:r>
            <a:r>
              <a:rPr lang="en-US" i="1" dirty="0" err="1"/>
              <a:t>rdd</a:t>
            </a:r>
            <a:r>
              <a:rPr lang="en-US" i="1" dirty="0"/>
              <a:t> =&gt;</a:t>
            </a:r>
            <a:r>
              <a:rPr lang="en-US" i="1" dirty="0" err="1"/>
              <a:t>rdd.foreachPartition</a:t>
            </a:r>
            <a:r>
              <a:rPr lang="en-US" i="1" dirty="0"/>
              <a:t> { partition =&gt;// Open connection to storage system (e.g. a database connection)     </a:t>
            </a:r>
            <a:r>
              <a:rPr lang="en-US" i="1" dirty="0" err="1"/>
              <a:t>partition.foreach</a:t>
            </a:r>
            <a:r>
              <a:rPr lang="en-US" i="1" dirty="0"/>
              <a:t> { item </a:t>
            </a:r>
            <a:r>
              <a:rPr lang="en-US" i="1" dirty="0" smtClean="0"/>
              <a:t>=&gt;}}}</a:t>
            </a:r>
            <a:endParaRPr lang="en-US" i="1"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80012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Streaming: System Requirements &amp; Installations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829105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Popular ones</a:t>
            </a:r>
          </a:p>
          <a:p>
            <a:pPr lvl="1"/>
            <a:r>
              <a:rPr lang="en-US" dirty="0" smtClean="0"/>
              <a:t>Sockets</a:t>
            </a:r>
          </a:p>
          <a:p>
            <a:pPr lvl="1"/>
            <a:r>
              <a:rPr lang="en-US" dirty="0" smtClean="0"/>
              <a:t>Apache Kafka</a:t>
            </a:r>
          </a:p>
          <a:p>
            <a:pPr lvl="1"/>
            <a:r>
              <a:rPr lang="en-US" dirty="0" smtClean="0"/>
              <a:t>HDFS</a:t>
            </a:r>
          </a:p>
          <a:p>
            <a:pPr lvl="1"/>
            <a:r>
              <a:rPr lang="en-US" dirty="0" smtClean="0"/>
              <a:t>Apache Flume</a:t>
            </a:r>
          </a:p>
          <a:p>
            <a:pPr lvl="2"/>
            <a:r>
              <a:rPr lang="en-US" dirty="0" smtClean="0"/>
              <a:t>Push based receiver</a:t>
            </a:r>
          </a:p>
          <a:p>
            <a:pPr lvl="2"/>
            <a:r>
              <a:rPr lang="en-US" dirty="0" smtClean="0"/>
              <a:t>Pull based receiver</a:t>
            </a:r>
          </a:p>
          <a:p>
            <a:pPr lvl="1"/>
            <a:r>
              <a:rPr lang="en-US" dirty="0" smtClean="0"/>
              <a:t>Twitter</a:t>
            </a:r>
          </a:p>
          <a:p>
            <a:r>
              <a:rPr lang="en-US" dirty="0" smtClean="0"/>
              <a:t>You can include additional receivers by adding the Maven artifact </a:t>
            </a:r>
            <a:r>
              <a:rPr lang="en-US" dirty="0" err="1" smtClean="0"/>
              <a:t>spart</a:t>
            </a:r>
            <a:r>
              <a:rPr lang="en-US" dirty="0" smtClean="0"/>
              <a:t>-streaming-[</a:t>
            </a:r>
            <a:r>
              <a:rPr lang="en-US" dirty="0" err="1" smtClean="0"/>
              <a:t>projectname</a:t>
            </a:r>
            <a:r>
              <a:rPr lang="en-US" dirty="0" smtClean="0"/>
              <a:t>]_2.10</a:t>
            </a:r>
          </a:p>
          <a:p>
            <a:r>
              <a:rPr lang="en-US" dirty="0" smtClean="0"/>
              <a:t>Core Sources</a:t>
            </a:r>
          </a:p>
          <a:p>
            <a:pPr lvl="1"/>
            <a:r>
              <a:rPr lang="en-US" dirty="0" smtClean="0"/>
              <a:t>Stream of Files</a:t>
            </a:r>
          </a:p>
          <a:p>
            <a:pPr lvl="1"/>
            <a:r>
              <a:rPr lang="en-US" dirty="0" err="1" smtClean="0"/>
              <a:t>Akka</a:t>
            </a:r>
            <a:r>
              <a:rPr lang="en-US" dirty="0" smtClean="0"/>
              <a:t> Actor Stream</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657978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Dstream</a:t>
            </a:r>
            <a:r>
              <a:rPr lang="en-US" dirty="0" smtClean="0"/>
              <a:t> Graph</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738921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Graph</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770635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Dstream</a:t>
            </a:r>
            <a:r>
              <a:rPr lang="en-US" dirty="0" smtClean="0"/>
              <a:t> Graph </a:t>
            </a:r>
            <a:r>
              <a:rPr lang="en-US" dirty="0" smtClean="0">
                <a:sym typeface="Wingdings" panose="05000000000000000000" pitchFamily="2" charset="2"/>
              </a:rPr>
              <a:t></a:t>
            </a:r>
            <a:r>
              <a:rPr lang="en-US" dirty="0" smtClean="0"/>
              <a:t> RDD Graph </a:t>
            </a:r>
            <a:r>
              <a:rPr lang="en-US" dirty="0" smtClean="0">
                <a:sym typeface="Wingdings" panose="05000000000000000000" pitchFamily="2" charset="2"/>
              </a:rPr>
              <a:t> Spark Jobs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4075579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build and run Spark Streaming Apps?</a:t>
            </a:r>
            <a:endParaRPr lang="en-US" dirty="0"/>
          </a:p>
        </p:txBody>
      </p:sp>
      <p:sp>
        <p:nvSpPr>
          <p:cNvPr id="3" name="Content Placeholder 2"/>
          <p:cNvSpPr>
            <a:spLocks noGrp="1"/>
          </p:cNvSpPr>
          <p:nvPr>
            <p:ph idx="1"/>
          </p:nvPr>
        </p:nvSpPr>
        <p:spPr/>
        <p:txBody>
          <a:bodyPr/>
          <a:lstStyle/>
          <a:p>
            <a:r>
              <a:rPr lang="en-US" dirty="0" smtClean="0"/>
              <a:t>Streaming apps are best run using Maven (for Scala as well) or SBT</a:t>
            </a:r>
          </a:p>
          <a:p>
            <a:r>
              <a:rPr lang="en-US" dirty="0" smtClean="0"/>
              <a:t>Spark Streaming is shipped as a standalone Maven Module and has additional imports. </a:t>
            </a:r>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252847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Imports</a:t>
            </a:r>
            <a:endParaRPr lang="en-US" dirty="0"/>
          </a:p>
        </p:txBody>
      </p:sp>
      <p:sp>
        <p:nvSpPr>
          <p:cNvPr id="3" name="Content Placeholder 2"/>
          <p:cNvSpPr>
            <a:spLocks noGrp="1"/>
          </p:cNvSpPr>
          <p:nvPr>
            <p:ph idx="1"/>
          </p:nvPr>
        </p:nvSpPr>
        <p:spPr/>
        <p:txBody>
          <a:bodyPr/>
          <a:lstStyle/>
          <a:p>
            <a:r>
              <a:rPr lang="en-US" dirty="0" smtClean="0"/>
              <a:t>Even though Spark Streaming is part of Spark, it comes as a separate artifact. </a:t>
            </a:r>
          </a:p>
          <a:p>
            <a:r>
              <a:rPr lang="en-US" dirty="0" smtClean="0"/>
              <a:t>Need to add following Imports (Scala Example). </a:t>
            </a:r>
          </a:p>
          <a:p>
            <a:pPr lvl="1"/>
            <a:r>
              <a:rPr lang="en-US" dirty="0"/>
              <a:t>import </a:t>
            </a:r>
            <a:r>
              <a:rPr lang="en-US" dirty="0" err="1"/>
              <a:t>org.apache.spark.streaming.StreamingContext</a:t>
            </a:r>
            <a:r>
              <a:rPr lang="en-US" dirty="0"/>
              <a:t> </a:t>
            </a:r>
            <a:endParaRPr lang="en-US" dirty="0" smtClean="0"/>
          </a:p>
          <a:p>
            <a:pPr lvl="1"/>
            <a:r>
              <a:rPr lang="en-US" dirty="0" smtClean="0"/>
              <a:t>import </a:t>
            </a:r>
            <a:r>
              <a:rPr lang="en-US" dirty="0" err="1"/>
              <a:t>org.apache.spark.streaming.StreamingContext</a:t>
            </a:r>
            <a:r>
              <a:rPr lang="en-US" dirty="0"/>
              <a:t>._ </a:t>
            </a:r>
            <a:endParaRPr lang="en-US" dirty="0" smtClean="0"/>
          </a:p>
          <a:p>
            <a:pPr lvl="1"/>
            <a:r>
              <a:rPr lang="en-US" dirty="0" smtClean="0"/>
              <a:t>import </a:t>
            </a:r>
            <a:r>
              <a:rPr lang="en-US" dirty="0" err="1"/>
              <a:t>org.apache.spark.streaming.dstream.DStream</a:t>
            </a:r>
            <a:r>
              <a:rPr lang="en-US" dirty="0"/>
              <a:t> </a:t>
            </a:r>
            <a:endParaRPr lang="en-US" dirty="0" smtClean="0"/>
          </a:p>
          <a:p>
            <a:pPr lvl="1"/>
            <a:r>
              <a:rPr lang="en-US" dirty="0" smtClean="0"/>
              <a:t>import </a:t>
            </a:r>
            <a:r>
              <a:rPr lang="en-US" dirty="0" err="1" smtClean="0"/>
              <a:t>org.apache.spark.streaming.Duration</a:t>
            </a:r>
            <a:endParaRPr lang="en-US" dirty="0" smtClean="0"/>
          </a:p>
          <a:p>
            <a:pPr lvl="1"/>
            <a:r>
              <a:rPr lang="en-US" dirty="0" smtClean="0"/>
              <a:t>import </a:t>
            </a:r>
            <a:r>
              <a:rPr lang="en-US" dirty="0" err="1" smtClean="0"/>
              <a:t>org.apache.spark.streaming.Seconds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537897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Spark Streaming Application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err="1"/>
              <a:t>val</a:t>
            </a:r>
            <a:r>
              <a:rPr lang="en-US" i="1" dirty="0"/>
              <a:t> </a:t>
            </a:r>
            <a:r>
              <a:rPr lang="en-US" i="1" dirty="0" err="1" smtClean="0"/>
              <a:t>sst</a:t>
            </a:r>
            <a:r>
              <a:rPr lang="en-US" i="1" dirty="0" smtClean="0"/>
              <a:t> </a:t>
            </a:r>
            <a:r>
              <a:rPr lang="en-US" i="1" dirty="0"/>
              <a:t>= new </a:t>
            </a:r>
            <a:r>
              <a:rPr lang="en-US" i="1" dirty="0" err="1" smtClean="0"/>
              <a:t>StreamingContext</a:t>
            </a:r>
            <a:r>
              <a:rPr lang="en-US" i="1" dirty="0" smtClean="0"/>
              <a:t>(</a:t>
            </a:r>
            <a:r>
              <a:rPr lang="en-US" i="1" dirty="0" err="1" smtClean="0"/>
              <a:t>SparkConf</a:t>
            </a:r>
            <a:r>
              <a:rPr lang="en-US" i="1" dirty="0" smtClean="0"/>
              <a:t>, </a:t>
            </a:r>
            <a:r>
              <a:rPr lang="en-US" i="1" dirty="0" err="1" smtClean="0"/>
              <a:t>batchDuration</a:t>
            </a:r>
            <a:r>
              <a:rPr lang="en-US" i="1" dirty="0" smtClean="0"/>
              <a:t>)</a:t>
            </a:r>
          </a:p>
          <a:p>
            <a:r>
              <a:rPr lang="en-US" i="1" dirty="0" err="1" smtClean="0"/>
              <a:t>StreamingContext</a:t>
            </a:r>
            <a:r>
              <a:rPr lang="en-US" dirty="0" smtClean="0"/>
              <a:t> </a:t>
            </a:r>
          </a:p>
          <a:p>
            <a:pPr lvl="1"/>
            <a:r>
              <a:rPr lang="en-US" dirty="0" smtClean="0"/>
              <a:t>is the main entry point for Streaming Functionality. </a:t>
            </a:r>
          </a:p>
          <a:p>
            <a:pPr lvl="1"/>
            <a:r>
              <a:rPr lang="en-US" dirty="0" smtClean="0"/>
              <a:t>Not only that, it also sets up the </a:t>
            </a:r>
            <a:r>
              <a:rPr lang="en-US" i="1" dirty="0" err="1" smtClean="0"/>
              <a:t>SparkContext</a:t>
            </a:r>
            <a:r>
              <a:rPr lang="en-US" dirty="0" smtClean="0"/>
              <a:t> – the Driver program that access Spark. </a:t>
            </a:r>
            <a:r>
              <a:rPr lang="en-US" i="1" dirty="0" err="1" smtClean="0"/>
              <a:t>SparkContext</a:t>
            </a:r>
            <a:r>
              <a:rPr lang="en-US" dirty="0" smtClean="0"/>
              <a:t> is the connection to the Computing Cluster. Once you have </a:t>
            </a:r>
            <a:r>
              <a:rPr lang="en-US" i="1" dirty="0" err="1" smtClean="0"/>
              <a:t>SparkContext</a:t>
            </a:r>
            <a:r>
              <a:rPr lang="en-US" dirty="0" smtClean="0"/>
              <a:t>, you can use it to build RDD. </a:t>
            </a:r>
          </a:p>
          <a:p>
            <a:pPr lvl="1"/>
            <a:r>
              <a:rPr lang="en-US" dirty="0" smtClean="0"/>
              <a:t>It provides methods used to create </a:t>
            </a:r>
            <a:r>
              <a:rPr lang="en-US" dirty="0" err="1" smtClean="0"/>
              <a:t>Dstream</a:t>
            </a:r>
            <a:r>
              <a:rPr lang="en-US" dirty="0" smtClean="0"/>
              <a:t> from various input sources such as Kafka, the like. </a:t>
            </a:r>
          </a:p>
          <a:p>
            <a:r>
              <a:rPr lang="en-US" i="1" dirty="0" err="1" smtClean="0"/>
              <a:t>SparkConf</a:t>
            </a:r>
            <a:r>
              <a:rPr lang="en-US" dirty="0" smtClean="0"/>
              <a:t> is the configuration for a spark app – name/value pair. </a:t>
            </a:r>
          </a:p>
          <a:p>
            <a:r>
              <a:rPr lang="en-US" i="1" dirty="0" err="1" smtClean="0"/>
              <a:t>batchDuration</a:t>
            </a:r>
            <a:r>
              <a:rPr lang="en-US" dirty="0" smtClean="0"/>
              <a:t> is the duration or time interval to process new data</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078589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Socket Text-Stream Receiver</a:t>
            </a:r>
            <a:endParaRPr lang="en-US" dirty="0"/>
          </a:p>
        </p:txBody>
      </p:sp>
      <p:sp>
        <p:nvSpPr>
          <p:cNvPr id="3" name="Content Placeholder 2"/>
          <p:cNvSpPr>
            <a:spLocks noGrp="1"/>
          </p:cNvSpPr>
          <p:nvPr>
            <p:ph idx="1"/>
          </p:nvPr>
        </p:nvSpPr>
        <p:spPr/>
        <p:txBody>
          <a:bodyPr/>
          <a:lstStyle/>
          <a:p>
            <a:r>
              <a:rPr lang="en-US" dirty="0" smtClean="0"/>
              <a:t>A simple </a:t>
            </a:r>
            <a:r>
              <a:rPr lang="en-US" dirty="0" err="1" smtClean="0"/>
              <a:t>socketTextStream</a:t>
            </a:r>
            <a:r>
              <a:rPr lang="en-US" dirty="0" smtClean="0"/>
              <a:t> receiver to create a </a:t>
            </a:r>
            <a:r>
              <a:rPr lang="en-US" dirty="0" err="1" smtClean="0"/>
              <a:t>DStream</a:t>
            </a:r>
            <a:r>
              <a:rPr lang="en-US" dirty="0" smtClean="0"/>
              <a:t> from a text received over a port on your machine can be </a:t>
            </a:r>
          </a:p>
          <a:p>
            <a:pPr lvl="1"/>
            <a:r>
              <a:rPr lang="en-US" b="1" i="1" dirty="0" err="1" smtClean="0"/>
              <a:t>val</a:t>
            </a:r>
            <a:r>
              <a:rPr lang="en-US" b="1" i="1" dirty="0" smtClean="0"/>
              <a:t> </a:t>
            </a:r>
            <a:r>
              <a:rPr lang="en-US" i="1" dirty="0"/>
              <a:t>lines </a:t>
            </a:r>
            <a:r>
              <a:rPr lang="en-US" b="1" i="1" dirty="0"/>
              <a:t>= </a:t>
            </a:r>
            <a:r>
              <a:rPr lang="en-US" i="1" dirty="0" err="1"/>
              <a:t>ssc.socketTextStream</a:t>
            </a:r>
            <a:r>
              <a:rPr lang="en-US" i="1" dirty="0"/>
              <a:t>("localhost", </a:t>
            </a:r>
            <a:r>
              <a:rPr lang="en-US" i="1" dirty="0" smtClean="0"/>
              <a:t>port)</a:t>
            </a:r>
          </a:p>
          <a:p>
            <a:pPr lvl="1"/>
            <a:r>
              <a:rPr lang="en-US" i="1" dirty="0" smtClean="0"/>
              <a:t>Localhost or IP Address</a:t>
            </a:r>
          </a:p>
          <a:p>
            <a:r>
              <a:rPr lang="en-US" dirty="0" smtClean="0"/>
              <a:t>Now if you want to print lines that have a particular “string” of text in the </a:t>
            </a:r>
            <a:r>
              <a:rPr lang="en-US" dirty="0" err="1" smtClean="0"/>
              <a:t>DStream</a:t>
            </a:r>
            <a:r>
              <a:rPr lang="en-US" dirty="0" smtClean="0"/>
              <a:t>, you would</a:t>
            </a:r>
          </a:p>
          <a:p>
            <a:pPr lvl="1"/>
            <a:r>
              <a:rPr lang="fr-FR" b="1" i="1" dirty="0"/>
              <a:t>val </a:t>
            </a:r>
            <a:r>
              <a:rPr lang="fr-FR" i="1" dirty="0" err="1" smtClean="0"/>
              <a:t>stringCount</a:t>
            </a:r>
            <a:r>
              <a:rPr lang="fr-FR" i="1" dirty="0" smtClean="0"/>
              <a:t> </a:t>
            </a:r>
            <a:r>
              <a:rPr lang="fr-FR" b="1" i="1" dirty="0"/>
              <a:t>= </a:t>
            </a:r>
            <a:r>
              <a:rPr lang="fr-FR" i="1" dirty="0" err="1"/>
              <a:t>lines.filter</a:t>
            </a:r>
            <a:r>
              <a:rPr lang="fr-FR" i="1" dirty="0"/>
              <a:t>(</a:t>
            </a:r>
            <a:r>
              <a:rPr lang="fr-FR" b="1" i="1" dirty="0"/>
              <a:t>_</a:t>
            </a:r>
            <a:r>
              <a:rPr lang="fr-FR" i="1" dirty="0"/>
              <a:t>.</a:t>
            </a:r>
            <a:r>
              <a:rPr lang="fr-FR" i="1" dirty="0" err="1" smtClean="0"/>
              <a:t>contains</a:t>
            </a:r>
            <a:r>
              <a:rPr lang="fr-FR" i="1" dirty="0" smtClean="0"/>
              <a:t>("string"))</a:t>
            </a:r>
          </a:p>
          <a:p>
            <a:pPr lvl="2"/>
            <a:r>
              <a:rPr lang="fr-FR" dirty="0" err="1" smtClean="0"/>
              <a:t>Each</a:t>
            </a:r>
            <a:r>
              <a:rPr lang="fr-FR" dirty="0" smtClean="0"/>
              <a:t> record in </a:t>
            </a:r>
            <a:r>
              <a:rPr lang="fr-FR" i="1" dirty="0" err="1" smtClean="0"/>
              <a:t>stringCount</a:t>
            </a:r>
            <a:r>
              <a:rPr lang="fr-FR" dirty="0" smtClean="0"/>
              <a:t> </a:t>
            </a:r>
            <a:r>
              <a:rPr lang="fr-FR" dirty="0" err="1" smtClean="0"/>
              <a:t>is</a:t>
            </a:r>
            <a:r>
              <a:rPr lang="fr-FR" dirty="0" smtClean="0"/>
              <a:t> a line of </a:t>
            </a:r>
            <a:r>
              <a:rPr lang="fr-FR" dirty="0" err="1" smtClean="0"/>
              <a:t>text</a:t>
            </a:r>
            <a:r>
              <a:rPr lang="fr-FR" dirty="0" smtClean="0"/>
              <a:t> </a:t>
            </a:r>
            <a:r>
              <a:rPr lang="fr-FR" dirty="0" err="1" smtClean="0"/>
              <a:t>with</a:t>
            </a:r>
            <a:r>
              <a:rPr lang="fr-FR" i="1" dirty="0" smtClean="0"/>
              <a:t> </a:t>
            </a:r>
            <a:r>
              <a:rPr lang="fr-FR" i="1" dirty="0"/>
              <a:t>"string"</a:t>
            </a:r>
            <a:endParaRPr lang="fr-FR" i="1" dirty="0" smtClean="0"/>
          </a:p>
          <a:p>
            <a:pPr lvl="1"/>
            <a:r>
              <a:rPr lang="fr-FR" i="1" dirty="0" err="1" smtClean="0"/>
              <a:t>stringCount.print</a:t>
            </a:r>
            <a:r>
              <a:rPr lang="fr-FR" i="1" dirty="0" smtClean="0"/>
              <a:t>()</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626724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Instead if you want to count # of words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Val words=</a:t>
            </a:r>
            <a:r>
              <a:rPr lang="en-US" i="1" dirty="0" err="1" smtClean="0"/>
              <a:t>lines.flatMap</a:t>
            </a:r>
            <a:r>
              <a:rPr lang="en-US" i="1" dirty="0" smtClean="0"/>
              <a:t>(_.split(“”))</a:t>
            </a:r>
          </a:p>
          <a:p>
            <a:pPr lvl="1"/>
            <a:r>
              <a:rPr lang="en-US" i="1" dirty="0" err="1" smtClean="0"/>
              <a:t>flatMap</a:t>
            </a:r>
            <a:r>
              <a:rPr lang="en-US" dirty="0" smtClean="0"/>
              <a:t> is a one to many (stateless transformations) </a:t>
            </a:r>
            <a:r>
              <a:rPr lang="en-US" dirty="0" err="1" smtClean="0"/>
              <a:t>Dstream</a:t>
            </a:r>
            <a:r>
              <a:rPr lang="en-US" dirty="0" smtClean="0"/>
              <a:t> operator that creates a new </a:t>
            </a:r>
            <a:r>
              <a:rPr lang="en-US" dirty="0" err="1" smtClean="0"/>
              <a:t>Dstream</a:t>
            </a:r>
            <a:r>
              <a:rPr lang="en-US" dirty="0" smtClean="0"/>
              <a:t> by generating multiple new records from each record in the </a:t>
            </a:r>
            <a:r>
              <a:rPr lang="en-US" dirty="0" err="1" smtClean="0"/>
              <a:t>src</a:t>
            </a:r>
            <a:r>
              <a:rPr lang="en-US" dirty="0" smtClean="0"/>
              <a:t> </a:t>
            </a:r>
            <a:r>
              <a:rPr lang="en-US" dirty="0" err="1" smtClean="0"/>
              <a:t>Dstream</a:t>
            </a:r>
            <a:r>
              <a:rPr lang="en-US" dirty="0" smtClean="0"/>
              <a:t>. </a:t>
            </a:r>
          </a:p>
          <a:p>
            <a:r>
              <a:rPr lang="en-US" dirty="0" smtClean="0"/>
              <a:t>Val </a:t>
            </a:r>
            <a:r>
              <a:rPr lang="en-US" dirty="0" err="1" smtClean="0"/>
              <a:t>wordStream</a:t>
            </a:r>
            <a:r>
              <a:rPr lang="en-US" dirty="0" smtClean="0"/>
              <a:t>=</a:t>
            </a:r>
            <a:r>
              <a:rPr lang="en-US" dirty="0" err="1" smtClean="0"/>
              <a:t>words.map</a:t>
            </a:r>
            <a:r>
              <a:rPr lang="en-US" dirty="0" smtClean="0"/>
              <a:t>(word=&gt; (word, 1))</a:t>
            </a:r>
          </a:p>
          <a:p>
            <a:pPr lvl="1"/>
            <a:r>
              <a:rPr lang="en-US" dirty="0" smtClean="0"/>
              <a:t>Map is another stateless transformation </a:t>
            </a:r>
            <a:r>
              <a:rPr lang="en-US" dirty="0" err="1" smtClean="0"/>
              <a:t>Dsream</a:t>
            </a:r>
            <a:r>
              <a:rPr lang="en-US" dirty="0" smtClean="0"/>
              <a:t> operator that pass each element in the </a:t>
            </a:r>
            <a:r>
              <a:rPr lang="en-US" dirty="0" err="1" smtClean="0"/>
              <a:t>src</a:t>
            </a:r>
            <a:r>
              <a:rPr lang="en-US" dirty="0" smtClean="0"/>
              <a:t> </a:t>
            </a:r>
            <a:r>
              <a:rPr lang="en-US" dirty="0" err="1" smtClean="0"/>
              <a:t>Dstream</a:t>
            </a:r>
            <a:r>
              <a:rPr lang="en-US" dirty="0" smtClean="0"/>
              <a:t> through a </a:t>
            </a:r>
            <a:r>
              <a:rPr lang="en-US" dirty="0" smtClean="0"/>
              <a:t>function &amp; transforms individual </a:t>
            </a:r>
            <a:r>
              <a:rPr lang="en-US" dirty="0" err="1" smtClean="0"/>
              <a:t>Dstream</a:t>
            </a:r>
            <a:r>
              <a:rPr lang="en-US" dirty="0" smtClean="0"/>
              <a:t> within each time step. </a:t>
            </a:r>
            <a:endParaRPr lang="en-US" dirty="0" smtClean="0"/>
          </a:p>
          <a:p>
            <a:r>
              <a:rPr lang="en-US" dirty="0" smtClean="0"/>
              <a:t>Val count = </a:t>
            </a:r>
            <a:r>
              <a:rPr lang="en-US" dirty="0" err="1" smtClean="0"/>
              <a:t>wordStream.reduceByKey</a:t>
            </a:r>
            <a:r>
              <a:rPr lang="en-US" dirty="0" smtClean="0"/>
              <a:t>(_+_)</a:t>
            </a:r>
          </a:p>
          <a:p>
            <a:pPr lvl="1"/>
            <a:r>
              <a:rPr lang="en-US" dirty="0" err="1" smtClean="0"/>
              <a:t>reduceByKey</a:t>
            </a:r>
            <a:r>
              <a:rPr lang="en-US" dirty="0" smtClean="0"/>
              <a:t> is another </a:t>
            </a:r>
            <a:r>
              <a:rPr lang="en-US" dirty="0" err="1" smtClean="0"/>
              <a:t>Dstream</a:t>
            </a:r>
            <a:r>
              <a:rPr lang="en-US" dirty="0" smtClean="0"/>
              <a:t> transformation </a:t>
            </a:r>
            <a:r>
              <a:rPr lang="en-US" dirty="0" smtClean="0"/>
              <a:t>to transform within each time step. </a:t>
            </a:r>
            <a:endParaRPr lang="en-US" dirty="0" smtClean="0"/>
          </a:p>
          <a:p>
            <a:r>
              <a:rPr lang="en-US" dirty="0" smtClean="0"/>
              <a:t>Note that each of the </a:t>
            </a:r>
            <a:r>
              <a:rPr lang="en-US" dirty="0" err="1" smtClean="0"/>
              <a:t>DSTream</a:t>
            </a:r>
            <a:r>
              <a:rPr lang="en-US" dirty="0" smtClean="0"/>
              <a:t> consists of many RDD, and each of the above transformations apply separately to individual RDDs. </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35959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lets start the Streaming</a:t>
            </a:r>
            <a:endParaRPr lang="en-US" dirty="0"/>
          </a:p>
        </p:txBody>
      </p:sp>
      <p:sp>
        <p:nvSpPr>
          <p:cNvPr id="3" name="Content Placeholder 2"/>
          <p:cNvSpPr>
            <a:spLocks noGrp="1"/>
          </p:cNvSpPr>
          <p:nvPr>
            <p:ph idx="1"/>
          </p:nvPr>
        </p:nvSpPr>
        <p:spPr/>
        <p:txBody>
          <a:bodyPr/>
          <a:lstStyle/>
          <a:p>
            <a:r>
              <a:rPr lang="en-US" dirty="0" smtClean="0"/>
              <a:t>So far we have put all the basic wiring for spark streaming. Now we need to start this computation</a:t>
            </a:r>
          </a:p>
          <a:p>
            <a:r>
              <a:rPr lang="en-US" dirty="0" smtClean="0"/>
              <a:t>You run </a:t>
            </a:r>
            <a:r>
              <a:rPr lang="en-US" i="1" dirty="0" smtClean="0"/>
              <a:t>start() </a:t>
            </a:r>
            <a:r>
              <a:rPr lang="en-US" dirty="0" smtClean="0"/>
              <a:t>command on the </a:t>
            </a:r>
            <a:r>
              <a:rPr lang="en-US" dirty="0" err="1" smtClean="0"/>
              <a:t>StreamingContext</a:t>
            </a:r>
            <a:r>
              <a:rPr lang="en-US" dirty="0" smtClean="0"/>
              <a:t> to start the computation</a:t>
            </a:r>
          </a:p>
          <a:p>
            <a:pPr lvl="1"/>
            <a:r>
              <a:rPr lang="en-US" i="1" dirty="0" err="1" smtClean="0"/>
              <a:t>Ssc.start</a:t>
            </a:r>
            <a:r>
              <a:rPr lang="en-US" i="1" dirty="0" smtClean="0"/>
              <a:t>()</a:t>
            </a:r>
          </a:p>
          <a:p>
            <a:pPr lvl="1"/>
            <a:r>
              <a:rPr lang="en-US" i="1" dirty="0" err="1" smtClean="0"/>
              <a:t>Ssc.awaitfortermination</a:t>
            </a:r>
            <a:r>
              <a:rPr lang="en-US" i="1" dirty="0" smtClean="0"/>
              <a:t>()</a:t>
            </a:r>
          </a:p>
          <a:p>
            <a:r>
              <a:rPr lang="en-US" dirty="0" smtClean="0"/>
              <a:t>Note – that </a:t>
            </a:r>
            <a:r>
              <a:rPr lang="en-US" i="1" dirty="0" err="1" smtClean="0"/>
              <a:t>StreamingContext</a:t>
            </a:r>
            <a:r>
              <a:rPr lang="en-US" dirty="0" smtClean="0"/>
              <a:t> can only be started once and that is the reason we wait until all the wiring is done before kicking off the start command.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53257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Spark Streaming?</a:t>
            </a:r>
            <a:endParaRPr lang="en-US" dirty="0"/>
          </a:p>
        </p:txBody>
      </p:sp>
      <p:sp>
        <p:nvSpPr>
          <p:cNvPr id="3" name="Content Placeholder 2"/>
          <p:cNvSpPr>
            <a:spLocks noGrp="1"/>
          </p:cNvSpPr>
          <p:nvPr>
            <p:ph idx="1"/>
          </p:nvPr>
        </p:nvSpPr>
        <p:spPr>
          <a:xfrm>
            <a:off x="498474" y="1346886"/>
            <a:ext cx="7556313" cy="4779277"/>
          </a:xfrm>
        </p:spPr>
        <p:txBody>
          <a:bodyPr>
            <a:normAutofit/>
          </a:bodyPr>
          <a:lstStyle/>
          <a:p>
            <a:r>
              <a:rPr lang="en-US" dirty="0" smtClean="0"/>
              <a:t>In order for us to run huge data sets at scale, systems have to be fault tolerant and if they fail, they should recover very quickly. </a:t>
            </a:r>
          </a:p>
          <a:p>
            <a:r>
              <a:rPr lang="en-US" dirty="0" smtClean="0"/>
              <a:t>Not only that, processing has to be super quick – with too much preprocessing and organizing of data to generate the results. That means no stragglers. </a:t>
            </a:r>
          </a:p>
          <a:p>
            <a:r>
              <a:rPr lang="en-US" dirty="0" smtClean="0"/>
              <a:t>Should be able to do this kind of analysis using commercially available over the shelf hardware in a cost effective manner. </a:t>
            </a:r>
          </a:p>
          <a:p>
            <a:pPr marL="0" indent="0">
              <a:buNone/>
            </a:pPr>
            <a:r>
              <a:rPr lang="en-US" dirty="0" smtClean="0"/>
              <a:t>		None of the existing system meet these!</a:t>
            </a:r>
          </a:p>
          <a:p>
            <a:pPr marL="0" indent="0">
              <a:buNone/>
            </a:pPr>
            <a:r>
              <a:rPr lang="en-US" dirty="0"/>
              <a:t>	</a:t>
            </a:r>
            <a:r>
              <a:rPr lang="en-US" dirty="0" smtClean="0"/>
              <a:t>		Hence Spark Streaming. </a:t>
            </a:r>
            <a:endParaRPr lang="en-US" dirty="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695634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Streaming App</a:t>
            </a:r>
            <a:endParaRPr lang="en-US" dirty="0"/>
          </a:p>
        </p:txBody>
      </p:sp>
      <p:sp>
        <p:nvSpPr>
          <p:cNvPr id="3" name="Content Placeholder 2"/>
          <p:cNvSpPr>
            <a:spLocks noGrp="1"/>
          </p:cNvSpPr>
          <p:nvPr>
            <p:ph idx="1"/>
          </p:nvPr>
        </p:nvSpPr>
        <p:spPr/>
        <p:txBody>
          <a:bodyPr/>
          <a:lstStyle/>
          <a:p>
            <a:r>
              <a:rPr lang="en-US" dirty="0" smtClean="0"/>
              <a:t>Launch Spark Shell</a:t>
            </a:r>
          </a:p>
          <a:p>
            <a:r>
              <a:rPr lang="en-US" dirty="0" smtClean="0"/>
              <a:t>At the prompt</a:t>
            </a:r>
          </a:p>
          <a:p>
            <a:pPr lvl="1"/>
            <a:r>
              <a:rPr lang="en-US" dirty="0" smtClean="0"/>
              <a:t>Spark-submit –class </a:t>
            </a:r>
            <a:r>
              <a:rPr lang="en-US" dirty="0" err="1" smtClean="0"/>
              <a:t>YourApp</a:t>
            </a:r>
            <a:r>
              <a:rPr lang="en-US" dirty="0" smtClean="0"/>
              <a:t>\$ASSEMBLY_JAR local[4]</a:t>
            </a:r>
          </a:p>
          <a:p>
            <a:pPr lvl="1"/>
            <a:r>
              <a:rPr lang="en-US" dirty="0" err="1" smtClean="0"/>
              <a:t>Nc</a:t>
            </a:r>
            <a:r>
              <a:rPr lang="en-US" dirty="0" smtClean="0"/>
              <a:t> localhost 7777</a:t>
            </a:r>
          </a:p>
          <a:p>
            <a:pPr lvl="1"/>
            <a:r>
              <a:rPr lang="en-US" dirty="0" smtClean="0"/>
              <a:t>&lt;type text for streaming&gt;</a:t>
            </a:r>
          </a:p>
          <a:p>
            <a:pPr lvl="1"/>
            <a:r>
              <a:rPr lang="en-US" dirty="0" smtClean="0"/>
              <a:t>Note – windows users can use </a:t>
            </a:r>
            <a:r>
              <a:rPr lang="en-US" dirty="0" err="1" smtClean="0"/>
              <a:t>ncat</a:t>
            </a:r>
            <a:r>
              <a:rPr lang="en-US" dirty="0"/>
              <a:t> </a:t>
            </a:r>
            <a:r>
              <a:rPr lang="en-US" dirty="0" smtClean="0"/>
              <a:t>instead of </a:t>
            </a:r>
            <a:r>
              <a:rPr lang="en-US" dirty="0" err="1" smtClean="0"/>
              <a:t>nc</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688213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Code Example (Lines w String)</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06" y="2430324"/>
            <a:ext cx="8705531" cy="3426779"/>
          </a:xfrm>
          <a:prstGeom prst="rect">
            <a:avLst/>
          </a:prstGeom>
        </p:spPr>
      </p:pic>
    </p:spTree>
    <p:extLst>
      <p:ext uri="{BB962C8B-B14F-4D97-AF65-F5344CB8AC3E}">
        <p14:creationId xmlns:p14="http://schemas.microsoft.com/office/powerpoint/2010/main" val="516222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 of Spark Streaming within Spark</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913" y="2206876"/>
            <a:ext cx="7994487" cy="3230096"/>
          </a:xfrm>
          <a:prstGeom prst="rect">
            <a:avLst/>
          </a:prstGeom>
        </p:spPr>
      </p:pic>
    </p:spTree>
    <p:extLst>
      <p:ext uri="{BB962C8B-B14F-4D97-AF65-F5344CB8AC3E}">
        <p14:creationId xmlns:p14="http://schemas.microsoft.com/office/powerpoint/2010/main" val="3995190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24/7 Operations</a:t>
            </a:r>
            <a:endParaRPr lang="en-US" dirty="0"/>
          </a:p>
        </p:txBody>
      </p:sp>
      <p:sp>
        <p:nvSpPr>
          <p:cNvPr id="3" name="Content Placeholder 2"/>
          <p:cNvSpPr>
            <a:spLocks noGrp="1"/>
          </p:cNvSpPr>
          <p:nvPr>
            <p:ph idx="1"/>
          </p:nvPr>
        </p:nvSpPr>
        <p:spPr>
          <a:xfrm>
            <a:off x="498474" y="1334530"/>
            <a:ext cx="7556313" cy="4791633"/>
          </a:xfrm>
        </p:spPr>
        <p:txBody>
          <a:bodyPr>
            <a:normAutofit/>
          </a:bodyPr>
          <a:lstStyle/>
          <a:p>
            <a:r>
              <a:rPr lang="en-US" dirty="0" smtClean="0"/>
              <a:t>Spark Streaming can be run in 24/7 mode even if a worker or drivers fail.</a:t>
            </a:r>
          </a:p>
          <a:p>
            <a:r>
              <a:rPr lang="en-US" dirty="0" smtClean="0"/>
              <a:t>In order for Streaming to run 24/7, for setting up </a:t>
            </a:r>
            <a:r>
              <a:rPr lang="en-US" dirty="0" err="1" smtClean="0"/>
              <a:t>Checkpointing</a:t>
            </a:r>
            <a:r>
              <a:rPr lang="en-US" dirty="0" smtClean="0"/>
              <a:t>, one needs reliable storage system such as S3 or HDFS</a:t>
            </a:r>
          </a:p>
          <a:p>
            <a:pPr lvl="1"/>
            <a:r>
              <a:rPr lang="en-US" i="1" dirty="0" err="1"/>
              <a:t>ssc.checkpoint</a:t>
            </a:r>
            <a:r>
              <a:rPr lang="en-US" i="1" dirty="0"/>
              <a:t>("</a:t>
            </a:r>
            <a:r>
              <a:rPr lang="en-US" i="1" dirty="0" err="1"/>
              <a:t>hdfs</a:t>
            </a:r>
            <a:r>
              <a:rPr lang="en-US" i="1" dirty="0" smtClean="0"/>
              <a:t>://...")</a:t>
            </a:r>
          </a:p>
          <a:p>
            <a:r>
              <a:rPr lang="en-US" dirty="0" smtClean="0"/>
              <a:t>Lack of </a:t>
            </a:r>
            <a:r>
              <a:rPr lang="en-US" dirty="0" err="1" smtClean="0"/>
              <a:t>Checkpointing</a:t>
            </a:r>
            <a:r>
              <a:rPr lang="en-US" dirty="0" smtClean="0"/>
              <a:t> throws a warning/error even in local setup.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673201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Checkpointing</a:t>
            </a:r>
            <a:endParaRPr lang="en-US" dirty="0"/>
          </a:p>
        </p:txBody>
      </p:sp>
      <p:sp>
        <p:nvSpPr>
          <p:cNvPr id="3" name="Content Placeholder 2"/>
          <p:cNvSpPr>
            <a:spLocks noGrp="1"/>
          </p:cNvSpPr>
          <p:nvPr>
            <p:ph idx="1"/>
          </p:nvPr>
        </p:nvSpPr>
        <p:spPr/>
        <p:txBody>
          <a:bodyPr>
            <a:normAutofit lnSpcReduction="10000"/>
          </a:bodyPr>
          <a:lstStyle/>
          <a:p>
            <a:r>
              <a:rPr lang="en-US" dirty="0" smtClean="0"/>
              <a:t>Is a way to save state periodically to a reliable </a:t>
            </a:r>
            <a:r>
              <a:rPr lang="en-US" dirty="0" err="1" smtClean="0"/>
              <a:t>filesystem</a:t>
            </a:r>
            <a:r>
              <a:rPr lang="en-US" dirty="0" smtClean="0"/>
              <a:t> – HDFS or S3</a:t>
            </a:r>
          </a:p>
          <a:p>
            <a:r>
              <a:rPr lang="en-US" dirty="0" smtClean="0"/>
              <a:t>Using lineage, </a:t>
            </a:r>
            <a:r>
              <a:rPr lang="en-US" dirty="0" err="1" smtClean="0"/>
              <a:t>recomputation</a:t>
            </a:r>
            <a:r>
              <a:rPr lang="en-US" dirty="0" smtClean="0"/>
              <a:t> could take a long time for data that has been built up since the beginning of the program. </a:t>
            </a:r>
          </a:p>
          <a:p>
            <a:r>
              <a:rPr lang="en-US" dirty="0" smtClean="0"/>
              <a:t>One could set up </a:t>
            </a:r>
            <a:r>
              <a:rPr lang="en-US" dirty="0" err="1" smtClean="0"/>
              <a:t>checkpointing</a:t>
            </a:r>
            <a:r>
              <a:rPr lang="en-US" dirty="0" smtClean="0"/>
              <a:t> every 5 to 10 batches of data. </a:t>
            </a:r>
          </a:p>
          <a:p>
            <a:r>
              <a:rPr lang="en-US" dirty="0" smtClean="0"/>
              <a:t>So, when recovering lost data, Spark Streaming needs only to go back to the last checkpoint. </a:t>
            </a:r>
          </a:p>
          <a:p>
            <a:r>
              <a:rPr lang="en-US" dirty="0" smtClean="0"/>
              <a:t>You can run checkpoint() by </a:t>
            </a:r>
          </a:p>
          <a:p>
            <a:pPr lvl="1"/>
            <a:r>
              <a:rPr lang="en-US" i="1" dirty="0" err="1" smtClean="0"/>
              <a:t>Ssc.checkpoint</a:t>
            </a:r>
            <a:r>
              <a:rPr lang="en-US" i="1" dirty="0" smtClean="0"/>
              <a:t>(local path or “HDFS://..”)</a:t>
            </a:r>
            <a:endParaRPr lang="en-US" i="1"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043854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Failure</a:t>
            </a:r>
            <a:endParaRPr lang="en-US" dirty="0"/>
          </a:p>
        </p:txBody>
      </p:sp>
      <p:sp>
        <p:nvSpPr>
          <p:cNvPr id="3" name="Content Placeholder 2"/>
          <p:cNvSpPr>
            <a:spLocks noGrp="1"/>
          </p:cNvSpPr>
          <p:nvPr>
            <p:ph idx="1"/>
          </p:nvPr>
        </p:nvSpPr>
        <p:spPr/>
        <p:txBody>
          <a:bodyPr/>
          <a:lstStyle/>
          <a:p>
            <a:r>
              <a:rPr lang="en-US" dirty="0"/>
              <a:t>To run </a:t>
            </a:r>
            <a:r>
              <a:rPr lang="en-US" dirty="0" err="1"/>
              <a:t>StreamingContext</a:t>
            </a:r>
            <a:r>
              <a:rPr lang="en-US" dirty="0"/>
              <a:t> on a failed driver can be </a:t>
            </a:r>
          </a:p>
          <a:p>
            <a:pPr lvl="1"/>
            <a:r>
              <a:rPr lang="en-US" i="1" dirty="0" err="1"/>
              <a:t>val</a:t>
            </a:r>
            <a:r>
              <a:rPr lang="en-US" i="1" dirty="0"/>
              <a:t> </a:t>
            </a:r>
            <a:r>
              <a:rPr lang="en-US" i="1" dirty="0" err="1"/>
              <a:t>ssc</a:t>
            </a:r>
            <a:r>
              <a:rPr lang="en-US" i="1" dirty="0"/>
              <a:t> = </a:t>
            </a:r>
            <a:r>
              <a:rPr lang="en-US" i="1" dirty="0" err="1"/>
              <a:t>StreamingContext.getOrCreate</a:t>
            </a:r>
            <a:r>
              <a:rPr lang="en-US" i="1" dirty="0"/>
              <a:t>(</a:t>
            </a:r>
            <a:r>
              <a:rPr lang="en-US" i="1" dirty="0" err="1"/>
              <a:t>checkpointDir</a:t>
            </a:r>
            <a:r>
              <a:rPr lang="en-US" i="1" dirty="0"/>
              <a:t>, </a:t>
            </a:r>
            <a:r>
              <a:rPr lang="en-US" i="1" dirty="0" err="1"/>
              <a:t>createStreamingContext</a:t>
            </a:r>
            <a:r>
              <a:rPr lang="en-US" i="1" dirty="0"/>
              <a:t> _)</a:t>
            </a:r>
          </a:p>
          <a:p>
            <a:pPr lvl="1"/>
            <a:r>
              <a:rPr lang="en-US" dirty="0"/>
              <a:t>You need restart the driver if it crashes. </a:t>
            </a:r>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779504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Fault Tolerance</a:t>
            </a:r>
            <a:endParaRPr lang="en-US" dirty="0"/>
          </a:p>
        </p:txBody>
      </p:sp>
      <p:sp>
        <p:nvSpPr>
          <p:cNvPr id="3" name="Content Placeholder 2"/>
          <p:cNvSpPr>
            <a:spLocks noGrp="1"/>
          </p:cNvSpPr>
          <p:nvPr>
            <p:ph idx="1"/>
          </p:nvPr>
        </p:nvSpPr>
        <p:spPr/>
        <p:txBody>
          <a:bodyPr/>
          <a:lstStyle/>
          <a:p>
            <a:r>
              <a:rPr lang="en-US" dirty="0" smtClean="0"/>
              <a:t>All RDDs created through transformations of this replicated input  data are tolerant to failure of a worker node, as the RDD lineage allows the system to </a:t>
            </a:r>
            <a:r>
              <a:rPr lang="en-US" dirty="0" err="1" smtClean="0"/>
              <a:t>recompute</a:t>
            </a:r>
            <a:r>
              <a:rPr lang="en-US" dirty="0" smtClean="0"/>
              <a:t> the lost data all the way from the surviving replica of the input data. </a:t>
            </a:r>
          </a:p>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699414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Fault Tolerance</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256385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UI</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1440464"/>
            <a:ext cx="7904762" cy="5142857"/>
          </a:xfrm>
          <a:prstGeom prst="rect">
            <a:avLst/>
          </a:prstGeom>
        </p:spPr>
      </p:pic>
    </p:spTree>
    <p:extLst>
      <p:ext uri="{BB962C8B-B14F-4D97-AF65-F5344CB8AC3E}">
        <p14:creationId xmlns:p14="http://schemas.microsoft.com/office/powerpoint/2010/main" val="2455754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Streaming with GraphX &amp; MLlib</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114924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Spark and its Stack</a:t>
            </a:r>
            <a:endParaRPr lang="en-US" dirty="0"/>
          </a:p>
        </p:txBody>
      </p:sp>
      <p:sp>
        <p:nvSpPr>
          <p:cNvPr id="3" name="Content Placeholder 2"/>
          <p:cNvSpPr>
            <a:spLocks noGrp="1"/>
          </p:cNvSpPr>
          <p:nvPr>
            <p:ph idx="1"/>
          </p:nvPr>
        </p:nvSpPr>
        <p:spPr/>
        <p:txBody>
          <a:bodyPr>
            <a:normAutofit lnSpcReduction="10000"/>
          </a:bodyPr>
          <a:lstStyle/>
          <a:p>
            <a:r>
              <a:rPr lang="en-US" dirty="0" smtClean="0"/>
              <a:t>Spark</a:t>
            </a:r>
          </a:p>
          <a:p>
            <a:pPr lvl="1"/>
            <a:r>
              <a:rPr lang="en-US" dirty="0" smtClean="0"/>
              <a:t>Is a Cluster Computing Engine – that abstracts away underlying distributed storage and cluster management aspects. </a:t>
            </a:r>
          </a:p>
          <a:p>
            <a:pPr lvl="1"/>
            <a:r>
              <a:rPr lang="en-US" dirty="0" smtClean="0"/>
              <a:t>Data Source Agnostic – </a:t>
            </a:r>
            <a:r>
              <a:rPr lang="en-US" dirty="0" err="1" smtClean="0"/>
              <a:t>Hbase</a:t>
            </a:r>
            <a:r>
              <a:rPr lang="en-US" dirty="0" smtClean="0"/>
              <a:t>, Hive, Cassandra, and any HDFS data source. </a:t>
            </a:r>
          </a:p>
          <a:p>
            <a:pPr lvl="1"/>
            <a:r>
              <a:rPr lang="en-US" dirty="0" smtClean="0"/>
              <a:t>External libraries integration – Kafka w Spark Streaming</a:t>
            </a:r>
          </a:p>
          <a:p>
            <a:r>
              <a:rPr lang="en-US" dirty="0" smtClean="0"/>
              <a:t>Spark SQL (Formerly Shark)</a:t>
            </a:r>
          </a:p>
          <a:p>
            <a:r>
              <a:rPr lang="en-US" dirty="0" smtClean="0"/>
              <a:t>GraphX</a:t>
            </a:r>
          </a:p>
          <a:p>
            <a:r>
              <a:rPr lang="en-US" dirty="0" smtClean="0"/>
              <a:t>MLlib</a:t>
            </a:r>
          </a:p>
          <a:p>
            <a:r>
              <a:rPr lang="en-US" dirty="0" smtClean="0"/>
              <a:t>Spark Streaming</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031696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7901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up Streaming Data (Using SQL)</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097947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a:t>
            </a:r>
            <a:endParaRPr lang="en-US" dirty="0"/>
          </a:p>
        </p:txBody>
      </p:sp>
      <p:sp>
        <p:nvSpPr>
          <p:cNvPr id="3" name="Content Placeholder 2"/>
          <p:cNvSpPr>
            <a:spLocks noGrp="1"/>
          </p:cNvSpPr>
          <p:nvPr>
            <p:ph idx="1"/>
          </p:nvPr>
        </p:nvSpPr>
        <p:spPr/>
        <p:txBody>
          <a:bodyPr/>
          <a:lstStyle/>
          <a:p>
            <a:r>
              <a:rPr lang="en-US" dirty="0" smtClean="0"/>
              <a:t>Find a particular String of Characters in a Stream of Text in Real time. </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4418493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a:t>
            </a:r>
            <a:endParaRPr lang="en-US" dirty="0"/>
          </a:p>
        </p:txBody>
      </p:sp>
      <p:sp>
        <p:nvSpPr>
          <p:cNvPr id="3" name="Content Placeholder 2"/>
          <p:cNvSpPr>
            <a:spLocks noGrp="1"/>
          </p:cNvSpPr>
          <p:nvPr>
            <p:ph idx="1"/>
          </p:nvPr>
        </p:nvSpPr>
        <p:spPr/>
        <p:txBody>
          <a:bodyPr/>
          <a:lstStyle/>
          <a:p>
            <a:r>
              <a:rPr lang="en-US" dirty="0" smtClean="0"/>
              <a:t>Running count of </a:t>
            </a:r>
            <a:r>
              <a:rPr lang="en-US" dirty="0" err="1" smtClean="0"/>
              <a:t>Pageview</a:t>
            </a:r>
            <a:r>
              <a:rPr lang="en-US" dirty="0" smtClean="0"/>
              <a:t> events by URL</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26939039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3</a:t>
            </a:r>
            <a:endParaRPr lang="en-US" dirty="0"/>
          </a:p>
        </p:txBody>
      </p:sp>
      <p:sp>
        <p:nvSpPr>
          <p:cNvPr id="3" name="Content Placeholder 2"/>
          <p:cNvSpPr>
            <a:spLocks noGrp="1"/>
          </p:cNvSpPr>
          <p:nvPr>
            <p:ph idx="1"/>
          </p:nvPr>
        </p:nvSpPr>
        <p:spPr/>
        <p:txBody>
          <a:bodyPr/>
          <a:lstStyle/>
          <a:p>
            <a:r>
              <a:rPr lang="en-US" dirty="0" smtClean="0"/>
              <a:t>Lab without any transformation </a:t>
            </a:r>
          </a:p>
          <a:p>
            <a:r>
              <a:rPr lang="en-US" dirty="0" smtClean="0"/>
              <a:t>Lab with transformation (map, filter, </a:t>
            </a:r>
            <a:r>
              <a:rPr lang="en-US" dirty="0" err="1" smtClean="0"/>
              <a:t>flatMap</a:t>
            </a:r>
            <a:r>
              <a:rPr lang="en-US" dirty="0" smtClean="0"/>
              <a:t>, </a:t>
            </a:r>
            <a:r>
              <a:rPr lang="en-US" dirty="0" err="1" smtClean="0"/>
              <a:t>MapPartitions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574298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Discretized Steams (</a:t>
            </a:r>
            <a:r>
              <a:rPr lang="en-US" dirty="0" err="1" smtClean="0"/>
              <a:t>DStreams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err="1" smtClean="0"/>
              <a:t>Dstreams</a:t>
            </a:r>
            <a:endParaRPr lang="en-US" dirty="0" smtClean="0"/>
          </a:p>
          <a:p>
            <a:pPr lvl="1"/>
            <a:r>
              <a:rPr lang="en-US" dirty="0" smtClean="0"/>
              <a:t>Is a Sequence of Data arriving over a time scale. </a:t>
            </a:r>
          </a:p>
          <a:p>
            <a:pPr lvl="1"/>
            <a:r>
              <a:rPr lang="en-US" dirty="0" smtClean="0"/>
              <a:t>Internally, these are really a sequence of RDDs at each time step. </a:t>
            </a:r>
          </a:p>
          <a:p>
            <a:pPr lvl="1"/>
            <a:r>
              <a:rPr lang="en-US" dirty="0" err="1" smtClean="0"/>
              <a:t>Dstreams</a:t>
            </a:r>
            <a:r>
              <a:rPr lang="en-US" dirty="0" smtClean="0"/>
              <a:t> can be created using any of the popular input sources</a:t>
            </a:r>
          </a:p>
          <a:p>
            <a:pPr lvl="2"/>
            <a:r>
              <a:rPr lang="en-US" dirty="0" smtClean="0"/>
              <a:t>Flume</a:t>
            </a:r>
          </a:p>
          <a:p>
            <a:pPr lvl="2"/>
            <a:r>
              <a:rPr lang="en-US" dirty="0" smtClean="0"/>
              <a:t>Kafka</a:t>
            </a:r>
          </a:p>
          <a:p>
            <a:pPr lvl="2"/>
            <a:r>
              <a:rPr lang="en-US" dirty="0" smtClean="0"/>
              <a:t>HDFS </a:t>
            </a:r>
          </a:p>
          <a:p>
            <a:r>
              <a:rPr lang="en-US" dirty="0" smtClean="0"/>
              <a:t>Operations</a:t>
            </a:r>
          </a:p>
          <a:p>
            <a:pPr lvl="1"/>
            <a:r>
              <a:rPr lang="en-US" dirty="0" err="1" smtClean="0"/>
              <a:t>Dstreams</a:t>
            </a:r>
            <a:r>
              <a:rPr lang="en-US" dirty="0" smtClean="0"/>
              <a:t> supports 2 operations</a:t>
            </a:r>
          </a:p>
          <a:p>
            <a:pPr lvl="2"/>
            <a:r>
              <a:rPr lang="en-US" dirty="0" smtClean="0"/>
              <a:t>Transformation – to convert to another </a:t>
            </a:r>
            <a:r>
              <a:rPr lang="en-US" dirty="0" err="1" smtClean="0"/>
              <a:t>Dstream</a:t>
            </a:r>
            <a:endParaRPr lang="en-US" dirty="0" smtClean="0"/>
          </a:p>
          <a:p>
            <a:pPr lvl="2"/>
            <a:r>
              <a:rPr lang="en-US" dirty="0" smtClean="0"/>
              <a:t>Output to write to an external device. </a:t>
            </a:r>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719427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Batch Processing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932881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Resilient Distributed Dataset (RDD)</a:t>
            </a:r>
            <a:endParaRPr lang="en-US" dirty="0"/>
          </a:p>
        </p:txBody>
      </p:sp>
      <p:sp>
        <p:nvSpPr>
          <p:cNvPr id="3" name="Content Placeholder 2"/>
          <p:cNvSpPr>
            <a:spLocks noGrp="1"/>
          </p:cNvSpPr>
          <p:nvPr>
            <p:ph idx="1"/>
          </p:nvPr>
        </p:nvSpPr>
        <p:spPr/>
        <p:txBody>
          <a:bodyPr/>
          <a:lstStyle/>
          <a:p>
            <a:r>
              <a:rPr lang="en-US" dirty="0" smtClean="0"/>
              <a:t>What is RDD</a:t>
            </a:r>
          </a:p>
          <a:p>
            <a:pPr lvl="1"/>
            <a:r>
              <a:rPr lang="en-US" dirty="0" smtClean="0"/>
              <a:t>Primitive type in Spark – a basic abstraction</a:t>
            </a:r>
          </a:p>
          <a:p>
            <a:pPr lvl="1"/>
            <a:r>
              <a:rPr lang="en-US" dirty="0" smtClean="0"/>
              <a:t>Can handle all transformations – map, join, reduce, etc. </a:t>
            </a:r>
          </a:p>
          <a:p>
            <a:pPr lvl="1"/>
            <a:r>
              <a:rPr lang="en-US" dirty="0" smtClean="0"/>
              <a:t>3 Types of creation – Parallelizing, external data source (HDFS, </a:t>
            </a:r>
            <a:r>
              <a:rPr lang="en-US" dirty="0" err="1" smtClean="0"/>
              <a:t>etc</a:t>
            </a:r>
            <a:r>
              <a:rPr lang="en-US" dirty="0" smtClean="0"/>
              <a:t>), transformations on an existing RDDs. </a:t>
            </a:r>
          </a:p>
          <a:p>
            <a:r>
              <a:rPr lang="en-US" dirty="0" smtClean="0"/>
              <a:t>RDDs – Immutable, Distributed Datasets. </a:t>
            </a:r>
          </a:p>
          <a:p>
            <a:r>
              <a:rPr lang="en-US" dirty="0" smtClean="0"/>
              <a:t>Why is it important for Spark and Spark Streaming?</a:t>
            </a:r>
          </a:p>
          <a:p>
            <a:pPr lvl="1"/>
            <a:r>
              <a:rPr lang="en-US" dirty="0" smtClean="0"/>
              <a:t>Enables Parallel Operations</a:t>
            </a:r>
          </a:p>
          <a:p>
            <a:pPr lvl="1"/>
            <a:r>
              <a:rPr lang="en-US" dirty="0" smtClean="0"/>
              <a:t>Lineage (Fault Tolerance)</a:t>
            </a:r>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1871994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Variables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Elephant Scale, 2014</a:t>
            </a:r>
            <a:endParaRPr lang="en-US" dirty="0"/>
          </a:p>
        </p:txBody>
      </p:sp>
    </p:spTree>
    <p:extLst>
      <p:ext uri="{BB962C8B-B14F-4D97-AF65-F5344CB8AC3E}">
        <p14:creationId xmlns:p14="http://schemas.microsoft.com/office/powerpoint/2010/main" val="3148392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2">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Template2.potx</Template>
  <TotalTime>14475</TotalTime>
  <Words>2579</Words>
  <Application>Microsoft Office PowerPoint</Application>
  <PresentationFormat>On-screen Show (4:3)</PresentationFormat>
  <Paragraphs>316</Paragraphs>
  <Slides>54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Rockwell</vt:lpstr>
      <vt:lpstr>Wingdings</vt:lpstr>
      <vt:lpstr>Template2</vt:lpstr>
      <vt:lpstr>Spark Streaming</vt:lpstr>
      <vt:lpstr>Few Concept To Reinforce Before Spark Streaming</vt:lpstr>
      <vt:lpstr>Spark Streaming: System Requirements &amp; Installations</vt:lpstr>
      <vt:lpstr>Why Spark Streaming?</vt:lpstr>
      <vt:lpstr>What is Spark and its Stack</vt:lpstr>
      <vt:lpstr>Discretized Steams (DStreams)</vt:lpstr>
      <vt:lpstr> Batch Processing</vt:lpstr>
      <vt:lpstr>Resilient Distributed Dataset (RDD)</vt:lpstr>
      <vt:lpstr>Shared Variables</vt:lpstr>
      <vt:lpstr>Spark Streaming: What is it?</vt:lpstr>
      <vt:lpstr>Spark Streaming – Typical Applications</vt:lpstr>
      <vt:lpstr>How does Spark Streaming Work?</vt:lpstr>
      <vt:lpstr>Spark Streaming Overview</vt:lpstr>
      <vt:lpstr>Batches and Batch Interval</vt:lpstr>
      <vt:lpstr>Architecture – High Level</vt:lpstr>
      <vt:lpstr>Architecture - DStream</vt:lpstr>
      <vt:lpstr>Architecture - Receivers</vt:lpstr>
      <vt:lpstr>Network Receiver</vt:lpstr>
      <vt:lpstr>Architecture - Transformations</vt:lpstr>
      <vt:lpstr>Dstream Stateless Transformations (some functions)</vt:lpstr>
      <vt:lpstr>Stateless Transformations Over Data from Multiple DStream</vt:lpstr>
      <vt:lpstr>Advanced Stateless Transformations</vt:lpstr>
      <vt:lpstr>Stateful Transformations</vt:lpstr>
      <vt:lpstr>Windowed Stream with a window duration example</vt:lpstr>
      <vt:lpstr>Windowed Transformations</vt:lpstr>
      <vt:lpstr>Window () to count data over a window in Scala</vt:lpstr>
      <vt:lpstr>Data Counting Operations in Windows</vt:lpstr>
      <vt:lpstr>Architecture – Fault Tolerance</vt:lpstr>
      <vt:lpstr>Output Operations</vt:lpstr>
      <vt:lpstr>Input Sources</vt:lpstr>
      <vt:lpstr>Dstream Graph</vt:lpstr>
      <vt:lpstr>RDD Graph</vt:lpstr>
      <vt:lpstr>Dstream Graph  RDD Graph  Spark Jobs</vt:lpstr>
      <vt:lpstr>How to build and run Spark Streaming Apps?</vt:lpstr>
      <vt:lpstr>Streaming Imports</vt:lpstr>
      <vt:lpstr>Initializing Spark Streaming Application</vt:lpstr>
      <vt:lpstr>Simple Socket Text-Stream Receiver</vt:lpstr>
      <vt:lpstr>Instead if you want to count # of words</vt:lpstr>
      <vt:lpstr>Now lets start the Streaming</vt:lpstr>
      <vt:lpstr>Running the Streaming App</vt:lpstr>
      <vt:lpstr>Previous Code Example (Lines w String)</vt:lpstr>
      <vt:lpstr>Architectural View of Spark Streaming within Spark</vt:lpstr>
      <vt:lpstr>24/7 Operations</vt:lpstr>
      <vt:lpstr>Checkpointing</vt:lpstr>
      <vt:lpstr>Driver Failure</vt:lpstr>
      <vt:lpstr>Worker Fault Tolerance</vt:lpstr>
      <vt:lpstr>Receiver Fault Tolerance</vt:lpstr>
      <vt:lpstr>Streaming UI</vt:lpstr>
      <vt:lpstr>Combine Streaming with GraphX &amp; MLlib</vt:lpstr>
      <vt:lpstr>PowerPoint Presentation</vt:lpstr>
      <vt:lpstr>Looking up Streaming Data (Using SQL)</vt:lpstr>
      <vt:lpstr>Lab 1</vt:lpstr>
      <vt:lpstr>Lab 2</vt:lpstr>
      <vt:lpstr>Lab 3</vt:lpstr>
    </vt:vector>
  </TitlesOfParts>
  <Company>uloop.com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Sujee Maniyam</dc:creator>
  <cp:lastModifiedBy>Vamsi Sistla</cp:lastModifiedBy>
  <cp:revision>545</cp:revision>
  <dcterms:created xsi:type="dcterms:W3CDTF">2013-10-16T16:30:27Z</dcterms:created>
  <dcterms:modified xsi:type="dcterms:W3CDTF">2015-04-13T02:09:23Z</dcterms:modified>
</cp:coreProperties>
</file>