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4"/>
  </p:notesMasterIdLst>
  <p:handoutMasterIdLst>
    <p:handoutMasterId r:id="rId55"/>
  </p:handoutMasterIdLst>
  <p:sldIdLst>
    <p:sldId id="258" r:id="rId2"/>
    <p:sldId id="262" r:id="rId3"/>
    <p:sldId id="300" r:id="rId4"/>
    <p:sldId id="301" r:id="rId5"/>
    <p:sldId id="302" r:id="rId6"/>
    <p:sldId id="298" r:id="rId7"/>
    <p:sldId id="280" r:id="rId8"/>
    <p:sldId id="304" r:id="rId9"/>
    <p:sldId id="303" r:id="rId10"/>
    <p:sldId id="305" r:id="rId11"/>
    <p:sldId id="265" r:id="rId12"/>
    <p:sldId id="266" r:id="rId13"/>
    <p:sldId id="282" r:id="rId14"/>
    <p:sldId id="306" r:id="rId15"/>
    <p:sldId id="308" r:id="rId16"/>
    <p:sldId id="310" r:id="rId17"/>
    <p:sldId id="309" r:id="rId18"/>
    <p:sldId id="276" r:id="rId19"/>
    <p:sldId id="287" r:id="rId20"/>
    <p:sldId id="289" r:id="rId21"/>
    <p:sldId id="277" r:id="rId22"/>
    <p:sldId id="290" r:id="rId23"/>
    <p:sldId id="288" r:id="rId24"/>
    <p:sldId id="269" r:id="rId25"/>
    <p:sldId id="291" r:id="rId26"/>
    <p:sldId id="278" r:id="rId27"/>
    <p:sldId id="307" r:id="rId28"/>
    <p:sldId id="311" r:id="rId29"/>
    <p:sldId id="314" r:id="rId30"/>
    <p:sldId id="312" r:id="rId31"/>
    <p:sldId id="313" r:id="rId32"/>
    <p:sldId id="315" r:id="rId33"/>
    <p:sldId id="317" r:id="rId34"/>
    <p:sldId id="320" r:id="rId35"/>
    <p:sldId id="318" r:id="rId36"/>
    <p:sldId id="321" r:id="rId37"/>
    <p:sldId id="323" r:id="rId38"/>
    <p:sldId id="322" r:id="rId39"/>
    <p:sldId id="324" r:id="rId40"/>
    <p:sldId id="293" r:id="rId41"/>
    <p:sldId id="325" r:id="rId42"/>
    <p:sldId id="294" r:id="rId43"/>
    <p:sldId id="296" r:id="rId44"/>
    <p:sldId id="297" r:id="rId45"/>
    <p:sldId id="326" r:id="rId46"/>
    <p:sldId id="327" r:id="rId47"/>
    <p:sldId id="330" r:id="rId48"/>
    <p:sldId id="329" r:id="rId49"/>
    <p:sldId id="331" r:id="rId50"/>
    <p:sldId id="332" r:id="rId51"/>
    <p:sldId id="328" r:id="rId52"/>
    <p:sldId id="275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46" autoAdjust="0"/>
  </p:normalViewPr>
  <p:slideViewPr>
    <p:cSldViewPr snapToGrid="0" snapToObjects="1">
      <p:cViewPr varScale="1">
        <p:scale>
          <a:sx n="99" d="100"/>
          <a:sy n="99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1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7C17C-C22B-5A4D-86C6-03CADFB916E7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99B00-C0AF-B149-B203-A4A82CD2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EDEDA-1CEA-BB4E-9B95-2149BD5068F1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4B0A8-AEC9-8A47-9FCE-A1CBD16A4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40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All mapper</a:t>
            </a:r>
            <a:r>
              <a:rPr lang="en-US" baseline="0" dirty="0" smtClean="0"/>
              <a:t> do is sort them into right age groups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Reducer can process each group independently </a:t>
            </a:r>
            <a:r>
              <a:rPr lang="en-US" baseline="0" dirty="0" smtClean="0">
                <a:sym typeface="Wingdings"/>
              </a:rPr>
              <a:t> parallelism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Map phase can be paralleled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F1241-889B-AD4D-909B-32DF63E6C49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9F1B846B-8A2D-1B40-9656-03CBE7C30F89}" type="datetime1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D651-2F6B-4F44-9AC2-2874A650DFFF}" type="datetime1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68DD-AF8D-A84E-B015-C56E16CCA0B8}" type="datetime1">
              <a:rPr lang="en-US" smtClean="0"/>
              <a:t>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CA03-0EFE-AE49-AEC4-FF5FAA3318FF}" type="datetime1">
              <a:rPr lang="en-US" smtClean="0"/>
              <a:t>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C99F442-9D35-CD43-AF7C-482407A7E448}" type="datetime1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FF29FFD-6E86-7D41-8B06-D97C95FD9989}" type="datetime1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D598-7C70-AD4A-A0DD-92D30AAA5510}" type="datetime1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AB95C5-5C4D-2440-955D-3D443FE41120}" type="datetime1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3B19C7-97AD-7A44-9B9C-A4CD352EDF8C}" type="datetime1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00A512E-66E8-C943-9CDD-ABCDE7307FC5}" type="datetime1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7D3-87B9-8A41-9F3E-456EAA10E2F7}" type="datetime1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B7C4-28A5-CB48-9F90-61EEE4FDDD8B}" type="datetime1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ADC-A989-0B43-894B-CC8B88A6A058}" type="datetime1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7B0D-1D9A-AA44-8AA0-36F432394321}" type="datetime1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8391D6BE-CC5A-F441-BF5C-132B93EAE0B9}" type="datetime1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F9E5D33-2821-C642-A5E0-67CD027085C0}" type="datetime1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926D-75E4-7C4A-80EF-E6F745BAF0A6}" type="datetime1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AEC9-6A91-FD48-8C26-85D761A9AB9A}" type="datetime1">
              <a:rPr lang="en-US" smtClean="0"/>
              <a:t>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3F87-F2CF-AA47-8A3C-25D7BBB8800D}" type="datetime1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4C3A-78B7-E146-B561-C5924296E830}" type="datetime1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7D4429-93BD-BC4F-94A7-C9B3C2CD0DC0}" type="datetime1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ark.apache.org/" TargetMode="External"/><Relationship Id="rId3" Type="http://schemas.openxmlformats.org/officeDocument/2006/relationships/hyperlink" Target="http://www.strategictechplanning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2828727"/>
          </a:xfrm>
        </p:spPr>
        <p:txBody>
          <a:bodyPr/>
          <a:lstStyle/>
          <a:p>
            <a:pPr algn="ctr"/>
            <a:r>
              <a:rPr lang="en-US" sz="4800" dirty="0" smtClean="0"/>
              <a:t>02 </a:t>
            </a:r>
            <a:r>
              <a:rPr lang="en-US" sz="4800" smtClean="0"/>
              <a:t>Spark Introduction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3920172"/>
            <a:ext cx="7556313" cy="2205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8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can run on…</a:t>
            </a:r>
          </a:p>
          <a:p>
            <a:pPr lvl="1"/>
            <a:r>
              <a:rPr lang="en-US" dirty="0" smtClean="0"/>
              <a:t>1) standalone</a:t>
            </a:r>
          </a:p>
          <a:p>
            <a:pPr lvl="1"/>
            <a:r>
              <a:rPr lang="en-US" dirty="0" smtClean="0"/>
              <a:t>2) Hadoop YARN</a:t>
            </a:r>
          </a:p>
          <a:p>
            <a:pPr lvl="1"/>
            <a:r>
              <a:rPr lang="en-US" dirty="0" smtClean="0"/>
              <a:t>3) </a:t>
            </a:r>
            <a:r>
              <a:rPr lang="en-US" dirty="0" err="1" smtClean="0"/>
              <a:t>Mesos</a:t>
            </a:r>
            <a:endParaRPr lang="en-US" dirty="0" smtClean="0"/>
          </a:p>
          <a:p>
            <a:r>
              <a:rPr lang="en-US" dirty="0" smtClean="0"/>
              <a:t>Standalone : if we just need Spark</a:t>
            </a:r>
          </a:p>
          <a:p>
            <a:pPr lvl="1"/>
            <a:r>
              <a:rPr lang="en-US" dirty="0" smtClean="0"/>
              <a:t>Need  a distributed data storage  </a:t>
            </a:r>
          </a:p>
          <a:p>
            <a:pPr lvl="2"/>
            <a:r>
              <a:rPr lang="en-US" dirty="0" smtClean="0"/>
              <a:t>Amazon S3 ,   NFS …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YARN : Already have Hadoop</a:t>
            </a:r>
          </a:p>
          <a:p>
            <a:pPr lvl="1"/>
            <a:r>
              <a:rPr lang="en-US" dirty="0" smtClean="0"/>
              <a:t>Deploy spark on YARN</a:t>
            </a:r>
          </a:p>
          <a:p>
            <a:pPr lvl="1"/>
            <a:r>
              <a:rPr lang="en-US" dirty="0" smtClean="0"/>
              <a:t>HDFS serves as data layer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0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8584" b="-858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913030" y="2516590"/>
            <a:ext cx="1945903" cy="955373"/>
          </a:xfrm>
          <a:prstGeom prst="wedgeRectCallout">
            <a:avLst>
              <a:gd name="adj1" fmla="val -20833"/>
              <a:gd name="adj2" fmla="val 7469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US" dirty="0" smtClean="0"/>
              <a:t>Standalone</a:t>
            </a:r>
          </a:p>
          <a:p>
            <a:pPr marL="342900" indent="-342900" algn="ctr">
              <a:buAutoNum type="arabicParenR"/>
            </a:pPr>
            <a:r>
              <a:rPr lang="en-US" dirty="0" smtClean="0"/>
              <a:t>Yarn</a:t>
            </a:r>
          </a:p>
          <a:p>
            <a:pPr marL="342900" indent="-342900" algn="ctr">
              <a:buAutoNum type="arabicParenR"/>
            </a:pPr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815648" y="2400082"/>
            <a:ext cx="1453947" cy="746594"/>
          </a:xfrm>
          <a:prstGeom prst="wedgeRectCallout">
            <a:avLst>
              <a:gd name="adj1" fmla="val -20833"/>
              <a:gd name="adj2" fmla="val 7469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780373" y="1375743"/>
            <a:ext cx="1453947" cy="746594"/>
          </a:xfrm>
          <a:prstGeom prst="wedgeRectCallout">
            <a:avLst>
              <a:gd name="adj1" fmla="val -20833"/>
              <a:gd name="adj2" fmla="val 7469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795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‘applications’ can run at the same time</a:t>
            </a:r>
          </a:p>
          <a:p>
            <a:r>
              <a:rPr lang="en-US" dirty="0" smtClean="0"/>
              <a:t>Driver (or ‘main’) launches an application</a:t>
            </a:r>
          </a:p>
          <a:p>
            <a:r>
              <a:rPr lang="en-US" dirty="0" smtClean="0"/>
              <a:t>Each application gets its own ‘executor’</a:t>
            </a:r>
          </a:p>
          <a:p>
            <a:pPr lvl="1"/>
            <a:r>
              <a:rPr lang="en-US" dirty="0" smtClean="0"/>
              <a:t>Isolated (runs in different JVMs)</a:t>
            </a:r>
          </a:p>
          <a:p>
            <a:pPr lvl="1"/>
            <a:r>
              <a:rPr lang="en-US" dirty="0" smtClean="0"/>
              <a:t>Also means data can not be shared across applications</a:t>
            </a:r>
          </a:p>
          <a:p>
            <a:r>
              <a:rPr lang="en-US" dirty="0" smtClean="0"/>
              <a:t>Cluster Managers:</a:t>
            </a:r>
          </a:p>
          <a:p>
            <a:pPr lvl="1"/>
            <a:r>
              <a:rPr lang="en-US" dirty="0" smtClean="0"/>
              <a:t>multiple cluster managers are supported</a:t>
            </a:r>
          </a:p>
          <a:p>
            <a:pPr lvl="1"/>
            <a:r>
              <a:rPr lang="en-US" dirty="0" smtClean="0"/>
              <a:t>1) Standalone : simple to setup</a:t>
            </a:r>
          </a:p>
          <a:p>
            <a:pPr lvl="1"/>
            <a:r>
              <a:rPr lang="en-US" dirty="0" smtClean="0"/>
              <a:t>2) YARN : on top of Hadoop</a:t>
            </a:r>
          </a:p>
          <a:p>
            <a:pPr lvl="1"/>
            <a:r>
              <a:rPr lang="en-US" dirty="0" smtClean="0"/>
              <a:t>3) </a:t>
            </a:r>
            <a:r>
              <a:rPr lang="en-US" dirty="0" err="1" smtClean="0"/>
              <a:t>Mesos</a:t>
            </a:r>
            <a:r>
              <a:rPr lang="en-US" dirty="0" smtClean="0"/>
              <a:t> : General cluster manager (AMP lab)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0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 !</a:t>
            </a:r>
            <a:endParaRPr lang="en-US" dirty="0"/>
          </a:p>
        </p:txBody>
      </p:sp>
      <p:pic>
        <p:nvPicPr>
          <p:cNvPr id="5" name="Content Placeholder 4" descr="trident_missile_misfire_l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29" r="-43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340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First Look at </a:t>
            </a:r>
            <a:r>
              <a:rPr lang="en-US" dirty="0" smtClean="0"/>
              <a:t>Spark (15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Login to your Spark nodes</a:t>
            </a:r>
            <a:br>
              <a:rPr lang="en-US" dirty="0" smtClean="0"/>
            </a:br>
            <a:r>
              <a:rPr lang="en-US" dirty="0" smtClean="0"/>
              <a:t>Instructor will provide details</a:t>
            </a:r>
          </a:p>
          <a:p>
            <a:r>
              <a:rPr lang="en-US" dirty="0" smtClean="0"/>
              <a:t>Update the labs: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$  </a:t>
            </a:r>
            <a:r>
              <a:rPr lang="en-US" dirty="0" smtClean="0">
                <a:latin typeface="Andale Mono"/>
                <a:cs typeface="Andale Mono"/>
              </a:rPr>
              <a:t>cd  </a:t>
            </a:r>
            <a:r>
              <a:rPr lang="en-US" dirty="0" smtClean="0">
                <a:latin typeface="Andale Mono"/>
                <a:cs typeface="Andale Mono"/>
              </a:rPr>
              <a:t>~/spark-labs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$  </a:t>
            </a:r>
            <a:r>
              <a:rPr lang="en-US" dirty="0" err="1" smtClean="0">
                <a:latin typeface="Andale Mono"/>
                <a:cs typeface="Andale Mono"/>
              </a:rPr>
              <a:t>git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pull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$   </a:t>
            </a:r>
            <a:r>
              <a:rPr lang="en-US" dirty="0">
                <a:latin typeface="Andale Mono"/>
                <a:cs typeface="Andale Mono"/>
              </a:rPr>
              <a:t>cd 1.1-</a:t>
            </a:r>
            <a:r>
              <a:rPr lang="en-US" dirty="0" smtClean="0">
                <a:latin typeface="Andale Mono"/>
                <a:cs typeface="Andale Mono"/>
              </a:rPr>
              <a:t>intro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follow </a:t>
            </a:r>
            <a:r>
              <a:rPr lang="en-US" dirty="0" err="1" smtClean="0">
                <a:latin typeface="Andale Mono"/>
                <a:cs typeface="Andale Mono"/>
              </a:rPr>
              <a:t>README.txt</a:t>
            </a:r>
            <a:r>
              <a:rPr lang="en-US" dirty="0" smtClean="0">
                <a:latin typeface="Andale Mono"/>
                <a:cs typeface="Andale Mono"/>
              </a:rPr>
              <a:t> file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/>
              <a:t>use  </a:t>
            </a:r>
            <a:r>
              <a:rPr lang="en-US" dirty="0"/>
              <a:t>less or  </a:t>
            </a:r>
            <a:r>
              <a:rPr lang="en-US" dirty="0" err="1"/>
              <a:t>nano</a:t>
            </a:r>
            <a:r>
              <a:rPr lang="en-US" dirty="0"/>
              <a:t> to read the file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latin typeface="Andale Mono"/>
                <a:cs typeface="Andale Mono"/>
              </a:rPr>
              <a:t>less </a:t>
            </a:r>
            <a:r>
              <a:rPr lang="en-US" dirty="0" err="1">
                <a:latin typeface="Andale Mono"/>
                <a:cs typeface="Andale Mono"/>
              </a:rPr>
              <a:t>README.txt</a:t>
            </a:r>
            <a:r>
              <a:rPr lang="en-US" dirty="0"/>
              <a:t>    or   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nano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README.txt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5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Handy tool for ad-hoc queries</a:t>
            </a:r>
          </a:p>
          <a:p>
            <a:r>
              <a:rPr lang="en-US" dirty="0" smtClean="0"/>
              <a:t>Two flavors</a:t>
            </a:r>
          </a:p>
          <a:p>
            <a:pPr lvl="1"/>
            <a:r>
              <a:rPr lang="en-US" dirty="0" smtClean="0"/>
              <a:t>Python :  bin/</a:t>
            </a:r>
            <a:r>
              <a:rPr lang="en-US" dirty="0" err="1" smtClean="0"/>
              <a:t>pyspark</a:t>
            </a:r>
            <a:endParaRPr lang="en-US" dirty="0" smtClean="0"/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: bin/spark-shell</a:t>
            </a:r>
          </a:p>
          <a:p>
            <a:r>
              <a:rPr lang="en-US" dirty="0" smtClean="0"/>
              <a:t>Shell can run in two modes</a:t>
            </a:r>
          </a:p>
          <a:p>
            <a:pPr lvl="1"/>
            <a:r>
              <a:rPr lang="en-US" dirty="0" err="1" smtClean="0"/>
              <a:t>Psuedo</a:t>
            </a:r>
            <a:r>
              <a:rPr lang="en-US" dirty="0" smtClean="0"/>
              <a:t> mode : will run an </a:t>
            </a:r>
            <a:r>
              <a:rPr lang="en-US" dirty="0" smtClean="0">
                <a:solidFill>
                  <a:srgbClr val="B465BB"/>
                </a:solidFill>
              </a:rPr>
              <a:t>embedded</a:t>
            </a:r>
            <a:r>
              <a:rPr lang="en-US" dirty="0" smtClean="0"/>
              <a:t> spark server within the same process</a:t>
            </a:r>
          </a:p>
          <a:p>
            <a:pPr lvl="1"/>
            <a:r>
              <a:rPr lang="en-US" dirty="0" smtClean="0"/>
              <a:t>Remote cluster : can connect to a remote spark cluster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7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Shell Execution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58274" y="2296155"/>
            <a:ext cx="1193114" cy="1488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 local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1270089" y="2514226"/>
            <a:ext cx="1654965" cy="987731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76644" y="4420082"/>
            <a:ext cx="1193114" cy="1488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 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9964" y="4194652"/>
            <a:ext cx="959089" cy="1077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4161" y="4194652"/>
            <a:ext cx="959089" cy="1077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9964" y="5424577"/>
            <a:ext cx="959089" cy="1077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4161" y="5424577"/>
            <a:ext cx="959089" cy="1077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Horizontal Scroll 11"/>
          <p:cNvSpPr/>
          <p:nvPr/>
        </p:nvSpPr>
        <p:spPr>
          <a:xfrm>
            <a:off x="595006" y="4638152"/>
            <a:ext cx="1654965" cy="987731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293992" y="4811913"/>
            <a:ext cx="1262124" cy="460264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</a:t>
            </a:r>
            <a:r>
              <a:rPr lang="en-US" dirty="0" smtClean="0"/>
              <a:t> Spark Shell (15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/ </a:t>
            </a:r>
            <a:r>
              <a:rPr lang="en-US" dirty="0" err="1" smtClean="0"/>
              <a:t>Scala</a:t>
            </a:r>
            <a:r>
              <a:rPr lang="en-US" dirty="0" smtClean="0"/>
              <a:t> users :   1.2-shell/</a:t>
            </a:r>
            <a:r>
              <a:rPr lang="en-US" dirty="0" err="1" smtClean="0"/>
              <a:t>scala.txt</a:t>
            </a:r>
            <a:endParaRPr lang="en-US" dirty="0" smtClean="0"/>
          </a:p>
          <a:p>
            <a:r>
              <a:rPr lang="en-US" dirty="0" smtClean="0"/>
              <a:t>Python users :  1.2-shell / </a:t>
            </a:r>
            <a:r>
              <a:rPr lang="en-US" dirty="0" err="1" smtClean="0"/>
              <a:t>python.txt</a:t>
            </a:r>
            <a:r>
              <a:rPr lang="en-US" dirty="0" smtClean="0"/>
              <a:t>  (TODO)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9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Data Model : 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Resilient Distributed Dataset (RDD)</a:t>
            </a:r>
          </a:p>
          <a:p>
            <a:r>
              <a:rPr lang="en-US" dirty="0" smtClean="0"/>
              <a:t>Can live in </a:t>
            </a:r>
          </a:p>
          <a:p>
            <a:pPr lvl="1"/>
            <a:r>
              <a:rPr lang="en-US" dirty="0" smtClean="0"/>
              <a:t>Memory (best case scenario)</a:t>
            </a:r>
          </a:p>
          <a:p>
            <a:pPr lvl="1"/>
            <a:r>
              <a:rPr lang="en-US" dirty="0" smtClean="0"/>
              <a:t>Or on disk (FS,  HDFS,  S3 …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RDD is split into multiple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partitions </a:t>
            </a:r>
          </a:p>
          <a:p>
            <a:r>
              <a:rPr lang="en-US" dirty="0" smtClean="0"/>
              <a:t>Partitions may live on different nodes</a:t>
            </a:r>
          </a:p>
          <a:p>
            <a:r>
              <a:rPr lang="en-US" dirty="0" smtClean="0"/>
              <a:t>Partitions can be computed in parallel on different nodes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5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: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Spark context to load RDDs from disk / external storage</a:t>
            </a:r>
          </a:p>
          <a:p>
            <a:pPr marL="0" indent="0">
              <a:buNone/>
            </a:pPr>
            <a:r>
              <a:rPr lang="en-US" dirty="0" err="1" smtClean="0"/>
              <a:t>sc.textFile</a:t>
            </a:r>
            <a:r>
              <a:rPr lang="en-US" dirty="0" smtClean="0"/>
              <a:t>(“/data/input1.txt”)  // single file</a:t>
            </a:r>
          </a:p>
          <a:p>
            <a:pPr marL="0" indent="0">
              <a:buNone/>
            </a:pPr>
            <a:r>
              <a:rPr lang="en-US" dirty="0" err="1" smtClean="0"/>
              <a:t>Sc.textFile</a:t>
            </a:r>
            <a:r>
              <a:rPr lang="en-US" dirty="0" smtClean="0"/>
              <a:t>(“/data/”)  // load all files under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Sc.textFile</a:t>
            </a:r>
            <a:r>
              <a:rPr lang="en-US" dirty="0" smtClean="0"/>
              <a:t>(“/data/*.log”)   // wild card matching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Eco-System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3473" y="4353941"/>
            <a:ext cx="6510710" cy="9553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Core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23473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10112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02567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lib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223473" y="1824068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/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933417" y="1824068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695839" y="1804771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23473" y="5502785"/>
            <a:ext cx="1999202" cy="6233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Stand alone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63956" y="5466220"/>
            <a:ext cx="1691080" cy="6233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YARN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96412" y="5466220"/>
            <a:ext cx="1677925" cy="623378"/>
          </a:xfrm>
          <a:prstGeom prst="roundRect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MESOS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674337" y="5309313"/>
            <a:ext cx="1365541" cy="780285"/>
          </a:xfrm>
          <a:prstGeom prst="wedgeRectCallout">
            <a:avLst>
              <a:gd name="adj1" fmla="val -85833"/>
              <a:gd name="adj2" fmla="val 650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Cluster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managers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29474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GraphX</a:t>
            </a:r>
            <a:endParaRPr lang="en-US" dirty="0" smtClean="0"/>
          </a:p>
        </p:txBody>
      </p:sp>
      <p:sp>
        <p:nvSpPr>
          <p:cNvPr id="18" name="Rounded Rectangular Callout 17"/>
          <p:cNvSpPr/>
          <p:nvPr/>
        </p:nvSpPr>
        <p:spPr>
          <a:xfrm>
            <a:off x="6459577" y="1804771"/>
            <a:ext cx="1595210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0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kinds of operations on RDDs</a:t>
            </a:r>
          </a:p>
          <a:p>
            <a:pPr lvl="1"/>
            <a:r>
              <a:rPr lang="en-US" dirty="0" smtClean="0"/>
              <a:t>1) Transformations</a:t>
            </a:r>
          </a:p>
          <a:p>
            <a:pPr lvl="2"/>
            <a:r>
              <a:rPr lang="en-US" dirty="0" smtClean="0"/>
              <a:t>Create a new RDD from existing ones (e.g. Map)</a:t>
            </a:r>
          </a:p>
          <a:p>
            <a:pPr lvl="1"/>
            <a:r>
              <a:rPr lang="en-US" dirty="0" smtClean="0"/>
              <a:t>2) Actions</a:t>
            </a:r>
          </a:p>
          <a:p>
            <a:pPr lvl="2"/>
            <a:r>
              <a:rPr lang="en-US" dirty="0" smtClean="0"/>
              <a:t>E.g. Returns the results to clients  (e.g.  Reduce)</a:t>
            </a:r>
          </a:p>
          <a:p>
            <a:r>
              <a:rPr lang="en-US" dirty="0" smtClean="0"/>
              <a:t>Transformations are </a:t>
            </a:r>
            <a:r>
              <a:rPr lang="en-US" b="1" dirty="0" smtClean="0">
                <a:solidFill>
                  <a:srgbClr val="B465BB"/>
                </a:solidFill>
              </a:rPr>
              <a:t>lazy</a:t>
            </a:r>
            <a:r>
              <a:rPr lang="en-US" dirty="0" smtClean="0"/>
              <a:t>.. Actions </a:t>
            </a:r>
            <a:r>
              <a:rPr lang="en-US" dirty="0" smtClean="0">
                <a:solidFill>
                  <a:srgbClr val="B465BB"/>
                </a:solidFill>
              </a:rPr>
              <a:t>force</a:t>
            </a:r>
            <a:r>
              <a:rPr lang="en-US" dirty="0" smtClean="0"/>
              <a:t> transformations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85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/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3004" y="2640715"/>
            <a:ext cx="1219620" cy="817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8615" y="2640715"/>
            <a:ext cx="1219620" cy="8173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 2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>
            <a:off x="5658027" y="4879036"/>
            <a:ext cx="1697408" cy="930537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37093" y="2640715"/>
            <a:ext cx="1219620" cy="8173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 3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464385" y="2854487"/>
            <a:ext cx="691537" cy="38982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867422" y="2854487"/>
            <a:ext cx="691537" cy="38982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324600" y="3709576"/>
            <a:ext cx="439885" cy="91796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Callout 12"/>
          <p:cNvSpPr/>
          <p:nvPr/>
        </p:nvSpPr>
        <p:spPr>
          <a:xfrm>
            <a:off x="2062036" y="3709575"/>
            <a:ext cx="2805385" cy="917963"/>
          </a:xfrm>
          <a:prstGeom prst="wedgeEllipseCallout">
            <a:avLst>
              <a:gd name="adj1" fmla="val -24379"/>
              <a:gd name="adj2" fmla="val -10995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Transformation 1</a:t>
            </a:r>
          </a:p>
          <a:p>
            <a:pPr algn="ctr"/>
            <a:r>
              <a:rPr lang="en-US" dirty="0" smtClean="0"/>
              <a:t>(map)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2753574" y="5208200"/>
            <a:ext cx="2805385" cy="917963"/>
          </a:xfrm>
          <a:prstGeom prst="wedgeEllipseCallout">
            <a:avLst>
              <a:gd name="adj1" fmla="val 74671"/>
              <a:gd name="adj2" fmla="val -17571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Action1</a:t>
            </a:r>
          </a:p>
          <a:p>
            <a:pPr algn="ctr"/>
            <a:r>
              <a:rPr lang="en-US" dirty="0" smtClean="0"/>
              <a:t>(collect)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19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Transformations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264426"/>
              </p:ext>
            </p:extLst>
          </p:nvPr>
        </p:nvGraphicFramePr>
        <p:xfrm>
          <a:off x="498475" y="1981200"/>
          <a:ext cx="7556499" cy="2296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763"/>
                <a:gridCol w="3096903"/>
                <a:gridCol w="2518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Filters through each record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(aka </a:t>
                      </a:r>
                      <a:r>
                        <a:rPr lang="en-US" baseline="0" dirty="0" err="1" smtClean="0"/>
                        <a:t>grep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f.filter</a:t>
                      </a: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line =&gt; </a:t>
                      </a:r>
                      <a:r>
                        <a:rPr lang="en-US" baseline="0" dirty="0" err="1" smtClean="0"/>
                        <a:t>line.contains</a:t>
                      </a:r>
                      <a:r>
                        <a:rPr lang="en-US" baseline="0" dirty="0" smtClean="0"/>
                        <a:t>(“ERROR”))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Merges two RDDs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rdd1.union(rdd2)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…see</a:t>
                      </a:r>
                      <a:r>
                        <a:rPr lang="en-US" baseline="0" dirty="0" smtClean="0"/>
                        <a:t> docs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40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Actions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289581"/>
              </p:ext>
            </p:extLst>
          </p:nvPr>
        </p:nvGraphicFramePr>
        <p:xfrm>
          <a:off x="498475" y="1981200"/>
          <a:ext cx="7556499" cy="3957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708"/>
                <a:gridCol w="3448958"/>
                <a:gridCol w="2518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count()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 all records in an </a:t>
                      </a:r>
                      <a:r>
                        <a:rPr lang="en-US" dirty="0" err="1" smtClean="0"/>
                        <a:t>rdd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f.count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first()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 the first record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f.first</a:t>
                      </a:r>
                      <a:r>
                        <a:rPr lang="en-US" baseline="0" dirty="0" smtClean="0"/>
                        <a:t> 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take(n)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 first N 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f.take</a:t>
                      </a:r>
                      <a:r>
                        <a:rPr lang="en-US" dirty="0" smtClean="0"/>
                        <a:t>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Gathers all records</a:t>
                      </a:r>
                      <a:r>
                        <a:rPr lang="en-US" baseline="0" dirty="0" smtClean="0"/>
                        <a:t> for RDD.</a:t>
                      </a:r>
                    </a:p>
                    <a:p>
                      <a:r>
                        <a:rPr lang="en-US" baseline="0" dirty="0" smtClean="0"/>
                        <a:t>All data has to fit in memory of ONE machine (don’t use for big data sets)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f.collect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 See documentation 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3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1502"/>
            <a:ext cx="7556313" cy="47746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3351" y="1502964"/>
            <a:ext cx="5861015" cy="8505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1G file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93351" y="2644750"/>
            <a:ext cx="757389" cy="652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87693" y="2644750"/>
            <a:ext cx="757389" cy="652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54819" y="2644750"/>
            <a:ext cx="757389" cy="652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5856" y="2644750"/>
            <a:ext cx="757389" cy="652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32M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701209" y="3460312"/>
            <a:ext cx="267999" cy="58254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797431" y="3460312"/>
            <a:ext cx="267999" cy="58254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822817" y="3460312"/>
            <a:ext cx="267999" cy="58254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022985" y="3460312"/>
            <a:ext cx="267999" cy="58254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1339995" y="4182666"/>
            <a:ext cx="1071994" cy="708503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Task </a:t>
            </a:r>
            <a:endParaRPr lang="en-US" dirty="0"/>
          </a:p>
        </p:txBody>
      </p:sp>
      <p:sp>
        <p:nvSpPr>
          <p:cNvPr id="16" name="Diamond 15"/>
          <p:cNvSpPr/>
          <p:nvPr/>
        </p:nvSpPr>
        <p:spPr>
          <a:xfrm>
            <a:off x="2411989" y="4182666"/>
            <a:ext cx="1071994" cy="708503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Task </a:t>
            </a:r>
            <a:endParaRPr lang="en-US" dirty="0"/>
          </a:p>
        </p:txBody>
      </p:sp>
      <p:sp>
        <p:nvSpPr>
          <p:cNvPr id="17" name="Diamond 16"/>
          <p:cNvSpPr/>
          <p:nvPr/>
        </p:nvSpPr>
        <p:spPr>
          <a:xfrm>
            <a:off x="3554819" y="4182666"/>
            <a:ext cx="1071994" cy="708503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Task </a:t>
            </a:r>
            <a:endParaRPr lang="en-US" dirty="0"/>
          </a:p>
        </p:txBody>
      </p:sp>
      <p:sp>
        <p:nvSpPr>
          <p:cNvPr id="18" name="Diamond 17"/>
          <p:cNvSpPr/>
          <p:nvPr/>
        </p:nvSpPr>
        <p:spPr>
          <a:xfrm>
            <a:off x="4725856" y="4182666"/>
            <a:ext cx="1071994" cy="708503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Task </a:t>
            </a:r>
            <a:endParaRPr lang="en-US" dirty="0"/>
          </a:p>
        </p:txBody>
      </p:sp>
      <p:sp>
        <p:nvSpPr>
          <p:cNvPr id="19" name="Quad Arrow 18"/>
          <p:cNvSpPr/>
          <p:nvPr/>
        </p:nvSpPr>
        <p:spPr>
          <a:xfrm>
            <a:off x="2174967" y="5044832"/>
            <a:ext cx="2225554" cy="454384"/>
          </a:xfrm>
          <a:prstGeom prst="quad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Ribbon 20"/>
          <p:cNvSpPr/>
          <p:nvPr/>
        </p:nvSpPr>
        <p:spPr>
          <a:xfrm>
            <a:off x="2367227" y="5732234"/>
            <a:ext cx="1944981" cy="393929"/>
          </a:xfrm>
          <a:prstGeom prst="ribbon2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02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: Saving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saveAsTextFile</a:t>
            </a:r>
            <a:r>
              <a:rPr lang="en-US" dirty="0" smtClean="0"/>
              <a:t> ()   and </a:t>
            </a:r>
            <a:r>
              <a:rPr lang="en-US" dirty="0" err="1" smtClean="0"/>
              <a:t>saveAsSequenceFile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f.saveAsTextFile</a:t>
            </a:r>
            <a:r>
              <a:rPr lang="en-US" dirty="0" smtClean="0"/>
              <a:t>(“/output/directory”)  // a directory</a:t>
            </a:r>
          </a:p>
          <a:p>
            <a:r>
              <a:rPr lang="en-US" dirty="0" smtClean="0"/>
              <a:t>Output usually is a directory</a:t>
            </a:r>
          </a:p>
          <a:p>
            <a:pPr lvl="1"/>
            <a:r>
              <a:rPr lang="en-US" dirty="0" smtClean="0"/>
              <a:t>RDDs will be saved as multiple files in the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smtClean="0"/>
              <a:t>Each partition </a:t>
            </a:r>
            <a:r>
              <a:rPr lang="en-US" dirty="0" smtClean="0">
                <a:sym typeface="Wingdings"/>
              </a:rPr>
              <a:t> one output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99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of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RDDs can be loaded from disk and computed</a:t>
            </a:r>
          </a:p>
          <a:p>
            <a:pPr lvl="1"/>
            <a:r>
              <a:rPr lang="en-US" dirty="0" smtClean="0"/>
              <a:t>Hadoop </a:t>
            </a:r>
            <a:r>
              <a:rPr lang="en-US" dirty="0" err="1" smtClean="0"/>
              <a:t>mapreduce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Also RDDs can be cached in memory</a:t>
            </a:r>
          </a:p>
          <a:p>
            <a:r>
              <a:rPr lang="en-US" dirty="0" smtClean="0"/>
              <a:t>Subsequent operations are much faster </a:t>
            </a:r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f.persist</a:t>
            </a:r>
            <a:r>
              <a:rPr lang="en-US" dirty="0" smtClean="0">
                <a:latin typeface="Andale Mono"/>
                <a:cs typeface="Andale Mono"/>
              </a:rPr>
              <a:t>(options) // on disk or memory</a:t>
            </a:r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f.cache</a:t>
            </a:r>
            <a:r>
              <a:rPr lang="en-US" dirty="0" smtClean="0">
                <a:latin typeface="Andale Mono"/>
                <a:cs typeface="Andale Mono"/>
              </a:rPr>
              <a:t>()  // memory only</a:t>
            </a:r>
          </a:p>
          <a:p>
            <a:r>
              <a:rPr lang="en-US" dirty="0" smtClean="0"/>
              <a:t>In memory RDDs are great for iterative workloads</a:t>
            </a:r>
          </a:p>
          <a:p>
            <a:pPr lvl="1"/>
            <a:r>
              <a:rPr lang="en-US" dirty="0" smtClean="0"/>
              <a:t>Machine learning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871" y="4487863"/>
            <a:ext cx="3175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01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</a:t>
            </a:r>
            <a:r>
              <a:rPr lang="en-US" dirty="0" smtClean="0"/>
              <a:t>RDD Basics (30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1.3-rdd / rdd1-scala.txt</a:t>
            </a:r>
            <a:br>
              <a:rPr lang="en-US" dirty="0" smtClean="0"/>
            </a:br>
            <a:r>
              <a:rPr lang="en-US" dirty="0" smtClean="0"/>
              <a:t>	or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1.3-rdd / rdd1-python.txt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10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RDD Caching ( 30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1.3-rdd / </a:t>
            </a:r>
            <a:r>
              <a:rPr lang="en-US" dirty="0" err="1" smtClean="0"/>
              <a:t>caching.txt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22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Map Reduce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Map Reduce Primer</a:t>
            </a:r>
          </a:p>
          <a:p>
            <a:r>
              <a:rPr lang="en-US" dirty="0" smtClean="0"/>
              <a:t>MapReduce in Spark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compute engine</a:t>
            </a:r>
          </a:p>
          <a:p>
            <a:r>
              <a:rPr lang="en-US" dirty="0" smtClean="0"/>
              <a:t>Task schedulers</a:t>
            </a:r>
          </a:p>
          <a:p>
            <a:r>
              <a:rPr lang="en-US" dirty="0" smtClean="0"/>
              <a:t>Memory management</a:t>
            </a:r>
          </a:p>
          <a:p>
            <a:r>
              <a:rPr lang="en-US" dirty="0" smtClean="0"/>
              <a:t>Fault recovery</a:t>
            </a:r>
            <a:br>
              <a:rPr lang="en-US" dirty="0" smtClean="0"/>
            </a:br>
            <a:r>
              <a:rPr lang="en-US" dirty="0" smtClean="0"/>
              <a:t>In case of node failures -&gt; re-computes missing pieces</a:t>
            </a:r>
          </a:p>
          <a:p>
            <a:r>
              <a:rPr lang="en-US" dirty="0" smtClean="0"/>
              <a:t>Interfacing with multiple storage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45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is a programming ‘paradigm’ </a:t>
            </a:r>
          </a:p>
          <a:p>
            <a:r>
              <a:rPr lang="en-US" dirty="0" smtClean="0"/>
              <a:t>Popularized by Google MapReduce paper</a:t>
            </a:r>
          </a:p>
          <a:p>
            <a:r>
              <a:rPr lang="en-US" dirty="0" smtClean="0"/>
              <a:t>Basically provides distributed computing</a:t>
            </a:r>
          </a:p>
          <a:p>
            <a:r>
              <a:rPr lang="en-US" dirty="0" smtClean="0"/>
              <a:t>Hadoop uses MapReduce as it’s  processing / compute framework</a:t>
            </a:r>
          </a:p>
          <a:p>
            <a:r>
              <a:rPr lang="en-US" dirty="0" smtClean="0"/>
              <a:t>Map Reduce is a batch process </a:t>
            </a:r>
          </a:p>
          <a:p>
            <a:pPr lvl="1"/>
            <a:r>
              <a:rPr lang="en-US" dirty="0" smtClean="0"/>
              <a:t>Not designed for real time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1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Computing </a:t>
            </a:r>
            <a:r>
              <a:rPr lang="en-US" dirty="0" smtClean="0"/>
              <a:t>/ HPC - </a:t>
            </a:r>
            <a:r>
              <a:rPr lang="en-US" dirty="0" smtClean="0"/>
              <a:t>Before </a:t>
            </a:r>
            <a:r>
              <a:rPr lang="en-US" dirty="0" smtClean="0"/>
              <a:t>Hadoop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8692"/>
            <a:ext cx="8229600" cy="4377471"/>
          </a:xfrm>
        </p:spPr>
        <p:txBody>
          <a:bodyPr/>
          <a:lstStyle/>
          <a:p>
            <a:r>
              <a:rPr lang="en-US" dirty="0" smtClean="0"/>
              <a:t>Data is copied to compute cloud</a:t>
            </a:r>
          </a:p>
          <a:p>
            <a:r>
              <a:rPr lang="en-US" dirty="0" smtClean="0"/>
              <a:t>After the processing data is written back</a:t>
            </a:r>
          </a:p>
          <a:p>
            <a:r>
              <a:rPr lang="en-US" dirty="0" smtClean="0"/>
              <a:t>OK for small / medium data,   Not for ‘Big Data’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ElephantScale.com, 2014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21858" y="3327560"/>
            <a:ext cx="6732929" cy="2835845"/>
            <a:chOff x="1328809" y="2454465"/>
            <a:chExt cx="6824390" cy="3056883"/>
          </a:xfrm>
        </p:grpSpPr>
        <p:sp>
          <p:nvSpPr>
            <p:cNvPr id="6" name="Cloud 5"/>
            <p:cNvSpPr/>
            <p:nvPr/>
          </p:nvSpPr>
          <p:spPr>
            <a:xfrm>
              <a:off x="5145282" y="2460828"/>
              <a:ext cx="3007917" cy="3050520"/>
            </a:xfrm>
            <a:prstGeom prst="clou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 Cloud</a:t>
              </a:r>
              <a:endParaRPr lang="en-US" dirty="0"/>
            </a:p>
          </p:txBody>
        </p:sp>
        <p:sp>
          <p:nvSpPr>
            <p:cNvPr id="7" name="Cloud 6"/>
            <p:cNvSpPr/>
            <p:nvPr/>
          </p:nvSpPr>
          <p:spPr>
            <a:xfrm>
              <a:off x="1328809" y="2454465"/>
              <a:ext cx="3007917" cy="305052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 Cloud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74098" y="2914437"/>
              <a:ext cx="703057" cy="669073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74098" y="4212200"/>
              <a:ext cx="703057" cy="669073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-Right Arrow 9"/>
            <p:cNvSpPr/>
            <p:nvPr/>
          </p:nvSpPr>
          <p:spPr>
            <a:xfrm>
              <a:off x="3277155" y="3163922"/>
              <a:ext cx="2199890" cy="419588"/>
            </a:xfrm>
            <a:prstGeom prst="leftRightArrow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-Right Arrow 10"/>
            <p:cNvSpPr/>
            <p:nvPr/>
          </p:nvSpPr>
          <p:spPr>
            <a:xfrm>
              <a:off x="3277155" y="4450344"/>
              <a:ext cx="2095930" cy="419588"/>
            </a:xfrm>
            <a:prstGeom prst="leftRightArrow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404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</a:t>
            </a:r>
            <a:r>
              <a:rPr lang="en-US" dirty="0" smtClean="0"/>
              <a:t>Reduce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‘stays put’</a:t>
            </a:r>
          </a:p>
          <a:p>
            <a:r>
              <a:rPr lang="en-US" dirty="0" smtClean="0"/>
              <a:t>‘code is moved to data’</a:t>
            </a:r>
          </a:p>
          <a:p>
            <a:r>
              <a:rPr lang="en-US" dirty="0" smtClean="0"/>
              <a:t>‘Data Node’ also doubles as ‘Compute Node’</a:t>
            </a:r>
          </a:p>
          <a:p>
            <a:r>
              <a:rPr lang="en-US" dirty="0" smtClean="0"/>
              <a:t>Data locality </a:t>
            </a:r>
            <a:r>
              <a:rPr lang="en-US" dirty="0" smtClean="0">
                <a:sym typeface="Wingdings"/>
              </a:rPr>
              <a:t> massive scale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28176" y="4023618"/>
            <a:ext cx="5710421" cy="2399967"/>
            <a:chOff x="1625205" y="4218258"/>
            <a:chExt cx="5710421" cy="2639742"/>
          </a:xfrm>
        </p:grpSpPr>
        <p:sp>
          <p:nvSpPr>
            <p:cNvPr id="4" name="Cloud 3"/>
            <p:cNvSpPr/>
            <p:nvPr/>
          </p:nvSpPr>
          <p:spPr>
            <a:xfrm>
              <a:off x="1625205" y="4218258"/>
              <a:ext cx="5710421" cy="263974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655390" y="4857658"/>
              <a:ext cx="1269969" cy="1349842"/>
              <a:chOff x="2655390" y="4857658"/>
              <a:chExt cx="1269969" cy="134984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655390" y="4857658"/>
                <a:ext cx="1269969" cy="134984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770841" y="5294384"/>
                <a:ext cx="1154518" cy="369332"/>
              </a:xfrm>
              <a:prstGeom prst="rect">
                <a:avLst/>
              </a:prstGeom>
              <a:solidFill>
                <a:srgbClr val="3366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Storage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70841" y="5771320"/>
                <a:ext cx="1154518" cy="369332"/>
              </a:xfrm>
              <a:prstGeom prst="rect">
                <a:avLst/>
              </a:prstGeom>
              <a:solidFill>
                <a:srgbClr val="3366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Compute</a:t>
                </a:r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370829" y="4857658"/>
              <a:ext cx="1269969" cy="1349842"/>
              <a:chOff x="2655390" y="4857658"/>
              <a:chExt cx="1269969" cy="134984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655390" y="4857658"/>
                <a:ext cx="1269969" cy="134984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70841" y="5294384"/>
                <a:ext cx="1154518" cy="369332"/>
              </a:xfrm>
              <a:prstGeom prst="rect">
                <a:avLst/>
              </a:prstGeom>
              <a:solidFill>
                <a:srgbClr val="3366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Storage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770841" y="5771320"/>
                <a:ext cx="1154518" cy="369332"/>
              </a:xfrm>
              <a:prstGeom prst="rect">
                <a:avLst/>
              </a:prstGeom>
              <a:solidFill>
                <a:srgbClr val="3366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Compute</a:t>
                </a:r>
                <a:endParaRPr lang="en-US" dirty="0"/>
              </a:p>
            </p:txBody>
          </p: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Computing With Map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distributed computing programs from scratch is way too complicated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/>
              <a:t>Distributing code </a:t>
            </a:r>
          </a:p>
          <a:p>
            <a:pPr lvl="1"/>
            <a:r>
              <a:rPr lang="en-US" dirty="0"/>
              <a:t>Distributing work </a:t>
            </a:r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Running computes in parallel</a:t>
            </a:r>
          </a:p>
          <a:p>
            <a:pPr lvl="1"/>
            <a:r>
              <a:rPr lang="en-US" dirty="0" smtClean="0"/>
              <a:t>Collecting results from multiple workers</a:t>
            </a:r>
            <a:endParaRPr lang="en-US" dirty="0"/>
          </a:p>
          <a:p>
            <a:pPr lvl="1"/>
            <a:r>
              <a:rPr lang="en-US" dirty="0"/>
              <a:t>Handle </a:t>
            </a:r>
            <a:r>
              <a:rPr lang="en-US" dirty="0" smtClean="0"/>
              <a:t>failures</a:t>
            </a:r>
          </a:p>
          <a:p>
            <a:r>
              <a:rPr lang="en-US" dirty="0" smtClean="0"/>
              <a:t>MapReduce provides a nice / easy to use framework to write distributed code.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3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in </a:t>
            </a:r>
            <a:r>
              <a:rPr lang="en-US" dirty="0" smtClean="0"/>
              <a:t>Map </a:t>
            </a:r>
            <a:r>
              <a:rPr lang="en-US" dirty="0" smtClean="0"/>
              <a:t>Reduce </a:t>
            </a:r>
            <a:r>
              <a:rPr lang="en-US" dirty="0" smtClean="0"/>
              <a:t>: </a:t>
            </a:r>
            <a:r>
              <a:rPr lang="en-US" dirty="0" smtClean="0"/>
              <a:t>Vote </a:t>
            </a:r>
            <a:r>
              <a:rPr lang="en-US" dirty="0" smtClean="0"/>
              <a:t>Count</a:t>
            </a:r>
            <a:br>
              <a:rPr lang="en-US" dirty="0" smtClean="0"/>
            </a:br>
            <a:r>
              <a:rPr lang="en-US" dirty="0" smtClean="0"/>
              <a:t>(see next slide for diagram)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we want to do a </a:t>
            </a:r>
            <a:r>
              <a:rPr lang="en-US" dirty="0" smtClean="0"/>
              <a:t>poll</a:t>
            </a:r>
            <a:br>
              <a:rPr lang="en-US" dirty="0" smtClean="0"/>
            </a:br>
            <a:r>
              <a:rPr lang="en-US" dirty="0" smtClean="0"/>
              <a:t>Want to find how people in 20s,  30s and 40s voted</a:t>
            </a:r>
            <a:endParaRPr lang="en-US" dirty="0" smtClean="0"/>
          </a:p>
          <a:p>
            <a:r>
              <a:rPr lang="en-US" dirty="0" smtClean="0"/>
              <a:t>Map Reduce method:</a:t>
            </a:r>
          </a:p>
          <a:p>
            <a:pPr lvl="1"/>
            <a:r>
              <a:rPr lang="en-US" dirty="0" smtClean="0"/>
              <a:t>Step 1) Sort people into </a:t>
            </a:r>
            <a:r>
              <a:rPr lang="en-US" dirty="0" err="1" smtClean="0"/>
              <a:t>appropriateage</a:t>
            </a:r>
            <a:r>
              <a:rPr lang="en-US" dirty="0" smtClean="0"/>
              <a:t> </a:t>
            </a:r>
            <a:r>
              <a:rPr lang="en-US" dirty="0" smtClean="0"/>
              <a:t>group</a:t>
            </a:r>
          </a:p>
          <a:p>
            <a:pPr marL="228600" lvl="1" indent="0">
              <a:buNone/>
            </a:pPr>
            <a:r>
              <a:rPr lang="en-US" dirty="0" smtClean="0">
                <a:sym typeface="Wingdings"/>
              </a:rPr>
              <a:t> </a:t>
            </a:r>
            <a:r>
              <a:rPr lang="en-US" dirty="0" smtClean="0">
                <a:sym typeface="Wingdings"/>
              </a:rPr>
              <a:t>mappers</a:t>
            </a:r>
          </a:p>
          <a:p>
            <a:pPr lvl="1"/>
            <a:r>
              <a:rPr lang="en-US" dirty="0" smtClean="0">
                <a:sym typeface="Wingdings"/>
              </a:rPr>
              <a:t>Now process each group</a:t>
            </a:r>
            <a:endParaRPr lang="en-US" dirty="0" smtClean="0">
              <a:sym typeface="Wingdings"/>
            </a:endParaRPr>
          </a:p>
          <a:p>
            <a:pPr marL="228600" lvl="1" indent="0">
              <a:buNone/>
            </a:pPr>
            <a:r>
              <a:rPr lang="en-US" dirty="0" smtClean="0">
                <a:sym typeface="Wingdings"/>
              </a:rPr>
              <a:t> reducer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8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in Map Reduce : Vote </a:t>
            </a:r>
            <a:r>
              <a:rPr lang="en-US" dirty="0" smtClean="0"/>
              <a:t>Count</a:t>
            </a:r>
            <a:endParaRPr lang="en-US" dirty="0"/>
          </a:p>
        </p:txBody>
      </p:sp>
      <p:pic>
        <p:nvPicPr>
          <p:cNvPr id="7" name="Content Placeholder 6" descr="mapreduce_votin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43" b="-5243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ElephantScale.com, 2014</a:t>
            </a:r>
            <a:endParaRPr lang="en-US"/>
          </a:p>
        </p:txBody>
      </p:sp>
      <p:sp>
        <p:nvSpPr>
          <p:cNvPr id="4" name="Rectangular Callout 3"/>
          <p:cNvSpPr/>
          <p:nvPr/>
        </p:nvSpPr>
        <p:spPr>
          <a:xfrm>
            <a:off x="4339623" y="6423585"/>
            <a:ext cx="367213" cy="365125"/>
          </a:xfrm>
          <a:prstGeom prst="wedgeRectCallout">
            <a:avLst/>
          </a:prstGeom>
          <a:solidFill>
            <a:srgbClr val="FEFB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Jobs are executed in parallel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one job </a:t>
            </a:r>
            <a:r>
              <a:rPr lang="en-US" dirty="0" smtClean="0">
                <a:sym typeface="Wingdings"/>
              </a:rPr>
              <a:t> multiple tasks</a:t>
            </a:r>
            <a:endParaRPr lang="en-US" dirty="0" smtClean="0"/>
          </a:p>
          <a:p>
            <a:r>
              <a:rPr lang="en-US" dirty="0" smtClean="0"/>
              <a:t>Each task is independent </a:t>
            </a:r>
          </a:p>
          <a:p>
            <a:pPr lvl="1"/>
            <a:r>
              <a:rPr lang="en-US" dirty="0" smtClean="0"/>
              <a:t>They can not communicate with each other</a:t>
            </a:r>
          </a:p>
          <a:p>
            <a:r>
              <a:rPr lang="en-US" dirty="0" smtClean="0"/>
              <a:t>Input is split into </a:t>
            </a:r>
            <a:r>
              <a:rPr lang="en-US" dirty="0" smtClean="0"/>
              <a:t>chunks / partitions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parallelism</a:t>
            </a:r>
            <a:endParaRPr lang="en-US" dirty="0" smtClean="0"/>
          </a:p>
          <a:p>
            <a:r>
              <a:rPr lang="en-US" dirty="0"/>
              <a:t>MR handles failures</a:t>
            </a:r>
          </a:p>
          <a:p>
            <a:r>
              <a:rPr lang="en-US" dirty="0" smtClean="0"/>
              <a:t>MR </a:t>
            </a:r>
            <a:r>
              <a:rPr lang="en-US" dirty="0" smtClean="0"/>
              <a:t>jobs have to be side-effects free</a:t>
            </a:r>
          </a:p>
          <a:p>
            <a:pPr lvl="1"/>
            <a:r>
              <a:rPr lang="en-US" dirty="0" smtClean="0"/>
              <a:t>e.g. incrementing a counter in database is NOT side-effect free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0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Data 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7" name="Content Placeholder 6" descr="mapredu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28" b="-57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030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In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was popularized by Hadoop framework</a:t>
            </a:r>
          </a:p>
          <a:p>
            <a:r>
              <a:rPr lang="en-US" dirty="0" smtClean="0"/>
              <a:t>Spark also has built in Map Reduce</a:t>
            </a:r>
          </a:p>
          <a:p>
            <a:r>
              <a:rPr lang="en-US" dirty="0" smtClean="0"/>
              <a:t>Spark Core handles shuffle / sort</a:t>
            </a:r>
          </a:p>
          <a:p>
            <a:r>
              <a:rPr lang="en-US" dirty="0" smtClean="0"/>
              <a:t>Spark’s MR implementation is more efficient than </a:t>
            </a:r>
            <a:r>
              <a:rPr lang="en-US" dirty="0" err="1" smtClean="0"/>
              <a:t>Hadoop’s</a:t>
            </a:r>
            <a:endParaRPr lang="en-US" dirty="0" smtClean="0"/>
          </a:p>
          <a:p>
            <a:pPr lvl="1"/>
            <a:r>
              <a:rPr lang="en-US" dirty="0" smtClean="0"/>
              <a:t>2x – 10x performance  on certain work loads</a:t>
            </a:r>
          </a:p>
          <a:p>
            <a:r>
              <a:rPr lang="en-US" dirty="0" smtClean="0"/>
              <a:t>Spark can process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in-memory </a:t>
            </a:r>
            <a:r>
              <a:rPr lang="en-US" dirty="0" smtClean="0"/>
              <a:t>data via MapReduce as well</a:t>
            </a:r>
          </a:p>
          <a:p>
            <a:pPr lvl="1"/>
            <a:r>
              <a:rPr lang="en-US" dirty="0" smtClean="0">
                <a:sym typeface="Wingdings"/>
              </a:rPr>
              <a:t> super fast (</a:t>
            </a:r>
            <a:r>
              <a:rPr lang="en-US" dirty="0" err="1" smtClean="0">
                <a:sym typeface="Wingdings"/>
              </a:rPr>
              <a:t>upto</a:t>
            </a:r>
            <a:r>
              <a:rPr lang="en-US" dirty="0" smtClean="0">
                <a:sym typeface="Wingdings"/>
              </a:rPr>
              <a:t> 100x)!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9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In Spark / Hadoop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577398"/>
              </p:ext>
            </p:extLst>
          </p:nvPr>
        </p:nvGraphicFramePr>
        <p:xfrm>
          <a:off x="498475" y="1981200"/>
          <a:ext cx="7556499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833"/>
                <a:gridCol w="2518833"/>
                <a:gridCol w="2518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MR</a:t>
                      </a:r>
                      <a:r>
                        <a:rPr lang="en-US" baseline="0" dirty="0" smtClean="0"/>
                        <a:t> 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Hadoop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MapReduce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/ </a:t>
                      </a:r>
                      <a:r>
                        <a:rPr lang="en-US" dirty="0" err="1" smtClean="0"/>
                        <a:t>Scala</a:t>
                      </a:r>
                      <a:r>
                        <a:rPr lang="en-US" baseline="0" dirty="0" smtClean="0"/>
                        <a:t> / Python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schemas and query using 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 SQL can query any Hive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level data</a:t>
                      </a:r>
                      <a:r>
                        <a:rPr lang="en-US" baseline="0" dirty="0" smtClean="0"/>
                        <a:t> flow language (Pig Latin).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Creates MR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Pig can run on Spark</a:t>
                      </a:r>
                      <a:r>
                        <a:rPr lang="en-US" baseline="0" dirty="0" smtClean="0"/>
                        <a:t> via </a:t>
                      </a:r>
                      <a:r>
                        <a:rPr lang="en-US" baseline="0" dirty="0" err="1" smtClean="0"/>
                        <a:t>Spork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1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/>
              <a:t>Adhoc</a:t>
            </a:r>
            <a:r>
              <a:rPr lang="en-US" dirty="0"/>
              <a:t> / interactive analytics</a:t>
            </a:r>
          </a:p>
          <a:p>
            <a:pPr>
              <a:defRPr/>
            </a:pPr>
            <a:r>
              <a:rPr lang="en-US" dirty="0" smtClean="0"/>
              <a:t>ETL workflow</a:t>
            </a:r>
          </a:p>
          <a:p>
            <a:pPr>
              <a:defRPr/>
            </a:pPr>
            <a:r>
              <a:rPr lang="en-US" dirty="0" smtClean="0"/>
              <a:t>Reporting</a:t>
            </a:r>
          </a:p>
          <a:p>
            <a:pPr>
              <a:defRPr/>
            </a:pPr>
            <a:r>
              <a:rPr lang="en-US" dirty="0" smtClean="0"/>
              <a:t>Supports </a:t>
            </a:r>
            <a:r>
              <a:rPr lang="en-US" dirty="0" err="1" smtClean="0"/>
              <a:t>HiveQL</a:t>
            </a:r>
            <a:r>
              <a:rPr lang="en-US" dirty="0" smtClean="0"/>
              <a:t> (Hive Query Language : A subset of SQL)</a:t>
            </a:r>
          </a:p>
          <a:p>
            <a:pPr>
              <a:defRPr/>
            </a:pPr>
            <a:r>
              <a:rPr lang="en-US" dirty="0" smtClean="0"/>
              <a:t>Natively understands</a:t>
            </a:r>
          </a:p>
          <a:p>
            <a:pPr lvl="1">
              <a:defRPr/>
            </a:pPr>
            <a:r>
              <a:rPr lang="en-US" dirty="0" smtClean="0"/>
              <a:t>CSV :  “mark, 40, M”</a:t>
            </a:r>
          </a:p>
          <a:p>
            <a:pPr lvl="1">
              <a:defRPr/>
            </a:pPr>
            <a:r>
              <a:rPr lang="en-US" dirty="0" smtClean="0"/>
              <a:t>JSON : {“name”: “mark”, “age”: 40}</a:t>
            </a:r>
          </a:p>
          <a:p>
            <a:pPr lvl="1">
              <a:defRPr/>
            </a:pPr>
            <a:r>
              <a:rPr lang="en-US" dirty="0" smtClean="0"/>
              <a:t>Parquet : on disk </a:t>
            </a:r>
            <a:r>
              <a:rPr lang="en-US" dirty="0" smtClean="0">
                <a:solidFill>
                  <a:srgbClr val="3366FF"/>
                </a:solidFill>
              </a:rPr>
              <a:t>columnar </a:t>
            </a:r>
            <a:r>
              <a:rPr lang="en-US" dirty="0" smtClean="0"/>
              <a:t>format, heavily compressed</a:t>
            </a:r>
          </a:p>
          <a:p>
            <a:pPr>
              <a:defRPr/>
            </a:pPr>
            <a:r>
              <a:rPr lang="en-US" dirty="0" smtClean="0"/>
              <a:t>Replaces Shark (earlier SQL engine on Spark)</a:t>
            </a:r>
          </a:p>
          <a:p>
            <a:pPr marL="0" indent="0">
              <a:buFont typeface="Wingdings" charset="0"/>
              <a:buNone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29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Functions </a:t>
            </a:r>
            <a:r>
              <a:rPr lang="en-US" dirty="0" smtClean="0"/>
              <a:t>: map /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smtClean="0"/>
              <a:t>input </a:t>
            </a:r>
            <a:r>
              <a:rPr lang="en-US" dirty="0" smtClean="0">
                <a:sym typeface="Wingdings"/>
              </a:rPr>
              <a:t> map()   one output     ( 1  1 )</a:t>
            </a:r>
          </a:p>
          <a:p>
            <a:r>
              <a:rPr lang="en-US" dirty="0" smtClean="0">
                <a:sym typeface="Wingdings"/>
              </a:rPr>
              <a:t>One input  </a:t>
            </a:r>
            <a:r>
              <a:rPr lang="en-US" dirty="0" err="1" smtClean="0">
                <a:sym typeface="Wingdings"/>
              </a:rPr>
              <a:t>flatap</a:t>
            </a:r>
            <a:r>
              <a:rPr lang="en-US" dirty="0" smtClean="0">
                <a:sym typeface="Wingdings"/>
              </a:rPr>
              <a:t>()  multiple elements  ( 1  N</a:t>
            </a:r>
            <a:r>
              <a:rPr lang="en-US" dirty="0" smtClean="0">
                <a:sym typeface="Wingdings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Input is a line :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</a:t>
            </a:r>
            <a:r>
              <a:rPr lang="en-US" dirty="0" smtClean="0">
                <a:latin typeface="Andale Mono"/>
                <a:cs typeface="Andale Mono"/>
                <a:sym typeface="Wingdings"/>
              </a:rPr>
              <a:t>“twinkle twinkle little star”</a:t>
            </a:r>
            <a:br>
              <a:rPr lang="en-US" dirty="0" smtClean="0">
                <a:latin typeface="Andale Mono"/>
                <a:cs typeface="Andale Mono"/>
                <a:sym typeface="Wingdings"/>
              </a:rPr>
            </a:br>
            <a:r>
              <a:rPr lang="en-US" dirty="0" smtClean="0">
                <a:latin typeface="Andale Mono"/>
                <a:cs typeface="Andale Mono"/>
                <a:sym typeface="Wingdings"/>
              </a:rPr>
              <a:t>	“How I wonder what you are”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  <a:sym typeface="Wingdings"/>
              </a:rPr>
              <a:t>m</a:t>
            </a:r>
            <a:r>
              <a:rPr lang="en-US" dirty="0" smtClean="0">
                <a:latin typeface="Andale Mono"/>
                <a:cs typeface="Andale Mono"/>
                <a:sym typeface="Wingdings"/>
              </a:rPr>
              <a:t>ap(line -&gt; </a:t>
            </a:r>
            <a:r>
              <a:rPr lang="en-US" dirty="0" err="1" smtClean="0">
                <a:latin typeface="Andale Mono"/>
                <a:cs typeface="Andale Mono"/>
                <a:sym typeface="Wingdings"/>
              </a:rPr>
              <a:t>line.length</a:t>
            </a:r>
            <a:r>
              <a:rPr lang="en-US" dirty="0" smtClean="0">
                <a:latin typeface="Andale Mono"/>
                <a:cs typeface="Andale Mono"/>
                <a:sym typeface="Wingdings"/>
              </a:rPr>
              <a:t>)  </a:t>
            </a:r>
            <a:r>
              <a:rPr lang="en-US" dirty="0">
                <a:latin typeface="Andale Mono"/>
                <a:cs typeface="Andale Mono"/>
                <a:sym typeface="Wingdings"/>
              </a:rPr>
              <a:t/>
            </a:r>
            <a:br>
              <a:rPr lang="en-US" dirty="0">
                <a:latin typeface="Andale Mono"/>
                <a:cs typeface="Andale Mono"/>
                <a:sym typeface="Wingdings"/>
              </a:rPr>
            </a:br>
            <a:r>
              <a:rPr lang="en-US" dirty="0">
                <a:latin typeface="Andale Mono"/>
                <a:cs typeface="Andale Mono"/>
                <a:sym typeface="Wingdings"/>
              </a:rPr>
              <a:t>	“twinkle twinkle little star</a:t>
            </a:r>
            <a:r>
              <a:rPr lang="en-US" dirty="0" smtClean="0">
                <a:latin typeface="Andale Mono"/>
                <a:cs typeface="Andale Mono"/>
                <a:sym typeface="Wingdings"/>
              </a:rPr>
              <a:t>”   27</a:t>
            </a:r>
            <a:br>
              <a:rPr lang="en-US" dirty="0" smtClean="0">
                <a:latin typeface="Andale Mono"/>
                <a:cs typeface="Andale Mono"/>
                <a:sym typeface="Wingdings"/>
              </a:rPr>
            </a:br>
            <a:r>
              <a:rPr lang="en-US" dirty="0">
                <a:latin typeface="Andale Mono"/>
                <a:cs typeface="Andale Mono"/>
                <a:sym typeface="Wingdings"/>
              </a:rPr>
              <a:t>	“How I wonder what you are</a:t>
            </a:r>
            <a:r>
              <a:rPr lang="en-US" dirty="0" smtClean="0">
                <a:latin typeface="Andale Mono"/>
                <a:cs typeface="Andale Mono"/>
                <a:sym typeface="Wingdings"/>
              </a:rPr>
              <a:t>”  25</a:t>
            </a:r>
            <a:endParaRPr lang="en-US" dirty="0" smtClean="0">
              <a:latin typeface="Andale Mono"/>
              <a:cs typeface="Andale Mono"/>
              <a:sym typeface="Wingding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965570" y="4258791"/>
            <a:ext cx="1372723" cy="731178"/>
          </a:xfrm>
          <a:prstGeom prst="wedgeRoundRectCallout">
            <a:avLst>
              <a:gd name="adj1" fmla="val -75973"/>
              <a:gd name="adj2" fmla="val 3793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– 1 mapping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45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 /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  <a:sym typeface="Wingdings"/>
              </a:rPr>
              <a:t>Input is a line : </a:t>
            </a:r>
            <a:br>
              <a:rPr lang="en-US" dirty="0">
                <a:latin typeface="Andale Mono"/>
                <a:cs typeface="Andale Mono"/>
                <a:sym typeface="Wingdings"/>
              </a:rPr>
            </a:br>
            <a:r>
              <a:rPr lang="en-US" dirty="0">
                <a:latin typeface="Andale Mono"/>
                <a:cs typeface="Andale Mono"/>
                <a:sym typeface="Wingdings"/>
              </a:rPr>
              <a:t>	“twinkle twinkle little star”</a:t>
            </a:r>
            <a:br>
              <a:rPr lang="en-US" dirty="0">
                <a:latin typeface="Andale Mono"/>
                <a:cs typeface="Andale Mono"/>
                <a:sym typeface="Wingdings"/>
              </a:rPr>
            </a:br>
            <a:r>
              <a:rPr lang="en-US" dirty="0">
                <a:latin typeface="Andale Mono"/>
                <a:cs typeface="Andale Mono"/>
                <a:sym typeface="Wingdings"/>
              </a:rPr>
              <a:t>	“How I wonder what you are”</a:t>
            </a:r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  <a:sym typeface="Wingdings"/>
              </a:rPr>
              <a:t>flatMap</a:t>
            </a:r>
            <a:r>
              <a:rPr lang="en-US" dirty="0">
                <a:latin typeface="Andale Mono"/>
                <a:cs typeface="Andale Mono"/>
                <a:sym typeface="Wingdings"/>
              </a:rPr>
              <a:t>(line -&gt; </a:t>
            </a:r>
            <a:r>
              <a:rPr lang="en-US" dirty="0" err="1" smtClean="0">
                <a:latin typeface="Andale Mono"/>
                <a:cs typeface="Andale Mono"/>
                <a:sym typeface="Wingdings"/>
              </a:rPr>
              <a:t>line.split</a:t>
            </a:r>
            <a:r>
              <a:rPr lang="en-US" dirty="0" smtClean="0">
                <a:latin typeface="Andale Mono"/>
                <a:cs typeface="Andale Mono"/>
                <a:sym typeface="Wingdings"/>
              </a:rPr>
              <a:t>(“,”))  </a:t>
            </a:r>
            <a:br>
              <a:rPr lang="en-US" dirty="0" smtClean="0">
                <a:latin typeface="Andale Mono"/>
                <a:cs typeface="Andale Mono"/>
                <a:sym typeface="Wingdings"/>
              </a:rPr>
            </a:br>
            <a:r>
              <a:rPr lang="en-US" dirty="0">
                <a:latin typeface="Andale Mono"/>
                <a:cs typeface="Andale Mono"/>
                <a:sym typeface="Wingdings"/>
              </a:rPr>
              <a:t/>
            </a:r>
            <a:br>
              <a:rPr lang="en-US" dirty="0">
                <a:latin typeface="Andale Mono"/>
                <a:cs typeface="Andale Mono"/>
                <a:sym typeface="Wingdings"/>
              </a:rPr>
            </a:br>
            <a:r>
              <a:rPr lang="en-US" dirty="0" smtClean="0">
                <a:latin typeface="Andale Mono"/>
                <a:cs typeface="Andale Mono"/>
                <a:sym typeface="Wingdings"/>
              </a:rPr>
              <a:t>“</a:t>
            </a:r>
            <a:r>
              <a:rPr lang="en-US" dirty="0">
                <a:latin typeface="Andale Mono"/>
                <a:cs typeface="Andale Mono"/>
                <a:sym typeface="Wingdings"/>
              </a:rPr>
              <a:t>twinkle twinkle little star”   </a:t>
            </a:r>
            <a:br>
              <a:rPr lang="en-US" dirty="0">
                <a:latin typeface="Andale Mono"/>
                <a:cs typeface="Andale Mono"/>
                <a:sym typeface="Wingdings"/>
              </a:rPr>
            </a:br>
            <a:r>
              <a:rPr lang="en-US" dirty="0" smtClean="0">
                <a:latin typeface="Andale Mono"/>
                <a:cs typeface="Andale Mono"/>
                <a:sym typeface="Wingdings"/>
              </a:rPr>
              <a:t>	[twinkle, twinkle, little , star ]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  <a:sym typeface="Wingdings"/>
              </a:rPr>
              <a:t/>
            </a:r>
            <a:br>
              <a:rPr lang="en-US" dirty="0">
                <a:latin typeface="Andale Mono"/>
                <a:cs typeface="Andale Mono"/>
                <a:sym typeface="Wingdings"/>
              </a:rPr>
            </a:br>
            <a:r>
              <a:rPr lang="en-US" dirty="0" smtClean="0">
                <a:latin typeface="Andale Mono"/>
                <a:cs typeface="Andale Mono"/>
                <a:sym typeface="Wingdings"/>
              </a:rPr>
              <a:t>“</a:t>
            </a:r>
            <a:r>
              <a:rPr lang="en-US" dirty="0">
                <a:latin typeface="Andale Mono"/>
                <a:cs typeface="Andale Mono"/>
                <a:sym typeface="Wingdings"/>
              </a:rPr>
              <a:t>How I wonder what you are”  </a:t>
            </a:r>
            <a:r>
              <a:rPr lang="en-US" dirty="0" smtClean="0">
                <a:latin typeface="Andale Mono"/>
                <a:cs typeface="Andale Mono"/>
                <a:sym typeface="Wingdings"/>
              </a:rPr>
              <a:t/>
            </a:r>
            <a:br>
              <a:rPr lang="en-US" dirty="0" smtClean="0">
                <a:latin typeface="Andale Mono"/>
                <a:cs typeface="Andale Mono"/>
                <a:sym typeface="Wingdings"/>
              </a:rPr>
            </a:br>
            <a:r>
              <a:rPr lang="en-US" dirty="0" smtClean="0">
                <a:latin typeface="Andale Mono"/>
                <a:cs typeface="Andale Mono"/>
                <a:sym typeface="Wingdings"/>
              </a:rPr>
              <a:t>	[how,  I ,  wonder,   what, you , are ]</a:t>
            </a:r>
            <a:endParaRPr lang="en-US" dirty="0">
              <a:latin typeface="Andale Mono"/>
              <a:cs typeface="Andale Mono"/>
              <a:sym typeface="Wingdings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530054" y="3322370"/>
            <a:ext cx="1372723" cy="731178"/>
          </a:xfrm>
          <a:prstGeom prst="wedgeRoundRectCallout">
            <a:avLst>
              <a:gd name="adj1" fmla="val -75973"/>
              <a:gd name="adj2" fmla="val 3793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– many mapping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91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val</a:t>
            </a:r>
            <a:r>
              <a:rPr lang="en-US" dirty="0">
                <a:latin typeface="Andale Mono"/>
                <a:cs typeface="Andale Mono"/>
              </a:rPr>
              <a:t> input = Array ("hello world", "goodbye world", "bye bye”</a:t>
            </a:r>
            <a:r>
              <a:rPr lang="en-US" dirty="0" smtClean="0">
                <a:latin typeface="Andale Mono"/>
                <a:cs typeface="Andale Mono"/>
              </a:rPr>
              <a:t>)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err="1" smtClean="0">
                <a:latin typeface="Andale Mono"/>
                <a:cs typeface="Andale Mono"/>
              </a:rPr>
              <a:t>val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r = </a:t>
            </a:r>
            <a:r>
              <a:rPr lang="en-US" dirty="0" err="1">
                <a:latin typeface="Andale Mono"/>
                <a:cs typeface="Andale Mono"/>
              </a:rPr>
              <a:t>sc.makeRDD</a:t>
            </a:r>
            <a:r>
              <a:rPr lang="en-US" dirty="0">
                <a:latin typeface="Andale Mono"/>
                <a:cs typeface="Andale Mono"/>
              </a:rPr>
              <a:t>(input</a:t>
            </a:r>
            <a:r>
              <a:rPr lang="en-US" dirty="0" smtClean="0">
                <a:latin typeface="Andale Mono"/>
                <a:cs typeface="Andale Mono"/>
              </a:rPr>
              <a:t>)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r.map</a:t>
            </a:r>
            <a:r>
              <a:rPr lang="en-US" dirty="0">
                <a:latin typeface="Andale Mono"/>
                <a:cs typeface="Andale Mono"/>
              </a:rPr>
              <a:t>(line =&gt; </a:t>
            </a:r>
            <a:r>
              <a:rPr lang="en-US" dirty="0" err="1">
                <a:latin typeface="Andale Mono"/>
                <a:cs typeface="Andale Mono"/>
              </a:rPr>
              <a:t>line.split</a:t>
            </a:r>
            <a:r>
              <a:rPr lang="en-US" dirty="0">
                <a:latin typeface="Andale Mono"/>
                <a:cs typeface="Andale Mono"/>
              </a:rPr>
              <a:t>(" ")).collect(</a:t>
            </a:r>
            <a:r>
              <a:rPr lang="en-US" dirty="0" smtClean="0">
                <a:latin typeface="Andale Mono"/>
                <a:cs typeface="Andale Mono"/>
              </a:rPr>
              <a:t>)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</a:t>
            </a:r>
            <a:r>
              <a:rPr lang="en-US" dirty="0">
                <a:latin typeface="Andale Mono"/>
                <a:cs typeface="Andale Mono"/>
              </a:rPr>
              <a:t>/  Array[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Array[String]</a:t>
            </a:r>
            <a:r>
              <a:rPr lang="en-US" dirty="0">
                <a:latin typeface="Andale Mono"/>
                <a:cs typeface="Andale Mono"/>
              </a:rPr>
              <a:t>] = </a:t>
            </a:r>
            <a:r>
              <a:rPr lang="en-US" dirty="0" smtClean="0">
                <a:latin typeface="Andale Mono"/>
                <a:cs typeface="Andale Mono"/>
              </a:rPr>
              <a:t/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//        Array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Array(hello, world)</a:t>
            </a:r>
            <a:r>
              <a:rPr lang="en-US" dirty="0" smtClean="0">
                <a:latin typeface="Andale Mono"/>
                <a:cs typeface="Andale Mono"/>
              </a:rPr>
              <a:t>,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//        </a:t>
            </a:r>
            <a:r>
              <a:rPr lang="en-US" dirty="0">
                <a:solidFill>
                  <a:srgbClr val="3366FF"/>
                </a:solidFill>
                <a:latin typeface="Andale Mono"/>
                <a:cs typeface="Andale Mono"/>
              </a:rPr>
              <a:t>Array(goodbye, world)</a:t>
            </a:r>
            <a:r>
              <a:rPr lang="en-US" dirty="0">
                <a:latin typeface="Andale Mono"/>
                <a:cs typeface="Andale Mono"/>
              </a:rPr>
              <a:t>, </a:t>
            </a:r>
            <a:r>
              <a:rPr lang="en-US" dirty="0" smtClean="0">
                <a:latin typeface="Andale Mono"/>
                <a:cs typeface="Andale Mono"/>
              </a:rPr>
              <a:t/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//        </a:t>
            </a:r>
            <a:r>
              <a:rPr lang="en-US" dirty="0" smtClean="0">
                <a:solidFill>
                  <a:srgbClr val="008000"/>
                </a:solidFill>
                <a:latin typeface="Andale Mono"/>
                <a:cs typeface="Andale Mono"/>
              </a:rPr>
              <a:t>Array</a:t>
            </a:r>
            <a:r>
              <a:rPr lang="en-US" dirty="0">
                <a:solidFill>
                  <a:srgbClr val="008000"/>
                </a:solidFill>
                <a:latin typeface="Andale Mono"/>
                <a:cs typeface="Andale Mono"/>
              </a:rPr>
              <a:t>(bye, bye)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r.flatmap</a:t>
            </a:r>
            <a:r>
              <a:rPr lang="en-US" dirty="0" smtClean="0">
                <a:latin typeface="Andale Mono"/>
                <a:cs typeface="Andale Mono"/>
              </a:rPr>
              <a:t>(line =&gt; </a:t>
            </a:r>
            <a:r>
              <a:rPr lang="en-US" dirty="0" err="1" smtClean="0">
                <a:latin typeface="Andale Mono"/>
                <a:cs typeface="Andale Mono"/>
              </a:rPr>
              <a:t>line.split</a:t>
            </a:r>
            <a:r>
              <a:rPr lang="en-US" dirty="0" smtClean="0">
                <a:latin typeface="Andale Mono"/>
                <a:cs typeface="Andale Mono"/>
              </a:rPr>
              <a:t>(“ “)).collect()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</a:t>
            </a:r>
            <a:r>
              <a:rPr lang="en-US" dirty="0">
                <a:latin typeface="Andale Mono"/>
                <a:cs typeface="Andale Mono"/>
              </a:rPr>
              <a:t>/ 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Array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[String] </a:t>
            </a:r>
            <a:r>
              <a:rPr lang="en-US" dirty="0">
                <a:latin typeface="Andale Mono"/>
                <a:cs typeface="Andale Mono"/>
              </a:rPr>
              <a:t>= </a:t>
            </a:r>
            <a:r>
              <a:rPr lang="en-US" dirty="0" smtClean="0">
                <a:latin typeface="Andale Mono"/>
                <a:cs typeface="Andale Mono"/>
              </a:rPr>
              <a:t/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// Array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hello, world, goodbye, world, bye, bye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530054" y="3399335"/>
            <a:ext cx="1524733" cy="910765"/>
          </a:xfrm>
          <a:prstGeom prst="wedgeRoundRectCallout">
            <a:avLst>
              <a:gd name="adj1" fmla="val -75973"/>
              <a:gd name="adj2" fmla="val 3793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Array of arrays of strings 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338293" y="4810381"/>
            <a:ext cx="1372723" cy="731178"/>
          </a:xfrm>
          <a:prstGeom prst="wedgeRoundRectCallout">
            <a:avLst>
              <a:gd name="adj1" fmla="val -75973"/>
              <a:gd name="adj2" fmla="val 3793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Array of strings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66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302699"/>
              </p:ext>
            </p:extLst>
          </p:nvPr>
        </p:nvGraphicFramePr>
        <p:xfrm>
          <a:off x="498475" y="1981200"/>
          <a:ext cx="7556499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589"/>
                <a:gridCol w="2252150"/>
                <a:gridCol w="3564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inputs </a:t>
                      </a:r>
                      <a:r>
                        <a:rPr lang="en-US" baseline="0" dirty="0" smtClean="0">
                          <a:sym typeface="Wingdings"/>
                        </a:rPr>
                        <a:t> </a:t>
                      </a:r>
                      <a:br>
                        <a:rPr lang="en-US" baseline="0" dirty="0" smtClean="0">
                          <a:sym typeface="Wingdings"/>
                        </a:rPr>
                      </a:br>
                      <a:r>
                        <a:rPr lang="en-US" baseline="0" dirty="0" smtClean="0">
                          <a:sym typeface="Wingdings"/>
                        </a:rPr>
                        <a:t>     1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 sum = </a:t>
                      </a:r>
                      <a:r>
                        <a:rPr lang="en-US" dirty="0" err="1" smtClean="0"/>
                        <a:t>rdd.reduce</a:t>
                      </a:r>
                      <a:r>
                        <a:rPr lang="en-US" dirty="0" smtClean="0"/>
                        <a:t>((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=&gt; x+ 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reduceByKey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for each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Fold()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35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val</a:t>
            </a:r>
            <a:r>
              <a:rPr lang="en-US" dirty="0">
                <a:latin typeface="Andale Mono"/>
                <a:cs typeface="Andale Mono"/>
              </a:rPr>
              <a:t> input = Array ("hello world", "goodbye world", "bye bye”)</a:t>
            </a:r>
            <a:br>
              <a:rPr lang="en-US" dirty="0">
                <a:latin typeface="Andale Mono"/>
                <a:cs typeface="Andale Mono"/>
              </a:rPr>
            </a:br>
            <a:r>
              <a:rPr lang="en-US" dirty="0" err="1">
                <a:latin typeface="Andale Mono"/>
                <a:cs typeface="Andale Mono"/>
              </a:rPr>
              <a:t>val</a:t>
            </a:r>
            <a:r>
              <a:rPr lang="en-US" dirty="0">
                <a:latin typeface="Andale Mono"/>
                <a:cs typeface="Andale Mono"/>
              </a:rPr>
              <a:t> r = </a:t>
            </a:r>
            <a:r>
              <a:rPr lang="en-US" dirty="0" err="1">
                <a:latin typeface="Andale Mono"/>
                <a:cs typeface="Andale Mono"/>
              </a:rPr>
              <a:t>sc.makeRDD</a:t>
            </a:r>
            <a:r>
              <a:rPr lang="en-US" dirty="0">
                <a:latin typeface="Andale Mono"/>
                <a:cs typeface="Andale Mono"/>
              </a:rPr>
              <a:t>(input)</a:t>
            </a: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v</a:t>
            </a:r>
            <a:r>
              <a:rPr lang="en-US" dirty="0" err="1" smtClean="0">
                <a:latin typeface="Andale Mono"/>
                <a:cs typeface="Andale Mono"/>
              </a:rPr>
              <a:t>al</a:t>
            </a:r>
            <a:r>
              <a:rPr lang="en-US" dirty="0" smtClean="0">
                <a:latin typeface="Andale Mono"/>
                <a:cs typeface="Andale Mono"/>
              </a:rPr>
              <a:t> counts = </a:t>
            </a:r>
            <a:r>
              <a:rPr lang="en-US" dirty="0" err="1" smtClean="0">
                <a:latin typeface="Andale Mono"/>
                <a:cs typeface="Andale Mono"/>
              </a:rPr>
              <a:t>r.flatMap</a:t>
            </a:r>
            <a:r>
              <a:rPr lang="en-US" dirty="0" smtClean="0">
                <a:latin typeface="Andale Mono"/>
                <a:cs typeface="Andale Mono"/>
              </a:rPr>
              <a:t>(line =&gt; </a:t>
            </a:r>
            <a:r>
              <a:rPr lang="en-US" dirty="0" err="1" smtClean="0">
                <a:latin typeface="Andale Mono"/>
                <a:cs typeface="Andale Mono"/>
              </a:rPr>
              <a:t>line.split</a:t>
            </a:r>
            <a:r>
              <a:rPr lang="en-US" dirty="0" smtClean="0">
                <a:latin typeface="Andale Mono"/>
                <a:cs typeface="Andale Mono"/>
              </a:rPr>
              <a:t>(“ “)).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	   	map(word =&gt; (word, 1)).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		</a:t>
            </a:r>
            <a:r>
              <a:rPr lang="en-US" dirty="0" err="1" smtClean="0">
                <a:latin typeface="Andale Mono"/>
                <a:cs typeface="Andale Mono"/>
              </a:rPr>
              <a:t>reduceByKey</a:t>
            </a:r>
            <a:r>
              <a:rPr lang="en-US" dirty="0" smtClean="0">
                <a:latin typeface="Andale Mono"/>
                <a:cs typeface="Andale Mono"/>
              </a:rPr>
              <a:t>(_+_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// TODO  : paste output</a:t>
            </a:r>
            <a:endParaRPr lang="en-US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624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MapReduce Vs. Hadoop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Hadoop Map phase is always followed by Reduce phase</a:t>
            </a:r>
          </a:p>
          <a:p>
            <a:r>
              <a:rPr lang="en-US" dirty="0" smtClean="0"/>
              <a:t>So the work flow is </a:t>
            </a:r>
            <a:br>
              <a:rPr lang="en-US" dirty="0" smtClean="0"/>
            </a:br>
            <a:r>
              <a:rPr lang="en-US" dirty="0" smtClean="0"/>
              <a:t>M </a:t>
            </a:r>
            <a:r>
              <a:rPr lang="en-US" dirty="0" smtClean="0">
                <a:sym typeface="Wingdings"/>
              </a:rPr>
              <a:t> R      M  R     M  R</a:t>
            </a:r>
          </a:p>
          <a:p>
            <a:r>
              <a:rPr lang="en-US" dirty="0" smtClean="0">
                <a:sym typeface="Wingdings"/>
              </a:rPr>
              <a:t>In Spark, we can stack as many mappers / reducers we want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M  M  M   R  R</a:t>
            </a:r>
          </a:p>
          <a:p>
            <a:r>
              <a:rPr lang="en-US" dirty="0" smtClean="0">
                <a:sym typeface="Wingdings"/>
              </a:rPr>
              <a:t>Spark MR is more versatile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965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303" y="484094"/>
            <a:ext cx="7556313" cy="1116106"/>
          </a:xfrm>
        </p:spPr>
        <p:txBody>
          <a:bodyPr/>
          <a:lstStyle/>
          <a:p>
            <a:r>
              <a:rPr lang="en-US" dirty="0" smtClean="0"/>
              <a:t>Spark MapReduce Vs. Hadoop MapReduce</a:t>
            </a:r>
            <a:endParaRPr lang="en-US" dirty="0"/>
          </a:p>
        </p:txBody>
      </p:sp>
      <p:pic>
        <p:nvPicPr>
          <p:cNvPr id="5" name="Content Placeholder 4" descr="mr_vs_spark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08" r="-2040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4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Map Reduce Internals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rcRect t="-8584" b="-8584"/>
          <a:stretch>
            <a:fillRect/>
          </a:stretch>
        </p:blipFill>
        <p:spPr>
          <a:xfrm>
            <a:off x="650874" y="2133600"/>
            <a:ext cx="7556313" cy="414496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4349093" y="2257672"/>
            <a:ext cx="1398381" cy="833800"/>
          </a:xfrm>
          <a:prstGeom prst="wedgeRoundRectCallout">
            <a:avLst>
              <a:gd name="adj1" fmla="val 96598"/>
              <a:gd name="adj2" fmla="val 117885"/>
              <a:gd name="adj3" fmla="val 16667"/>
            </a:avLst>
          </a:prstGeom>
          <a:solidFill>
            <a:srgbClr val="FEFC7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Task is a mapper or reducer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9702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06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MapReduce Intro (15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1.4-mapreduce / </a:t>
            </a:r>
            <a:r>
              <a:rPr lang="en-US" dirty="0" err="1" smtClean="0"/>
              <a:t>README.txt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8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: Quick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{"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name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":"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mark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", "age":50, 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sex":"M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"},</a:t>
            </a:r>
          </a:p>
          <a:p>
            <a:pPr marL="0" indent="0">
              <a:buFont typeface="Wingdings" charset="0"/>
              <a:buNone/>
              <a:defRPr/>
            </a:pP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{"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name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":"mary", "age":45, 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sex":"F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"},</a:t>
            </a:r>
          </a:p>
          <a:p>
            <a:pPr marL="0" indent="0">
              <a:buFont typeface="Wingdings" charset="0"/>
              <a:buNone/>
              <a:defRPr/>
            </a:pP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{"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name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":"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brian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", "age":15, 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sex":"M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"},</a:t>
            </a:r>
          </a:p>
          <a:p>
            <a:pPr marL="0" indent="0">
              <a:buFont typeface="Wingdings" charset="0"/>
              <a:buNone/>
              <a:defRPr/>
            </a:pP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{"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name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":"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nancy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", "age":17, "</a:t>
            </a:r>
            <a:r>
              <a:rPr lang="pl-PL" dirty="0" err="1">
                <a:solidFill>
                  <a:srgbClr val="008000"/>
                </a:solidFill>
                <a:latin typeface="Andale Mono"/>
                <a:cs typeface="Andale Mono"/>
              </a:rPr>
              <a:t>sex":"F</a:t>
            </a:r>
            <a:r>
              <a:rPr lang="pl-PL" dirty="0">
                <a:solidFill>
                  <a:srgbClr val="008000"/>
                </a:solidFill>
                <a:latin typeface="Andale Mono"/>
                <a:cs typeface="Andale Mono"/>
              </a:rPr>
              <a:t>"}</a:t>
            </a:r>
          </a:p>
          <a:p>
            <a:pPr marL="0" indent="0">
              <a:buFont typeface="Wingdings" charset="0"/>
              <a:buNone/>
              <a:defRPr/>
            </a:pPr>
            <a:endParaRPr lang="pl-PL" dirty="0">
              <a:latin typeface="Andale Mono"/>
              <a:cs typeface="Andale Mon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pl-PL" dirty="0">
                <a:latin typeface="Andale Mono"/>
                <a:cs typeface="Andale Mono"/>
              </a:rPr>
              <a:t>// … setup …</a:t>
            </a:r>
          </a:p>
          <a:p>
            <a:pPr marL="0" indent="0">
              <a:buFont typeface="Wingdings" charset="0"/>
              <a:buNone/>
              <a:defRPr/>
            </a:pPr>
            <a:r>
              <a:rPr lang="pl-PL" dirty="0" err="1">
                <a:latin typeface="Andale Mono"/>
                <a:cs typeface="Andale Mono"/>
              </a:rPr>
              <a:t>val</a:t>
            </a:r>
            <a:r>
              <a:rPr lang="pl-PL" dirty="0">
                <a:latin typeface="Andale Mono"/>
                <a:cs typeface="Andale Mono"/>
              </a:rPr>
              <a:t> </a:t>
            </a:r>
            <a:r>
              <a:rPr lang="pl-PL" dirty="0" err="1">
                <a:latin typeface="Andale Mono"/>
                <a:cs typeface="Andale Mono"/>
              </a:rPr>
              <a:t>teenagers</a:t>
            </a:r>
            <a:r>
              <a:rPr lang="pl-PL" dirty="0">
                <a:latin typeface="Andale Mono"/>
                <a:cs typeface="Andale Mono"/>
              </a:rPr>
              <a:t> = </a:t>
            </a:r>
            <a:r>
              <a:rPr lang="pl-PL" dirty="0" err="1">
                <a:latin typeface="Andale Mono"/>
                <a:cs typeface="Andale Mono"/>
              </a:rPr>
              <a:t>sqlContext.sql</a:t>
            </a:r>
            <a:r>
              <a:rPr lang="pl-PL" dirty="0">
                <a:latin typeface="Andale Mono"/>
                <a:cs typeface="Andale Mono"/>
              </a:rPr>
              <a:t>("</a:t>
            </a:r>
            <a:r>
              <a:rPr lang="pl-PL" dirty="0">
                <a:solidFill>
                  <a:srgbClr val="3366FF"/>
                </a:solidFill>
                <a:latin typeface="Andale Mono"/>
                <a:cs typeface="Andale Mono"/>
              </a:rPr>
              <a:t>SELECT </a:t>
            </a:r>
            <a:r>
              <a:rPr lang="pl-PL" dirty="0" err="1">
                <a:solidFill>
                  <a:srgbClr val="3366FF"/>
                </a:solidFill>
                <a:latin typeface="Andale Mono"/>
                <a:cs typeface="Andale Mono"/>
              </a:rPr>
              <a:t>name</a:t>
            </a:r>
            <a:r>
              <a:rPr lang="pl-PL" dirty="0">
                <a:solidFill>
                  <a:srgbClr val="3366FF"/>
                </a:solidFill>
                <a:latin typeface="Andale Mono"/>
                <a:cs typeface="Andale Mono"/>
              </a:rPr>
              <a:t> FROM </a:t>
            </a:r>
            <a:r>
              <a:rPr lang="pl-PL" dirty="0" err="1">
                <a:solidFill>
                  <a:srgbClr val="3366FF"/>
                </a:solidFill>
                <a:latin typeface="Andale Mono"/>
                <a:cs typeface="Andale Mono"/>
              </a:rPr>
              <a:t>people</a:t>
            </a:r>
            <a:r>
              <a:rPr lang="pl-PL" dirty="0">
                <a:solidFill>
                  <a:srgbClr val="3366FF"/>
                </a:solidFill>
                <a:latin typeface="Andale Mono"/>
                <a:cs typeface="Andale Mono"/>
              </a:rPr>
              <a:t> WHERE </a:t>
            </a:r>
            <a:r>
              <a:rPr lang="pl-PL" dirty="0" err="1">
                <a:solidFill>
                  <a:srgbClr val="3366FF"/>
                </a:solidFill>
                <a:latin typeface="Andale Mono"/>
                <a:cs typeface="Andale Mono"/>
              </a:rPr>
              <a:t>age</a:t>
            </a:r>
            <a:r>
              <a:rPr lang="pl-PL" dirty="0">
                <a:solidFill>
                  <a:srgbClr val="3366FF"/>
                </a:solidFill>
                <a:latin typeface="Andale Mono"/>
                <a:cs typeface="Andale Mono"/>
              </a:rPr>
              <a:t> &gt;= 13 AND </a:t>
            </a:r>
            <a:r>
              <a:rPr lang="pl-PL" dirty="0" err="1">
                <a:solidFill>
                  <a:srgbClr val="3366FF"/>
                </a:solidFill>
                <a:latin typeface="Andale Mono"/>
                <a:cs typeface="Andale Mono"/>
              </a:rPr>
              <a:t>age</a:t>
            </a:r>
            <a:r>
              <a:rPr lang="pl-PL" dirty="0">
                <a:solidFill>
                  <a:srgbClr val="3366FF"/>
                </a:solidFill>
                <a:latin typeface="Andale Mono"/>
                <a:cs typeface="Andale Mono"/>
              </a:rPr>
              <a:t> &lt;= 19</a:t>
            </a:r>
            <a:r>
              <a:rPr lang="pl-PL" dirty="0">
                <a:latin typeface="Andale Mono"/>
                <a:cs typeface="Andale Mono"/>
              </a:rPr>
              <a:t>")</a:t>
            </a:r>
          </a:p>
          <a:p>
            <a:pPr>
              <a:buFont typeface="Wingdings" charset="0"/>
              <a:buChar char="è"/>
              <a:defRPr/>
            </a:pPr>
            <a:r>
              <a:rPr lang="pl-PL" dirty="0">
                <a:latin typeface="Andale Mono"/>
                <a:cs typeface="Andale Mono"/>
                <a:sym typeface="Wingdings"/>
              </a:rPr>
              <a:t>[</a:t>
            </a:r>
            <a:r>
              <a:rPr lang="pl-PL" dirty="0" err="1">
                <a:latin typeface="Andale Mono"/>
                <a:cs typeface="Andale Mono"/>
                <a:sym typeface="Wingdings"/>
              </a:rPr>
              <a:t>brian</a:t>
            </a:r>
            <a:r>
              <a:rPr lang="pl-PL" dirty="0">
                <a:latin typeface="Andale Mono"/>
                <a:cs typeface="Andale Mono"/>
                <a:sym typeface="Wingdings"/>
              </a:rPr>
              <a:t>, </a:t>
            </a:r>
            <a:r>
              <a:rPr lang="pl-PL" dirty="0" err="1">
                <a:latin typeface="Andale Mono"/>
                <a:cs typeface="Andale Mono"/>
                <a:sym typeface="Wingdings"/>
              </a:rPr>
              <a:t>nancy</a:t>
            </a:r>
            <a:r>
              <a:rPr lang="pl-PL" dirty="0">
                <a:latin typeface="Andale Mono"/>
                <a:cs typeface="Andale Mono"/>
                <a:sym typeface="Wingdings"/>
              </a:rPr>
              <a:t>]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983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Clickstream Analysis (1.5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1.4-mapreduce/</a:t>
            </a:r>
            <a:r>
              <a:rPr lang="en-US" dirty="0" err="1" smtClean="0"/>
              <a:t>clickstream.txt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29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&amp; Questions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821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http://spark.apache.org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www.strategictechplanning.com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3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Process data streams in </a:t>
            </a:r>
            <a:r>
              <a:rPr lang="en-US" b="1" dirty="0">
                <a:latin typeface="Arial" charset="0"/>
              </a:rPr>
              <a:t>real time, in </a:t>
            </a:r>
            <a:r>
              <a:rPr lang="en-US" b="1" dirty="0">
                <a:solidFill>
                  <a:srgbClr val="3366FF"/>
                </a:solidFill>
                <a:latin typeface="Arial" charset="0"/>
              </a:rPr>
              <a:t>micro-batches</a:t>
            </a:r>
          </a:p>
          <a:p>
            <a:r>
              <a:rPr lang="en-US" dirty="0">
                <a:latin typeface="Arial" charset="0"/>
              </a:rPr>
              <a:t>Low latency, high throughput (1000s events / sec) </a:t>
            </a:r>
          </a:p>
          <a:p>
            <a:r>
              <a:rPr lang="en-US" dirty="0">
                <a:latin typeface="Arial" charset="0"/>
              </a:rPr>
              <a:t>Stock ticks / sensor data (connected devices / </a:t>
            </a:r>
            <a:r>
              <a:rPr lang="en-US" dirty="0" err="1">
                <a:solidFill>
                  <a:srgbClr val="3366FF"/>
                </a:solidFill>
                <a:latin typeface="Arial" charset="0"/>
              </a:rPr>
              <a:t>IoT</a:t>
            </a:r>
            <a:r>
              <a:rPr lang="en-US" dirty="0">
                <a:solidFill>
                  <a:srgbClr val="3366FF"/>
                </a:solidFill>
                <a:latin typeface="Arial" charset="0"/>
              </a:rPr>
              <a:t> – Internet of Things</a:t>
            </a:r>
            <a:r>
              <a:rPr lang="en-US" dirty="0">
                <a:latin typeface="Arial" charset="0"/>
              </a:rPr>
              <a:t>)</a:t>
            </a:r>
          </a:p>
          <a:p>
            <a:endParaRPr lang="en-US" dirty="0">
              <a:latin typeface="Arial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rcRect t="-23390" b="-23390"/>
          <a:stretch>
            <a:fillRect/>
          </a:stretch>
        </p:blipFill>
        <p:spPr>
          <a:xfrm>
            <a:off x="1197090" y="3358405"/>
            <a:ext cx="7556313" cy="414496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33338" y="4014363"/>
            <a:ext cx="1422400" cy="979488"/>
          </a:xfrm>
          <a:prstGeom prst="wedgeRoundRectCallout">
            <a:avLst>
              <a:gd name="adj1" fmla="val 65424"/>
              <a:gd name="adj2" fmla="val 8694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Streaming Sources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620000" y="3962400"/>
            <a:ext cx="1270000" cy="446088"/>
          </a:xfrm>
          <a:prstGeom prst="wedgeRoundRectCallout">
            <a:avLst>
              <a:gd name="adj1" fmla="val -18230"/>
              <a:gd name="adj2" fmla="val 11895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09177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 Lib)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Machine learning </a:t>
            </a:r>
            <a:r>
              <a:rPr lang="en-US" dirty="0">
                <a:solidFill>
                  <a:srgbClr val="3366FF"/>
                </a:solidFill>
              </a:rPr>
              <a:t>at </a:t>
            </a:r>
            <a:r>
              <a:rPr lang="en-US" dirty="0" smtClean="0">
                <a:solidFill>
                  <a:srgbClr val="3366FF"/>
                </a:solidFill>
              </a:rPr>
              <a:t>scale</a:t>
            </a:r>
          </a:p>
          <a:p>
            <a:pPr>
              <a:defRPr/>
            </a:pPr>
            <a:r>
              <a:rPr lang="en-US" dirty="0" smtClean="0">
                <a:solidFill>
                  <a:srgbClr val="3366FF"/>
                </a:solidFill>
              </a:rPr>
              <a:t>TODO : insert diagram of HAL</a:t>
            </a:r>
            <a:endParaRPr lang="en-US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dirty="0"/>
              <a:t>Out of the box ML capabilities ! </a:t>
            </a:r>
          </a:p>
          <a:p>
            <a:pPr>
              <a:defRPr/>
            </a:pPr>
            <a:r>
              <a:rPr lang="en-US" dirty="0"/>
              <a:t>Java / </a:t>
            </a:r>
            <a:r>
              <a:rPr lang="en-US" dirty="0" err="1"/>
              <a:t>Scala</a:t>
            </a:r>
            <a:r>
              <a:rPr lang="en-US" dirty="0"/>
              <a:t> / Python language support  </a:t>
            </a:r>
          </a:p>
          <a:p>
            <a:pPr>
              <a:defRPr/>
            </a:pPr>
            <a:r>
              <a:rPr lang="en-US" dirty="0"/>
              <a:t>Lots of common algorithms are supported</a:t>
            </a:r>
          </a:p>
          <a:p>
            <a:pPr lvl="1">
              <a:defRPr/>
            </a:pPr>
            <a:r>
              <a:rPr lang="en-US" dirty="0"/>
              <a:t>Classification / Regressions</a:t>
            </a:r>
          </a:p>
          <a:p>
            <a:pPr lvl="2">
              <a:defRPr/>
            </a:pPr>
            <a:r>
              <a:rPr lang="en-US" dirty="0"/>
              <a:t>Linear models (linear R, logistic regression, SVM)</a:t>
            </a:r>
          </a:p>
          <a:p>
            <a:pPr lvl="2">
              <a:defRPr/>
            </a:pPr>
            <a:r>
              <a:rPr lang="en-US" dirty="0"/>
              <a:t>Decision trees</a:t>
            </a:r>
          </a:p>
          <a:p>
            <a:pPr lvl="1">
              <a:defRPr/>
            </a:pPr>
            <a:r>
              <a:rPr lang="en-US" dirty="0"/>
              <a:t>Collaborative filtering  (recommendations)</a:t>
            </a:r>
          </a:p>
          <a:p>
            <a:pPr lvl="1">
              <a:defRPr/>
            </a:pPr>
            <a:r>
              <a:rPr lang="en-US" dirty="0"/>
              <a:t>K-Means clustering</a:t>
            </a:r>
          </a:p>
          <a:p>
            <a:pPr lvl="1">
              <a:defRPr/>
            </a:pPr>
            <a:r>
              <a:rPr lang="en-US" dirty="0"/>
              <a:t>More to come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0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are every where </a:t>
            </a:r>
          </a:p>
          <a:p>
            <a:pPr lvl="1"/>
            <a:r>
              <a:rPr lang="en-US" dirty="0"/>
              <a:t>Facebook </a:t>
            </a:r>
            <a:r>
              <a:rPr lang="en-US" dirty="0" smtClean="0"/>
              <a:t>connections</a:t>
            </a:r>
            <a:endParaRPr lang="en-US" dirty="0"/>
          </a:p>
          <a:p>
            <a:pPr lvl="1"/>
            <a:r>
              <a:rPr lang="en-US" dirty="0"/>
              <a:t>Linked-In : ‘people you may know’ </a:t>
            </a:r>
          </a:p>
          <a:p>
            <a:pPr lvl="1"/>
            <a:r>
              <a:rPr lang="en-US" dirty="0"/>
              <a:t>..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smtClean="0"/>
              <a:t>TODO : insert screen shots Kevin Bacon 6 degree </a:t>
            </a:r>
            <a:r>
              <a:rPr lang="en-US" dirty="0" err="1" smtClean="0"/>
              <a:t>seperation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2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r>
              <a:rPr lang="en-US" dirty="0" smtClean="0"/>
              <a:t> is a library for doing graph processing on Spark</a:t>
            </a:r>
          </a:p>
          <a:p>
            <a:r>
              <a:rPr lang="en-US" dirty="0" smtClean="0"/>
              <a:t>Supported Algorithms</a:t>
            </a:r>
          </a:p>
          <a:p>
            <a:pPr lvl="1"/>
            <a:r>
              <a:rPr lang="en-US" dirty="0" smtClean="0"/>
              <a:t>Page rank (Google’s)</a:t>
            </a:r>
          </a:p>
          <a:p>
            <a:pPr lvl="1"/>
            <a:r>
              <a:rPr lang="en-US" dirty="0" smtClean="0"/>
              <a:t>Distance calculation</a:t>
            </a:r>
          </a:p>
          <a:p>
            <a:pPr lvl="1"/>
            <a:r>
              <a:rPr lang="en-US" dirty="0" smtClean="0"/>
              <a:t>…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58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Template2.potx</Template>
  <TotalTime>1904</TotalTime>
  <Words>1968</Words>
  <Application>Microsoft Macintosh PowerPoint</Application>
  <PresentationFormat>On-screen Show (4:3)</PresentationFormat>
  <Paragraphs>398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Template2</vt:lpstr>
      <vt:lpstr>02 Spark Introduction</vt:lpstr>
      <vt:lpstr>Spark Eco-System</vt:lpstr>
      <vt:lpstr>Spark Core</vt:lpstr>
      <vt:lpstr>Spark SQL</vt:lpstr>
      <vt:lpstr>Spark SQL : Quick Example</vt:lpstr>
      <vt:lpstr>Spark Streaming</vt:lpstr>
      <vt:lpstr>Machine Learning (ML Lib)</vt:lpstr>
      <vt:lpstr>Graphx </vt:lpstr>
      <vt:lpstr>GraphX</vt:lpstr>
      <vt:lpstr>Cluster Managers</vt:lpstr>
      <vt:lpstr>Spark Architecture</vt:lpstr>
      <vt:lpstr>Spark Architecture</vt:lpstr>
      <vt:lpstr>Lab Time !</vt:lpstr>
      <vt:lpstr>Lab : First Look at Spark (15 mins)</vt:lpstr>
      <vt:lpstr>Spark Shell</vt:lpstr>
      <vt:lpstr>Spark Shell Execution Modes</vt:lpstr>
      <vt:lpstr>Lab :  Spark Shell (15 mins)</vt:lpstr>
      <vt:lpstr>Spark Data Model : RDD</vt:lpstr>
      <vt:lpstr>RDD : Loading</vt:lpstr>
      <vt:lpstr>RDD Operations</vt:lpstr>
      <vt:lpstr>Transformations / Actions</vt:lpstr>
      <vt:lpstr>RDD Transformations</vt:lpstr>
      <vt:lpstr>RDD Actions</vt:lpstr>
      <vt:lpstr>Partitions Explained</vt:lpstr>
      <vt:lpstr>RDD : Saving</vt:lpstr>
      <vt:lpstr>Caching of RDDs</vt:lpstr>
      <vt:lpstr>Lab : RDD Basics (30 mins)</vt:lpstr>
      <vt:lpstr>Lab : RDD Caching ( 30 mins)</vt:lpstr>
      <vt:lpstr>Next : Map Reduce </vt:lpstr>
      <vt:lpstr>Introducing MapReduce</vt:lpstr>
      <vt:lpstr>Parallel Computing / HPC - Before Hadoop Days</vt:lpstr>
      <vt:lpstr>Map Reduce Thinking</vt:lpstr>
      <vt:lpstr>Parallel Computing With Map Reduce</vt:lpstr>
      <vt:lpstr>Thinking in Map Reduce : Vote Count (see next slide for diagram)</vt:lpstr>
      <vt:lpstr>Thinking in Map Reduce : Vote Count</vt:lpstr>
      <vt:lpstr>Map Reduce Principles</vt:lpstr>
      <vt:lpstr>Map Reduce Data Flow</vt:lpstr>
      <vt:lpstr>MapReduce In Spark</vt:lpstr>
      <vt:lpstr>MapReduce In Spark / Hadoop</vt:lpstr>
      <vt:lpstr>MapReduce Functions : map / flatMap</vt:lpstr>
      <vt:lpstr>Map  / FlatMap</vt:lpstr>
      <vt:lpstr>Map vs Flatmap Example</vt:lpstr>
      <vt:lpstr>Aggregate Functions</vt:lpstr>
      <vt:lpstr>Word Count Example</vt:lpstr>
      <vt:lpstr>Spark MapReduce Vs. Hadoop MapReduce</vt:lpstr>
      <vt:lpstr>Spark MapReduce Vs. Hadoop MapReduce</vt:lpstr>
      <vt:lpstr>Spark Map Reduce Internals </vt:lpstr>
      <vt:lpstr>Review Questions</vt:lpstr>
      <vt:lpstr>Lab : MapReduce Intro (15 mins)</vt:lpstr>
      <vt:lpstr>Lab : Clickstream Analysis (1.5 hrs)</vt:lpstr>
      <vt:lpstr>Thanks! &amp; Questions !</vt:lpstr>
      <vt:lpstr>Credits </vt:lpstr>
    </vt:vector>
  </TitlesOfParts>
  <Company>uloop.com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Sujee Maniyam</dc:creator>
  <cp:lastModifiedBy>Sujee Maniyam</cp:lastModifiedBy>
  <cp:revision>568</cp:revision>
  <dcterms:created xsi:type="dcterms:W3CDTF">2013-10-16T16:30:27Z</dcterms:created>
  <dcterms:modified xsi:type="dcterms:W3CDTF">2015-01-30T05:51:03Z</dcterms:modified>
</cp:coreProperties>
</file>