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8" r:id="rId2"/>
    <p:sldId id="262" r:id="rId3"/>
    <p:sldId id="280" r:id="rId4"/>
    <p:sldId id="358" r:id="rId5"/>
    <p:sldId id="359" r:id="rId6"/>
    <p:sldId id="366" r:id="rId7"/>
    <p:sldId id="368" r:id="rId8"/>
    <p:sldId id="367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6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47" r:id="rId29"/>
    <p:sldId id="360" r:id="rId30"/>
    <p:sldId id="361" r:id="rId31"/>
    <p:sldId id="362" r:id="rId32"/>
    <p:sldId id="363" r:id="rId33"/>
    <p:sldId id="364" r:id="rId34"/>
    <p:sldId id="365" r:id="rId35"/>
    <p:sldId id="328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126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pPr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egictechplanning.com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Introduction to </a:t>
            </a:r>
            <a:r>
              <a:rPr lang="en-US" sz="4800" dirty="0" err="1" smtClean="0"/>
              <a:t>MLLib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528" r="-2752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1872" y="1981200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272" y="4788125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324600" y="2345593"/>
            <a:ext cx="2303813" cy="800934"/>
          </a:xfrm>
          <a:prstGeom prst="wedgeEllipseCallout">
            <a:avLst>
              <a:gd name="adj1" fmla="val -42892"/>
              <a:gd name="adj2" fmla="val 10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3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874952" cy="4144963"/>
          </a:xfrm>
        </p:spPr>
        <p:txBody>
          <a:bodyPr/>
          <a:lstStyle/>
          <a:p>
            <a:r>
              <a:rPr lang="en-US" dirty="0" smtClean="0"/>
              <a:t>There are many different clustering algorithms for vectors.</a:t>
            </a:r>
          </a:p>
          <a:p>
            <a:r>
              <a:rPr lang="en-US" dirty="0" smtClean="0"/>
              <a:t>Simplest </a:t>
            </a:r>
            <a:r>
              <a:rPr lang="en-US" dirty="0" smtClean="0"/>
              <a:t>is k-means</a:t>
            </a:r>
          </a:p>
          <a:p>
            <a:r>
              <a:rPr lang="en-US" dirty="0" smtClean="0"/>
              <a:t>K-means requires a known value of k (number of clusters) to start with.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kmean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27" y="3131102"/>
            <a:ext cx="5486411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Simplest Clustering Algorithm.</a:t>
            </a:r>
            <a:endParaRPr lang="en-US" dirty="0" smtClean="0"/>
          </a:p>
          <a:p>
            <a:r>
              <a:rPr lang="en-US" dirty="0" smtClean="0"/>
              <a:t>Step 1: k numbers of points (</a:t>
            </a:r>
            <a:r>
              <a:rPr lang="en-US" dirty="0" err="1" smtClean="0"/>
              <a:t>centroids</a:t>
            </a:r>
            <a:r>
              <a:rPr lang="en-US" dirty="0" smtClean="0"/>
              <a:t>) are pre-seeded in the data.  Example: 3 </a:t>
            </a:r>
            <a:r>
              <a:rPr lang="en-US" dirty="0" err="1" smtClean="0"/>
              <a:t>centroids</a:t>
            </a:r>
            <a:r>
              <a:rPr lang="en-US" dirty="0" smtClean="0"/>
              <a:t> (red/green/blue)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: Each point in the dataset is associated with its nearest </a:t>
            </a:r>
            <a:r>
              <a:rPr lang="en-US" dirty="0" err="1" smtClean="0"/>
              <a:t>centroid</a:t>
            </a:r>
            <a:r>
              <a:rPr lang="en-US" dirty="0" smtClean="0"/>
              <a:t>, as determined by a distance measurement.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197px-K_Means_Example_Step_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60" y="2795058"/>
            <a:ext cx="1847227" cy="1781590"/>
          </a:xfrm>
          <a:prstGeom prst="rect">
            <a:avLst/>
          </a:prstGeom>
        </p:spPr>
      </p:pic>
      <p:pic>
        <p:nvPicPr>
          <p:cNvPr id="7" name="Picture 6" descr="139px-K_Means_Example_Step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8" y="4983163"/>
            <a:ext cx="1981200" cy="17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The </a:t>
            </a:r>
            <a:r>
              <a:rPr lang="en-US" dirty="0" err="1" smtClean="0"/>
              <a:t>centroid</a:t>
            </a:r>
            <a:r>
              <a:rPr lang="en-US" dirty="0" smtClean="0"/>
              <a:t> (geometric center) of the clustered points becomes the new </a:t>
            </a:r>
            <a:r>
              <a:rPr lang="en-US" dirty="0" err="1" smtClean="0"/>
              <a:t>centroid</a:t>
            </a:r>
            <a:r>
              <a:rPr lang="en-US" dirty="0" smtClean="0"/>
              <a:t> of that cluster. Each </a:t>
            </a:r>
            <a:r>
              <a:rPr lang="en-US" dirty="0" err="1" smtClean="0"/>
              <a:t>centroid</a:t>
            </a:r>
            <a:r>
              <a:rPr lang="en-US" dirty="0" smtClean="0"/>
              <a:t> is updated.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 : Repeat Steps 2 and 3 until convergence is reached (the points move less than the threshold amount).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197px-K_Means_Example_Step_3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373628"/>
            <a:ext cx="2121958" cy="1831131"/>
          </a:xfrm>
          <a:prstGeom prst="rect">
            <a:avLst/>
          </a:prstGeom>
        </p:spPr>
      </p:pic>
      <p:pic>
        <p:nvPicPr>
          <p:cNvPr id="9" name="Picture 8" descr="197px-K_Means_Example_Step_4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4592454"/>
            <a:ext cx="2121958" cy="18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Distance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Distance</a:t>
            </a:r>
            <a:endParaRPr lang="en-US" dirty="0" smtClean="0"/>
          </a:p>
          <a:p>
            <a:pPr lvl="1"/>
            <a:r>
              <a:rPr lang="en-US" dirty="0" smtClean="0"/>
              <a:t>Euclidian distance – </a:t>
            </a:r>
            <a:r>
              <a:rPr lang="en-US" dirty="0" smtClean="0"/>
              <a:t>(most obvious) Euclidian</a:t>
            </a:r>
            <a:r>
              <a:rPr lang="en-US" dirty="0" smtClean="0"/>
              <a:t>, which takes the distance in Euclidian space</a:t>
            </a:r>
          </a:p>
          <a:p>
            <a:pPr lvl="1"/>
            <a:r>
              <a:rPr lang="en-US" dirty="0" smtClean="0"/>
              <a:t>Cosine Distance – </a:t>
            </a:r>
            <a:r>
              <a:rPr lang="en-US" dirty="0" smtClean="0"/>
              <a:t>cosine of angle between vectors – ignores magnitude</a:t>
            </a:r>
            <a:endParaRPr lang="en-US" dirty="0" smtClean="0"/>
          </a:p>
          <a:p>
            <a:pPr lvl="1"/>
            <a:r>
              <a:rPr lang="en-US" dirty="0" smtClean="0"/>
              <a:t>Manhattan distance: Effectively counts the number of square blocks one would “walk” to get there without cutting corners.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  Take both angle and magnitude into account.</a:t>
            </a:r>
          </a:p>
          <a:p>
            <a:r>
              <a:rPr lang="en-US" dirty="0" smtClean="0"/>
              <a:t>Most algorithms attempt to balance the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Angle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2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simple</a:t>
            </a:r>
          </a:p>
          <a:p>
            <a:pPr lvl="1"/>
            <a:r>
              <a:rPr lang="en-US" dirty="0" smtClean="0"/>
              <a:t>Well-Understood.</a:t>
            </a:r>
            <a:endParaRPr lang="en-US" dirty="0" smtClean="0"/>
          </a:p>
          <a:p>
            <a:r>
              <a:rPr lang="en-US" dirty="0" smtClean="0"/>
              <a:t>Disadvantages are that:</a:t>
            </a:r>
          </a:p>
          <a:p>
            <a:pPr lvl="1"/>
            <a:r>
              <a:rPr lang="en-US" dirty="0" smtClean="0"/>
              <a:t>Value of k must be known in advance – which may mean running the exercise many times to get optimum results.</a:t>
            </a:r>
          </a:p>
          <a:p>
            <a:pPr lvl="1"/>
            <a:r>
              <a:rPr lang="en-US" dirty="0" smtClean="0"/>
              <a:t>Initial </a:t>
            </a:r>
            <a:r>
              <a:rPr lang="en-US" dirty="0" err="1" smtClean="0"/>
              <a:t>centroid</a:t>
            </a:r>
            <a:r>
              <a:rPr lang="en-US" dirty="0" smtClean="0"/>
              <a:t> positions are important; may cause long convergence.</a:t>
            </a:r>
            <a:endParaRPr lang="en-US" dirty="0" smtClean="0"/>
          </a:p>
          <a:p>
            <a:pPr lvl="1"/>
            <a:r>
              <a:rPr lang="en-US" dirty="0" smtClean="0"/>
              <a:t>Dense groupings of points are not especially considered</a:t>
            </a:r>
          </a:p>
          <a:p>
            <a:pPr lvl="2"/>
            <a:r>
              <a:rPr lang="en-US" dirty="0" smtClean="0"/>
              <a:t>Outliers may bias results.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has </a:t>
            </a:r>
            <a:r>
              <a:rPr lang="en-US" dirty="0" smtClean="0"/>
              <a:t>a built-in function called </a:t>
            </a:r>
            <a:r>
              <a:rPr lang="en-US" dirty="0" err="1" smtClean="0"/>
              <a:t>kmeans</a:t>
            </a:r>
            <a:r>
              <a:rPr lang="en-US" dirty="0" smtClean="0"/>
              <a:t>, which performs the k-means clustering.</a:t>
            </a:r>
          </a:p>
          <a:p>
            <a:r>
              <a:rPr lang="en-US" dirty="0" smtClean="0"/>
              <a:t>Default values: just provide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value-of-k)</a:t>
            </a:r>
          </a:p>
          <a:p>
            <a:endParaRPr lang="en-US" dirty="0"/>
          </a:p>
          <a:p>
            <a:r>
              <a:rPr lang="en-US" dirty="0" smtClean="0"/>
              <a:t>Lab : </a:t>
            </a:r>
            <a:r>
              <a:rPr lang="en-US" dirty="0" err="1" smtClean="0"/>
              <a:t>kmeans-mtcars.scala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Are Every Where : Amazon</a:t>
            </a:r>
            <a:endParaRPr lang="en-US" dirty="0"/>
          </a:p>
        </p:txBody>
      </p:sp>
      <p:pic>
        <p:nvPicPr>
          <p:cNvPr id="5" name="Content Placeholder 4" descr="Screen Shot 2014-06-17 at 11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666" b="-866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58" y="3776524"/>
            <a:ext cx="33909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: Amazon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7" y="1691716"/>
            <a:ext cx="2915218" cy="2183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9" y="4375496"/>
            <a:ext cx="2583133" cy="19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0" y="4513537"/>
            <a:ext cx="2726898" cy="204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2" y="1835496"/>
            <a:ext cx="3390900" cy="254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4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From Netflix (With Profiles)</a:t>
            </a:r>
            <a:endParaRPr lang="en-US" dirty="0"/>
          </a:p>
        </p:txBody>
      </p:sp>
      <p:pic>
        <p:nvPicPr>
          <p:cNvPr id="4" name="Content Placeholder 3" descr="Screen Shot 2014-06-17 at 11.1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36" b="-73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are a straightforward application of the Collaborative Filtering algorithm.</a:t>
            </a:r>
          </a:p>
          <a:p>
            <a:pPr lvl="1"/>
            <a:r>
              <a:rPr lang="en-US" dirty="0" smtClean="0"/>
              <a:t>Collaborative filtering relates set A to set B.</a:t>
            </a:r>
          </a:p>
          <a:p>
            <a:pPr lvl="1"/>
            <a:r>
              <a:rPr lang="en-US" dirty="0" smtClean="0"/>
              <a:t>Variables in set A are given a similarity metric based on expressed relations with set B.</a:t>
            </a:r>
          </a:p>
          <a:p>
            <a:pPr lvl="1"/>
            <a:r>
              <a:rPr lang="en-US" dirty="0" smtClean="0"/>
              <a:t>We can then make guess that relations between individual members of set A can be predicted by those similar.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Let’s call set A: users and set B: items (as this is the most obvious application of CF.</a:t>
            </a:r>
            <a:endParaRPr lang="en-US" dirty="0"/>
          </a:p>
          <a:p>
            <a:pPr lvl="1"/>
            <a:r>
              <a:rPr lang="en-US" dirty="0" smtClean="0"/>
              <a:t>We recommend items to users based on users’ expressed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 is commonly used in Recommendations “Recommended For You” or “More Like This” functionality</a:t>
            </a:r>
          </a:p>
          <a:p>
            <a:r>
              <a:rPr lang="en-US" dirty="0" smtClean="0"/>
              <a:t>Recommendations can be explicit (based on user ratings), or implicit (based on user interest)</a:t>
            </a:r>
          </a:p>
          <a:p>
            <a:r>
              <a:rPr lang="en-US" dirty="0" smtClean="0"/>
              <a:t>CF usually involves concepts of Users and Items, with users expressing some preference for items.  However, it need NOT actually be users and items; it could be any kind of association in which between one set of data and another.</a:t>
            </a:r>
          </a:p>
          <a:p>
            <a:r>
              <a:rPr lang="en-US" dirty="0" smtClean="0"/>
              <a:t>Users and Items could be the same (example: dating site)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Matrix : Users / Movies</a:t>
            </a:r>
            <a:endParaRPr lang="en-US" dirty="0"/>
          </a:p>
        </p:txBody>
      </p:sp>
      <p:pic>
        <p:nvPicPr>
          <p:cNvPr id="4" name="Content Placeholder 3" descr="Screen Shot 2014-06-17 at 11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3879" b="-1387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Ratings Matrix</a:t>
            </a:r>
            <a:endParaRPr lang="en-US" dirty="0"/>
          </a:p>
        </p:txBody>
      </p:sp>
      <p:pic>
        <p:nvPicPr>
          <p:cNvPr id="4" name="Content Placeholder 3" descr="Screen Shot 2014-06-17 at 11.29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843" r="-148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ElephantScale.com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 smtClean="0"/>
              <a:t>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Recommendations.ALS</a:t>
            </a:r>
          </a:p>
          <a:p>
            <a:r>
              <a:rPr lang="en-US" dirty="0" smtClean="0"/>
              <a:t>ALS = Alternating Least Squares algorithm</a:t>
            </a:r>
          </a:p>
          <a:p>
            <a:r>
              <a:rPr lang="en-US" dirty="0" smtClean="0"/>
              <a:t>Train Model using number of iterations and rank.</a:t>
            </a:r>
          </a:p>
          <a:p>
            <a:r>
              <a:rPr lang="en-US" dirty="0" smtClean="0"/>
              <a:t>Class “Rating”, contains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and numeric rating (i.e. 0-5).  </a:t>
            </a:r>
            <a:endParaRPr lang="en-US" dirty="0" smtClean="0"/>
          </a:p>
          <a:p>
            <a:pPr lvl="1"/>
            <a:r>
              <a:rPr lang="en-US" b="1" dirty="0" err="1" smtClean="0"/>
              <a:t>val</a:t>
            </a:r>
            <a:r>
              <a:rPr lang="en-US" dirty="0" smtClean="0"/>
              <a:t> ratings </a:t>
            </a:r>
            <a:r>
              <a:rPr lang="en-US" b="1" dirty="0" smtClean="0"/>
              <a:t>=</a:t>
            </a:r>
            <a:r>
              <a:rPr lang="en-US" dirty="0" smtClean="0"/>
              <a:t> data.map(</a:t>
            </a:r>
            <a:r>
              <a:rPr lang="en-US" b="1" dirty="0" smtClean="0"/>
              <a:t>_</a:t>
            </a:r>
            <a:r>
              <a:rPr lang="en-US" dirty="0" smtClean="0"/>
              <a:t>.split(',') </a:t>
            </a:r>
            <a:r>
              <a:rPr lang="en-US" b="1" dirty="0" smtClean="0"/>
              <a:t>match</a:t>
            </a:r>
            <a:r>
              <a:rPr lang="en-US" dirty="0" smtClean="0"/>
              <a:t> { </a:t>
            </a:r>
            <a:r>
              <a:rPr lang="en-US" b="1" dirty="0" smtClean="0"/>
              <a:t>case</a:t>
            </a:r>
            <a:r>
              <a:rPr lang="en-US" dirty="0" smtClean="0"/>
              <a:t> </a:t>
            </a:r>
            <a:r>
              <a:rPr lang="en-US" b="1" dirty="0" smtClean="0"/>
              <a:t>Array</a:t>
            </a:r>
            <a:r>
              <a:rPr lang="en-US" dirty="0" smtClean="0"/>
              <a:t>(user, item, rate) </a:t>
            </a:r>
            <a:r>
              <a:rPr lang="en-US" b="1" dirty="0" smtClean="0"/>
              <a:t>=&gt;</a:t>
            </a:r>
            <a:r>
              <a:rPr lang="en-US" dirty="0" smtClean="0"/>
              <a:t> </a:t>
            </a:r>
            <a:r>
              <a:rPr lang="en-US" b="1" dirty="0" smtClean="0"/>
              <a:t>Rating</a:t>
            </a:r>
            <a:r>
              <a:rPr lang="en-US" dirty="0" smtClean="0"/>
              <a:t>(</a:t>
            </a:r>
            <a:r>
              <a:rPr lang="en-US" dirty="0" err="1" smtClean="0"/>
              <a:t>user.toInt</a:t>
            </a:r>
            <a:r>
              <a:rPr lang="en-US" dirty="0" smtClean="0"/>
              <a:t>, </a:t>
            </a:r>
            <a:r>
              <a:rPr lang="en-US" dirty="0" err="1" smtClean="0"/>
              <a:t>item.toInt</a:t>
            </a:r>
            <a:r>
              <a:rPr lang="en-US" dirty="0" smtClean="0"/>
              <a:t>, </a:t>
            </a:r>
            <a:r>
              <a:rPr lang="en-US" dirty="0" err="1" smtClean="0"/>
              <a:t>rate.toDouble</a:t>
            </a:r>
            <a:r>
              <a:rPr lang="en-US" dirty="0" smtClean="0"/>
              <a:t>) })</a:t>
            </a:r>
            <a:endParaRPr lang="en-US" dirty="0" smtClean="0"/>
          </a:p>
          <a:p>
            <a:r>
              <a:rPr lang="en-US" dirty="0" smtClean="0"/>
              <a:t>Train model using training data:</a:t>
            </a:r>
          </a:p>
          <a:p>
            <a:pPr lvl="1"/>
            <a:r>
              <a:rPr lang="sv-SE" b="1" dirty="0" smtClean="0"/>
              <a:t>val</a:t>
            </a:r>
            <a:r>
              <a:rPr lang="sv-SE" dirty="0" smtClean="0"/>
              <a:t> model </a:t>
            </a:r>
            <a:r>
              <a:rPr lang="sv-SE" b="1" dirty="0" smtClean="0"/>
              <a:t>=</a:t>
            </a:r>
            <a:r>
              <a:rPr lang="sv-SE" dirty="0" smtClean="0"/>
              <a:t> </a:t>
            </a:r>
            <a:r>
              <a:rPr lang="sv-SE" b="1" dirty="0" smtClean="0"/>
              <a:t>ALS</a:t>
            </a:r>
            <a:r>
              <a:rPr lang="sv-SE" dirty="0" smtClean="0"/>
              <a:t>.train(ratings, rank, numIterations, 0.01</a:t>
            </a:r>
            <a:r>
              <a:rPr lang="sv-SE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dat</a:t>
            </a:r>
            <a:r>
              <a:rPr lang="en-US" dirty="0" smtClean="0"/>
              <a:t>a from a Czech dating website: </a:t>
            </a:r>
            <a:r>
              <a:rPr lang="en-US" dirty="0" err="1" smtClean="0"/>
              <a:t>libimseti</a:t>
            </a:r>
            <a:endParaRPr lang="en-US" dirty="0" smtClean="0"/>
          </a:p>
          <a:p>
            <a:r>
              <a:rPr lang="en-US" dirty="0" smtClean="0"/>
              <a:t>location   </a:t>
            </a:r>
            <a:r>
              <a:rPr lang="en-US" dirty="0" smtClean="0"/>
              <a:t>: 3-2-recommendations</a:t>
            </a:r>
          </a:p>
          <a:p>
            <a:r>
              <a:rPr lang="en-US" dirty="0" smtClean="0"/>
              <a:t>Try out the solution </a:t>
            </a:r>
            <a:r>
              <a:rPr lang="en-US" dirty="0" smtClean="0"/>
              <a:t>line-by-line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 descr="ROC_spa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3632" r="-436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7643" y="6402948"/>
            <a:ext cx="565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 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File:ROC_space.png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8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Recommendations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23" b="2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14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dirty="0" smtClean="0">
                <a:solidFill>
                  <a:srgbClr val="3366FF"/>
                </a:solidFill>
              </a:rPr>
              <a:t>TODO : insert diagram of HAL</a:t>
            </a:r>
            <a:endParaRPr lang="en-US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/>
              <a:t>Out 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a cell a cancer cell or </a:t>
            </a:r>
            <a:r>
              <a:rPr lang="en-US" dirty="0" smtClean="0"/>
              <a:t>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9011"/>
            <a:ext cx="1600200" cy="218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3403" y="2299826"/>
            <a:ext cx="2516960" cy="8924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4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model which learns from data in order to identify data into classes.</a:t>
            </a:r>
          </a:p>
          <a:p>
            <a:r>
              <a:rPr lang="en-US" dirty="0" smtClean="0"/>
              <a:t>Same as regression – except categorical rather than numeric</a:t>
            </a:r>
            <a:endParaRPr lang="en-US" dirty="0" smtClean="0"/>
          </a:p>
          <a:p>
            <a:r>
              <a:rPr lang="en-US" dirty="0" smtClean="0"/>
              <a:t>Classification (and regression) are generally thought of as supervised (or at least semi-supervised) methods.</a:t>
            </a:r>
          </a:p>
          <a:p>
            <a:r>
              <a:rPr lang="en-US" dirty="0" smtClean="0"/>
              <a:t>A special category of classification is binary classification: a yes/no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Logistic Regression / </a:t>
            </a:r>
            <a:r>
              <a:rPr lang="en-US" dirty="0" err="1" smtClean="0"/>
              <a:t>MaxEntropy</a:t>
            </a:r>
            <a:endParaRPr lang="en-US" dirty="0" smtClean="0"/>
          </a:p>
          <a:p>
            <a:pPr lvl="1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A basic decision tree is pretty simple. </a:t>
            </a:r>
          </a:p>
          <a:p>
            <a:pPr lvl="2"/>
            <a:r>
              <a:rPr lang="en-US" dirty="0" smtClean="0"/>
              <a:t>It is a set of rules collect the rule</a:t>
            </a:r>
          </a:p>
          <a:p>
            <a:pPr lvl="2"/>
            <a:r>
              <a:rPr lang="en-US" dirty="0" smtClean="0"/>
              <a:t>Decision tree learning is a means of inferring an appropriate decision tree from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8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6386" r="-463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61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Support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following algorithms are well-represented in </a:t>
            </a:r>
            <a:r>
              <a:rPr lang="en-US" dirty="0" err="1" smtClean="0"/>
              <a:t>MLLib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Linear Methods: SVM, Logistic Regression</a:t>
            </a:r>
            <a:endParaRPr lang="en-US" dirty="0" smtClean="0"/>
          </a:p>
          <a:p>
            <a:pPr lvl="2"/>
            <a:r>
              <a:rPr lang="en-US" dirty="0" smtClean="0"/>
              <a:t>Decision Trees</a:t>
            </a:r>
            <a:endParaRPr lang="en-US" dirty="0" smtClean="0"/>
          </a:p>
          <a:p>
            <a:pPr lvl="2"/>
            <a:r>
              <a:rPr lang="en-US" dirty="0" smtClean="0"/>
              <a:t>Ensemble Decision Trees (Random Forests, Gradient Boosted Trees)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882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92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Machine Learning?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 smtClean="0"/>
              <a:t>It is an algorithm that “learns” from data</a:t>
            </a:r>
          </a:p>
          <a:p>
            <a:pPr lvl="1">
              <a:defRPr/>
            </a:pPr>
            <a:r>
              <a:rPr lang="en-US" dirty="0" smtClean="0"/>
              <a:t>Any algorithm which improves its performance by access to data.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Machine Learning borrows from applied statistics</a:t>
            </a:r>
          </a:p>
          <a:p>
            <a:r>
              <a:rPr lang="en-US" dirty="0" smtClean="0"/>
              <a:t>Also considered a branch of AI (Artificial Intelligence).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Supervised Machine Learning: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model is “trained” with human labeled training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then tested on other training data to see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can then be applied to unknown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Classification &amp; regression usually supervised.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/>
              <a:t>Unsupervised Machine Learning</a:t>
            </a:r>
          </a:p>
          <a:p>
            <a:pPr lvl="1">
              <a:defRPr/>
            </a:pPr>
            <a:r>
              <a:rPr lang="en-US" dirty="0" smtClean="0"/>
              <a:t>Model tries to find natural patterns in the data.</a:t>
            </a:r>
          </a:p>
          <a:p>
            <a:pPr lvl="1">
              <a:defRPr/>
            </a:pPr>
            <a:r>
              <a:rPr lang="en-US" dirty="0" smtClean="0"/>
              <a:t>No human input except parameters of the model.</a:t>
            </a:r>
          </a:p>
          <a:p>
            <a:pPr lvl="1">
              <a:defRPr/>
            </a:pPr>
            <a:r>
              <a:rPr lang="en-US" dirty="0" smtClean="0"/>
              <a:t>Example: Clustering</a:t>
            </a:r>
            <a:endParaRPr lang="en-US" dirty="0"/>
          </a:p>
          <a:p>
            <a:pPr>
              <a:defRPr/>
            </a:pPr>
            <a:r>
              <a:rPr lang="en-US" dirty="0" smtClean="0"/>
              <a:t>Semi-Supervised Learning</a:t>
            </a:r>
          </a:p>
          <a:p>
            <a:pPr lvl="1">
              <a:defRPr/>
            </a:pPr>
            <a:r>
              <a:rPr lang="en-US" dirty="0" smtClean="0"/>
              <a:t>Model is trained with a training set which contains mix of trained and untrained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Feature Vectors: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only </a:t>
            </a:r>
            <a:r>
              <a:rPr lang="en-US" dirty="0" smtClean="0"/>
              <a:t>works with vectors.  </a:t>
            </a:r>
            <a:r>
              <a:rPr lang="en-US" dirty="0" smtClean="0"/>
              <a:t>Feature Vectors </a:t>
            </a:r>
            <a:r>
              <a:rPr lang="en-US" dirty="0" smtClean="0"/>
              <a:t>are an n-dimensional point in space.</a:t>
            </a:r>
          </a:p>
          <a:p>
            <a:pPr lvl="1"/>
            <a:r>
              <a:rPr lang="en-US" dirty="0" smtClean="0"/>
              <a:t>All your data’s </a:t>
            </a:r>
            <a:r>
              <a:rPr lang="en-US" dirty="0" smtClean="0"/>
              <a:t>variables or “features” </a:t>
            </a:r>
            <a:r>
              <a:rPr lang="en-US" dirty="0" smtClean="0"/>
              <a:t>be collected and put into the vector</a:t>
            </a:r>
          </a:p>
          <a:p>
            <a:pPr lvl="1"/>
            <a:r>
              <a:rPr lang="en-US" dirty="0" smtClean="0"/>
              <a:t>Vecto</a:t>
            </a:r>
            <a:r>
              <a:rPr lang="en-US" dirty="0" smtClean="0"/>
              <a:t>r normalization: scale down high magnitude variables.</a:t>
            </a:r>
            <a:endParaRPr lang="en-US" dirty="0" smtClean="0"/>
          </a:p>
          <a:p>
            <a:pPr lvl="1"/>
            <a:r>
              <a:rPr lang="en-US" dirty="0" smtClean="0"/>
              <a:t>With much data, this involves selecting factor variables to be the </a:t>
            </a:r>
            <a:r>
              <a:rPr lang="en-US" dirty="0" smtClean="0"/>
              <a:t>dimensions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How to create clusters from text?</a:t>
            </a:r>
            <a:endParaRPr lang="en-US" dirty="0" smtClean="0"/>
          </a:p>
          <a:p>
            <a:pPr lvl="1"/>
            <a:r>
              <a:rPr lang="en-US" dirty="0" smtClean="0"/>
              <a:t>TF/IDF</a:t>
            </a:r>
            <a:r>
              <a:rPr lang="en-US" dirty="0" smtClean="0"/>
              <a:t>: Term Frequency Inverse Document Frequency</a:t>
            </a:r>
          </a:p>
          <a:p>
            <a:pPr lvl="1"/>
            <a:r>
              <a:rPr lang="en-US" dirty="0" smtClean="0"/>
              <a:t>This essentially means the frequency of a term divided by its frequency in the larger group of documents (the “corpus”)</a:t>
            </a:r>
          </a:p>
          <a:p>
            <a:pPr lvl="1"/>
            <a:r>
              <a:rPr lang="en-US" dirty="0" smtClean="0"/>
              <a:t>Each word in the corpus is then a “dimension” – you would have thousands of </a:t>
            </a:r>
            <a:r>
              <a:rPr lang="en-US" dirty="0" smtClean="0"/>
              <a:t>dimensions.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very common words like “the,” “of”, or “and” are removed – these are called stop words.</a:t>
            </a:r>
          </a:p>
          <a:p>
            <a:r>
              <a:rPr lang="en-US" dirty="0" smtClean="0"/>
              <a:t>Words are usually “stemmed” down to their root – we use a package called “snowball” to accomplish this.</a:t>
            </a:r>
          </a:p>
          <a:p>
            <a:r>
              <a:rPr lang="en-US" dirty="0" smtClean="0"/>
              <a:t>We also clean up text, removing numbers, punctuation, and </a:t>
            </a:r>
            <a:r>
              <a:rPr lang="en-US" dirty="0" err="1" smtClean="0"/>
              <a:t>superflous</a:t>
            </a:r>
            <a:r>
              <a:rPr lang="en-US" dirty="0" smtClean="0"/>
              <a:t> whitespace.</a:t>
            </a:r>
          </a:p>
          <a:p>
            <a:r>
              <a:rPr lang="en-US" dirty="0" smtClean="0"/>
              <a:t>At the end, we have a dictionary of words, and for each document we have each of the terms as a vector dimension.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624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4700</TotalTime>
  <Words>1446</Words>
  <Application>Microsoft Macintosh PowerPoint</Application>
  <PresentationFormat>On-screen Show (4:3)</PresentationFormat>
  <Paragraphs>232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Template2</vt:lpstr>
      <vt:lpstr>Introduction to MLLib</vt:lpstr>
      <vt:lpstr>Spark Eco-System</vt:lpstr>
      <vt:lpstr>Machine Learning (ML Lib)</vt:lpstr>
      <vt:lpstr>About Machine Learning</vt:lpstr>
      <vt:lpstr>Types of Machine Learning</vt:lpstr>
      <vt:lpstr>Creating Feature Vectors: Feature Extraction</vt:lpstr>
      <vt:lpstr>Creating Vectors</vt:lpstr>
      <vt:lpstr>Preparing Text</vt:lpstr>
      <vt:lpstr>Next : Clustering</vt:lpstr>
      <vt:lpstr>Clustering Applications</vt:lpstr>
      <vt:lpstr>Clustering Vectors</vt:lpstr>
      <vt:lpstr>K-Means Clustering</vt:lpstr>
      <vt:lpstr>K-Means Clustering</vt:lpstr>
      <vt:lpstr>K-Means Distance Measurements</vt:lpstr>
      <vt:lpstr>K-Means Clustering Summary</vt:lpstr>
      <vt:lpstr>K-Means in MLLib</vt:lpstr>
      <vt:lpstr>Next : Recommendations</vt:lpstr>
      <vt:lpstr>Recommendations Are Every Where : Amazon</vt:lpstr>
      <vt:lpstr>Recommended : Amazon Prime</vt:lpstr>
      <vt:lpstr>Recommendations From Netflix (With Profiles)</vt:lpstr>
      <vt:lpstr>Recommendations</vt:lpstr>
      <vt:lpstr>Collaborative Filtering</vt:lpstr>
      <vt:lpstr>Ratings Matrix : Users / Movies</vt:lpstr>
      <vt:lpstr>Item Ratings Matrix</vt:lpstr>
      <vt:lpstr>MLLib &amp; Recommendations</vt:lpstr>
      <vt:lpstr>Recommendations Lab</vt:lpstr>
      <vt:lpstr>ROC Curve</vt:lpstr>
      <vt:lpstr>Evaluating Recommendations</vt:lpstr>
      <vt:lpstr>Next : Classifications</vt:lpstr>
      <vt:lpstr>Classification Applications</vt:lpstr>
      <vt:lpstr>Classification</vt:lpstr>
      <vt:lpstr>Review of Classification Algorithms</vt:lpstr>
      <vt:lpstr>Decision Tree</vt:lpstr>
      <vt:lpstr>Classification Support in MLLib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MiniOffice</cp:lastModifiedBy>
  <cp:revision>714</cp:revision>
  <dcterms:created xsi:type="dcterms:W3CDTF">2013-10-16T16:30:27Z</dcterms:created>
  <dcterms:modified xsi:type="dcterms:W3CDTF">2015-03-16T14:25:35Z</dcterms:modified>
</cp:coreProperties>
</file>