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8" r:id="rId2"/>
    <p:sldId id="262" r:id="rId3"/>
    <p:sldId id="280" r:id="rId4"/>
    <p:sldId id="358" r:id="rId5"/>
    <p:sldId id="359" r:id="rId6"/>
    <p:sldId id="366" r:id="rId7"/>
    <p:sldId id="369" r:id="rId8"/>
    <p:sldId id="372" r:id="rId9"/>
    <p:sldId id="368" r:id="rId10"/>
    <p:sldId id="367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73" r:id="rId20"/>
    <p:sldId id="374" r:id="rId21"/>
    <p:sldId id="371" r:id="rId22"/>
    <p:sldId id="346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76" r:id="rId32"/>
    <p:sldId id="375" r:id="rId33"/>
    <p:sldId id="356" r:id="rId34"/>
    <p:sldId id="360" r:id="rId35"/>
    <p:sldId id="361" r:id="rId36"/>
    <p:sldId id="362" r:id="rId37"/>
    <p:sldId id="363" r:id="rId38"/>
    <p:sldId id="364" r:id="rId39"/>
    <p:sldId id="365" r:id="rId40"/>
    <p:sldId id="379" r:id="rId41"/>
    <p:sldId id="378" r:id="rId42"/>
    <p:sldId id="377" r:id="rId43"/>
    <p:sldId id="370" r:id="rId44"/>
    <p:sldId id="328" r:id="rId45"/>
    <p:sldId id="27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66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egictechplanning.com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Introduction to </a:t>
            </a:r>
            <a:r>
              <a:rPr lang="en-US" sz="4800" dirty="0" err="1" smtClean="0"/>
              <a:t>MLlib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very common words like “the,” “of”, or “and” are removed – these are called stop words.</a:t>
            </a:r>
          </a:p>
          <a:p>
            <a:r>
              <a:rPr lang="en-US" dirty="0" smtClean="0"/>
              <a:t>Words are usually “stemmed” down to their root – we use a package called “snowball” to accomplish this.</a:t>
            </a:r>
          </a:p>
          <a:p>
            <a:r>
              <a:rPr lang="en-US" dirty="0" smtClean="0"/>
              <a:t>We also clean up text, removing numbers, punctuation, and </a:t>
            </a:r>
            <a:r>
              <a:rPr lang="en-US" dirty="0" err="1" smtClean="0"/>
              <a:t>superflous</a:t>
            </a:r>
            <a:r>
              <a:rPr lang="en-US" dirty="0" smtClean="0"/>
              <a:t> whitespace.</a:t>
            </a:r>
          </a:p>
          <a:p>
            <a:r>
              <a:rPr lang="en-US" dirty="0" smtClean="0"/>
              <a:t>At the end, we have a dictionary of words, and for each document we have each of the terms as a vector dimension.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062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528" r="-2752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1872" y="1981200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272" y="4788125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324600" y="2345593"/>
            <a:ext cx="2303813" cy="800934"/>
          </a:xfrm>
          <a:prstGeom prst="wedgeEllipseCallout">
            <a:avLst>
              <a:gd name="adj1" fmla="val -42892"/>
              <a:gd name="adj2" fmla="val 10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63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874952" cy="4144963"/>
          </a:xfrm>
        </p:spPr>
        <p:txBody>
          <a:bodyPr/>
          <a:lstStyle/>
          <a:p>
            <a:r>
              <a:rPr lang="en-US" dirty="0" smtClean="0"/>
              <a:t>There are many different clustering algorithms for vectors.</a:t>
            </a:r>
          </a:p>
          <a:p>
            <a:r>
              <a:rPr lang="en-US" dirty="0" smtClean="0"/>
              <a:t>Simplest is k-means</a:t>
            </a:r>
          </a:p>
          <a:p>
            <a:r>
              <a:rPr lang="en-US" dirty="0" smtClean="0"/>
              <a:t>K-means requires a known value of k (number of clusters) to start with.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kmean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27" y="3131102"/>
            <a:ext cx="5486411" cy="3657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Simplest Clustering Algorithm.</a:t>
            </a:r>
          </a:p>
          <a:p>
            <a:r>
              <a:rPr lang="en-US" dirty="0" smtClean="0"/>
              <a:t>Step 1: k numbers of points (</a:t>
            </a:r>
            <a:r>
              <a:rPr lang="en-US" dirty="0" err="1" smtClean="0"/>
              <a:t>centroids</a:t>
            </a:r>
            <a:r>
              <a:rPr lang="en-US" dirty="0" smtClean="0"/>
              <a:t>) are pre-seeded in the data.  Example: 3 </a:t>
            </a:r>
            <a:r>
              <a:rPr lang="en-US" dirty="0" err="1" smtClean="0"/>
              <a:t>centroids</a:t>
            </a:r>
            <a:r>
              <a:rPr lang="en-US" dirty="0" smtClean="0"/>
              <a:t> (red/green/blue)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: Each point in the dataset is associated with its nearest </a:t>
            </a:r>
            <a:r>
              <a:rPr lang="en-US" dirty="0" err="1" smtClean="0"/>
              <a:t>centroid</a:t>
            </a:r>
            <a:r>
              <a:rPr lang="en-US" dirty="0" smtClean="0"/>
              <a:t>, as determined by a distance measurement.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197px-K_Means_Example_Step_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60" y="2795058"/>
            <a:ext cx="1847227" cy="1781590"/>
          </a:xfrm>
          <a:prstGeom prst="rect">
            <a:avLst/>
          </a:prstGeom>
        </p:spPr>
      </p:pic>
      <p:pic>
        <p:nvPicPr>
          <p:cNvPr id="7" name="Picture 6" descr="139px-K_Means_Example_Step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8" y="4983163"/>
            <a:ext cx="1981200" cy="1710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The </a:t>
            </a:r>
            <a:r>
              <a:rPr lang="en-US" dirty="0" err="1" smtClean="0"/>
              <a:t>centroid</a:t>
            </a:r>
            <a:r>
              <a:rPr lang="en-US" dirty="0" smtClean="0"/>
              <a:t> (geometric center) of the clustered points becomes the new </a:t>
            </a:r>
            <a:r>
              <a:rPr lang="en-US" dirty="0" err="1" smtClean="0"/>
              <a:t>centroid</a:t>
            </a:r>
            <a:r>
              <a:rPr lang="en-US" dirty="0" smtClean="0"/>
              <a:t> of that cluster. Each </a:t>
            </a:r>
            <a:r>
              <a:rPr lang="en-US" dirty="0" err="1" smtClean="0"/>
              <a:t>centroid</a:t>
            </a:r>
            <a:r>
              <a:rPr lang="en-US" dirty="0" smtClean="0"/>
              <a:t> is updated.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 : Repeat Steps 2 and 3 until convergence is reached (the points move less than the threshold amount).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197px-K_Means_Example_Step_3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373628"/>
            <a:ext cx="2121958" cy="1831131"/>
          </a:xfrm>
          <a:prstGeom prst="rect">
            <a:avLst/>
          </a:prstGeom>
        </p:spPr>
      </p:pic>
      <p:pic>
        <p:nvPicPr>
          <p:cNvPr id="9" name="Picture 8" descr="197px-K_Means_Example_Step_4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4592454"/>
            <a:ext cx="2121958" cy="18311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8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Distance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Distance</a:t>
            </a:r>
          </a:p>
          <a:p>
            <a:pPr lvl="1"/>
            <a:r>
              <a:rPr lang="en-US" dirty="0" smtClean="0"/>
              <a:t>Euclidian distance – (most obvious) Euclidian, which takes the distance in Euclidian space</a:t>
            </a:r>
          </a:p>
          <a:p>
            <a:pPr lvl="1"/>
            <a:r>
              <a:rPr lang="en-US" dirty="0" smtClean="0"/>
              <a:t>Cosine Distance – cosine of angle between vectors – ignores magnitude</a:t>
            </a:r>
          </a:p>
          <a:p>
            <a:pPr lvl="1"/>
            <a:r>
              <a:rPr lang="en-US" dirty="0" smtClean="0"/>
              <a:t>Manhattan distance: Effectively counts the number of square blocks one would “walk” to get there without cutting corners.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  Take both angle and magnitude into account.</a:t>
            </a:r>
          </a:p>
          <a:p>
            <a:r>
              <a:rPr lang="en-US" dirty="0" smtClean="0"/>
              <a:t>Most algorithms attempt to balance the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Angle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72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simple</a:t>
            </a:r>
          </a:p>
          <a:p>
            <a:pPr lvl="1"/>
            <a:r>
              <a:rPr lang="en-US" dirty="0" smtClean="0"/>
              <a:t>Well-Understood.</a:t>
            </a:r>
          </a:p>
          <a:p>
            <a:r>
              <a:rPr lang="en-US" dirty="0" smtClean="0"/>
              <a:t>Disadvantages are that:</a:t>
            </a:r>
          </a:p>
          <a:p>
            <a:pPr lvl="1"/>
            <a:r>
              <a:rPr lang="en-US" dirty="0" smtClean="0"/>
              <a:t>Value of k must be known in advance – which may mean running the exercise many times to get optimum results.</a:t>
            </a:r>
          </a:p>
          <a:p>
            <a:pPr lvl="1"/>
            <a:r>
              <a:rPr lang="en-US" dirty="0" smtClean="0"/>
              <a:t>Initial </a:t>
            </a:r>
            <a:r>
              <a:rPr lang="en-US" dirty="0" err="1" smtClean="0"/>
              <a:t>centroid</a:t>
            </a:r>
            <a:r>
              <a:rPr lang="en-US" dirty="0" smtClean="0"/>
              <a:t> positions are important; may cause long convergence.</a:t>
            </a:r>
          </a:p>
          <a:p>
            <a:pPr lvl="1"/>
            <a:r>
              <a:rPr lang="en-US" dirty="0" smtClean="0"/>
              <a:t>Dense groupings of points are not especially considered</a:t>
            </a:r>
          </a:p>
          <a:p>
            <a:pPr lvl="2"/>
            <a:r>
              <a:rPr lang="en-US" dirty="0" smtClean="0"/>
              <a:t>Outliers may bias results.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 smtClean="0"/>
              <a:t>has a built-in function called </a:t>
            </a:r>
            <a:r>
              <a:rPr lang="en-US" dirty="0" err="1" smtClean="0"/>
              <a:t>kmeans</a:t>
            </a:r>
            <a:r>
              <a:rPr lang="en-US" dirty="0" smtClean="0"/>
              <a:t>, which performs the k-means clustering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org.apache.spark.mllib.clustering.KMeans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Default values: just provide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value-of-k)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clusters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KMeans.train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parsedData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many iterations should you have?</a:t>
            </a:r>
          </a:p>
          <a:p>
            <a:pPr lvl="1"/>
            <a:r>
              <a:rPr lang="en-US" dirty="0" smtClean="0"/>
              <a:t>“It depends”.. Too low and you might get bad results.  Try 10-25.</a:t>
            </a:r>
          </a:p>
          <a:p>
            <a:r>
              <a:rPr lang="en-US" dirty="0" smtClean="0"/>
              <a:t>What if you don’t know the value of k?</a:t>
            </a:r>
          </a:p>
          <a:p>
            <a:pPr lvl="1"/>
            <a:r>
              <a:rPr lang="en-US" dirty="0" smtClean="0"/>
              <a:t>Iterate, Iterate, Iterate</a:t>
            </a:r>
          </a:p>
          <a:p>
            <a:pPr lvl="1"/>
            <a:r>
              <a:rPr lang="en-US" dirty="0" smtClean="0"/>
              <a:t>Measure performance for values of k.</a:t>
            </a:r>
          </a:p>
          <a:p>
            <a:pPr lvl="1"/>
            <a:r>
              <a:rPr lang="en-US" dirty="0" smtClean="0"/>
              <a:t>But how do you know the performance of the cluster model?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WSSSE: Within Set Sum of Squared Errors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WSSSE = </a:t>
            </a:r>
            <a:r>
              <a:rPr lang="en-US" dirty="0" err="1" smtClean="0"/>
              <a:t>clusters.computeCost</a:t>
            </a:r>
            <a:r>
              <a:rPr lang="en-US" dirty="0" smtClean="0"/>
              <a:t>(</a:t>
            </a:r>
            <a:r>
              <a:rPr lang="en-US" dirty="0" err="1" smtClean="0"/>
              <a:t>parsedData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COST = sum of squared distances of points to cluster center.</a:t>
            </a:r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WSSSE will increase with increasing values of k.</a:t>
            </a:r>
          </a:p>
          <a:p>
            <a:pPr lvl="1"/>
            <a:r>
              <a:rPr lang="en-US" dirty="0" smtClean="0"/>
              <a:t>“Law of Diminishing Returns” </a:t>
            </a:r>
          </a:p>
          <a:p>
            <a:pPr lvl="2"/>
            <a:r>
              <a:rPr lang="en-US" dirty="0" smtClean="0"/>
              <a:t>High values of k give marginal gain.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3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Elbow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“elbow” on the curve</a:t>
            </a:r>
          </a:p>
          <a:p>
            <a:r>
              <a:rPr lang="en-US" dirty="0" smtClean="0"/>
              <a:t>Example: What value of K to select in this case?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 descr="DataClustering_ElbowCriter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61" y="2920983"/>
            <a:ext cx="4632239" cy="37082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r>
              <a:rPr lang="en-US" dirty="0" smtClean="0"/>
              <a:t> dataset: data about car models.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4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Are Everywhere : Amazon</a:t>
            </a:r>
            <a:endParaRPr lang="en-US" dirty="0"/>
          </a:p>
        </p:txBody>
      </p:sp>
      <p:pic>
        <p:nvPicPr>
          <p:cNvPr id="5" name="Content Placeholder 4" descr="Screen Shot 2014-06-17 at 11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8666" b="-866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8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58" y="3776524"/>
            <a:ext cx="33909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: Amazon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7" y="1691716"/>
            <a:ext cx="2915218" cy="2183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9" y="4375496"/>
            <a:ext cx="2583133" cy="19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0" y="4513537"/>
            <a:ext cx="2726898" cy="204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2" y="1835496"/>
            <a:ext cx="3390900" cy="254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4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From Netflix (With Profiles)</a:t>
            </a:r>
            <a:endParaRPr lang="en-US" dirty="0"/>
          </a:p>
        </p:txBody>
      </p:sp>
      <p:pic>
        <p:nvPicPr>
          <p:cNvPr id="4" name="Content Placeholder 3" descr="Screen Shot 2014-06-17 at 11.1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36" b="-73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are a straightforward application of the Collaborative Filtering algorithm.</a:t>
            </a:r>
          </a:p>
          <a:p>
            <a:pPr lvl="1"/>
            <a:r>
              <a:rPr lang="en-US" dirty="0" smtClean="0"/>
              <a:t>Collaborative filtering relates set A to set B.</a:t>
            </a:r>
          </a:p>
          <a:p>
            <a:pPr lvl="1"/>
            <a:r>
              <a:rPr lang="en-US" dirty="0" smtClean="0"/>
              <a:t>Variables in set A are given a similarity metric based on expressed relations with set B.</a:t>
            </a:r>
          </a:p>
          <a:p>
            <a:pPr lvl="1"/>
            <a:r>
              <a:rPr lang="en-US" dirty="0" smtClean="0"/>
              <a:t>We can then make guess that relations between individual members of set A can be predicted by those similar.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Let’s call set A: users and set B: items (as this is the most obvious application of CF.</a:t>
            </a:r>
            <a:endParaRPr lang="en-US" dirty="0"/>
          </a:p>
          <a:p>
            <a:pPr lvl="1"/>
            <a:r>
              <a:rPr lang="en-US" dirty="0" smtClean="0"/>
              <a:t>We recommend items to users based on users’ expressed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 is commonly used in Recommendations “Recommended For You” or “More Like This”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Recommendations </a:t>
            </a:r>
            <a:r>
              <a:rPr lang="en-US" dirty="0" smtClean="0"/>
              <a:t>can be explicit (based on user ratings), or implicit (based on user interest)</a:t>
            </a:r>
          </a:p>
          <a:p>
            <a:r>
              <a:rPr lang="en-US" dirty="0" smtClean="0"/>
              <a:t>CF is expressed as Users -&gt; Items</a:t>
            </a:r>
          </a:p>
          <a:p>
            <a:pPr lvl="1"/>
            <a:r>
              <a:rPr lang="en-US" dirty="0" smtClean="0"/>
              <a:t>However, any correlation could be modeled as users to items.</a:t>
            </a:r>
            <a:endParaRPr lang="en-US" dirty="0" smtClean="0"/>
          </a:p>
          <a:p>
            <a:r>
              <a:rPr lang="en-US" dirty="0" smtClean="0"/>
              <a:t>Users and Items could be the same (example: dating site)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Matrix : Users / Movies</a:t>
            </a:r>
            <a:endParaRPr lang="en-US" dirty="0"/>
          </a:p>
        </p:txBody>
      </p:sp>
      <p:pic>
        <p:nvPicPr>
          <p:cNvPr id="4" name="Content Placeholder 3" descr="Screen Shot 2014-06-17 at 11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3879" b="-1387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8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Ratings Matrix</a:t>
            </a:r>
            <a:endParaRPr lang="en-US" dirty="0"/>
          </a:p>
        </p:txBody>
      </p:sp>
      <p:pic>
        <p:nvPicPr>
          <p:cNvPr id="4" name="Content Placeholder 3" descr="Screen Shot 2014-06-17 at 11.29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843" r="-148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ElephantScale.com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4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smtClean="0"/>
              <a:t>Out </a:t>
            </a:r>
            <a:r>
              <a:rPr lang="en-US" dirty="0"/>
              <a:t>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3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 smtClean="0"/>
              <a:t>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the Recommendations.ALS</a:t>
            </a:r>
          </a:p>
          <a:p>
            <a:r>
              <a:rPr lang="en-US" dirty="0" smtClean="0"/>
              <a:t>ALS = Alternating Least Squares algorithm</a:t>
            </a:r>
          </a:p>
          <a:p>
            <a:r>
              <a:rPr lang="en-US" dirty="0" smtClean="0"/>
              <a:t>Train Model using number of iterations and rank.</a:t>
            </a:r>
          </a:p>
          <a:p>
            <a:r>
              <a:rPr lang="en-US" dirty="0" smtClean="0"/>
              <a:t>Class “Rating”, contains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and numeric rating (i.e. 0-5). 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ratings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data.map(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.split(',')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(user, item, rate)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user.toInt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item.toInt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rate.toDouble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})</a:t>
            </a:r>
          </a:p>
          <a:p>
            <a:r>
              <a:rPr lang="en-US" dirty="0" smtClean="0"/>
              <a:t>Train model using training data:</a:t>
            </a:r>
          </a:p>
          <a:p>
            <a:pPr lvl="1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model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ALS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.train(ratings, rank, numIterations, 0.01)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predict method on model (like regression/classification)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org.apache.spark.mllib.recommendation.ALS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org.apache.spark.mllib.recommendation.Rating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RDDUsersItems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Input Takes an RDD of user – item pairs as argument(NOT Ratings)</a:t>
            </a:r>
          </a:p>
          <a:p>
            <a:pPr lvl="1"/>
            <a:r>
              <a:rPr lang="en-US" dirty="0" smtClean="0"/>
              <a:t>Returns RDD of Rating (user, item, double rating)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in Spark is treated as a “supervised” ML task.</a:t>
            </a:r>
            <a:endParaRPr lang="en-US" dirty="0" smtClean="0"/>
          </a:p>
          <a:p>
            <a:pPr lvl="1"/>
            <a:r>
              <a:rPr lang="en-US" dirty="0" smtClean="0"/>
              <a:t>Best if we have some test data not part of training set to compare.</a:t>
            </a:r>
          </a:p>
          <a:p>
            <a:pPr lvl="1"/>
            <a:r>
              <a:rPr lang="en-US" dirty="0" smtClean="0"/>
              <a:t>If not, can use some training data.</a:t>
            </a:r>
            <a:endParaRPr lang="en-US" dirty="0" smtClean="0"/>
          </a:p>
          <a:p>
            <a:r>
              <a:rPr lang="en-US" dirty="0" smtClean="0"/>
              <a:t>Calculate error = difference in predicted preference to actual.</a:t>
            </a:r>
          </a:p>
          <a:p>
            <a:pPr lvl="1"/>
            <a:r>
              <a:rPr lang="en-US" dirty="0" smtClean="0"/>
              <a:t>Aggregate error as MSE (Mean Squared Error).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MSE = ratingsAndRecs.map { case ((user, item), (r1, r2)) =&gt;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 = (r1 - r2)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err * err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}.mean()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data from a Czech dating website: </a:t>
            </a:r>
            <a:r>
              <a:rPr lang="en-US" dirty="0" err="1" smtClean="0"/>
              <a:t>libimseti</a:t>
            </a:r>
            <a:endParaRPr lang="en-US" dirty="0" smtClean="0"/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recs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Is a cell a cancer cell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9011"/>
            <a:ext cx="1600200" cy="218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3403" y="2299826"/>
            <a:ext cx="2516960" cy="8924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4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model which learns from data in order to identify data into classes.</a:t>
            </a:r>
          </a:p>
          <a:p>
            <a:r>
              <a:rPr lang="en-US" dirty="0" smtClean="0"/>
              <a:t>Same as regression – except categorical rather than numeric</a:t>
            </a:r>
          </a:p>
          <a:p>
            <a:r>
              <a:rPr lang="en-US" dirty="0" smtClean="0"/>
              <a:t>Classification (and regression) are generally thought of as supervised (or at least semi-supervised) methods.</a:t>
            </a:r>
          </a:p>
          <a:p>
            <a:r>
              <a:rPr lang="en-US" dirty="0" smtClean="0"/>
              <a:t>A special category of classification is binary classification: a yes/no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3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</a:t>
            </a:r>
            <a:r>
              <a:rPr lang="en-US" dirty="0" smtClean="0"/>
              <a:t>Machines (using Stochastic Gradient Descent)</a:t>
            </a:r>
            <a:endParaRPr lang="en-US" dirty="0" smtClean="0"/>
          </a:p>
          <a:p>
            <a:pPr lvl="1"/>
            <a:r>
              <a:rPr lang="en-US" dirty="0" smtClean="0"/>
              <a:t>Logistic Regression / </a:t>
            </a:r>
            <a:r>
              <a:rPr lang="en-US" dirty="0" err="1" smtClean="0"/>
              <a:t>MaxEntropy</a:t>
            </a:r>
            <a:endParaRPr lang="en-US" dirty="0" smtClean="0"/>
          </a:p>
          <a:p>
            <a:pPr lvl="1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A basic decision tree is pretty simple. </a:t>
            </a:r>
          </a:p>
          <a:p>
            <a:pPr lvl="2"/>
            <a:r>
              <a:rPr lang="en-US" dirty="0" smtClean="0"/>
              <a:t>It is a set of rules collect the rule</a:t>
            </a:r>
          </a:p>
          <a:p>
            <a:pPr lvl="2"/>
            <a:r>
              <a:rPr lang="en-US" dirty="0" smtClean="0"/>
              <a:t>Decision tree learning is a means of inferring an appropriate decision tree from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8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6386" r="-463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36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Support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following algorithms are well-represented in </a:t>
            </a:r>
            <a:r>
              <a:rPr lang="en-US" dirty="0" err="1" smtClean="0"/>
              <a:t>MLlib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Linear Methods: SVM, Logistic Regression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Ensemble Decision Trees (Random Forests, Gradient Boosted Trees)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Machine Learning?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 smtClean="0"/>
              <a:t>It is an algorithm that “learns” from data</a:t>
            </a:r>
          </a:p>
          <a:p>
            <a:pPr lvl="1">
              <a:defRPr/>
            </a:pPr>
            <a:r>
              <a:rPr lang="en-US" dirty="0" smtClean="0"/>
              <a:t>Any algorithm which improves its performance by access to data. </a:t>
            </a:r>
            <a:endParaRPr lang="en-US" dirty="0"/>
          </a:p>
          <a:p>
            <a:r>
              <a:rPr lang="en-US" dirty="0" smtClean="0"/>
              <a:t>Machine Learning borrows from applied statistics</a:t>
            </a:r>
          </a:p>
          <a:p>
            <a:r>
              <a:rPr lang="en-US" dirty="0" smtClean="0"/>
              <a:t>Also considered a branch of AI (Artificial Intelligence).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301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use the model to predict new data?</a:t>
            </a:r>
          </a:p>
          <a:p>
            <a:r>
              <a:rPr lang="en-US" dirty="0" smtClean="0"/>
              <a:t>Use the predict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Test Dataset (similar to ALS / Recommendations)</a:t>
            </a:r>
          </a:p>
          <a:p>
            <a:r>
              <a:rPr lang="en-US" dirty="0" smtClean="0"/>
              <a:t>Binary classifiers are often compared by using the ROC curve</a:t>
            </a:r>
          </a:p>
          <a:p>
            <a:pPr lvl="1"/>
            <a:r>
              <a:rPr lang="en-US" dirty="0" smtClean="0"/>
              <a:t>Receiver Operating Characteristic</a:t>
            </a:r>
          </a:p>
          <a:p>
            <a:pPr lvl="1"/>
            <a:r>
              <a:rPr lang="en-US" dirty="0" smtClean="0"/>
              <a:t>Measure by area under ROC curve.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org.apache.spark.mllib.evaluation.BinaryClassificationMetrics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 descr="ROC_spa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3632" r="-436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7643" y="6402948"/>
            <a:ext cx="565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 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File:ROC_space.png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8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“churn” dataset for telecom churn prediction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classifation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5882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923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Supervised Machine Learning: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model is “trained” with human labeled training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then tested on other training data to see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can then be applied to unknown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Classification &amp; regression usually supervised.</a:t>
            </a:r>
          </a:p>
          <a:p>
            <a:pPr>
              <a:defRPr/>
            </a:pPr>
            <a:r>
              <a:rPr lang="en-US" dirty="0" smtClean="0"/>
              <a:t>Unsupervised Machine Learning</a:t>
            </a:r>
          </a:p>
          <a:p>
            <a:pPr lvl="1">
              <a:defRPr/>
            </a:pPr>
            <a:r>
              <a:rPr lang="en-US" dirty="0" smtClean="0"/>
              <a:t>Model tries to find natural patterns in the data.</a:t>
            </a:r>
          </a:p>
          <a:p>
            <a:pPr lvl="1">
              <a:defRPr/>
            </a:pPr>
            <a:r>
              <a:rPr lang="en-US" dirty="0" smtClean="0"/>
              <a:t>No human input except parameters of the model.</a:t>
            </a:r>
          </a:p>
          <a:p>
            <a:pPr lvl="1">
              <a:defRPr/>
            </a:pPr>
            <a:r>
              <a:rPr lang="en-US" dirty="0" smtClean="0"/>
              <a:t>Example: Clustering</a:t>
            </a:r>
            <a:endParaRPr lang="en-US" dirty="0"/>
          </a:p>
          <a:p>
            <a:pPr>
              <a:defRPr/>
            </a:pPr>
            <a:r>
              <a:rPr lang="en-US" dirty="0" smtClean="0"/>
              <a:t>Semi-Supervised Learning</a:t>
            </a:r>
          </a:p>
          <a:p>
            <a:pPr lvl="1">
              <a:defRPr/>
            </a:pPr>
            <a:r>
              <a:rPr lang="en-US" dirty="0" smtClean="0"/>
              <a:t>Model is trained with a training set which contains mix of trained and untrained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3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Feature Vectors: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only works with vectors.  Feature Vectors are an n-dimensional point in space.</a:t>
            </a:r>
          </a:p>
          <a:p>
            <a:pPr lvl="1"/>
            <a:r>
              <a:rPr lang="en-US" dirty="0" smtClean="0"/>
              <a:t>Select variables from data</a:t>
            </a:r>
          </a:p>
          <a:p>
            <a:pPr lvl="1"/>
            <a:r>
              <a:rPr lang="en-US" dirty="0" smtClean="0"/>
              <a:t>Turn data into numbers (doubles).</a:t>
            </a:r>
          </a:p>
          <a:p>
            <a:pPr lvl="1"/>
            <a:r>
              <a:rPr lang="en-US" dirty="0" smtClean="0"/>
              <a:t>“normalize” (scale down) high magnitude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Dense versus 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</a:t>
            </a:r>
          </a:p>
          <a:p>
            <a:pPr lvl="1"/>
            <a:r>
              <a:rPr lang="en-US" dirty="0" smtClean="0"/>
              <a:t>Usually have a nonzero value for each variable</a:t>
            </a:r>
          </a:p>
          <a:p>
            <a:pPr lvl="1"/>
            <a:r>
              <a:rPr lang="en-US" dirty="0" smtClean="0"/>
              <a:t>The “telecom churn” dataset we use in the labs is a dense dataset.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Vectors.dense</a:t>
            </a:r>
            <a:endParaRPr lang="en-US" dirty="0" smtClean="0"/>
          </a:p>
          <a:p>
            <a:r>
              <a:rPr lang="en-US" dirty="0" smtClean="0"/>
              <a:t>Sparse Vectors</a:t>
            </a:r>
          </a:p>
          <a:p>
            <a:pPr lvl="1"/>
            <a:r>
              <a:rPr lang="en-US" dirty="0" smtClean="0"/>
              <a:t>Most values are zero (or nonexistent)</a:t>
            </a:r>
          </a:p>
          <a:p>
            <a:pPr lvl="1"/>
            <a:r>
              <a:rPr lang="en-US" dirty="0" smtClean="0"/>
              <a:t>Text Data yields sparse vectors</a:t>
            </a:r>
          </a:p>
          <a:p>
            <a:pPr lvl="1"/>
            <a:r>
              <a:rPr lang="en-US" dirty="0" smtClean="0"/>
              <a:t>One-Hot, factor variables lead to sparse vectors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Vectors.sparse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 with Labels (for classification)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sc.textFile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(“yourfile.csv")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splitData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data.map { s =&gt;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(',').map(_.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(if (parts(0)==1) 1.0 else 0.0,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Vectors.dense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(parts))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Vectors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smtClean="0"/>
              <a:t>create vectors from </a:t>
            </a:r>
            <a:r>
              <a:rPr lang="en-US" dirty="0" smtClean="0"/>
              <a:t>text?</a:t>
            </a:r>
          </a:p>
          <a:p>
            <a:pPr lvl="1"/>
            <a:r>
              <a:rPr lang="en-US" dirty="0" smtClean="0"/>
              <a:t>TF/IDF: Term Frequency Inverse Document Frequency</a:t>
            </a:r>
          </a:p>
          <a:p>
            <a:pPr lvl="1"/>
            <a:r>
              <a:rPr lang="en-US" dirty="0" smtClean="0"/>
              <a:t>This essentially means the frequency of a term divided by its frequency in the larger group of documents (the “corpus”)</a:t>
            </a:r>
          </a:p>
          <a:p>
            <a:pPr lvl="1"/>
            <a:r>
              <a:rPr lang="en-US" dirty="0" smtClean="0"/>
              <a:t>Each word in the corpus is then a “dimension” – you would have thousands of dimensions.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5702</TotalTime>
  <Words>1932</Words>
  <Application>Microsoft Macintosh PowerPoint</Application>
  <PresentationFormat>On-screen Show (4:3)</PresentationFormat>
  <Paragraphs>314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Template2</vt:lpstr>
      <vt:lpstr>Introduction to MLlib</vt:lpstr>
      <vt:lpstr>Spark Eco-System</vt:lpstr>
      <vt:lpstr>Machine Learning (ML Lib)</vt:lpstr>
      <vt:lpstr>About Machine Learning</vt:lpstr>
      <vt:lpstr>Types of Machine Learning</vt:lpstr>
      <vt:lpstr>Creating Feature Vectors: Feature Extraction</vt:lpstr>
      <vt:lpstr>Vectors: Dense versus Sparse</vt:lpstr>
      <vt:lpstr>Creating Vectors</vt:lpstr>
      <vt:lpstr>Creating Vectors From Text</vt:lpstr>
      <vt:lpstr>Preparing Text</vt:lpstr>
      <vt:lpstr>Next : Clustering</vt:lpstr>
      <vt:lpstr>Clustering Applications</vt:lpstr>
      <vt:lpstr>Clustering Vectors</vt:lpstr>
      <vt:lpstr>K-Means Clustering</vt:lpstr>
      <vt:lpstr>K-Means Clustering</vt:lpstr>
      <vt:lpstr>K-Means Distance Measurements</vt:lpstr>
      <vt:lpstr>K-Means Clustering Summary</vt:lpstr>
      <vt:lpstr>K-Means in MLlib</vt:lpstr>
      <vt:lpstr>Evaluating Cluster Performance</vt:lpstr>
      <vt:lpstr>The Elbow Method</vt:lpstr>
      <vt:lpstr>Clustering Lab</vt:lpstr>
      <vt:lpstr>Next : Recommendations</vt:lpstr>
      <vt:lpstr>Recommendations Are Everywhere : Amazon</vt:lpstr>
      <vt:lpstr>Recommended : Amazon Prime</vt:lpstr>
      <vt:lpstr>Recommendations From Netflix (With Profiles)</vt:lpstr>
      <vt:lpstr>Recommendations</vt:lpstr>
      <vt:lpstr>Collaborative Filtering</vt:lpstr>
      <vt:lpstr>Ratings Matrix : Users / Movies</vt:lpstr>
      <vt:lpstr>Item Ratings Matrix</vt:lpstr>
      <vt:lpstr>MLlib &amp; Recommendations</vt:lpstr>
      <vt:lpstr>Making a Prediction</vt:lpstr>
      <vt:lpstr>Measuring CF Performance</vt:lpstr>
      <vt:lpstr>Recommendations Lab</vt:lpstr>
      <vt:lpstr>Next : Classifications</vt:lpstr>
      <vt:lpstr>Classification Applications</vt:lpstr>
      <vt:lpstr>Classification</vt:lpstr>
      <vt:lpstr>Review of Classification Algorithms</vt:lpstr>
      <vt:lpstr>Decision Tree</vt:lpstr>
      <vt:lpstr>Classification Support in MLlib</vt:lpstr>
      <vt:lpstr>Making a Prediction</vt:lpstr>
      <vt:lpstr>Measuring Performance of Classifier</vt:lpstr>
      <vt:lpstr>ROC Curve</vt:lpstr>
      <vt:lpstr>Classification Lab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Training: MLLib</dc:title>
  <dc:creator>Timothy Fox</dc:creator>
  <cp:lastModifiedBy>MiniOffice</cp:lastModifiedBy>
  <cp:revision>743</cp:revision>
  <dcterms:created xsi:type="dcterms:W3CDTF">2013-10-16T16:30:27Z</dcterms:created>
  <dcterms:modified xsi:type="dcterms:W3CDTF">2015-03-31T17:38:18Z</dcterms:modified>
</cp:coreProperties>
</file>