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8" r:id="rId2"/>
    <p:sldId id="257" r:id="rId3"/>
    <p:sldId id="302" r:id="rId4"/>
    <p:sldId id="273" r:id="rId5"/>
    <p:sldId id="272" r:id="rId6"/>
    <p:sldId id="261" r:id="rId7"/>
    <p:sldId id="303" r:id="rId8"/>
    <p:sldId id="299" r:id="rId9"/>
    <p:sldId id="301" r:id="rId10"/>
    <p:sldId id="317" r:id="rId11"/>
    <p:sldId id="263" r:id="rId12"/>
    <p:sldId id="304" r:id="rId13"/>
    <p:sldId id="305" r:id="rId14"/>
    <p:sldId id="318" r:id="rId15"/>
    <p:sldId id="319" r:id="rId16"/>
    <p:sldId id="321" r:id="rId17"/>
    <p:sldId id="320" r:id="rId18"/>
    <p:sldId id="308" r:id="rId19"/>
    <p:sldId id="307" r:id="rId20"/>
    <p:sldId id="309" r:id="rId21"/>
    <p:sldId id="310" r:id="rId22"/>
    <p:sldId id="311" r:id="rId23"/>
    <p:sldId id="312" r:id="rId24"/>
    <p:sldId id="322" r:id="rId25"/>
    <p:sldId id="306" r:id="rId26"/>
    <p:sldId id="313" r:id="rId27"/>
    <p:sldId id="315" r:id="rId28"/>
    <p:sldId id="314" r:id="rId29"/>
    <p:sldId id="31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46" autoAdjust="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5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7C17C-C22B-5A4D-86C6-03CADFB916E7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9B00-C0AF-B149-B203-A4A82CD2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DEDA-1CEA-BB4E-9B95-2149BD5068F1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4B0A8-AEC9-8A47-9FCE-A1CBD16A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0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r>
              <a:rPr lang="en-US" baseline="0" dirty="0" smtClean="0"/>
              <a:t> is evolving into a platform for other distributed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B0A8-AEC9-8A47-9FCE-A1CBD16A49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4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python libraries for Machine learning ..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B0A8-AEC9-8A47-9FCE-A1CBD16A4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9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Hadoop data has to be persisted in HDFS between jobs</a:t>
            </a:r>
          </a:p>
          <a:p>
            <a:r>
              <a:rPr lang="en-US" baseline="0" dirty="0" smtClean="0"/>
              <a:t>In Spark, it can be kept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B0A8-AEC9-8A47-9FCE-A1CBD16A49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r>
              <a:rPr lang="en-US" baseline="0" dirty="0" smtClean="0"/>
              <a:t> can work with lots of storage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B0A8-AEC9-8A47-9FCE-A1CBD16A49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is possible to go from Hadoop to Spark</a:t>
            </a:r>
          </a:p>
          <a:p>
            <a:r>
              <a:rPr lang="en-US" baseline="0" dirty="0" smtClean="0"/>
              <a:t>Consider the alternatives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B0A8-AEC9-8A47-9FCE-A1CBD16A49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9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F1B846B-8A2D-1B40-9656-03CBE7C30F89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D651-2F6B-4F44-9AC2-2874A650DFFF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68DD-AF8D-A84E-B015-C56E16CCA0B8}" type="datetime1">
              <a:rPr lang="en-US" smtClean="0"/>
              <a:t>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CA03-0EFE-AE49-AEC4-FF5FAA3318FF}" type="datetime1">
              <a:rPr lang="en-US" smtClean="0"/>
              <a:t>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C99F442-9D35-CD43-AF7C-482407A7E448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FF29FFD-6E86-7D41-8B06-D97C95FD9989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D598-7C70-AD4A-A0DD-92D30AAA5510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AB95C5-5C4D-2440-955D-3D443FE41120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3B19C7-97AD-7A44-9B9C-A4CD352EDF8C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00A512E-66E8-C943-9CDD-ABCDE7307FC5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7D3-87B9-8A41-9F3E-456EAA10E2F7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B7C4-28A5-CB48-9F90-61EEE4FDDD8B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ADC-A989-0B43-894B-CC8B88A6A058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7B0D-1D9A-AA44-8AA0-36F432394321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391D6BE-CC5A-F441-BF5C-132B93EAE0B9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F9E5D33-2821-C642-A5E0-67CD027085C0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926D-75E4-7C4A-80EF-E6F745BAF0A6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AEC9-6A91-FD48-8C26-85D761A9AB9A}" type="datetime1">
              <a:rPr lang="en-US" smtClean="0"/>
              <a:t>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3F87-F2CF-AA47-8A3C-25D7BBB8800D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4C3A-78B7-E146-B561-C5924296E830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7D4429-93BD-BC4F-94A7-C9B3C2CD0DC0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2828727"/>
          </a:xfrm>
        </p:spPr>
        <p:txBody>
          <a:bodyPr/>
          <a:lstStyle/>
          <a:p>
            <a:pPr algn="ctr"/>
            <a:r>
              <a:rPr lang="en-US" sz="4800" dirty="0" smtClean="0"/>
              <a:t>01 Spark Background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920172"/>
            <a:ext cx="7556313" cy="2205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8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generic than MapReduce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Picture 4" descr="mr_vs_spar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04" y="2427413"/>
            <a:ext cx="5646131" cy="436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6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Spark Replacing Hadoop?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now, Spark runs on Hadoop / YARN</a:t>
            </a:r>
          </a:p>
          <a:p>
            <a:pPr lvl="1"/>
            <a:r>
              <a:rPr lang="en-US" dirty="0" smtClean="0"/>
              <a:t>Complimentary</a:t>
            </a:r>
          </a:p>
          <a:p>
            <a:r>
              <a:rPr lang="en-US" dirty="0" smtClean="0"/>
              <a:t>Can be seen as generic MapReduce</a:t>
            </a:r>
          </a:p>
          <a:p>
            <a:r>
              <a:rPr lang="en-US" dirty="0" smtClean="0"/>
              <a:t>Spark is really great if data fits in memory (few hundred gigs), </a:t>
            </a:r>
          </a:p>
          <a:p>
            <a:r>
              <a:rPr lang="en-US" dirty="0" smtClean="0"/>
              <a:t>Spark is ‘storage agnostic’ (see next slide)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2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smtClean="0"/>
              <a:t>&amp; Pluggable Storage</a:t>
            </a:r>
            <a:endParaRPr lang="en-US" dirty="0">
              <a:latin typeface="Arial" charset="0"/>
            </a:endParaRP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Regular Pentagon 3"/>
          <p:cNvSpPr/>
          <p:nvPr/>
        </p:nvSpPr>
        <p:spPr>
          <a:xfrm>
            <a:off x="3048000" y="1524000"/>
            <a:ext cx="2971800" cy="213360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Spark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(compute engine)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343400"/>
            <a:ext cx="2057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HDFS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4343400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Amazon S3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4343400"/>
            <a:ext cx="1295400" cy="914400"/>
          </a:xfrm>
          <a:prstGeom prst="rect">
            <a:avLst/>
          </a:prstGeom>
          <a:solidFill>
            <a:srgbClr val="FF6C4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Cassandra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0" y="4343400"/>
            <a:ext cx="1295400" cy="914400"/>
          </a:xfrm>
          <a:prstGeom prst="rect">
            <a:avLst/>
          </a:prstGeom>
          <a:solidFill>
            <a:srgbClr val="797D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5786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Hadoop &amp; Spark Future ???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 </a:t>
            </a:r>
          </a:p>
        </p:txBody>
      </p:sp>
      <p:pic>
        <p:nvPicPr>
          <p:cNvPr id="4505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41529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2438400"/>
            <a:ext cx="5891212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44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: ‘Unified’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supports multiple programming models</a:t>
            </a:r>
          </a:p>
          <a:p>
            <a:pPr lvl="1"/>
            <a:r>
              <a:rPr lang="en-US" dirty="0" smtClean="0"/>
              <a:t>Map reduce style batch processing</a:t>
            </a:r>
          </a:p>
          <a:p>
            <a:pPr lvl="1"/>
            <a:r>
              <a:rPr lang="en-US" dirty="0" smtClean="0"/>
              <a:t>Streaming / real time processing</a:t>
            </a:r>
          </a:p>
          <a:p>
            <a:pPr lvl="1"/>
            <a:r>
              <a:rPr lang="en-US" dirty="0" smtClean="0"/>
              <a:t>Querying via SQL</a:t>
            </a:r>
          </a:p>
          <a:p>
            <a:pPr lvl="1"/>
            <a:r>
              <a:rPr lang="en-US" dirty="0" smtClean="0"/>
              <a:t>Machine learning</a:t>
            </a:r>
          </a:p>
          <a:p>
            <a:r>
              <a:rPr lang="en-US" dirty="0" smtClean="0"/>
              <a:t>All modules are tightly integrated</a:t>
            </a:r>
          </a:p>
          <a:p>
            <a:pPr lvl="1"/>
            <a:r>
              <a:rPr lang="en-US" dirty="0" smtClean="0"/>
              <a:t>Facilitates </a:t>
            </a:r>
            <a:r>
              <a:rPr lang="en-US" smtClean="0"/>
              <a:t>rich applications</a:t>
            </a:r>
            <a:endParaRPr lang="en-US" dirty="0" smtClean="0"/>
          </a:p>
          <a:p>
            <a:r>
              <a:rPr lang="en-US" dirty="0" smtClean="0"/>
              <a:t>Spark can be only stack you need !</a:t>
            </a:r>
          </a:p>
          <a:p>
            <a:pPr lvl="1"/>
            <a:r>
              <a:rPr lang="en-US" dirty="0" smtClean="0"/>
              <a:t>No need to run multiple clusters (Hadoop cluster, Storm cluster ..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5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&amp; Competition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327000"/>
              </p:ext>
            </p:extLst>
          </p:nvPr>
        </p:nvGraphicFramePr>
        <p:xfrm>
          <a:off x="498475" y="1981200"/>
          <a:ext cx="7556499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833"/>
                <a:gridCol w="2518833"/>
                <a:gridCol w="2518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Hadoop’s</a:t>
                      </a:r>
                      <a:r>
                        <a:rPr lang="en-US" dirty="0" smtClean="0"/>
                        <a:t> MapReduce</a:t>
                      </a:r>
                      <a:r>
                        <a:rPr lang="en-US" baseline="0" dirty="0" smtClean="0"/>
                        <a:t> (Java, Pig, Hive)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 MR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 querying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Hadoop : 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 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Stream Processing / Real</a:t>
                      </a:r>
                      <a:r>
                        <a:rPr lang="en-US" baseline="0" dirty="0" smtClean="0"/>
                        <a:t> Time processing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Storm</a:t>
                      </a:r>
                    </a:p>
                    <a:p>
                      <a:r>
                        <a:rPr lang="en-US" dirty="0" smtClean="0"/>
                        <a:t>Kafka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r>
                        <a:rPr lang="en-US" baseline="0" dirty="0" smtClean="0"/>
                        <a:t> Streaming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 ML Lib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 time lookups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NoSQL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Hbase</a:t>
                      </a:r>
                      <a:r>
                        <a:rPr lang="en-US" baseline="0" dirty="0" smtClean="0"/>
                        <a:t>, Cassandra ..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Spark component.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But Spark can query data in </a:t>
                      </a:r>
                      <a:r>
                        <a:rPr lang="en-US" baseline="0" dirty="0" err="1" smtClean="0"/>
                        <a:t>NoSQL</a:t>
                      </a:r>
                      <a:r>
                        <a:rPr lang="en-US" baseline="0" dirty="0" smtClean="0"/>
                        <a:t> stores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Hadoop </a:t>
            </a:r>
            <a:r>
              <a:rPr lang="en-US" dirty="0" smtClean="0">
                <a:sym typeface="Wingdings"/>
              </a:rPr>
              <a:t> Spark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305136"/>
              </p:ext>
            </p:extLst>
          </p:nvPr>
        </p:nvGraphicFramePr>
        <p:xfrm>
          <a:off x="498475" y="1981200"/>
          <a:ext cx="7556499" cy="3215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833"/>
                <a:gridCol w="2518833"/>
                <a:gridCol w="2518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Hadoop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r>
                        <a:rPr lang="en-US" baseline="0" dirty="0" smtClean="0"/>
                        <a:t> storage like Amazon S3</a:t>
                      </a:r>
                    </a:p>
                    <a:p>
                      <a:r>
                        <a:rPr lang="en-US" baseline="0" dirty="0" smtClean="0"/>
                        <a:t>Or NFS mounts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r>
                        <a:rPr lang="en-US" baseline="0" dirty="0" smtClean="0"/>
                        <a:t> querying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 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ETL work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Spork</a:t>
                      </a:r>
                      <a:r>
                        <a:rPr lang="en-US" baseline="0" dirty="0" smtClean="0"/>
                        <a:t> : Pig on Spark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Mix of Spark SQL ..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57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‘One Ring to Rule Them All’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: Insert picture from LOTR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63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Eco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top level project</a:t>
            </a:r>
          </a:p>
          <a:p>
            <a:r>
              <a:rPr lang="en-US" dirty="0" err="1" smtClean="0"/>
              <a:t>Databricks</a:t>
            </a:r>
            <a:r>
              <a:rPr lang="en-US" dirty="0" smtClean="0"/>
              <a:t> : supporting / developing spark</a:t>
            </a:r>
          </a:p>
          <a:p>
            <a:r>
              <a:rPr lang="en-US" dirty="0" smtClean="0"/>
              <a:t>Hadoop Vendors (</a:t>
            </a:r>
            <a:r>
              <a:rPr lang="en-US" dirty="0" err="1" smtClean="0"/>
              <a:t>Cloudera</a:t>
            </a:r>
            <a:r>
              <a:rPr lang="en-US" dirty="0" smtClean="0"/>
              <a:t> / Horton Works)</a:t>
            </a:r>
          </a:p>
          <a:p>
            <a:pPr lvl="1"/>
            <a:r>
              <a:rPr lang="en-US" dirty="0" smtClean="0"/>
              <a:t>Supporting Spark in their distributions</a:t>
            </a:r>
          </a:p>
          <a:p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Active, fast growing community</a:t>
            </a:r>
          </a:p>
          <a:p>
            <a:r>
              <a:rPr lang="en-US" dirty="0" smtClean="0"/>
              <a:t>Spark packages Repository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3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5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&amp; Expressive Cluster computing engine</a:t>
            </a:r>
          </a:p>
          <a:p>
            <a:r>
              <a:rPr lang="en-US" dirty="0" smtClean="0"/>
              <a:t>Compatible with Hadoop</a:t>
            </a:r>
          </a:p>
          <a:p>
            <a:r>
              <a:rPr lang="en-US" dirty="0" smtClean="0"/>
              <a:t>Came out of Berkeley AMP Lab</a:t>
            </a:r>
          </a:p>
          <a:p>
            <a:r>
              <a:rPr lang="en-US" dirty="0" smtClean="0"/>
              <a:t>Now Apache project</a:t>
            </a:r>
          </a:p>
          <a:p>
            <a:r>
              <a:rPr lang="en-US" smtClean="0"/>
              <a:t>Version 1.2 </a:t>
            </a:r>
            <a:r>
              <a:rPr lang="en-US" dirty="0" smtClean="0"/>
              <a:t>just </a:t>
            </a:r>
            <a:r>
              <a:rPr lang="en-US" smtClean="0"/>
              <a:t>released (Dec </a:t>
            </a:r>
            <a:r>
              <a:rPr lang="en-US" dirty="0" smtClean="0"/>
              <a:t>2014)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Spark and Lambda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3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 : A  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 out of Twitter</a:t>
            </a:r>
          </a:p>
          <a:p>
            <a:pPr lvl="1"/>
            <a:r>
              <a:rPr lang="en-US" dirty="0" smtClean="0"/>
              <a:t>Nathan </a:t>
            </a:r>
            <a:r>
              <a:rPr lang="en-US" dirty="0" err="1" smtClean="0"/>
              <a:t>Marz</a:t>
            </a:r>
            <a:r>
              <a:rPr lang="en-US" dirty="0" smtClean="0"/>
              <a:t> ..et al</a:t>
            </a:r>
          </a:p>
          <a:p>
            <a:r>
              <a:rPr lang="en-US" dirty="0" smtClean="0"/>
              <a:t>‘Design Pattern’ for data infrastructure</a:t>
            </a:r>
          </a:p>
          <a:p>
            <a:r>
              <a:rPr lang="en-US" dirty="0" smtClean="0"/>
              <a:t>In-corporates batch and real time components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52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insert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4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Spark’s Place in a Lambda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add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50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Use Cases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897670"/>
              </p:ext>
            </p:extLst>
          </p:nvPr>
        </p:nvGraphicFramePr>
        <p:xfrm>
          <a:off x="498475" y="1981200"/>
          <a:ext cx="7556500" cy="466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250"/>
                <a:gridCol w="3778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Scientist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Engineer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Ad hoc</a:t>
                      </a:r>
                      <a:r>
                        <a:rPr lang="en-US" baseline="0" dirty="0" smtClean="0"/>
                        <a:t> exploration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Analyze data, build models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Come up with ‘insights’ (recommendations ..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Build data infrastructure</a:t>
                      </a:r>
                      <a:r>
                        <a:rPr lang="en-US" baseline="0" dirty="0" smtClean="0"/>
                        <a:t> (pipelines, processing ..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Productize ideas from Data Scientists (incorporate recommendation within online store)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Shells are great for ad-hoc</a:t>
                      </a:r>
                      <a:r>
                        <a:rPr lang="en-US" baseline="0" dirty="0" smtClean="0"/>
                        <a:t> analysis (</a:t>
                      </a:r>
                      <a:r>
                        <a:rPr lang="en-US" baseline="0" dirty="0" err="1" smtClean="0"/>
                        <a:t>Scala</a:t>
                      </a:r>
                      <a:r>
                        <a:rPr lang="en-US" baseline="0" dirty="0" smtClean="0"/>
                        <a:t> &amp; Python)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Shells are good way to debug / test programs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re-use rich</a:t>
                      </a:r>
                      <a:r>
                        <a:rPr lang="en-US" baseline="0" dirty="0" smtClean="0"/>
                        <a:t> libraries in </a:t>
                      </a:r>
                      <a:r>
                        <a:rPr lang="en-US" baseline="0" dirty="0" err="1" smtClean="0"/>
                        <a:t>Scala</a:t>
                      </a:r>
                      <a:r>
                        <a:rPr lang="en-US" baseline="0" dirty="0" smtClean="0"/>
                        <a:t> / Java / 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use already familiar languages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Interactive Development (not waiting minutes / hours for runs)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ditto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Unified stack (program within one stack)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40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: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4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Spark’s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is fairly young compared to Hadoop</a:t>
            </a:r>
          </a:p>
          <a:p>
            <a:r>
              <a:rPr lang="en-US" dirty="0" smtClean="0"/>
              <a:t>Scalability is work in progress in improving</a:t>
            </a:r>
          </a:p>
          <a:p>
            <a:r>
              <a:rPr lang="en-US" dirty="0" smtClean="0"/>
              <a:t>Large spark cluster examples</a:t>
            </a:r>
          </a:p>
          <a:p>
            <a:pPr lvl="1"/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18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Can be installed in two mediums</a:t>
            </a:r>
          </a:p>
          <a:p>
            <a:pPr lvl="1"/>
            <a:r>
              <a:rPr lang="en-US" dirty="0" smtClean="0"/>
              <a:t>As part of Hadoop stack (</a:t>
            </a:r>
            <a:r>
              <a:rPr lang="en-US" dirty="0" err="1" smtClean="0"/>
              <a:t>Cloudera</a:t>
            </a:r>
            <a:r>
              <a:rPr lang="en-US" dirty="0" smtClean="0"/>
              <a:t> / </a:t>
            </a:r>
            <a:r>
              <a:rPr lang="en-US" dirty="0" err="1" smtClean="0"/>
              <a:t>Hortonworks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Standalone</a:t>
            </a:r>
          </a:p>
          <a:p>
            <a:r>
              <a:rPr lang="en-US" dirty="0" smtClean="0"/>
              <a:t>Stand-alone install is a bit ‘rough around the edges’</a:t>
            </a:r>
          </a:p>
          <a:p>
            <a:r>
              <a:rPr lang="en-US" dirty="0" smtClean="0"/>
              <a:t>Monitoring solutions are slim</a:t>
            </a:r>
          </a:p>
          <a:p>
            <a:pPr lvl="1"/>
            <a:r>
              <a:rPr lang="en-US" dirty="0" err="1" smtClean="0"/>
              <a:t>Sematext</a:t>
            </a:r>
            <a:r>
              <a:rPr lang="en-US" dirty="0" smtClean="0"/>
              <a:t> </a:t>
            </a:r>
            <a:r>
              <a:rPr lang="en-US" dirty="0" err="1" smtClean="0"/>
              <a:t>offerring</a:t>
            </a:r>
            <a:endParaRPr lang="en-US" dirty="0" smtClean="0"/>
          </a:p>
          <a:p>
            <a:r>
              <a:rPr lang="en-US" dirty="0" smtClean="0"/>
              <a:t>Need to improve:</a:t>
            </a:r>
          </a:p>
          <a:p>
            <a:pPr lvl="1"/>
            <a:r>
              <a:rPr lang="en-US" dirty="0" smtClean="0"/>
              <a:t>Manageability (restarting failed nodes / processes)</a:t>
            </a:r>
          </a:p>
          <a:p>
            <a:pPr lvl="1"/>
            <a:r>
              <a:rPr lang="en-US" dirty="0" smtClean="0"/>
              <a:t>Performance bottlenecks…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work on scalability</a:t>
            </a:r>
          </a:p>
          <a:p>
            <a:r>
              <a:rPr lang="en-US" dirty="0" smtClean="0"/>
              <a:t>More monitoring / debugging tools</a:t>
            </a:r>
          </a:p>
          <a:p>
            <a:r>
              <a:rPr lang="en-US" dirty="0" smtClean="0"/>
              <a:t>Improvements on libraries (</a:t>
            </a:r>
            <a:r>
              <a:rPr lang="en-US" dirty="0" err="1" smtClean="0"/>
              <a:t>MLLib</a:t>
            </a:r>
            <a:r>
              <a:rPr lang="en-US" dirty="0"/>
              <a:t> </a:t>
            </a:r>
            <a:r>
              <a:rPr lang="en-US" dirty="0" smtClean="0"/>
              <a:t>…</a:t>
            </a:r>
            <a:r>
              <a:rPr lang="en-US" dirty="0" err="1" smtClean="0"/>
              <a:t>etc</a:t>
            </a:r>
            <a:r>
              <a:rPr lang="en-US" smtClean="0"/>
              <a:t>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r>
              <a:rPr lang="en-US" smtClean="0"/>
              <a:t>! </a:t>
            </a:r>
            <a:br>
              <a:rPr lang="en-US" smtClean="0"/>
            </a:br>
            <a:r>
              <a:rPr lang="en-US" smtClean="0"/>
              <a:t>Questions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2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: Hadoop &amp; Spark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27" r="-64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428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Hypo-meter 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4535" r="-1453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6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Job Trends</a:t>
            </a:r>
            <a:endParaRPr lang="en-US" dirty="0"/>
          </a:p>
        </p:txBody>
      </p:sp>
      <p:pic>
        <p:nvPicPr>
          <p:cNvPr id="6" name="Content Placeholder 5" descr="Screen Shot 2014-10-11 at 12.46.2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55" r="-1055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0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Hadoop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98601"/>
              </p:ext>
            </p:extLst>
          </p:nvPr>
        </p:nvGraphicFramePr>
        <p:xfrm>
          <a:off x="498475" y="1981200"/>
          <a:ext cx="75565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250"/>
                <a:gridCol w="3778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Hadoop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Distributed Storage + Distributed 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Compute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MapReduce</a:t>
                      </a:r>
                      <a:r>
                        <a:rPr lang="en-US" baseline="0" dirty="0" smtClean="0"/>
                        <a:t> framework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Generalized</a:t>
                      </a:r>
                      <a:r>
                        <a:rPr lang="en-US" baseline="0" dirty="0" smtClean="0"/>
                        <a:t> computation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Usually data on disk  (HDFS)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disk /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 memory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ideal for iterative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 at Iterative workloads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(machine learning ..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Upto</a:t>
                      </a:r>
                      <a:r>
                        <a:rPr lang="en-US" dirty="0" smtClean="0"/>
                        <a:t> 2x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dirty="0" smtClean="0"/>
                        <a:t>10x faster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 on</a:t>
                      </a:r>
                      <a:r>
                        <a:rPr lang="en-US" baseline="0" dirty="0" smtClean="0"/>
                        <a:t> disk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Upto</a:t>
                      </a:r>
                      <a:r>
                        <a:rPr lang="en-US" baseline="0" dirty="0" smtClean="0"/>
                        <a:t> 100x faster for data in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Compact code</a:t>
                      </a:r>
                    </a:p>
                    <a:p>
                      <a:r>
                        <a:rPr lang="en-US" dirty="0" smtClean="0"/>
                        <a:t>Java, Python, </a:t>
                      </a:r>
                      <a:r>
                        <a:rPr lang="en-US" dirty="0" err="1" smtClean="0"/>
                        <a:t>Scala</a:t>
                      </a:r>
                      <a:r>
                        <a:rPr lang="en-US" dirty="0" smtClean="0"/>
                        <a:t> supported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Shell for ad-hoc</a:t>
                      </a:r>
                      <a:r>
                        <a:rPr lang="en-US" baseline="0" dirty="0" smtClean="0"/>
                        <a:t> exploration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6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+ Yarn : Universal OS for Distributed Compute</a:t>
            </a:r>
            <a:endParaRPr lang="en-US" dirty="0">
              <a:latin typeface="Arial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800600"/>
            <a:ext cx="5943600" cy="496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HDFS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3886200"/>
            <a:ext cx="5943600" cy="7461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YARN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914400" y="2895600"/>
            <a:ext cx="1656470" cy="60325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Batch</a:t>
            </a:r>
          </a:p>
          <a:p>
            <a:pPr algn="ctr">
              <a:defRPr/>
            </a:pPr>
            <a:r>
              <a:rPr lang="en-US" dirty="0"/>
              <a:t>(</a:t>
            </a:r>
            <a:r>
              <a:rPr lang="en-US" dirty="0" err="1"/>
              <a:t>mapreduce</a:t>
            </a:r>
            <a:r>
              <a:rPr lang="en-US" dirty="0"/>
              <a:t>)</a:t>
            </a:r>
          </a:p>
        </p:txBody>
      </p:sp>
      <p:sp>
        <p:nvSpPr>
          <p:cNvPr id="7" name="Snip Diagonal Corner Rectangle 6"/>
          <p:cNvSpPr/>
          <p:nvPr/>
        </p:nvSpPr>
        <p:spPr>
          <a:xfrm>
            <a:off x="3048000" y="2895600"/>
            <a:ext cx="1403350" cy="604838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Streaming</a:t>
            </a:r>
          </a:p>
          <a:p>
            <a:pPr algn="ctr">
              <a:defRPr/>
            </a:pPr>
            <a:r>
              <a:rPr lang="en-US" dirty="0"/>
              <a:t>(storm, S4)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5029200" y="2895600"/>
            <a:ext cx="1600200" cy="60325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In-memory</a:t>
            </a:r>
          </a:p>
          <a:p>
            <a:pPr algn="ctr">
              <a:defRPr/>
            </a:pPr>
            <a:r>
              <a:rPr lang="en-US" dirty="0"/>
              <a:t>(spark)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7239000" y="4724400"/>
            <a:ext cx="1385192" cy="612775"/>
          </a:xfrm>
          <a:prstGeom prst="wedgeRectCallout">
            <a:avLst>
              <a:gd name="adj1" fmla="val -118523"/>
              <a:gd name="adj2" fmla="val 4532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Storage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239000" y="3962400"/>
            <a:ext cx="1538830" cy="612775"/>
          </a:xfrm>
          <a:prstGeom prst="wedgeRectCallout">
            <a:avLst>
              <a:gd name="adj1" fmla="val -91106"/>
              <a:gd name="adj2" fmla="val -4251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Cluster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Management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7086599" y="2971800"/>
            <a:ext cx="1537593" cy="612775"/>
          </a:xfrm>
          <a:prstGeom prst="wedgeRectCallout">
            <a:avLst>
              <a:gd name="adj1" fmla="val -91106"/>
              <a:gd name="adj2" fmla="val -4251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5302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Vs</a:t>
            </a:r>
            <a:r>
              <a:rPr lang="en-US" dirty="0" smtClean="0"/>
              <a:t>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is ‘easier’ than Hadoop</a:t>
            </a:r>
          </a:p>
          <a:p>
            <a:r>
              <a:rPr lang="en-US" dirty="0"/>
              <a:t>‘friendlier’ for data scientists / analysts</a:t>
            </a:r>
          </a:p>
          <a:p>
            <a:pPr lvl="1"/>
            <a:r>
              <a:rPr lang="en-US" dirty="0"/>
              <a:t>Interactive shell </a:t>
            </a:r>
          </a:p>
          <a:p>
            <a:pPr lvl="2"/>
            <a:r>
              <a:rPr lang="en-US" dirty="0"/>
              <a:t>fast development cycles</a:t>
            </a:r>
          </a:p>
          <a:p>
            <a:pPr lvl="2"/>
            <a:r>
              <a:rPr lang="en-US" dirty="0" err="1"/>
              <a:t>adhoc</a:t>
            </a:r>
            <a:r>
              <a:rPr lang="en-US" dirty="0"/>
              <a:t> exploration</a:t>
            </a:r>
          </a:p>
          <a:p>
            <a:r>
              <a:rPr lang="en-US" dirty="0"/>
              <a:t>API supports multiple languages</a:t>
            </a:r>
          </a:p>
          <a:p>
            <a:pPr lvl="1"/>
            <a:r>
              <a:rPr lang="en-US" dirty="0"/>
              <a:t>Java, </a:t>
            </a:r>
            <a:r>
              <a:rPr lang="en-US" dirty="0" err="1"/>
              <a:t>Scala</a:t>
            </a:r>
            <a:r>
              <a:rPr lang="en-US" dirty="0"/>
              <a:t>, Python</a:t>
            </a:r>
          </a:p>
          <a:p>
            <a:r>
              <a:rPr lang="en-US" dirty="0"/>
              <a:t>Great for small (Gigs) to medium (100s of Gigs)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8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Is Better Fit for Iterative Workloads</a:t>
            </a:r>
            <a:endParaRPr lang="en-US" dirty="0"/>
          </a:p>
        </p:txBody>
      </p:sp>
      <p:pic>
        <p:nvPicPr>
          <p:cNvPr id="5" name="Content Placeholder 4" descr="mr_vs_spark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79" r="-21679"/>
          <a:stretch>
            <a:fillRect/>
          </a:stretch>
        </p:blipFill>
        <p:spPr>
          <a:xfrm>
            <a:off x="498475" y="1981200"/>
            <a:ext cx="7556500" cy="4144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5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Template2.potx</Template>
  <TotalTime>1727</TotalTime>
  <Words>961</Words>
  <Application>Microsoft Macintosh PowerPoint</Application>
  <PresentationFormat>On-screen Show (4:3)</PresentationFormat>
  <Paragraphs>212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Template2</vt:lpstr>
      <vt:lpstr>01 Spark Background</vt:lpstr>
      <vt:lpstr>Spark</vt:lpstr>
      <vt:lpstr>Timeline : Hadoop &amp; Spark</vt:lpstr>
      <vt:lpstr>Hypo-meter  </vt:lpstr>
      <vt:lpstr>Spark Job Trends</vt:lpstr>
      <vt:lpstr>Comparison With Hadoop</vt:lpstr>
      <vt:lpstr>Hadoop + Yarn : Universal OS for Distributed Compute</vt:lpstr>
      <vt:lpstr>Spark Vs Hadoop</vt:lpstr>
      <vt:lpstr>Spark Is Better Fit for Iterative Workloads</vt:lpstr>
      <vt:lpstr>Spark Programming Model</vt:lpstr>
      <vt:lpstr>Is Spark Replacing Hadoop?</vt:lpstr>
      <vt:lpstr>Spark &amp; Pluggable Storage</vt:lpstr>
      <vt:lpstr>Hadoop &amp; Spark Future ???</vt:lpstr>
      <vt:lpstr>Spark : ‘Unified’ Stack</vt:lpstr>
      <vt:lpstr>Spark &amp; Competition</vt:lpstr>
      <vt:lpstr>Migrating From Hadoop  Spark</vt:lpstr>
      <vt:lpstr>‘One Ring to Rule Them All’</vt:lpstr>
      <vt:lpstr>Spark Eco System</vt:lpstr>
      <vt:lpstr>Spark Packages</vt:lpstr>
      <vt:lpstr>Next : Spark and Lambda Architecture</vt:lpstr>
      <vt:lpstr>Lambda Architecture : A  Quick Review</vt:lpstr>
      <vt:lpstr>Lambda Architecture</vt:lpstr>
      <vt:lpstr>Spark’s Place in a Lambda Architecture</vt:lpstr>
      <vt:lpstr>Spark Use Cases</vt:lpstr>
      <vt:lpstr>Spark Use Cases</vt:lpstr>
      <vt:lpstr>Spark’s Scalability</vt:lpstr>
      <vt:lpstr>Spark Operations</vt:lpstr>
      <vt:lpstr>Future of Spark</vt:lpstr>
      <vt:lpstr>Thanks!  Questions ?</vt:lpstr>
    </vt:vector>
  </TitlesOfParts>
  <Company>uloop.com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 Maniyam</dc:creator>
  <cp:lastModifiedBy>Sujee Maniyam</cp:lastModifiedBy>
  <cp:revision>385</cp:revision>
  <dcterms:created xsi:type="dcterms:W3CDTF">2013-10-16T16:30:27Z</dcterms:created>
  <dcterms:modified xsi:type="dcterms:W3CDTF">2015-01-26T03:50:56Z</dcterms:modified>
</cp:coreProperties>
</file>