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8" r:id="rId2"/>
    <p:sldId id="262" r:id="rId3"/>
    <p:sldId id="300" r:id="rId4"/>
    <p:sldId id="301" r:id="rId5"/>
    <p:sldId id="302" r:id="rId6"/>
    <p:sldId id="298" r:id="rId7"/>
    <p:sldId id="280" r:id="rId8"/>
    <p:sldId id="304" r:id="rId9"/>
    <p:sldId id="303" r:id="rId10"/>
    <p:sldId id="305" r:id="rId11"/>
    <p:sldId id="265" r:id="rId12"/>
    <p:sldId id="266" r:id="rId13"/>
    <p:sldId id="306" r:id="rId14"/>
    <p:sldId id="308" r:id="rId15"/>
    <p:sldId id="307" r:id="rId16"/>
    <p:sldId id="276" r:id="rId17"/>
    <p:sldId id="287" r:id="rId18"/>
    <p:sldId id="289" r:id="rId19"/>
    <p:sldId id="277" r:id="rId20"/>
    <p:sldId id="290" r:id="rId21"/>
    <p:sldId id="288" r:id="rId22"/>
    <p:sldId id="269" r:id="rId23"/>
    <p:sldId id="291" r:id="rId24"/>
    <p:sldId id="278" r:id="rId25"/>
    <p:sldId id="282" r:id="rId26"/>
    <p:sldId id="285" r:id="rId27"/>
    <p:sldId id="286" r:id="rId28"/>
    <p:sldId id="284" r:id="rId29"/>
    <p:sldId id="292" r:id="rId30"/>
    <p:sldId id="293" r:id="rId31"/>
    <p:sldId id="294" r:id="rId32"/>
    <p:sldId id="296" r:id="rId33"/>
    <p:sldId id="297" r:id="rId34"/>
    <p:sldId id="274" r:id="rId35"/>
    <p:sldId id="27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46" autoAdjust="0"/>
  </p:normalViewPr>
  <p:slideViewPr>
    <p:cSldViewPr snapToGrid="0" snapToObjects="1">
      <p:cViewPr varScale="1">
        <p:scale>
          <a:sx n="93" d="100"/>
          <a:sy n="93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jee@elephantscale.com" TargetMode="Externa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" TargetMode="External"/><Relationship Id="rId3" Type="http://schemas.openxmlformats.org/officeDocument/2006/relationships/hyperlink" Target="http://www.strategictechplanning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02 </a:t>
            </a:r>
            <a:r>
              <a:rPr lang="en-US" sz="4800" smtClean="0"/>
              <a:t>Spark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can run on…</a:t>
            </a:r>
          </a:p>
          <a:p>
            <a:pPr lvl="1"/>
            <a:r>
              <a:rPr lang="en-US" dirty="0" smtClean="0"/>
              <a:t>1) standalone</a:t>
            </a:r>
          </a:p>
          <a:p>
            <a:pPr lvl="1"/>
            <a:r>
              <a:rPr lang="en-US" dirty="0" smtClean="0"/>
              <a:t>2) Hadoop YARN</a:t>
            </a:r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Standalone : if we just need Spark</a:t>
            </a:r>
          </a:p>
          <a:p>
            <a:pPr lvl="1"/>
            <a:r>
              <a:rPr lang="en-US" dirty="0" smtClean="0"/>
              <a:t>Need  a distributed data storage  </a:t>
            </a:r>
          </a:p>
          <a:p>
            <a:pPr lvl="2"/>
            <a:r>
              <a:rPr lang="en-US" dirty="0" smtClean="0"/>
              <a:t>Amazon S3 ,   NFS 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YARN : Already have Hadoop</a:t>
            </a:r>
          </a:p>
          <a:p>
            <a:pPr lvl="1"/>
            <a:r>
              <a:rPr lang="en-US" dirty="0" smtClean="0"/>
              <a:t>Deploy spark on YARN</a:t>
            </a:r>
          </a:p>
          <a:p>
            <a:pPr lvl="1"/>
            <a:r>
              <a:rPr lang="en-US" dirty="0" smtClean="0"/>
              <a:t>HDFS serves as data 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0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584" b="-858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913030" y="2516590"/>
            <a:ext cx="1945903" cy="955373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 smtClean="0"/>
              <a:t>Standalone</a:t>
            </a:r>
          </a:p>
          <a:p>
            <a:pPr marL="342900" indent="-342900" algn="ctr">
              <a:buAutoNum type="arabicParenR"/>
            </a:pPr>
            <a:r>
              <a:rPr lang="en-US" dirty="0" smtClean="0"/>
              <a:t>Yarn</a:t>
            </a:r>
          </a:p>
          <a:p>
            <a:pPr marL="342900" indent="-342900" algn="ctr">
              <a:buAutoNum type="arabicParenR"/>
            </a:pP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15648" y="2400082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80373" y="1375743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5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‘applications’ can run at the same time</a:t>
            </a:r>
          </a:p>
          <a:p>
            <a:r>
              <a:rPr lang="en-US" dirty="0" smtClean="0"/>
              <a:t>Driver (or ‘main’) launches an application</a:t>
            </a:r>
          </a:p>
          <a:p>
            <a:r>
              <a:rPr lang="en-US" dirty="0" smtClean="0"/>
              <a:t>Each application gets its own ‘executor’</a:t>
            </a:r>
          </a:p>
          <a:p>
            <a:pPr lvl="1"/>
            <a:r>
              <a:rPr lang="en-US" dirty="0" smtClean="0"/>
              <a:t>Isolated (runs in different JVMs)</a:t>
            </a:r>
          </a:p>
          <a:p>
            <a:pPr lvl="1"/>
            <a:r>
              <a:rPr lang="en-US" dirty="0" smtClean="0"/>
              <a:t>Also means data can not be shared across applications</a:t>
            </a:r>
          </a:p>
          <a:p>
            <a:r>
              <a:rPr lang="en-US" dirty="0" smtClean="0"/>
              <a:t>Cluster Managers:</a:t>
            </a:r>
          </a:p>
          <a:p>
            <a:pPr lvl="1"/>
            <a:r>
              <a:rPr lang="en-US" dirty="0" smtClean="0"/>
              <a:t>multiple cluster managers are supported</a:t>
            </a:r>
          </a:p>
          <a:p>
            <a:pPr lvl="1"/>
            <a:r>
              <a:rPr lang="en-US" dirty="0" smtClean="0"/>
              <a:t>1) Standalone : simple to setup</a:t>
            </a:r>
          </a:p>
          <a:p>
            <a:pPr lvl="1"/>
            <a:r>
              <a:rPr lang="en-US" dirty="0" smtClean="0"/>
              <a:t>2) YARN : on top of Hadoop</a:t>
            </a:r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Mesos</a:t>
            </a:r>
            <a:r>
              <a:rPr lang="en-US" dirty="0" smtClean="0"/>
              <a:t> : General cluster manager (AMP lab)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0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First Look at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your Spark nodes</a:t>
            </a:r>
            <a:br>
              <a:rPr lang="en-US" dirty="0" smtClean="0"/>
            </a:br>
            <a:r>
              <a:rPr lang="en-US" dirty="0" smtClean="0"/>
              <a:t>Instructor will provide details</a:t>
            </a:r>
          </a:p>
          <a:p>
            <a:r>
              <a:rPr lang="en-US" dirty="0" smtClean="0"/>
              <a:t>1) TODO : </a:t>
            </a:r>
            <a:r>
              <a:rPr lang="en-US" dirty="0" err="1" smtClean="0"/>
              <a:t>untar</a:t>
            </a:r>
            <a:r>
              <a:rPr lang="en-US" dirty="0" smtClean="0"/>
              <a:t> spark distribution  </a:t>
            </a:r>
          </a:p>
          <a:p>
            <a:pPr marL="0" indent="0">
              <a:buNone/>
            </a:pPr>
            <a:r>
              <a:rPr lang="en-US" dirty="0" smtClean="0"/>
              <a:t>Tar </a:t>
            </a:r>
            <a:r>
              <a:rPr lang="en-US" dirty="0" err="1" smtClean="0"/>
              <a:t>xvf</a:t>
            </a:r>
            <a:r>
              <a:rPr lang="en-US" dirty="0" smtClean="0"/>
              <a:t>   spark….</a:t>
            </a:r>
          </a:p>
          <a:p>
            <a:pPr marL="0" indent="0">
              <a:buNone/>
            </a:pPr>
            <a:r>
              <a:rPr lang="en-US" dirty="0" err="1" smtClean="0"/>
              <a:t>Mv</a:t>
            </a:r>
            <a:r>
              <a:rPr lang="en-US" dirty="0" smtClean="0"/>
              <a:t> spark….    Spark   # ease of use</a:t>
            </a:r>
          </a:p>
          <a:p>
            <a:pPr marL="0" indent="0">
              <a:buNone/>
            </a:pPr>
            <a:r>
              <a:rPr lang="en-US" dirty="0" smtClean="0"/>
              <a:t>From now on,   ~/spark  will be the SPARK_INSTALL_DIR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First Look At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Explore spark directory </a:t>
            </a:r>
            <a:r>
              <a:rPr lang="en-US" dirty="0" smtClean="0"/>
              <a:t>structure</a:t>
            </a:r>
          </a:p>
          <a:p>
            <a:pPr marL="0" indent="0">
              <a:buNone/>
            </a:pPr>
            <a:r>
              <a:rPr lang="en-US" dirty="0" smtClean="0"/>
              <a:t>cd ~/spark   # where spark is installed</a:t>
            </a:r>
          </a:p>
          <a:p>
            <a:pPr marL="0" indent="0">
              <a:buNone/>
            </a:pPr>
            <a:r>
              <a:rPr lang="en-US" dirty="0" smtClean="0"/>
              <a:t>Inspect these directories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  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bin/</a:t>
            </a:r>
            <a:r>
              <a:rPr lang="en-US" dirty="0"/>
              <a:t> :  shells (spark-shell) and submission programs (spark-submit)</a:t>
            </a:r>
          </a:p>
          <a:p>
            <a:pPr lvl="1"/>
            <a:r>
              <a:rPr lang="en-US" b="1" dirty="0" err="1"/>
              <a:t>sbin</a:t>
            </a:r>
            <a:r>
              <a:rPr lang="en-US" dirty="0"/>
              <a:t>/ :  start / stop cluster,   management</a:t>
            </a:r>
          </a:p>
          <a:p>
            <a:pPr lvl="1"/>
            <a:r>
              <a:rPr lang="en-US" b="1" dirty="0" err="1"/>
              <a:t>conf</a:t>
            </a:r>
            <a:r>
              <a:rPr lang="en-US" dirty="0"/>
              <a:t>/ : configuration files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/ : samples</a:t>
            </a:r>
          </a:p>
          <a:p>
            <a:pPr lvl="1"/>
            <a:r>
              <a:rPr lang="en-US" b="1" dirty="0"/>
              <a:t>lib</a:t>
            </a:r>
            <a:r>
              <a:rPr lang="en-US" dirty="0"/>
              <a:t>/ : jar files</a:t>
            </a:r>
          </a:p>
          <a:p>
            <a:pPr lvl="1"/>
            <a:r>
              <a:rPr lang="en-US" b="1" dirty="0"/>
              <a:t>logs</a:t>
            </a:r>
            <a:r>
              <a:rPr lang="en-US" dirty="0"/>
              <a:t>/ : logs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6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First look at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spark on a single node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cd  ~/spark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sbin</a:t>
            </a:r>
            <a:r>
              <a:rPr lang="en-US" dirty="0" smtClean="0"/>
              <a:t>/start-</a:t>
            </a:r>
            <a:r>
              <a:rPr lang="en-US" dirty="0" err="1" smtClean="0"/>
              <a:t>all.sh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JPS to inspect </a:t>
            </a:r>
            <a:r>
              <a:rPr lang="en-US" smtClean="0"/>
              <a:t>the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6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Data Model : 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Resilient Distributed Dataset (RDD)</a:t>
            </a:r>
          </a:p>
          <a:p>
            <a:r>
              <a:rPr lang="en-US" dirty="0" smtClean="0"/>
              <a:t>Can live in </a:t>
            </a:r>
          </a:p>
          <a:p>
            <a:pPr lvl="1"/>
            <a:r>
              <a:rPr lang="en-US" dirty="0" smtClean="0"/>
              <a:t>Memory (best case scenario)</a:t>
            </a:r>
          </a:p>
          <a:p>
            <a:pPr lvl="1"/>
            <a:r>
              <a:rPr lang="en-US" dirty="0" smtClean="0"/>
              <a:t>Or on disk (FS,  HDFS,  S3 …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RDD is split into multiple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partitions </a:t>
            </a:r>
          </a:p>
          <a:p>
            <a:r>
              <a:rPr lang="en-US" dirty="0" smtClean="0"/>
              <a:t>Partitions may live on different nodes</a:t>
            </a:r>
          </a:p>
          <a:p>
            <a:r>
              <a:rPr lang="en-US" dirty="0" smtClean="0"/>
              <a:t>Partitions can be computed in parallel on different nodes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: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Spark context to load RDDs from disk / external storage</a:t>
            </a:r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(“/data/input1.txt”)  // single file</a:t>
            </a:r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(“/data/”)  // load all files under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(“/data/*.log”)   // wild card matching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kinds of operations on RDDs</a:t>
            </a:r>
          </a:p>
          <a:p>
            <a:pPr lvl="1"/>
            <a:r>
              <a:rPr lang="en-US" dirty="0" smtClean="0"/>
              <a:t>1) Transformations</a:t>
            </a:r>
          </a:p>
          <a:p>
            <a:pPr lvl="2"/>
            <a:r>
              <a:rPr lang="en-US" dirty="0" smtClean="0"/>
              <a:t>Create a new RDD from existing ones (e.g. Map)</a:t>
            </a:r>
          </a:p>
          <a:p>
            <a:pPr lvl="1"/>
            <a:r>
              <a:rPr lang="en-US" dirty="0" smtClean="0"/>
              <a:t>2) Actions</a:t>
            </a:r>
          </a:p>
          <a:p>
            <a:pPr lvl="2"/>
            <a:r>
              <a:rPr lang="en-US" dirty="0" smtClean="0"/>
              <a:t>E.g. Returns the results to clients  (e.g.  Reduce)</a:t>
            </a:r>
          </a:p>
          <a:p>
            <a:r>
              <a:rPr lang="en-US" dirty="0" smtClean="0"/>
              <a:t>Transformations are </a:t>
            </a:r>
            <a:r>
              <a:rPr lang="en-US" b="1" dirty="0" smtClean="0">
                <a:solidFill>
                  <a:srgbClr val="B465BB"/>
                </a:solidFill>
              </a:rPr>
              <a:t>lazy</a:t>
            </a:r>
            <a:r>
              <a:rPr lang="en-US" dirty="0" smtClean="0"/>
              <a:t>.. Actions </a:t>
            </a:r>
            <a:r>
              <a:rPr lang="en-US" dirty="0" smtClean="0">
                <a:solidFill>
                  <a:srgbClr val="B465BB"/>
                </a:solidFill>
              </a:rPr>
              <a:t>force</a:t>
            </a:r>
            <a:r>
              <a:rPr lang="en-US" dirty="0" smtClean="0"/>
              <a:t> transformations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/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3004" y="2640715"/>
            <a:ext cx="1219620" cy="817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8615" y="2640715"/>
            <a:ext cx="1219620" cy="8173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2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5658027" y="4879036"/>
            <a:ext cx="1697408" cy="93053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7093" y="2640715"/>
            <a:ext cx="1219620" cy="817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3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64385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867422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324600" y="3709576"/>
            <a:ext cx="439885" cy="91796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2062036" y="3709575"/>
            <a:ext cx="2805385" cy="917963"/>
          </a:xfrm>
          <a:prstGeom prst="wedgeEllipseCallout">
            <a:avLst>
              <a:gd name="adj1" fmla="val -24379"/>
              <a:gd name="adj2" fmla="val -10995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 1</a:t>
            </a:r>
          </a:p>
          <a:p>
            <a:pPr algn="ctr"/>
            <a:r>
              <a:rPr lang="en-US" dirty="0" smtClean="0"/>
              <a:t>(map)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2753574" y="5208200"/>
            <a:ext cx="2805385" cy="917963"/>
          </a:xfrm>
          <a:prstGeom prst="wedgeEllipseCallout">
            <a:avLst>
              <a:gd name="adj1" fmla="val 74671"/>
              <a:gd name="adj2" fmla="val -17571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Action1</a:t>
            </a:r>
          </a:p>
          <a:p>
            <a:pPr algn="ctr"/>
            <a:r>
              <a:rPr lang="en-US" dirty="0" smtClean="0"/>
              <a:t>(collect)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Transformations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64426"/>
              </p:ext>
            </p:extLst>
          </p:nvPr>
        </p:nvGraphicFramePr>
        <p:xfrm>
          <a:off x="498475" y="1981200"/>
          <a:ext cx="7556499" cy="229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63"/>
                <a:gridCol w="309690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through each record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(aka </a:t>
                      </a:r>
                      <a:r>
                        <a:rPr lang="en-US" baseline="0" dirty="0" err="1" smtClean="0"/>
                        <a:t>grep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f.filter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line =&gt; </a:t>
                      </a:r>
                      <a:r>
                        <a:rPr lang="en-US" baseline="0" dirty="0" err="1" smtClean="0"/>
                        <a:t>line.contains</a:t>
                      </a:r>
                      <a:r>
                        <a:rPr lang="en-US" baseline="0" dirty="0" smtClean="0"/>
                        <a:t>(“ERROR”))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Merges two RDDs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rdd1.union(rdd2)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…see</a:t>
                      </a:r>
                      <a:r>
                        <a:rPr lang="en-US" baseline="0" dirty="0" smtClean="0"/>
                        <a:t> docs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4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289581"/>
              </p:ext>
            </p:extLst>
          </p:nvPr>
        </p:nvGraphicFramePr>
        <p:xfrm>
          <a:off x="498475" y="1981200"/>
          <a:ext cx="7556499" cy="395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08"/>
                <a:gridCol w="3448958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all records in an </a:t>
                      </a:r>
                      <a:r>
                        <a:rPr lang="en-US" dirty="0" err="1" smtClean="0"/>
                        <a:t>rdd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f.count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the first 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f.first</a:t>
                      </a:r>
                      <a:r>
                        <a:rPr lang="en-US" baseline="0" dirty="0" smtClean="0"/>
                        <a:t> 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first N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f.take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Gathers all records</a:t>
                      </a:r>
                      <a:r>
                        <a:rPr lang="en-US" baseline="0" dirty="0" smtClean="0"/>
                        <a:t> for RDD.</a:t>
                      </a:r>
                    </a:p>
                    <a:p>
                      <a:r>
                        <a:rPr lang="en-US" baseline="0" dirty="0" smtClean="0"/>
                        <a:t>All data has to fit in memory of ONE machine (don’t use for big data sets)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f.collect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 See documentation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1502"/>
            <a:ext cx="7556313" cy="47746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3351" y="1502964"/>
            <a:ext cx="5861015" cy="8505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1G file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3351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87693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54819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5856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701209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97431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822817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022985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1339995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2411989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3554819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4725856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9" name="Quad Arrow 18"/>
          <p:cNvSpPr/>
          <p:nvPr/>
        </p:nvSpPr>
        <p:spPr>
          <a:xfrm>
            <a:off x="2174967" y="5044832"/>
            <a:ext cx="2225554" cy="454384"/>
          </a:xfrm>
          <a:prstGeom prst="quad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Ribbon 20"/>
          <p:cNvSpPr/>
          <p:nvPr/>
        </p:nvSpPr>
        <p:spPr>
          <a:xfrm>
            <a:off x="2367227" y="5732234"/>
            <a:ext cx="1944981" cy="393929"/>
          </a:xfrm>
          <a:prstGeom prst="ribbon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0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: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saveAsTextFile</a:t>
            </a:r>
            <a:r>
              <a:rPr lang="en-US" dirty="0" smtClean="0"/>
              <a:t> ()   and </a:t>
            </a:r>
            <a:r>
              <a:rPr lang="en-US" dirty="0" err="1" smtClean="0"/>
              <a:t>saveAsSequenceFile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f.saveAsTextFile</a:t>
            </a:r>
            <a:r>
              <a:rPr lang="en-US" dirty="0" smtClean="0"/>
              <a:t>(“/output/directory”)  // a directory</a:t>
            </a:r>
          </a:p>
          <a:p>
            <a:r>
              <a:rPr lang="en-US" dirty="0" smtClean="0"/>
              <a:t>Output usually is a directory</a:t>
            </a:r>
          </a:p>
          <a:p>
            <a:pPr lvl="1"/>
            <a:r>
              <a:rPr lang="en-US" dirty="0" smtClean="0"/>
              <a:t>RDDs will be saved as multiple files in the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Each partition </a:t>
            </a:r>
            <a:r>
              <a:rPr lang="en-US" dirty="0" smtClean="0">
                <a:sym typeface="Wingdings"/>
              </a:rPr>
              <a:t> one output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of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RDDs can be loaded from disk and computed</a:t>
            </a:r>
          </a:p>
          <a:p>
            <a:pPr lvl="1"/>
            <a:r>
              <a:rPr lang="en-US" dirty="0" smtClean="0"/>
              <a:t>Hadoop </a:t>
            </a:r>
            <a:r>
              <a:rPr lang="en-US" dirty="0" err="1" smtClean="0"/>
              <a:t>mapreduce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Also RDDs can be cached in memory</a:t>
            </a:r>
          </a:p>
          <a:p>
            <a:r>
              <a:rPr lang="en-US" dirty="0" smtClean="0"/>
              <a:t>Subsequent operations are much faster 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f.persist</a:t>
            </a:r>
            <a:r>
              <a:rPr lang="en-US" dirty="0" smtClean="0">
                <a:latin typeface="Andale Mono"/>
                <a:cs typeface="Andale Mono"/>
              </a:rPr>
              <a:t>() // on disk or memory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f.cache</a:t>
            </a:r>
            <a:r>
              <a:rPr lang="en-US" dirty="0" smtClean="0">
                <a:latin typeface="Andale Mono"/>
                <a:cs typeface="Andale Mono"/>
              </a:rPr>
              <a:t>()  // memory only</a:t>
            </a:r>
          </a:p>
          <a:p>
            <a:r>
              <a:rPr lang="en-US" dirty="0" smtClean="0"/>
              <a:t>In memory RDDs are great for iterative workloads</a:t>
            </a:r>
          </a:p>
          <a:p>
            <a:pPr lvl="1"/>
            <a:r>
              <a:rPr lang="en-US" dirty="0" smtClean="0"/>
              <a:t>Machine learning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71" y="4487863"/>
            <a:ext cx="317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 !</a:t>
            </a:r>
            <a:endParaRPr lang="en-US" dirty="0"/>
          </a:p>
        </p:txBody>
      </p:sp>
      <p:pic>
        <p:nvPicPr>
          <p:cNvPr id="5" name="Content Placeholder 4" descr="trident_missile_misfire_l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29" r="-43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4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Running Spark (</a:t>
            </a:r>
            <a:r>
              <a:rPr lang="en-US" dirty="0" err="1" smtClean="0"/>
              <a:t>est</a:t>
            </a:r>
            <a:r>
              <a:rPr lang="en-US" dirty="0" smtClean="0"/>
              <a:t> : 15-30 </a:t>
            </a:r>
            <a:r>
              <a:rPr lang="en-US" dirty="0" err="1" smtClean="0"/>
              <a:t>mins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Login to Spark node</a:t>
            </a:r>
          </a:p>
          <a:p>
            <a:pPr lvl="1"/>
            <a:r>
              <a:rPr lang="en-US" dirty="0" smtClean="0"/>
              <a:t>Instructor will provide details</a:t>
            </a:r>
          </a:p>
          <a:p>
            <a:r>
              <a:rPr lang="en-US" dirty="0" smtClean="0"/>
              <a:t>Update spark-labs</a:t>
            </a:r>
            <a:br>
              <a:rPr lang="en-US" dirty="0" smtClean="0"/>
            </a:br>
            <a:r>
              <a:rPr lang="en-US" dirty="0" smtClean="0">
                <a:latin typeface="Andale Mono"/>
                <a:cs typeface="Andale Mono"/>
              </a:rPr>
              <a:t>$    cd  ~/spark-labs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$    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pull</a:t>
            </a:r>
          </a:p>
          <a:p>
            <a:r>
              <a:rPr lang="en-US" dirty="0" smtClean="0"/>
              <a:t>Do the first lab :   1.1-intro</a:t>
            </a:r>
            <a:br>
              <a:rPr lang="en-US" dirty="0" smtClean="0"/>
            </a:br>
            <a:r>
              <a:rPr lang="en-US" dirty="0" smtClean="0">
                <a:latin typeface="Andale Mono"/>
                <a:cs typeface="Andale Mono"/>
              </a:rPr>
              <a:t>$   cd  ~/spark-labs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$   cd 1.1-intro</a:t>
            </a:r>
          </a:p>
          <a:p>
            <a:pPr marL="228600" lvl="1" indent="0">
              <a:buNone/>
            </a:pPr>
            <a:r>
              <a:rPr lang="en-US" dirty="0" smtClean="0"/>
              <a:t>follow the </a:t>
            </a:r>
            <a:r>
              <a:rPr lang="en-US" dirty="0" err="1" smtClean="0"/>
              <a:t>README.txt</a:t>
            </a:r>
            <a:r>
              <a:rPr lang="en-US" dirty="0" smtClean="0"/>
              <a:t> file</a:t>
            </a:r>
            <a:br>
              <a:rPr lang="en-US" dirty="0" smtClean="0"/>
            </a:br>
            <a:r>
              <a:rPr lang="en-US" dirty="0" smtClean="0"/>
              <a:t>use  less or  </a:t>
            </a:r>
            <a:r>
              <a:rPr lang="en-US" dirty="0" err="1" smtClean="0"/>
              <a:t>nano</a:t>
            </a:r>
            <a:r>
              <a:rPr lang="en-US" dirty="0" smtClean="0"/>
              <a:t> to read the 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Andale Mono"/>
                <a:cs typeface="Andale Mono"/>
              </a:rPr>
              <a:t>less </a:t>
            </a:r>
            <a:r>
              <a:rPr lang="en-US" dirty="0" err="1" smtClean="0">
                <a:latin typeface="Andale Mono"/>
                <a:cs typeface="Andale Mono"/>
              </a:rPr>
              <a:t>README.txt</a:t>
            </a:r>
            <a:r>
              <a:rPr lang="en-US" dirty="0" smtClean="0"/>
              <a:t>    or   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nano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README.txt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9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Spark-shell (</a:t>
            </a:r>
            <a:r>
              <a:rPr lang="en-US" dirty="0" err="1" smtClean="0"/>
              <a:t>est</a:t>
            </a:r>
            <a:r>
              <a:rPr lang="en-US" dirty="0" smtClean="0"/>
              <a:t> : 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:   ~/spark-labs/1.2-shell</a:t>
            </a:r>
            <a:br>
              <a:rPr lang="en-US" dirty="0" smtClean="0"/>
            </a:br>
            <a:r>
              <a:rPr lang="en-US" dirty="0" smtClean="0"/>
              <a:t>follow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3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RDD (</a:t>
            </a:r>
            <a:r>
              <a:rPr lang="en-US" dirty="0" err="1" smtClean="0"/>
              <a:t>est</a:t>
            </a:r>
            <a:r>
              <a:rPr lang="en-US" dirty="0" smtClean="0"/>
              <a:t> 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 : spark-labs/1.3-rdd</a:t>
            </a:r>
          </a:p>
          <a:p>
            <a:r>
              <a:rPr lang="en-US" dirty="0" smtClean="0"/>
              <a:t>Follow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RDD Caching (30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:  spark-labs/1.3-rdd</a:t>
            </a:r>
          </a:p>
          <a:p>
            <a:r>
              <a:rPr lang="en-US" dirty="0" smtClean="0"/>
              <a:t>Follow : </a:t>
            </a:r>
            <a:r>
              <a:rPr lang="en-US" dirty="0" err="1" smtClean="0"/>
              <a:t>cache.txt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compute engine</a:t>
            </a:r>
          </a:p>
          <a:p>
            <a:r>
              <a:rPr lang="en-US" dirty="0" smtClean="0"/>
              <a:t>Task schedulers</a:t>
            </a:r>
          </a:p>
          <a:p>
            <a:r>
              <a:rPr lang="en-US" dirty="0" smtClean="0"/>
              <a:t>Memory management</a:t>
            </a:r>
            <a:endParaRPr lang="en-US" dirty="0" smtClean="0"/>
          </a:p>
          <a:p>
            <a:r>
              <a:rPr lang="en-US" dirty="0" smtClean="0"/>
              <a:t>Fault recovery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case of node failures -&gt; re-computes missing </a:t>
            </a:r>
            <a:r>
              <a:rPr lang="en-US" dirty="0" smtClean="0"/>
              <a:t>pieces</a:t>
            </a:r>
          </a:p>
          <a:p>
            <a:r>
              <a:rPr lang="en-US" dirty="0" smtClean="0"/>
              <a:t>Interfacing with multiple storage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: map /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map() and </a:t>
            </a:r>
            <a:r>
              <a:rPr lang="en-US" dirty="0" err="1" smtClean="0"/>
              <a:t>flatMap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One input </a:t>
            </a:r>
            <a:r>
              <a:rPr lang="en-US" dirty="0" smtClean="0">
                <a:sym typeface="Wingdings"/>
              </a:rPr>
              <a:t> map()   one output     ( 1  1 )</a:t>
            </a:r>
          </a:p>
          <a:p>
            <a:r>
              <a:rPr lang="en-US" dirty="0" smtClean="0">
                <a:sym typeface="Wingdings"/>
              </a:rPr>
              <a:t>One input  </a:t>
            </a:r>
            <a:r>
              <a:rPr lang="en-US" dirty="0" err="1" smtClean="0">
                <a:sym typeface="Wingdings"/>
              </a:rPr>
              <a:t>flatap</a:t>
            </a:r>
            <a:r>
              <a:rPr lang="en-US" dirty="0" smtClean="0">
                <a:sym typeface="Wingdings"/>
              </a:rPr>
              <a:t>()  multiple elements  ( 1  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45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err="1" smtClean="0">
                <a:latin typeface="Andale Mono"/>
                <a:cs typeface="Andale Mono"/>
              </a:rPr>
              <a:t>val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r.map</a:t>
            </a:r>
            <a:r>
              <a:rPr lang="en-US" dirty="0">
                <a:latin typeface="Andale Mono"/>
                <a:cs typeface="Andale Mono"/>
              </a:rPr>
              <a:t>(line =&gt; </a:t>
            </a:r>
            <a:r>
              <a:rPr lang="en-US" dirty="0" err="1">
                <a:latin typeface="Andale Mono"/>
                <a:cs typeface="Andale Mono"/>
              </a:rPr>
              <a:t>line.split</a:t>
            </a:r>
            <a:r>
              <a:rPr lang="en-US" dirty="0">
                <a:latin typeface="Andale Mono"/>
                <a:cs typeface="Andale Mono"/>
              </a:rPr>
              <a:t>(" ")).collect(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 Array[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Array[String]</a:t>
            </a:r>
            <a:r>
              <a:rPr lang="en-US" dirty="0">
                <a:latin typeface="Andale Mono"/>
                <a:cs typeface="Andale Mono"/>
              </a:rPr>
              <a:t>] 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Array(hello, world)</a:t>
            </a:r>
            <a:r>
              <a:rPr lang="en-US" dirty="0" smtClean="0">
                <a:latin typeface="Andale Mono"/>
                <a:cs typeface="Andale Mono"/>
              </a:rPr>
              <a:t>,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Array(goodbye, world)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 smtClean="0">
                <a:solidFill>
                  <a:srgbClr val="008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(bye, bye)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“)).collect()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[String] </a:t>
            </a:r>
            <a:r>
              <a:rPr lang="en-US" dirty="0">
                <a:latin typeface="Andale Mono"/>
                <a:cs typeface="Andale Mono"/>
              </a:rPr>
              <a:t>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hello, world, goodbye, world, bye, bye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66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91047"/>
              </p:ext>
            </p:extLst>
          </p:nvPr>
        </p:nvGraphicFramePr>
        <p:xfrm>
          <a:off x="498475" y="1981200"/>
          <a:ext cx="75564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89"/>
                <a:gridCol w="2011743"/>
                <a:gridCol w="3805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2, input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 sum = </a:t>
                      </a:r>
                      <a:r>
                        <a:rPr lang="en-US" dirty="0" err="1" smtClean="0"/>
                        <a:t>rdd.reduce</a:t>
                      </a:r>
                      <a:r>
                        <a:rPr lang="en-US" dirty="0" smtClean="0"/>
                        <a:t>((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=&gt; x+ 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reduceByKey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for each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3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bye”)</a:t>
            </a:r>
            <a:br>
              <a:rPr lang="en-US" dirty="0">
                <a:latin typeface="Andale Mono"/>
                <a:cs typeface="Andale Mono"/>
              </a:rPr>
            </a:b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(input)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</a:t>
            </a:r>
            <a:r>
              <a:rPr lang="en-US" dirty="0" err="1" smtClean="0">
                <a:latin typeface="Andale Mono"/>
                <a:cs typeface="Andale Mono"/>
              </a:rPr>
              <a:t>al</a:t>
            </a:r>
            <a:r>
              <a:rPr lang="en-US" dirty="0" smtClean="0">
                <a:latin typeface="Andale Mono"/>
                <a:cs typeface="Andale Mono"/>
              </a:rPr>
              <a:t> counts = </a:t>
            </a: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   	map(word =&gt; (word, 1)).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	</a:t>
            </a:r>
            <a:r>
              <a:rPr lang="en-US" dirty="0" err="1" smtClean="0">
                <a:latin typeface="Andale Mono"/>
                <a:cs typeface="Andale Mono"/>
              </a:rPr>
              <a:t>reduceByKey</a:t>
            </a:r>
            <a:r>
              <a:rPr lang="en-US" dirty="0" smtClean="0">
                <a:latin typeface="Andale Mono"/>
                <a:cs typeface="Andale Mono"/>
              </a:rPr>
              <a:t>(_+_)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2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Sujee Maniyam</a:t>
            </a: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sujee@elephantscale.com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elephantscale.com</a:t>
            </a:r>
          </a:p>
          <a:p>
            <a:pPr marL="0" indent="0" algn="ctr">
              <a:buNone/>
            </a:pPr>
            <a:r>
              <a:rPr lang="en-US" dirty="0"/>
              <a:t>Expert consulting &amp; training in Big Data</a:t>
            </a: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64" y="4262333"/>
            <a:ext cx="1742944" cy="21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Adhoc</a:t>
            </a:r>
            <a:r>
              <a:rPr lang="en-US" dirty="0"/>
              <a:t> / interactive analytics</a:t>
            </a:r>
          </a:p>
          <a:p>
            <a:pPr>
              <a:defRPr/>
            </a:pPr>
            <a:r>
              <a:rPr lang="en-US" dirty="0" smtClean="0"/>
              <a:t>ETL workflow</a:t>
            </a:r>
          </a:p>
          <a:p>
            <a:pPr>
              <a:defRPr/>
            </a:pPr>
            <a:r>
              <a:rPr lang="en-US" dirty="0" smtClean="0"/>
              <a:t>Reporting</a:t>
            </a:r>
          </a:p>
          <a:p>
            <a:pPr>
              <a:defRPr/>
            </a:pPr>
            <a:r>
              <a:rPr lang="en-US" dirty="0" smtClean="0"/>
              <a:t>Supports </a:t>
            </a:r>
            <a:r>
              <a:rPr lang="en-US" dirty="0" err="1" smtClean="0"/>
              <a:t>HiveQL</a:t>
            </a:r>
            <a:r>
              <a:rPr lang="en-US" dirty="0" smtClean="0"/>
              <a:t> (Hive Query Language : A subset of SQL)</a:t>
            </a:r>
          </a:p>
          <a:p>
            <a:pPr>
              <a:defRPr/>
            </a:pPr>
            <a:r>
              <a:rPr lang="en-US" dirty="0" smtClean="0"/>
              <a:t>Natively understands</a:t>
            </a:r>
          </a:p>
          <a:p>
            <a:pPr lvl="1">
              <a:defRPr/>
            </a:pPr>
            <a:r>
              <a:rPr lang="en-US" dirty="0" smtClean="0"/>
              <a:t>CSV :  “mark, 40, M”</a:t>
            </a:r>
          </a:p>
          <a:p>
            <a:pPr lvl="1">
              <a:defRPr/>
            </a:pPr>
            <a:r>
              <a:rPr lang="en-US" dirty="0" smtClean="0"/>
              <a:t>JSON : {“name”: “mark”, “age”: 40}</a:t>
            </a:r>
          </a:p>
          <a:p>
            <a:pPr lvl="1">
              <a:defRPr/>
            </a:pPr>
            <a:r>
              <a:rPr lang="en-US" dirty="0" smtClean="0"/>
              <a:t>Parquet : on disk </a:t>
            </a:r>
            <a:r>
              <a:rPr lang="en-US" dirty="0" smtClean="0">
                <a:solidFill>
                  <a:srgbClr val="3366FF"/>
                </a:solidFill>
              </a:rPr>
              <a:t>columnar </a:t>
            </a:r>
            <a:r>
              <a:rPr lang="en-US" dirty="0" smtClean="0"/>
              <a:t>format, heavily compressed</a:t>
            </a:r>
          </a:p>
          <a:p>
            <a:pPr>
              <a:defRPr/>
            </a:pPr>
            <a:r>
              <a:rPr lang="en-US" dirty="0" smtClean="0"/>
              <a:t>Replaces Shark (earlier SQL engine on Spark)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: 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mark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"age":50,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sex":"M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":"mary", "age":45,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sex":"F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brian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"age":15,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sex":"M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nancy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"age":17,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sex":"F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</a:t>
            </a:r>
          </a:p>
          <a:p>
            <a:pPr marL="0" indent="0">
              <a:buFont typeface="Wingdings" charset="0"/>
              <a:buNone/>
              <a:defRPr/>
            </a:pPr>
            <a:endParaRPr lang="pl-PL" dirty="0">
              <a:latin typeface="Andale Mono"/>
              <a:cs typeface="Andale Mon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latin typeface="Andale Mono"/>
                <a:cs typeface="Andale Mono"/>
              </a:rPr>
              <a:t>// … setup …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 err="1">
                <a:latin typeface="Andale Mono"/>
                <a:cs typeface="Andale Mono"/>
              </a:rPr>
              <a:t>val</a:t>
            </a:r>
            <a:r>
              <a:rPr lang="pl-PL" dirty="0">
                <a:latin typeface="Andale Mono"/>
                <a:cs typeface="Andale Mono"/>
              </a:rPr>
              <a:t> </a:t>
            </a:r>
            <a:r>
              <a:rPr lang="pl-PL" dirty="0" err="1">
                <a:latin typeface="Andale Mono"/>
                <a:cs typeface="Andale Mono"/>
              </a:rPr>
              <a:t>teenagers</a:t>
            </a:r>
            <a:r>
              <a:rPr lang="pl-PL" dirty="0">
                <a:latin typeface="Andale Mono"/>
                <a:cs typeface="Andale Mono"/>
              </a:rPr>
              <a:t> = </a:t>
            </a:r>
            <a:r>
              <a:rPr lang="pl-PL" dirty="0" err="1">
                <a:latin typeface="Andale Mono"/>
                <a:cs typeface="Andale Mono"/>
              </a:rPr>
              <a:t>sqlContext.sql</a:t>
            </a:r>
            <a:r>
              <a:rPr lang="pl-PL" dirty="0">
                <a:latin typeface="Andale Mono"/>
                <a:cs typeface="Andale Mono"/>
              </a:rPr>
              <a:t>("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SELECT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FROM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people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WHERE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age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&gt;= 13 AND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age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&lt;= 19</a:t>
            </a:r>
            <a:r>
              <a:rPr lang="pl-PL" dirty="0">
                <a:latin typeface="Andale Mono"/>
                <a:cs typeface="Andale Mono"/>
              </a:rPr>
              <a:t>")</a:t>
            </a:r>
          </a:p>
          <a:p>
            <a:pPr>
              <a:buFont typeface="Wingdings" charset="0"/>
              <a:buChar char="è"/>
              <a:defRPr/>
            </a:pPr>
            <a:r>
              <a:rPr lang="pl-PL" dirty="0">
                <a:latin typeface="Andale Mono"/>
                <a:cs typeface="Andale Mono"/>
                <a:sym typeface="Wingdings"/>
              </a:rPr>
              <a:t>[</a:t>
            </a:r>
            <a:r>
              <a:rPr lang="pl-PL" dirty="0" err="1">
                <a:latin typeface="Andale Mono"/>
                <a:cs typeface="Andale Mono"/>
                <a:sym typeface="Wingdings"/>
              </a:rPr>
              <a:t>brian</a:t>
            </a:r>
            <a:r>
              <a:rPr lang="pl-PL" dirty="0">
                <a:latin typeface="Andale Mono"/>
                <a:cs typeface="Andale Mono"/>
                <a:sym typeface="Wingdings"/>
              </a:rPr>
              <a:t>, </a:t>
            </a:r>
            <a:r>
              <a:rPr lang="pl-PL" dirty="0" err="1">
                <a:latin typeface="Andale Mono"/>
                <a:cs typeface="Andale Mono"/>
                <a:sym typeface="Wingdings"/>
              </a:rPr>
              <a:t>nancy</a:t>
            </a:r>
            <a:r>
              <a:rPr lang="pl-PL" dirty="0">
                <a:latin typeface="Andale Mono"/>
                <a:cs typeface="Andale Mono"/>
                <a:sym typeface="Wingdings"/>
              </a:rPr>
              <a:t>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Process data streams in </a:t>
            </a:r>
            <a:r>
              <a:rPr lang="en-US" b="1" dirty="0">
                <a:latin typeface="Arial" charset="0"/>
              </a:rPr>
              <a:t>real time, in </a:t>
            </a:r>
            <a:r>
              <a:rPr lang="en-US" b="1" dirty="0">
                <a:solidFill>
                  <a:srgbClr val="3366FF"/>
                </a:solidFill>
                <a:latin typeface="Arial" charset="0"/>
              </a:rPr>
              <a:t>micro-batches</a:t>
            </a:r>
          </a:p>
          <a:p>
            <a:r>
              <a:rPr lang="en-US" dirty="0">
                <a:latin typeface="Arial" charset="0"/>
              </a:rPr>
              <a:t>Low latency, high throughput (1000s events / sec) </a:t>
            </a:r>
          </a:p>
          <a:p>
            <a:r>
              <a:rPr lang="en-US" dirty="0">
                <a:latin typeface="Arial" charset="0"/>
              </a:rPr>
              <a:t>Stock ticks / sensor data (connected devices / </a:t>
            </a:r>
            <a:r>
              <a:rPr lang="en-US" dirty="0" err="1">
                <a:solidFill>
                  <a:srgbClr val="3366FF"/>
                </a:solidFill>
                <a:latin typeface="Arial" charset="0"/>
              </a:rPr>
              <a:t>IoT</a:t>
            </a:r>
            <a:r>
              <a:rPr lang="en-US" dirty="0">
                <a:solidFill>
                  <a:srgbClr val="3366FF"/>
                </a:solidFill>
                <a:latin typeface="Arial" charset="0"/>
              </a:rPr>
              <a:t> – Internet of Things</a:t>
            </a:r>
            <a:r>
              <a:rPr lang="en-US" dirty="0">
                <a:latin typeface="Arial" charset="0"/>
              </a:rPr>
              <a:t>)</a:t>
            </a:r>
          </a:p>
          <a:p>
            <a:endParaRPr lang="en-US" dirty="0">
              <a:latin typeface="Arial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t="-23390" b="-23390"/>
          <a:stretch>
            <a:fillRect/>
          </a:stretch>
        </p:blipFill>
        <p:spPr>
          <a:xfrm>
            <a:off x="1197090" y="3358405"/>
            <a:ext cx="7556313" cy="414496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3338" y="4014363"/>
            <a:ext cx="1422400" cy="979488"/>
          </a:xfrm>
          <a:prstGeom prst="wedgeRoundRectCallout">
            <a:avLst>
              <a:gd name="adj1" fmla="val 65424"/>
              <a:gd name="adj2" fmla="val 869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Streaming Sources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620000" y="3962400"/>
            <a:ext cx="1270000" cy="446088"/>
          </a:xfrm>
          <a:prstGeom prst="wedgeRoundRectCallout">
            <a:avLst>
              <a:gd name="adj1" fmla="val -18230"/>
              <a:gd name="adj2" fmla="val 1189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Storage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7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dirty="0" smtClean="0">
                <a:solidFill>
                  <a:srgbClr val="3366FF"/>
                </a:solidFill>
              </a:rPr>
              <a:t>TODO : insert diagram of HAL</a:t>
            </a:r>
            <a:endParaRPr lang="en-US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/>
              <a:t>Out 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every where </a:t>
            </a:r>
          </a:p>
          <a:p>
            <a:pPr lvl="1"/>
            <a:r>
              <a:rPr lang="en-US" dirty="0"/>
              <a:t>Facebook </a:t>
            </a:r>
            <a:r>
              <a:rPr lang="en-US" dirty="0" smtClean="0"/>
              <a:t>connections</a:t>
            </a:r>
            <a:endParaRPr lang="en-US" dirty="0"/>
          </a:p>
          <a:p>
            <a:pPr lvl="1"/>
            <a:r>
              <a:rPr lang="en-US" dirty="0"/>
              <a:t>Linked-In : ‘people you may know’ </a:t>
            </a:r>
          </a:p>
          <a:p>
            <a:pPr lvl="1"/>
            <a:r>
              <a:rPr lang="en-US" dirty="0"/>
              <a:t>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TODO : insert screen shots Kevin Bacon 6 degree </a:t>
            </a:r>
            <a:r>
              <a:rPr lang="en-US" dirty="0" err="1" smtClean="0"/>
              <a:t>seperation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2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is a library for doing graph processing on Spark</a:t>
            </a:r>
          </a:p>
          <a:p>
            <a:r>
              <a:rPr lang="en-US" dirty="0" smtClean="0"/>
              <a:t>Supported Algorithms</a:t>
            </a:r>
          </a:p>
          <a:p>
            <a:pPr lvl="1"/>
            <a:r>
              <a:rPr lang="en-US" dirty="0" smtClean="0"/>
              <a:t>Page rank (Google’s)</a:t>
            </a:r>
          </a:p>
          <a:p>
            <a:pPr lvl="1"/>
            <a:r>
              <a:rPr lang="en-US" dirty="0" smtClean="0"/>
              <a:t>Distance calculation</a:t>
            </a:r>
          </a:p>
          <a:p>
            <a:pPr lvl="1"/>
            <a:r>
              <a:rPr lang="en-US" dirty="0" smtClean="0"/>
              <a:t>…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1761</TotalTime>
  <Words>1417</Words>
  <Application>Microsoft Macintosh PowerPoint</Application>
  <PresentationFormat>On-screen Show (4:3)</PresentationFormat>
  <Paragraphs>290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Template2</vt:lpstr>
      <vt:lpstr>02 Spark Introduction</vt:lpstr>
      <vt:lpstr>Spark Eco-System</vt:lpstr>
      <vt:lpstr>Spark Core</vt:lpstr>
      <vt:lpstr>Spark SQL</vt:lpstr>
      <vt:lpstr>Spark SQL : Quick Example</vt:lpstr>
      <vt:lpstr>Spark Streaming</vt:lpstr>
      <vt:lpstr>Machine Learning (ML Lib)</vt:lpstr>
      <vt:lpstr>Graphx </vt:lpstr>
      <vt:lpstr>GraphX</vt:lpstr>
      <vt:lpstr>Cluster Managers</vt:lpstr>
      <vt:lpstr>Spark Architecture</vt:lpstr>
      <vt:lpstr>Spark Architecture</vt:lpstr>
      <vt:lpstr>Lab : First Look at Spark</vt:lpstr>
      <vt:lpstr>Lab : First Look At Spark</vt:lpstr>
      <vt:lpstr>Lab : First look at Spark</vt:lpstr>
      <vt:lpstr>Spark Data Model : RDD</vt:lpstr>
      <vt:lpstr>RDD : Loading</vt:lpstr>
      <vt:lpstr>RDD Operations</vt:lpstr>
      <vt:lpstr>Transformations / Actions</vt:lpstr>
      <vt:lpstr>RDD Transformations</vt:lpstr>
      <vt:lpstr>RDD Actions</vt:lpstr>
      <vt:lpstr>Partitions Explained</vt:lpstr>
      <vt:lpstr>RDD : Saving</vt:lpstr>
      <vt:lpstr>Caching of RDDs</vt:lpstr>
      <vt:lpstr>Lab Time !</vt:lpstr>
      <vt:lpstr>Lab : Running Spark (est : 15-30 mins)</vt:lpstr>
      <vt:lpstr>Lab : Spark-shell (est : 30 mins)</vt:lpstr>
      <vt:lpstr>Lab : RDD (est 30 mins)</vt:lpstr>
      <vt:lpstr>Lab : RDD Caching (30 mins)</vt:lpstr>
      <vt:lpstr>Spark : map / flatMap</vt:lpstr>
      <vt:lpstr>Map vs Flatmap Example</vt:lpstr>
      <vt:lpstr>Aggregate Functions</vt:lpstr>
      <vt:lpstr>Word Count Example</vt:lpstr>
      <vt:lpstr>Thanks !</vt:lpstr>
      <vt:lpstr>Credits </vt:lpstr>
    </vt:vector>
  </TitlesOfParts>
  <Company>uloop.com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Sujee Maniyam</cp:lastModifiedBy>
  <cp:revision>406</cp:revision>
  <dcterms:created xsi:type="dcterms:W3CDTF">2013-10-16T16:30:27Z</dcterms:created>
  <dcterms:modified xsi:type="dcterms:W3CDTF">2015-01-26T04:01:29Z</dcterms:modified>
</cp:coreProperties>
</file>