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8" r:id="rId3"/>
    <p:sldId id="296" r:id="rId4"/>
    <p:sldId id="279" r:id="rId5"/>
    <p:sldId id="280" r:id="rId6"/>
    <p:sldId id="289" r:id="rId7"/>
    <p:sldId id="290" r:id="rId8"/>
    <p:sldId id="291" r:id="rId9"/>
    <p:sldId id="292" r:id="rId10"/>
    <p:sldId id="307" r:id="rId11"/>
    <p:sldId id="281" r:id="rId12"/>
    <p:sldId id="294" r:id="rId13"/>
    <p:sldId id="295" r:id="rId14"/>
    <p:sldId id="300" r:id="rId15"/>
    <p:sldId id="301" r:id="rId16"/>
    <p:sldId id="285" r:id="rId17"/>
    <p:sldId id="286" r:id="rId18"/>
    <p:sldId id="302" r:id="rId19"/>
    <p:sldId id="297" r:id="rId20"/>
    <p:sldId id="282" r:id="rId21"/>
    <p:sldId id="303" r:id="rId22"/>
    <p:sldId id="304" r:id="rId23"/>
    <p:sldId id="305" r:id="rId24"/>
    <p:sldId id="283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8"/>
    <a:srgbClr val="FF5969"/>
    <a:srgbClr val="52C9BD"/>
    <a:srgbClr val="043E2A"/>
    <a:srgbClr val="FEC630"/>
    <a:srgbClr val="52CBBE"/>
    <a:srgbClr val="5D7373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9478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43E2A"/>
                </a:solidFill>
                <a:latin typeface="Tw Cen MT" panose="020B0602020104020603" pitchFamily="34" charset="0"/>
              </a:rPr>
              <a:t>NMRS-LIMS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66593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6203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5969"/>
                </a:solidFill>
                <a:latin typeface="Tw Cen MT" panose="020B0602020104020603" pitchFamily="34" charset="0"/>
              </a:rPr>
              <a:t>Integration User Guide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799953" y="0"/>
            <a:ext cx="12492665" cy="6858000"/>
            <a:chOff x="-290920" y="0"/>
            <a:chExt cx="12492665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421296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82537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Login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9295937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421295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610567" y="3052938"/>
              <a:ext cx="3435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Lab Order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344792" y="0"/>
            <a:ext cx="10014491" cy="6858000"/>
            <a:chOff x="491575" y="0"/>
            <a:chExt cx="10014491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421296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18096" y="3105832"/>
              <a:ext cx="3329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Manifest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8482350" y="0"/>
            <a:ext cx="9613383" cy="6858000"/>
            <a:chOff x="491575" y="0"/>
            <a:chExt cx="9613383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421293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064096" y="3041222"/>
              <a:ext cx="3435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Request Results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135696" y="-1"/>
            <a:ext cx="8692334" cy="6858000"/>
            <a:chOff x="718505" y="-1"/>
            <a:chExt cx="8692334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548760" y="1550504"/>
              <a:ext cx="862076" cy="354329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890418" y="3086539"/>
              <a:ext cx="2394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4A5D9A-68C6-4564-BE60-45CF1262EB0B}"/>
              </a:ext>
            </a:extLst>
          </p:cNvPr>
          <p:cNvGrpSpPr/>
          <p:nvPr/>
        </p:nvGrpSpPr>
        <p:grpSpPr>
          <a:xfrm>
            <a:off x="-1706214" y="-1"/>
            <a:ext cx="13901114" cy="7096634"/>
            <a:chOff x="-1706214" y="-1"/>
            <a:chExt cx="13901114" cy="7096634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ECA78D-8F04-4666-B9E1-CC29CDBE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0157" y="-1"/>
              <a:ext cx="7096634" cy="7096634"/>
            </a:xfrm>
            <a:prstGeom prst="rect">
              <a:avLst/>
            </a:prstGeom>
          </p:spPr>
        </p:pic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7F61C65-B3DC-4C25-ABF3-01C191173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8575" y="5942129"/>
              <a:ext cx="1552115" cy="70039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8D179-7114-4941-A973-198FF9EDB6BB}"/>
                </a:ext>
              </a:extLst>
            </p:cNvPr>
            <p:cNvGrpSpPr/>
            <p:nvPr/>
          </p:nvGrpSpPr>
          <p:grpSpPr>
            <a:xfrm>
              <a:off x="-1706214" y="0"/>
              <a:ext cx="13901114" cy="111152"/>
              <a:chOff x="-1706214" y="0"/>
              <a:chExt cx="13901114" cy="1111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B9E501-2CC9-42CC-A8FE-3454922B27A8}"/>
                  </a:ext>
                </a:extLst>
              </p:cNvPr>
              <p:cNvSpPr/>
              <p:nvPr/>
            </p:nvSpPr>
            <p:spPr>
              <a:xfrm>
                <a:off x="-1700004" y="0"/>
                <a:ext cx="13894904" cy="6899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CBB6D7-B9FA-4DD6-9503-9139AB40D2E5}"/>
                  </a:ext>
                </a:extLst>
              </p:cNvPr>
              <p:cNvSpPr/>
              <p:nvPr/>
            </p:nvSpPr>
            <p:spPr>
              <a:xfrm>
                <a:off x="-1706214" y="65433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EBC9866-B673-49F8-92FC-BAF8FB6C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437" y="6052931"/>
              <a:ext cx="1489005" cy="537623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9F5FDE-7849-48FD-ABE7-D65AFD15CD02}"/>
                </a:ext>
              </a:extLst>
            </p:cNvPr>
            <p:cNvGrpSpPr/>
            <p:nvPr/>
          </p:nvGrpSpPr>
          <p:grpSpPr>
            <a:xfrm>
              <a:off x="-1702900" y="6746869"/>
              <a:ext cx="13896542" cy="111152"/>
              <a:chOff x="-1702900" y="6746869"/>
              <a:chExt cx="13896542" cy="1111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0425FD-6C42-4AAF-843F-52D057D0D630}"/>
                  </a:ext>
                </a:extLst>
              </p:cNvPr>
              <p:cNvSpPr/>
              <p:nvPr/>
            </p:nvSpPr>
            <p:spPr>
              <a:xfrm>
                <a:off x="-1702900" y="6746869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48F6B8-7B68-40DA-B2E6-931BA1BFF443}"/>
                  </a:ext>
                </a:extLst>
              </p:cNvPr>
              <p:cNvSpPr/>
              <p:nvPr/>
            </p:nvSpPr>
            <p:spPr>
              <a:xfrm>
                <a:off x="-1701262" y="6789025"/>
                <a:ext cx="13894904" cy="689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</p:grpSp>
      <p:sp>
        <p:nvSpPr>
          <p:cNvPr id="64" name="Subtitle 2">
            <a:extLst>
              <a:ext uri="{FF2B5EF4-FFF2-40B4-BE49-F238E27FC236}">
                <a16:creationId xmlns:a16="http://schemas.microsoft.com/office/drawing/2014/main" id="{173FABD3-9BEC-4AB7-A49D-8D5184708189}"/>
              </a:ext>
            </a:extLst>
          </p:cNvPr>
          <p:cNvSpPr txBox="1">
            <a:spLocks/>
          </p:cNvSpPr>
          <p:nvPr/>
        </p:nvSpPr>
        <p:spPr>
          <a:xfrm>
            <a:off x="6501248" y="5441399"/>
            <a:ext cx="2162410" cy="451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February 2021</a:t>
            </a: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300665" y="0"/>
            <a:ext cx="12492665" cy="6858000"/>
            <a:chOff x="-290920" y="0"/>
            <a:chExt cx="12492665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421296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82537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Login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1704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421295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604709" y="3047080"/>
              <a:ext cx="3447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Lab Order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8606636" y="0"/>
            <a:ext cx="9613383" cy="6858000"/>
            <a:chOff x="491575" y="0"/>
            <a:chExt cx="9613383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421293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064096" y="3041222"/>
              <a:ext cx="3435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Request Results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259982" y="-1"/>
            <a:ext cx="8692333" cy="6858000"/>
            <a:chOff x="718505" y="-1"/>
            <a:chExt cx="8692333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1550504"/>
              <a:ext cx="1168400" cy="354329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24794" y="3095897"/>
              <a:ext cx="23257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4A5D9A-68C6-4564-BE60-45CF1262EB0B}"/>
              </a:ext>
            </a:extLst>
          </p:cNvPr>
          <p:cNvGrpSpPr/>
          <p:nvPr/>
        </p:nvGrpSpPr>
        <p:grpSpPr>
          <a:xfrm>
            <a:off x="-1710958" y="0"/>
            <a:ext cx="13902958" cy="7131132"/>
            <a:chOff x="-1700004" y="0"/>
            <a:chExt cx="13902958" cy="7131132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ECA78D-8F04-4666-B9E1-CC29CDBE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194" y="34498"/>
              <a:ext cx="7096634" cy="7096634"/>
            </a:xfrm>
            <a:prstGeom prst="rect">
              <a:avLst/>
            </a:prstGeom>
          </p:spPr>
        </p:pic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7F61C65-B3DC-4C25-ABF3-01C191173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160" y="5969180"/>
              <a:ext cx="1552115" cy="70039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8D179-7114-4941-A973-198FF9EDB6BB}"/>
                </a:ext>
              </a:extLst>
            </p:cNvPr>
            <p:cNvGrpSpPr/>
            <p:nvPr/>
          </p:nvGrpSpPr>
          <p:grpSpPr>
            <a:xfrm>
              <a:off x="-1700004" y="0"/>
              <a:ext cx="13899388" cy="111152"/>
              <a:chOff x="-1700004" y="0"/>
              <a:chExt cx="13899388" cy="1111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B9E501-2CC9-42CC-A8FE-3454922B27A8}"/>
                  </a:ext>
                </a:extLst>
              </p:cNvPr>
              <p:cNvSpPr/>
              <p:nvPr/>
            </p:nvSpPr>
            <p:spPr>
              <a:xfrm>
                <a:off x="-1700004" y="0"/>
                <a:ext cx="13894904" cy="6899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CBB6D7-B9FA-4DD6-9503-9139AB40D2E5}"/>
                  </a:ext>
                </a:extLst>
              </p:cNvPr>
              <p:cNvSpPr/>
              <p:nvPr/>
            </p:nvSpPr>
            <p:spPr>
              <a:xfrm>
                <a:off x="-1695520" y="65433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EBC9866-B673-49F8-92FC-BAF8FB6C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631" y="6049701"/>
              <a:ext cx="1489005" cy="537623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9F5FDE-7849-48FD-ABE7-D65AFD15CD02}"/>
                </a:ext>
              </a:extLst>
            </p:cNvPr>
            <p:cNvGrpSpPr/>
            <p:nvPr/>
          </p:nvGrpSpPr>
          <p:grpSpPr>
            <a:xfrm>
              <a:off x="-1695787" y="6746869"/>
              <a:ext cx="13898741" cy="111152"/>
              <a:chOff x="-1695787" y="6746869"/>
              <a:chExt cx="13898741" cy="1111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0425FD-6C42-4AAF-843F-52D057D0D630}"/>
                  </a:ext>
                </a:extLst>
              </p:cNvPr>
              <p:cNvSpPr/>
              <p:nvPr/>
            </p:nvSpPr>
            <p:spPr>
              <a:xfrm>
                <a:off x="-1691950" y="6746869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48F6B8-7B68-40DA-B2E6-931BA1BFF443}"/>
                  </a:ext>
                </a:extLst>
              </p:cNvPr>
              <p:cNvSpPr/>
              <p:nvPr/>
            </p:nvSpPr>
            <p:spPr>
              <a:xfrm>
                <a:off x="-1695787" y="6789025"/>
                <a:ext cx="13894904" cy="689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1825D7-AFAE-47BC-A3A2-DA2E1D91B7EE}"/>
              </a:ext>
            </a:extLst>
          </p:cNvPr>
          <p:cNvGrpSpPr/>
          <p:nvPr/>
        </p:nvGrpSpPr>
        <p:grpSpPr>
          <a:xfrm>
            <a:off x="1653845" y="-101487"/>
            <a:ext cx="8279220" cy="1608236"/>
            <a:chOff x="2797004" y="3577854"/>
            <a:chExt cx="6791601" cy="162646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0C7C82-F08C-4866-A3BC-D4C3B307FDD3}"/>
                </a:ext>
              </a:extLst>
            </p:cNvPr>
            <p:cNvSpPr txBox="1"/>
            <p:nvPr/>
          </p:nvSpPr>
          <p:spPr>
            <a:xfrm>
              <a:off x="4601563" y="3577854"/>
              <a:ext cx="3533173" cy="760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3200" dirty="0">
                  <a:solidFill>
                    <a:srgbClr val="043E2A"/>
                  </a:solidFill>
                  <a:latin typeface="Tw Cen MT" panose="020B0602020104020603" pitchFamily="34" charset="0"/>
                </a:rPr>
                <a:t>Ordering Viral Load Test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B267AC-4F7F-43AD-8BA7-2EFE028F8035}"/>
                </a:ext>
              </a:extLst>
            </p:cNvPr>
            <p:cNvSpPr txBox="1"/>
            <p:nvPr/>
          </p:nvSpPr>
          <p:spPr>
            <a:xfrm>
              <a:off x="2797004" y="4177145"/>
              <a:ext cx="6791601" cy="1027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From the Lab order form, (</a:t>
              </a:r>
              <a:r>
                <a:rPr lang="en-US" sz="2000" dirty="0">
                  <a:solidFill>
                    <a:srgbClr val="00A0A8"/>
                  </a:solidFill>
                  <a:latin typeface="Tw Cen MT" panose="020B0602020104020603" pitchFamily="34" charset="0"/>
                </a:rPr>
                <a:t>PCR Sample No, Sample Type, Indication for Viral Load, Sample Collection, Name of Clinician &amp; Date ordered</a:t>
              </a: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) are required to be filled to avoid errors.</a:t>
              </a:r>
              <a:endParaRPr lang="en-US" sz="2000" dirty="0">
                <a:solidFill>
                  <a:srgbClr val="00A0A8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49" name="Picture 4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5AE60E-D9F1-415A-9ED6-697B163A23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866" y="1395212"/>
            <a:ext cx="4948812" cy="472478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2763DFF-DA2E-446F-B48F-7AE63E59BD12}"/>
              </a:ext>
            </a:extLst>
          </p:cNvPr>
          <p:cNvSpPr txBox="1"/>
          <p:nvPr/>
        </p:nvSpPr>
        <p:spPr>
          <a:xfrm>
            <a:off x="5423409" y="3106888"/>
            <a:ext cx="647702" cy="579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6A8083-8101-42F8-831C-3E98ECAB3C07}"/>
              </a:ext>
            </a:extLst>
          </p:cNvPr>
          <p:cNvSpPr txBox="1"/>
          <p:nvPr/>
        </p:nvSpPr>
        <p:spPr>
          <a:xfrm>
            <a:off x="7061756" y="2982265"/>
            <a:ext cx="459596" cy="358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BA7D1D-18D5-46C2-8FCB-5C2BA89C768C}"/>
              </a:ext>
            </a:extLst>
          </p:cNvPr>
          <p:cNvSpPr txBox="1"/>
          <p:nvPr/>
        </p:nvSpPr>
        <p:spPr>
          <a:xfrm>
            <a:off x="8718646" y="2982265"/>
            <a:ext cx="459596" cy="358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C03E24-A5A7-41DE-9A0E-79B11682AB56}"/>
              </a:ext>
            </a:extLst>
          </p:cNvPr>
          <p:cNvSpPr txBox="1"/>
          <p:nvPr/>
        </p:nvSpPr>
        <p:spPr>
          <a:xfrm>
            <a:off x="5547255" y="4490543"/>
            <a:ext cx="463403" cy="358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7BE2DB-280D-45C8-B6CD-C2D6CD73491A}"/>
              </a:ext>
            </a:extLst>
          </p:cNvPr>
          <p:cNvSpPr txBox="1"/>
          <p:nvPr/>
        </p:nvSpPr>
        <p:spPr>
          <a:xfrm>
            <a:off x="7648567" y="4503161"/>
            <a:ext cx="657455" cy="358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5" name="Picture 5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F4F09733-78F3-417D-AC06-3D6449FA4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86" y="1395212"/>
            <a:ext cx="4294417" cy="458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58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300665" y="0"/>
            <a:ext cx="12492665" cy="6858000"/>
            <a:chOff x="-290920" y="0"/>
            <a:chExt cx="12492665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421296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82537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Login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1704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421295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604709" y="3066958"/>
              <a:ext cx="3447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Lab Order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200950" y="0"/>
            <a:ext cx="11429386" cy="6858000"/>
            <a:chOff x="491575" y="0"/>
            <a:chExt cx="10014491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421296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18096" y="3105832"/>
              <a:ext cx="3329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Manifest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8606636" y="0"/>
            <a:ext cx="9613383" cy="6858000"/>
            <a:chOff x="491575" y="0"/>
            <a:chExt cx="9613383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421293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064096" y="3041222"/>
              <a:ext cx="3435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Request Results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259982" y="-1"/>
            <a:ext cx="8692333" cy="6858000"/>
            <a:chOff x="718505" y="-1"/>
            <a:chExt cx="8692333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1550504"/>
              <a:ext cx="1168400" cy="354329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27262" y="3108304"/>
              <a:ext cx="23208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4A5D9A-68C6-4564-BE60-45CF1262EB0B}"/>
              </a:ext>
            </a:extLst>
          </p:cNvPr>
          <p:cNvGrpSpPr/>
          <p:nvPr/>
        </p:nvGrpSpPr>
        <p:grpSpPr>
          <a:xfrm>
            <a:off x="-1702904" y="1768"/>
            <a:ext cx="13902958" cy="7131132"/>
            <a:chOff x="-1700004" y="0"/>
            <a:chExt cx="13902958" cy="7131132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ECA78D-8F04-4666-B9E1-CC29CDBE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194" y="34498"/>
              <a:ext cx="7096634" cy="7096634"/>
            </a:xfrm>
            <a:prstGeom prst="rect">
              <a:avLst/>
            </a:prstGeom>
          </p:spPr>
        </p:pic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7F61C65-B3DC-4C25-ABF3-01C191173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160" y="5969180"/>
              <a:ext cx="1552115" cy="70039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8D179-7114-4941-A973-198FF9EDB6BB}"/>
                </a:ext>
              </a:extLst>
            </p:cNvPr>
            <p:cNvGrpSpPr/>
            <p:nvPr/>
          </p:nvGrpSpPr>
          <p:grpSpPr>
            <a:xfrm>
              <a:off x="-1700004" y="0"/>
              <a:ext cx="13899388" cy="111152"/>
              <a:chOff x="-1700004" y="0"/>
              <a:chExt cx="13899388" cy="1111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B9E501-2CC9-42CC-A8FE-3454922B27A8}"/>
                  </a:ext>
                </a:extLst>
              </p:cNvPr>
              <p:cNvSpPr/>
              <p:nvPr/>
            </p:nvSpPr>
            <p:spPr>
              <a:xfrm>
                <a:off x="-1700004" y="0"/>
                <a:ext cx="13894904" cy="6899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CBB6D7-B9FA-4DD6-9503-9139AB40D2E5}"/>
                  </a:ext>
                </a:extLst>
              </p:cNvPr>
              <p:cNvSpPr/>
              <p:nvPr/>
            </p:nvSpPr>
            <p:spPr>
              <a:xfrm>
                <a:off x="-1695520" y="65433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EBC9866-B673-49F8-92FC-BAF8FB6C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631" y="6049701"/>
              <a:ext cx="1489005" cy="537623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9F5FDE-7849-48FD-ABE7-D65AFD15CD02}"/>
                </a:ext>
              </a:extLst>
            </p:cNvPr>
            <p:cNvGrpSpPr/>
            <p:nvPr/>
          </p:nvGrpSpPr>
          <p:grpSpPr>
            <a:xfrm>
              <a:off x="-1695787" y="6746869"/>
              <a:ext cx="13898741" cy="111152"/>
              <a:chOff x="-1695787" y="6746869"/>
              <a:chExt cx="13898741" cy="1111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0425FD-6C42-4AAF-843F-52D057D0D630}"/>
                  </a:ext>
                </a:extLst>
              </p:cNvPr>
              <p:cNvSpPr/>
              <p:nvPr/>
            </p:nvSpPr>
            <p:spPr>
              <a:xfrm>
                <a:off x="-1691950" y="6746869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48F6B8-7B68-40DA-B2E6-931BA1BFF443}"/>
                  </a:ext>
                </a:extLst>
              </p:cNvPr>
              <p:cNvSpPr/>
              <p:nvPr/>
            </p:nvSpPr>
            <p:spPr>
              <a:xfrm>
                <a:off x="-1695787" y="6789025"/>
                <a:ext cx="13894904" cy="689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0972AEA9-B488-4F4C-AAC5-8E6972A605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986" y="1998001"/>
            <a:ext cx="6826601" cy="3962604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9C1137DA-259A-4A3C-85EE-CEE445C53A2D}"/>
              </a:ext>
            </a:extLst>
          </p:cNvPr>
          <p:cNvGrpSpPr/>
          <p:nvPr/>
        </p:nvGrpSpPr>
        <p:grpSpPr>
          <a:xfrm>
            <a:off x="1997133" y="391584"/>
            <a:ext cx="8443797" cy="1547299"/>
            <a:chOff x="2810497" y="3874286"/>
            <a:chExt cx="6791601" cy="154729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7149C19-39D5-444E-8FB4-C90E5EF08616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43E2A"/>
                  </a:solidFill>
                  <a:latin typeface="Tw Cen MT" panose="020B0602020104020603" pitchFamily="34" charset="0"/>
                </a:rPr>
                <a:t>Getting Started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28F55B4-D8B1-4C71-90A1-F5B78FA449C6}"/>
                </a:ext>
              </a:extLst>
            </p:cNvPr>
            <p:cNvSpPr txBox="1"/>
            <p:nvPr/>
          </p:nvSpPr>
          <p:spPr>
            <a:xfrm>
              <a:off x="2810497" y="4405922"/>
              <a:ext cx="67916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From the landing page, select the </a:t>
              </a:r>
              <a:r>
                <a:rPr lang="en-US" sz="2000" dirty="0">
                  <a:solidFill>
                    <a:srgbClr val="00A0A8"/>
                  </a:solidFill>
                  <a:latin typeface="Tw Cen MT" panose="020B0602020104020603" pitchFamily="34" charset="0"/>
                </a:rPr>
                <a:t>EMR-LIMS Exchange </a:t>
              </a: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Module</a:t>
              </a:r>
            </a:p>
            <a:p>
              <a:pPr algn="ctr"/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This directs you to a page where you can either generate a manifest, view manifests or request results from the LIMS</a:t>
              </a:r>
              <a:endParaRPr lang="en-US" sz="2000" dirty="0">
                <a:solidFill>
                  <a:srgbClr val="00A0A8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4885DAB-7664-4866-BE4B-D1C9CB80F356}"/>
              </a:ext>
            </a:extLst>
          </p:cNvPr>
          <p:cNvSpPr/>
          <p:nvPr/>
        </p:nvSpPr>
        <p:spPr>
          <a:xfrm>
            <a:off x="5202894" y="2799358"/>
            <a:ext cx="1251751" cy="984953"/>
          </a:xfrm>
          <a:prstGeom prst="roundRect">
            <a:avLst/>
          </a:prstGeom>
          <a:noFill/>
          <a:ln w="38100">
            <a:solidFill>
              <a:srgbClr val="FF5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3C5F86-0FC0-4FCB-AB33-F3489C8E7F81}"/>
              </a:ext>
            </a:extLst>
          </p:cNvPr>
          <p:cNvCxnSpPr>
            <a:cxnSpLocks/>
          </p:cNvCxnSpPr>
          <p:nvPr/>
        </p:nvCxnSpPr>
        <p:spPr>
          <a:xfrm flipH="1">
            <a:off x="6135050" y="1209969"/>
            <a:ext cx="1239785" cy="1522011"/>
          </a:xfrm>
          <a:prstGeom prst="straightConnector1">
            <a:avLst/>
          </a:prstGeom>
          <a:ln w="19050">
            <a:solidFill>
              <a:srgbClr val="FF5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583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300665" y="0"/>
            <a:ext cx="12492665" cy="6858000"/>
            <a:chOff x="-290920" y="0"/>
            <a:chExt cx="12492665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421296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82537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Login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1704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421295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604709" y="3066958"/>
              <a:ext cx="3447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Lab Order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200950" y="0"/>
            <a:ext cx="11429386" cy="6858000"/>
            <a:chOff x="491575" y="0"/>
            <a:chExt cx="10014491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421296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18096" y="3105832"/>
              <a:ext cx="3329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Manifest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8606636" y="0"/>
            <a:ext cx="9613383" cy="6858000"/>
            <a:chOff x="491575" y="0"/>
            <a:chExt cx="9613383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421293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064096" y="3041222"/>
              <a:ext cx="3435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Request Results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259982" y="-1"/>
            <a:ext cx="8692333" cy="6858000"/>
            <a:chOff x="718505" y="-1"/>
            <a:chExt cx="8692333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1550504"/>
              <a:ext cx="1168400" cy="354329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27262" y="3108304"/>
              <a:ext cx="23208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4A5D9A-68C6-4564-BE60-45CF1262EB0B}"/>
              </a:ext>
            </a:extLst>
          </p:cNvPr>
          <p:cNvGrpSpPr/>
          <p:nvPr/>
        </p:nvGrpSpPr>
        <p:grpSpPr>
          <a:xfrm>
            <a:off x="-1702904" y="1768"/>
            <a:ext cx="13902958" cy="7131132"/>
            <a:chOff x="-1700004" y="0"/>
            <a:chExt cx="13902958" cy="7131132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ECA78D-8F04-4666-B9E1-CC29CDBE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194" y="34498"/>
              <a:ext cx="7096634" cy="7096634"/>
            </a:xfrm>
            <a:prstGeom prst="rect">
              <a:avLst/>
            </a:prstGeom>
          </p:spPr>
        </p:pic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7F61C65-B3DC-4C25-ABF3-01C191173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160" y="5969180"/>
              <a:ext cx="1552115" cy="70039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8D179-7114-4941-A973-198FF9EDB6BB}"/>
                </a:ext>
              </a:extLst>
            </p:cNvPr>
            <p:cNvGrpSpPr/>
            <p:nvPr/>
          </p:nvGrpSpPr>
          <p:grpSpPr>
            <a:xfrm>
              <a:off x="-1700004" y="0"/>
              <a:ext cx="13899388" cy="111152"/>
              <a:chOff x="-1700004" y="0"/>
              <a:chExt cx="13899388" cy="1111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B9E501-2CC9-42CC-A8FE-3454922B27A8}"/>
                  </a:ext>
                </a:extLst>
              </p:cNvPr>
              <p:cNvSpPr/>
              <p:nvPr/>
            </p:nvSpPr>
            <p:spPr>
              <a:xfrm>
                <a:off x="-1700004" y="0"/>
                <a:ext cx="13894904" cy="6899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CBB6D7-B9FA-4DD6-9503-9139AB40D2E5}"/>
                  </a:ext>
                </a:extLst>
              </p:cNvPr>
              <p:cNvSpPr/>
              <p:nvPr/>
            </p:nvSpPr>
            <p:spPr>
              <a:xfrm>
                <a:off x="-1695520" y="65433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EBC9866-B673-49F8-92FC-BAF8FB6C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631" y="6049701"/>
              <a:ext cx="1489005" cy="537623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9F5FDE-7849-48FD-ABE7-D65AFD15CD02}"/>
                </a:ext>
              </a:extLst>
            </p:cNvPr>
            <p:cNvGrpSpPr/>
            <p:nvPr/>
          </p:nvGrpSpPr>
          <p:grpSpPr>
            <a:xfrm>
              <a:off x="-1695787" y="6746869"/>
              <a:ext cx="13898741" cy="111152"/>
              <a:chOff x="-1695787" y="6746869"/>
              <a:chExt cx="13898741" cy="1111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0425FD-6C42-4AAF-843F-52D057D0D630}"/>
                  </a:ext>
                </a:extLst>
              </p:cNvPr>
              <p:cNvSpPr/>
              <p:nvPr/>
            </p:nvSpPr>
            <p:spPr>
              <a:xfrm>
                <a:off x="-1691950" y="6746869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48F6B8-7B68-40DA-B2E6-931BA1BFF443}"/>
                  </a:ext>
                </a:extLst>
              </p:cNvPr>
              <p:cNvSpPr/>
              <p:nvPr/>
            </p:nvSpPr>
            <p:spPr>
              <a:xfrm>
                <a:off x="-1695787" y="6789025"/>
                <a:ext cx="13894904" cy="689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3E42158-6635-451E-8285-174A5C07639A}"/>
              </a:ext>
            </a:extLst>
          </p:cNvPr>
          <p:cNvGrpSpPr/>
          <p:nvPr/>
        </p:nvGrpSpPr>
        <p:grpSpPr>
          <a:xfrm>
            <a:off x="2092699" y="504543"/>
            <a:ext cx="8127451" cy="1547299"/>
            <a:chOff x="2810497" y="3874286"/>
            <a:chExt cx="6791601" cy="154729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1603CD-41D2-4F02-A9A2-3EFF284EB65A}"/>
                </a:ext>
              </a:extLst>
            </p:cNvPr>
            <p:cNvSpPr txBox="1"/>
            <p:nvPr/>
          </p:nvSpPr>
          <p:spPr>
            <a:xfrm>
              <a:off x="4168474" y="3874286"/>
              <a:ext cx="4464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43E2A"/>
                  </a:solidFill>
                  <a:latin typeface="Tw Cen MT" panose="020B0602020104020603" pitchFamily="34" charset="0"/>
                </a:rPr>
                <a:t>LIMS Module Dashboard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351C47C-7C34-4A34-AD2D-FBE0AAF3D1C5}"/>
                </a:ext>
              </a:extLst>
            </p:cNvPr>
            <p:cNvSpPr txBox="1"/>
            <p:nvPr/>
          </p:nvSpPr>
          <p:spPr>
            <a:xfrm>
              <a:off x="2810497" y="4405922"/>
              <a:ext cx="67916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Select </a:t>
              </a:r>
              <a:r>
                <a:rPr lang="en-US" sz="2000" dirty="0">
                  <a:solidFill>
                    <a:srgbClr val="00A0A8"/>
                  </a:solidFill>
                  <a:latin typeface="Tw Cen MT" panose="020B0602020104020603" pitchFamily="34" charset="0"/>
                </a:rPr>
                <a:t>Generate Manifest </a:t>
              </a: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to create a new manifest</a:t>
              </a:r>
            </a:p>
            <a:p>
              <a:pPr algn="ctr"/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The manifest contains the details of all the samples to be sent to the reference lab for testing </a:t>
              </a:r>
            </a:p>
          </p:txBody>
        </p:sp>
      </p:grpSp>
      <p:pic>
        <p:nvPicPr>
          <p:cNvPr id="50" name="Picture 4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C893C3-ED9E-46D9-84C4-1AB195561F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" r="6834" b="18630"/>
          <a:stretch/>
        </p:blipFill>
        <p:spPr>
          <a:xfrm>
            <a:off x="1442133" y="2402017"/>
            <a:ext cx="8278193" cy="2282505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D8EF3E1-D54F-4DFE-A48F-47651B44EFB1}"/>
              </a:ext>
            </a:extLst>
          </p:cNvPr>
          <p:cNvSpPr/>
          <p:nvPr/>
        </p:nvSpPr>
        <p:spPr>
          <a:xfrm>
            <a:off x="1566803" y="3102366"/>
            <a:ext cx="1618169" cy="1086746"/>
          </a:xfrm>
          <a:prstGeom prst="roundRect">
            <a:avLst/>
          </a:prstGeom>
          <a:noFill/>
          <a:ln w="38100">
            <a:solidFill>
              <a:srgbClr val="FF5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F13330-9E8C-429D-8989-B8B3321DB80B}"/>
              </a:ext>
            </a:extLst>
          </p:cNvPr>
          <p:cNvCxnSpPr>
            <a:cxnSpLocks/>
          </p:cNvCxnSpPr>
          <p:nvPr/>
        </p:nvCxnSpPr>
        <p:spPr>
          <a:xfrm flipH="1">
            <a:off x="2694255" y="1421293"/>
            <a:ext cx="2887838" cy="1618926"/>
          </a:xfrm>
          <a:prstGeom prst="straightConnector1">
            <a:avLst/>
          </a:prstGeom>
          <a:ln w="19050">
            <a:solidFill>
              <a:srgbClr val="FF5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886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300665" y="0"/>
            <a:ext cx="12492665" cy="6858000"/>
            <a:chOff x="-290920" y="0"/>
            <a:chExt cx="12492665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421296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82537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Login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1704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421295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604709" y="3066958"/>
              <a:ext cx="3447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Lab Order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200950" y="0"/>
            <a:ext cx="11429386" cy="6858000"/>
            <a:chOff x="491575" y="0"/>
            <a:chExt cx="10014491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421296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18096" y="3105832"/>
              <a:ext cx="3329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Manifest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8606636" y="0"/>
            <a:ext cx="9613383" cy="6858000"/>
            <a:chOff x="491575" y="0"/>
            <a:chExt cx="9613383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421293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064096" y="3041222"/>
              <a:ext cx="3435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Request Results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259982" y="-1"/>
            <a:ext cx="8692333" cy="6858000"/>
            <a:chOff x="718505" y="-1"/>
            <a:chExt cx="8692333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1550504"/>
              <a:ext cx="1168400" cy="354329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27262" y="3108304"/>
              <a:ext cx="23208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4A5D9A-68C6-4564-BE60-45CF1262EB0B}"/>
              </a:ext>
            </a:extLst>
          </p:cNvPr>
          <p:cNvGrpSpPr/>
          <p:nvPr/>
        </p:nvGrpSpPr>
        <p:grpSpPr>
          <a:xfrm>
            <a:off x="-1702904" y="1768"/>
            <a:ext cx="13902958" cy="7131132"/>
            <a:chOff x="-1700004" y="0"/>
            <a:chExt cx="13902958" cy="7131132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ECA78D-8F04-4666-B9E1-CC29CDBE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194" y="34498"/>
              <a:ext cx="7096634" cy="7096634"/>
            </a:xfrm>
            <a:prstGeom prst="rect">
              <a:avLst/>
            </a:prstGeom>
          </p:spPr>
        </p:pic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7F61C65-B3DC-4C25-ABF3-01C191173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160" y="5969180"/>
              <a:ext cx="1552115" cy="70039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8D179-7114-4941-A973-198FF9EDB6BB}"/>
                </a:ext>
              </a:extLst>
            </p:cNvPr>
            <p:cNvGrpSpPr/>
            <p:nvPr/>
          </p:nvGrpSpPr>
          <p:grpSpPr>
            <a:xfrm>
              <a:off x="-1700004" y="0"/>
              <a:ext cx="13899388" cy="111152"/>
              <a:chOff x="-1700004" y="0"/>
              <a:chExt cx="13899388" cy="1111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B9E501-2CC9-42CC-A8FE-3454922B27A8}"/>
                  </a:ext>
                </a:extLst>
              </p:cNvPr>
              <p:cNvSpPr/>
              <p:nvPr/>
            </p:nvSpPr>
            <p:spPr>
              <a:xfrm>
                <a:off x="-1700004" y="0"/>
                <a:ext cx="13894904" cy="6899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CBB6D7-B9FA-4DD6-9503-9139AB40D2E5}"/>
                  </a:ext>
                </a:extLst>
              </p:cNvPr>
              <p:cNvSpPr/>
              <p:nvPr/>
            </p:nvSpPr>
            <p:spPr>
              <a:xfrm>
                <a:off x="-1695520" y="65433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EBC9866-B673-49F8-92FC-BAF8FB6C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631" y="6049701"/>
              <a:ext cx="1489005" cy="537623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9F5FDE-7849-48FD-ABE7-D65AFD15CD02}"/>
                </a:ext>
              </a:extLst>
            </p:cNvPr>
            <p:cNvGrpSpPr/>
            <p:nvPr/>
          </p:nvGrpSpPr>
          <p:grpSpPr>
            <a:xfrm>
              <a:off x="-1695787" y="6746869"/>
              <a:ext cx="13898741" cy="111152"/>
              <a:chOff x="-1695787" y="6746869"/>
              <a:chExt cx="13898741" cy="1111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0425FD-6C42-4AAF-843F-52D057D0D630}"/>
                  </a:ext>
                </a:extLst>
              </p:cNvPr>
              <p:cNvSpPr/>
              <p:nvPr/>
            </p:nvSpPr>
            <p:spPr>
              <a:xfrm>
                <a:off x="-1691950" y="6746869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48F6B8-7B68-40DA-B2E6-931BA1BFF443}"/>
                  </a:ext>
                </a:extLst>
              </p:cNvPr>
              <p:cNvSpPr/>
              <p:nvPr/>
            </p:nvSpPr>
            <p:spPr>
              <a:xfrm>
                <a:off x="-1695787" y="6789025"/>
                <a:ext cx="13894904" cy="689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</p:grp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B73325-3FCB-4DC2-9885-5AB96F0A59F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"/>
          <a:stretch/>
        </p:blipFill>
        <p:spPr>
          <a:xfrm>
            <a:off x="1361661" y="3226432"/>
            <a:ext cx="8345205" cy="2197838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C51825D7-AFAE-47BC-A3A2-DA2E1D91B7EE}"/>
              </a:ext>
            </a:extLst>
          </p:cNvPr>
          <p:cNvGrpSpPr/>
          <p:nvPr/>
        </p:nvGrpSpPr>
        <p:grpSpPr>
          <a:xfrm>
            <a:off x="1912345" y="407169"/>
            <a:ext cx="7611061" cy="2778405"/>
            <a:chOff x="2810497" y="3874286"/>
            <a:chExt cx="6791601" cy="277840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0C7C82-F08C-4866-A3BC-D4C3B307FDD3}"/>
                </a:ext>
              </a:extLst>
            </p:cNvPr>
            <p:cNvSpPr txBox="1"/>
            <p:nvPr/>
          </p:nvSpPr>
          <p:spPr>
            <a:xfrm>
              <a:off x="4168474" y="3874286"/>
              <a:ext cx="4464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43E2A"/>
                  </a:solidFill>
                  <a:latin typeface="Tw Cen MT" panose="020B0602020104020603" pitchFamily="34" charset="0"/>
                </a:rPr>
                <a:t>Generate Manifest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B267AC-4F7F-43AD-8BA7-2EFE028F8035}"/>
                </a:ext>
              </a:extLst>
            </p:cNvPr>
            <p:cNvSpPr txBox="1"/>
            <p:nvPr/>
          </p:nvSpPr>
          <p:spPr>
            <a:xfrm>
              <a:off x="2810497" y="4405922"/>
              <a:ext cx="6791601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Enter a </a:t>
              </a:r>
              <a:r>
                <a:rPr lang="en-US" sz="2000" dirty="0">
                  <a:solidFill>
                    <a:srgbClr val="00A0A8"/>
                  </a:solidFill>
                  <a:latin typeface="Tw Cen MT" panose="020B0602020104020603" pitchFamily="34" charset="0"/>
                </a:rPr>
                <a:t>date range (Start and End Date) </a:t>
              </a: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to retrieve the lab sample requests within the period 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Next, select the </a:t>
              </a:r>
              <a:r>
                <a:rPr lang="en-US" sz="2000" dirty="0">
                  <a:solidFill>
                    <a:srgbClr val="00A0A8"/>
                  </a:solidFill>
                  <a:latin typeface="Tw Cen MT" panose="020B0602020104020603" pitchFamily="34" charset="0"/>
                </a:rPr>
                <a:t>test type </a:t>
              </a: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for the samples being sent. Test types options are Viral Load; EID; or Recency.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5C1EAF92-8362-48C9-9763-08A47A293E4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297" b="11472"/>
          <a:stretch/>
        </p:blipFill>
        <p:spPr>
          <a:xfrm>
            <a:off x="1426362" y="3247473"/>
            <a:ext cx="8265553" cy="233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1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300665" y="0"/>
            <a:ext cx="12492665" cy="6858000"/>
            <a:chOff x="-290920" y="0"/>
            <a:chExt cx="12492665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421296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82537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Login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1704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421295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604709" y="3047080"/>
              <a:ext cx="3447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Lab Order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200950" y="0"/>
            <a:ext cx="11429386" cy="6858000"/>
            <a:chOff x="491575" y="0"/>
            <a:chExt cx="10014491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421296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18096" y="3105832"/>
              <a:ext cx="3329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Manifest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8606636" y="0"/>
            <a:ext cx="9613383" cy="6858000"/>
            <a:chOff x="491575" y="0"/>
            <a:chExt cx="9613383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421293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064096" y="3041222"/>
              <a:ext cx="3435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Request Results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259982" y="-1"/>
            <a:ext cx="8692333" cy="6858000"/>
            <a:chOff x="718505" y="-1"/>
            <a:chExt cx="8692333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1550504"/>
              <a:ext cx="1168400" cy="354329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24794" y="3095897"/>
              <a:ext cx="23257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4A5D9A-68C6-4564-BE60-45CF1262EB0B}"/>
              </a:ext>
            </a:extLst>
          </p:cNvPr>
          <p:cNvGrpSpPr/>
          <p:nvPr/>
        </p:nvGrpSpPr>
        <p:grpSpPr>
          <a:xfrm>
            <a:off x="-1702904" y="1768"/>
            <a:ext cx="13902958" cy="7131132"/>
            <a:chOff x="-1700004" y="0"/>
            <a:chExt cx="13902958" cy="7131132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ECA78D-8F04-4666-B9E1-CC29CDBE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194" y="34498"/>
              <a:ext cx="7096634" cy="7096634"/>
            </a:xfrm>
            <a:prstGeom prst="rect">
              <a:avLst/>
            </a:prstGeom>
          </p:spPr>
        </p:pic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7F61C65-B3DC-4C25-ABF3-01C191173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160" y="5969180"/>
              <a:ext cx="1552115" cy="70039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8D179-7114-4941-A973-198FF9EDB6BB}"/>
                </a:ext>
              </a:extLst>
            </p:cNvPr>
            <p:cNvGrpSpPr/>
            <p:nvPr/>
          </p:nvGrpSpPr>
          <p:grpSpPr>
            <a:xfrm>
              <a:off x="-1700004" y="0"/>
              <a:ext cx="13899388" cy="111152"/>
              <a:chOff x="-1700004" y="0"/>
              <a:chExt cx="13899388" cy="1111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B9E501-2CC9-42CC-A8FE-3454922B27A8}"/>
                  </a:ext>
                </a:extLst>
              </p:cNvPr>
              <p:cNvSpPr/>
              <p:nvPr/>
            </p:nvSpPr>
            <p:spPr>
              <a:xfrm>
                <a:off x="-1700004" y="0"/>
                <a:ext cx="13894904" cy="6899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CBB6D7-B9FA-4DD6-9503-9139AB40D2E5}"/>
                  </a:ext>
                </a:extLst>
              </p:cNvPr>
              <p:cNvSpPr/>
              <p:nvPr/>
            </p:nvSpPr>
            <p:spPr>
              <a:xfrm>
                <a:off x="-1695520" y="65433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EBC9866-B673-49F8-92FC-BAF8FB6C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631" y="6049701"/>
              <a:ext cx="1489005" cy="537623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9F5FDE-7849-48FD-ABE7-D65AFD15CD02}"/>
                </a:ext>
              </a:extLst>
            </p:cNvPr>
            <p:cNvGrpSpPr/>
            <p:nvPr/>
          </p:nvGrpSpPr>
          <p:grpSpPr>
            <a:xfrm>
              <a:off x="-1695787" y="6746869"/>
              <a:ext cx="13898741" cy="111152"/>
              <a:chOff x="-1695787" y="6746869"/>
              <a:chExt cx="13898741" cy="1111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0425FD-6C42-4AAF-843F-52D057D0D630}"/>
                  </a:ext>
                </a:extLst>
              </p:cNvPr>
              <p:cNvSpPr/>
              <p:nvPr/>
            </p:nvSpPr>
            <p:spPr>
              <a:xfrm>
                <a:off x="-1691950" y="6746869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48F6B8-7B68-40DA-B2E6-931BA1BFF443}"/>
                  </a:ext>
                </a:extLst>
              </p:cNvPr>
              <p:cNvSpPr/>
              <p:nvPr/>
            </p:nvSpPr>
            <p:spPr>
              <a:xfrm>
                <a:off x="-1695787" y="6789025"/>
                <a:ext cx="13894904" cy="689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1825D7-AFAE-47BC-A3A2-DA2E1D91B7EE}"/>
              </a:ext>
            </a:extLst>
          </p:cNvPr>
          <p:cNvGrpSpPr/>
          <p:nvPr/>
        </p:nvGrpSpPr>
        <p:grpSpPr>
          <a:xfrm>
            <a:off x="1670293" y="191622"/>
            <a:ext cx="8279220" cy="1246230"/>
            <a:chOff x="2810497" y="3874286"/>
            <a:chExt cx="6791601" cy="126035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0C7C82-F08C-4866-A3BC-D4C3B307FDD3}"/>
                </a:ext>
              </a:extLst>
            </p:cNvPr>
            <p:cNvSpPr txBox="1"/>
            <p:nvPr/>
          </p:nvSpPr>
          <p:spPr>
            <a:xfrm>
              <a:off x="4168474" y="3874286"/>
              <a:ext cx="4464387" cy="59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43E2A"/>
                  </a:solidFill>
                  <a:latin typeface="Tw Cen MT" panose="020B0602020104020603" pitchFamily="34" charset="0"/>
                </a:rPr>
                <a:t>Samples Validation (1)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B267AC-4F7F-43AD-8BA7-2EFE028F8035}"/>
                </a:ext>
              </a:extLst>
            </p:cNvPr>
            <p:cNvSpPr txBox="1"/>
            <p:nvPr/>
          </p:nvSpPr>
          <p:spPr>
            <a:xfrm>
              <a:off x="2810497" y="4418734"/>
              <a:ext cx="6791601" cy="715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From the sample list, select the samples to be added to the manifest or select all if the entire list is to be added to the manifest and click </a:t>
              </a:r>
              <a:r>
                <a:rPr lang="en-US" sz="2000" dirty="0">
                  <a:solidFill>
                    <a:srgbClr val="00A0A8"/>
                  </a:solidFill>
                  <a:latin typeface="Tw Cen MT" panose="020B0602020104020603" pitchFamily="34" charset="0"/>
                </a:rPr>
                <a:t>Validate Samples</a:t>
              </a:r>
            </a:p>
          </p:txBody>
        </p:sp>
      </p:grpSp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03D965AC-6BBF-4B60-9973-9C95132A03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939" y="1550504"/>
            <a:ext cx="7539863" cy="44204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37358F-60D7-46A8-9480-21A911A9B376}"/>
              </a:ext>
            </a:extLst>
          </p:cNvPr>
          <p:cNvSpPr txBox="1"/>
          <p:nvPr/>
        </p:nvSpPr>
        <p:spPr>
          <a:xfrm>
            <a:off x="4046417" y="5447893"/>
            <a:ext cx="1398022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14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300665" y="0"/>
            <a:ext cx="12492665" cy="6858000"/>
            <a:chOff x="-290920" y="0"/>
            <a:chExt cx="12492665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421296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82537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Login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1704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421295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604709" y="3047080"/>
              <a:ext cx="3447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Lab Order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200950" y="0"/>
            <a:ext cx="11429386" cy="6858000"/>
            <a:chOff x="491575" y="0"/>
            <a:chExt cx="10014491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421296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18096" y="3105832"/>
              <a:ext cx="3329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Manifest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8606636" y="0"/>
            <a:ext cx="9613383" cy="6858000"/>
            <a:chOff x="491575" y="0"/>
            <a:chExt cx="9613383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421293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064096" y="3041222"/>
              <a:ext cx="3435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Request Results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259982" y="-1"/>
            <a:ext cx="8692333" cy="6858000"/>
            <a:chOff x="718505" y="-1"/>
            <a:chExt cx="8692333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1550504"/>
              <a:ext cx="1168400" cy="354329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24794" y="3095897"/>
              <a:ext cx="23257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4A5D9A-68C6-4564-BE60-45CF1262EB0B}"/>
              </a:ext>
            </a:extLst>
          </p:cNvPr>
          <p:cNvGrpSpPr/>
          <p:nvPr/>
        </p:nvGrpSpPr>
        <p:grpSpPr>
          <a:xfrm>
            <a:off x="-1702904" y="1768"/>
            <a:ext cx="13902958" cy="7131132"/>
            <a:chOff x="-1700004" y="0"/>
            <a:chExt cx="13902958" cy="7131132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ECA78D-8F04-4666-B9E1-CC29CDBE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194" y="34498"/>
              <a:ext cx="7096634" cy="7096634"/>
            </a:xfrm>
            <a:prstGeom prst="rect">
              <a:avLst/>
            </a:prstGeom>
          </p:spPr>
        </p:pic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7F61C65-B3DC-4C25-ABF3-01C191173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160" y="5969180"/>
              <a:ext cx="1552115" cy="70039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8D179-7114-4941-A973-198FF9EDB6BB}"/>
                </a:ext>
              </a:extLst>
            </p:cNvPr>
            <p:cNvGrpSpPr/>
            <p:nvPr/>
          </p:nvGrpSpPr>
          <p:grpSpPr>
            <a:xfrm>
              <a:off x="-1700004" y="0"/>
              <a:ext cx="13899388" cy="111152"/>
              <a:chOff x="-1700004" y="0"/>
              <a:chExt cx="13899388" cy="1111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B9E501-2CC9-42CC-A8FE-3454922B27A8}"/>
                  </a:ext>
                </a:extLst>
              </p:cNvPr>
              <p:cNvSpPr/>
              <p:nvPr/>
            </p:nvSpPr>
            <p:spPr>
              <a:xfrm>
                <a:off x="-1700004" y="0"/>
                <a:ext cx="13894904" cy="6899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CBB6D7-B9FA-4DD6-9503-9139AB40D2E5}"/>
                  </a:ext>
                </a:extLst>
              </p:cNvPr>
              <p:cNvSpPr/>
              <p:nvPr/>
            </p:nvSpPr>
            <p:spPr>
              <a:xfrm>
                <a:off x="-1695520" y="65433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EBC9866-B673-49F8-92FC-BAF8FB6C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631" y="6049701"/>
              <a:ext cx="1489005" cy="537623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9F5FDE-7849-48FD-ABE7-D65AFD15CD02}"/>
                </a:ext>
              </a:extLst>
            </p:cNvPr>
            <p:cNvGrpSpPr/>
            <p:nvPr/>
          </p:nvGrpSpPr>
          <p:grpSpPr>
            <a:xfrm>
              <a:off x="-1695787" y="6746869"/>
              <a:ext cx="13898741" cy="111152"/>
              <a:chOff x="-1695787" y="6746869"/>
              <a:chExt cx="13898741" cy="1111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0425FD-6C42-4AAF-843F-52D057D0D630}"/>
                  </a:ext>
                </a:extLst>
              </p:cNvPr>
              <p:cNvSpPr/>
              <p:nvPr/>
            </p:nvSpPr>
            <p:spPr>
              <a:xfrm>
                <a:off x="-1691950" y="6746869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48F6B8-7B68-40DA-B2E6-931BA1BFF443}"/>
                  </a:ext>
                </a:extLst>
              </p:cNvPr>
              <p:cNvSpPr/>
              <p:nvPr/>
            </p:nvSpPr>
            <p:spPr>
              <a:xfrm>
                <a:off x="-1695787" y="6789025"/>
                <a:ext cx="13894904" cy="689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1825D7-AFAE-47BC-A3A2-DA2E1D91B7EE}"/>
              </a:ext>
            </a:extLst>
          </p:cNvPr>
          <p:cNvGrpSpPr/>
          <p:nvPr/>
        </p:nvGrpSpPr>
        <p:grpSpPr>
          <a:xfrm>
            <a:off x="1670293" y="191625"/>
            <a:ext cx="8279220" cy="1246231"/>
            <a:chOff x="2810497" y="3874286"/>
            <a:chExt cx="6791601" cy="126035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0C7C82-F08C-4866-A3BC-D4C3B307FDD3}"/>
                </a:ext>
              </a:extLst>
            </p:cNvPr>
            <p:cNvSpPr txBox="1"/>
            <p:nvPr/>
          </p:nvSpPr>
          <p:spPr>
            <a:xfrm>
              <a:off x="4168474" y="3874286"/>
              <a:ext cx="4464387" cy="59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43E2A"/>
                  </a:solidFill>
                  <a:latin typeface="Tw Cen MT" panose="020B0602020104020603" pitchFamily="34" charset="0"/>
                </a:rPr>
                <a:t>Samples Validation (2)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B267AC-4F7F-43AD-8BA7-2EFE028F8035}"/>
                </a:ext>
              </a:extLst>
            </p:cNvPr>
            <p:cNvSpPr txBox="1"/>
            <p:nvPr/>
          </p:nvSpPr>
          <p:spPr>
            <a:xfrm>
              <a:off x="2810497" y="4418734"/>
              <a:ext cx="6791601" cy="715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Tw Cen MT" panose="020B0602020104020603" pitchFamily="34" charset="0"/>
                </a:rPr>
                <a:t>After Clicking </a:t>
              </a:r>
              <a:r>
                <a:rPr lang="en-US" sz="2000" dirty="0">
                  <a:solidFill>
                    <a:srgbClr val="00A0A8"/>
                  </a:solidFill>
                  <a:latin typeface="Tw Cen MT" panose="020B0602020104020603" pitchFamily="34" charset="0"/>
                </a:rPr>
                <a:t>“Validate Samples” </a:t>
              </a:r>
              <a:r>
                <a:rPr lang="en-US" sz="2000" dirty="0">
                  <a:latin typeface="Tw Cen MT" panose="020B0602020104020603" pitchFamily="34" charset="0"/>
                </a:rPr>
                <a:t>a page pops up with the sample validation result. This helps to decipher errors</a:t>
              </a:r>
              <a:r>
                <a:rPr lang="en-US" sz="2000" dirty="0">
                  <a:solidFill>
                    <a:srgbClr val="00A0A8"/>
                  </a:solidFill>
                  <a:latin typeface="Tw Cen MT" panose="020B0602020104020603" pitchFamily="34" charset="0"/>
                </a:rPr>
                <a:t>. </a:t>
              </a:r>
            </a:p>
          </p:txBody>
        </p:sp>
      </p:grpSp>
      <p:pic>
        <p:nvPicPr>
          <p:cNvPr id="6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126CF8DB-918F-437F-8F25-C111400C86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293" y="1474207"/>
            <a:ext cx="7841464" cy="42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03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300665" y="0"/>
            <a:ext cx="12492665" cy="6858000"/>
            <a:chOff x="-290920" y="0"/>
            <a:chExt cx="12492665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421296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82537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Login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1704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421295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604709" y="3047080"/>
              <a:ext cx="3447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Lab Order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200950" y="0"/>
            <a:ext cx="11429386" cy="6858000"/>
            <a:chOff x="491575" y="0"/>
            <a:chExt cx="10014491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421296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18096" y="3105832"/>
              <a:ext cx="3329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Manifest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8606636" y="0"/>
            <a:ext cx="9613383" cy="6858000"/>
            <a:chOff x="491575" y="0"/>
            <a:chExt cx="9613383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421293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064096" y="3041222"/>
              <a:ext cx="3435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Request Results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259982" y="-1"/>
            <a:ext cx="8692333" cy="6858000"/>
            <a:chOff x="718505" y="-1"/>
            <a:chExt cx="8692333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1550504"/>
              <a:ext cx="1168400" cy="354329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24794" y="3095897"/>
              <a:ext cx="23257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4A5D9A-68C6-4564-BE60-45CF1262EB0B}"/>
              </a:ext>
            </a:extLst>
          </p:cNvPr>
          <p:cNvGrpSpPr/>
          <p:nvPr/>
        </p:nvGrpSpPr>
        <p:grpSpPr>
          <a:xfrm>
            <a:off x="-1702904" y="1768"/>
            <a:ext cx="13902958" cy="7131132"/>
            <a:chOff x="-1700004" y="0"/>
            <a:chExt cx="13902958" cy="7131132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ECA78D-8F04-4666-B9E1-CC29CDBE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194" y="34498"/>
              <a:ext cx="7096634" cy="7096634"/>
            </a:xfrm>
            <a:prstGeom prst="rect">
              <a:avLst/>
            </a:prstGeom>
          </p:spPr>
        </p:pic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7F61C65-B3DC-4C25-ABF3-01C191173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160" y="5969180"/>
              <a:ext cx="1552115" cy="70039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8D179-7114-4941-A973-198FF9EDB6BB}"/>
                </a:ext>
              </a:extLst>
            </p:cNvPr>
            <p:cNvGrpSpPr/>
            <p:nvPr/>
          </p:nvGrpSpPr>
          <p:grpSpPr>
            <a:xfrm>
              <a:off x="-1700004" y="0"/>
              <a:ext cx="13899388" cy="111152"/>
              <a:chOff x="-1700004" y="0"/>
              <a:chExt cx="13899388" cy="1111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B9E501-2CC9-42CC-A8FE-3454922B27A8}"/>
                  </a:ext>
                </a:extLst>
              </p:cNvPr>
              <p:cNvSpPr/>
              <p:nvPr/>
            </p:nvSpPr>
            <p:spPr>
              <a:xfrm>
                <a:off x="-1700004" y="0"/>
                <a:ext cx="13894904" cy="6899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CBB6D7-B9FA-4DD6-9503-9139AB40D2E5}"/>
                  </a:ext>
                </a:extLst>
              </p:cNvPr>
              <p:cNvSpPr/>
              <p:nvPr/>
            </p:nvSpPr>
            <p:spPr>
              <a:xfrm>
                <a:off x="-1695520" y="65433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EBC9866-B673-49F8-92FC-BAF8FB6C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631" y="6049701"/>
              <a:ext cx="1489005" cy="537623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9F5FDE-7849-48FD-ABE7-D65AFD15CD02}"/>
                </a:ext>
              </a:extLst>
            </p:cNvPr>
            <p:cNvGrpSpPr/>
            <p:nvPr/>
          </p:nvGrpSpPr>
          <p:grpSpPr>
            <a:xfrm>
              <a:off x="-1695787" y="6746869"/>
              <a:ext cx="13898741" cy="111152"/>
              <a:chOff x="-1695787" y="6746869"/>
              <a:chExt cx="13898741" cy="1111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0425FD-6C42-4AAF-843F-52D057D0D630}"/>
                  </a:ext>
                </a:extLst>
              </p:cNvPr>
              <p:cNvSpPr/>
              <p:nvPr/>
            </p:nvSpPr>
            <p:spPr>
              <a:xfrm>
                <a:off x="-1691950" y="6746869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48F6B8-7B68-40DA-B2E6-931BA1BFF443}"/>
                  </a:ext>
                </a:extLst>
              </p:cNvPr>
              <p:cNvSpPr/>
              <p:nvPr/>
            </p:nvSpPr>
            <p:spPr>
              <a:xfrm>
                <a:off x="-1695787" y="6789025"/>
                <a:ext cx="13894904" cy="689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1825D7-AFAE-47BC-A3A2-DA2E1D91B7EE}"/>
              </a:ext>
            </a:extLst>
          </p:cNvPr>
          <p:cNvGrpSpPr/>
          <p:nvPr/>
        </p:nvGrpSpPr>
        <p:grpSpPr>
          <a:xfrm>
            <a:off x="1670293" y="191622"/>
            <a:ext cx="8279220" cy="1246230"/>
            <a:chOff x="2810497" y="3874286"/>
            <a:chExt cx="6791601" cy="126035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0C7C82-F08C-4866-A3BC-D4C3B307FDD3}"/>
                </a:ext>
              </a:extLst>
            </p:cNvPr>
            <p:cNvSpPr txBox="1"/>
            <p:nvPr/>
          </p:nvSpPr>
          <p:spPr>
            <a:xfrm>
              <a:off x="4168474" y="3874286"/>
              <a:ext cx="4464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43E2A"/>
                  </a:solidFill>
                  <a:latin typeface="Tw Cen MT" panose="020B0602020104020603" pitchFamily="34" charset="0"/>
                </a:rPr>
                <a:t>Generate Manifest (2)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B267AC-4F7F-43AD-8BA7-2EFE028F8035}"/>
                </a:ext>
              </a:extLst>
            </p:cNvPr>
            <p:cNvSpPr txBox="1"/>
            <p:nvPr/>
          </p:nvSpPr>
          <p:spPr>
            <a:xfrm>
              <a:off x="2810497" y="4418734"/>
              <a:ext cx="6791601" cy="715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From the sample list, select the samples to be added to the manifest or select all if the entire list is to be added to the manifest and click </a:t>
              </a:r>
              <a:r>
                <a:rPr lang="en-US" sz="2000" dirty="0">
                  <a:solidFill>
                    <a:srgbClr val="00A0A8"/>
                  </a:solidFill>
                  <a:latin typeface="Tw Cen MT" panose="020B0602020104020603" pitchFamily="34" charset="0"/>
                </a:rPr>
                <a:t>Save Manifest</a:t>
              </a:r>
            </a:p>
          </p:txBody>
        </p:sp>
      </p:grp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17DB1A9-5631-4DB3-A16E-A0DA55B682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293" y="1597397"/>
            <a:ext cx="7843112" cy="43081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FAF14F-03E4-4BAE-AF07-4D6A6624AD58}"/>
              </a:ext>
            </a:extLst>
          </p:cNvPr>
          <p:cNvSpPr txBox="1"/>
          <p:nvPr/>
        </p:nvSpPr>
        <p:spPr>
          <a:xfrm>
            <a:off x="2521974" y="5360302"/>
            <a:ext cx="1424728" cy="519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21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300665" y="0"/>
            <a:ext cx="12492665" cy="6858000"/>
            <a:chOff x="-290920" y="0"/>
            <a:chExt cx="12492665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421296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82537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Login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1704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421295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556615" y="2998986"/>
              <a:ext cx="35432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Lab Order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200950" y="0"/>
            <a:ext cx="11429386" cy="6858000"/>
            <a:chOff x="491575" y="0"/>
            <a:chExt cx="10014491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421296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18096" y="3105832"/>
              <a:ext cx="3329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Manifest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8606636" y="0"/>
            <a:ext cx="9613383" cy="6858000"/>
            <a:chOff x="491575" y="0"/>
            <a:chExt cx="9613383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421293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064096" y="3041222"/>
              <a:ext cx="3435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Request Results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259982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1550504"/>
              <a:ext cx="1168400" cy="354329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4A5D9A-68C6-4564-BE60-45CF1262EB0B}"/>
              </a:ext>
            </a:extLst>
          </p:cNvPr>
          <p:cNvGrpSpPr/>
          <p:nvPr/>
        </p:nvGrpSpPr>
        <p:grpSpPr>
          <a:xfrm>
            <a:off x="-1710046" y="0"/>
            <a:ext cx="13902958" cy="7131132"/>
            <a:chOff x="-1700004" y="0"/>
            <a:chExt cx="13902958" cy="7131132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ECA78D-8F04-4666-B9E1-CC29CDBE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194" y="34498"/>
              <a:ext cx="7096634" cy="7096634"/>
            </a:xfrm>
            <a:prstGeom prst="rect">
              <a:avLst/>
            </a:prstGeom>
          </p:spPr>
        </p:pic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7F61C65-B3DC-4C25-ABF3-01C191173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160" y="5969180"/>
              <a:ext cx="1552115" cy="70039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8D179-7114-4941-A973-198FF9EDB6BB}"/>
                </a:ext>
              </a:extLst>
            </p:cNvPr>
            <p:cNvGrpSpPr/>
            <p:nvPr/>
          </p:nvGrpSpPr>
          <p:grpSpPr>
            <a:xfrm>
              <a:off x="-1700004" y="0"/>
              <a:ext cx="13899388" cy="111152"/>
              <a:chOff x="-1700004" y="0"/>
              <a:chExt cx="13899388" cy="1111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B9E501-2CC9-42CC-A8FE-3454922B27A8}"/>
                  </a:ext>
                </a:extLst>
              </p:cNvPr>
              <p:cNvSpPr/>
              <p:nvPr/>
            </p:nvSpPr>
            <p:spPr>
              <a:xfrm>
                <a:off x="-1700004" y="0"/>
                <a:ext cx="13894904" cy="6899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CBB6D7-B9FA-4DD6-9503-9139AB40D2E5}"/>
                  </a:ext>
                </a:extLst>
              </p:cNvPr>
              <p:cNvSpPr/>
              <p:nvPr/>
            </p:nvSpPr>
            <p:spPr>
              <a:xfrm>
                <a:off x="-1695520" y="65433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EBC9866-B673-49F8-92FC-BAF8FB6C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631" y="6049701"/>
              <a:ext cx="1489005" cy="537623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9F5FDE-7849-48FD-ABE7-D65AFD15CD02}"/>
                </a:ext>
              </a:extLst>
            </p:cNvPr>
            <p:cNvGrpSpPr/>
            <p:nvPr/>
          </p:nvGrpSpPr>
          <p:grpSpPr>
            <a:xfrm>
              <a:off x="-1695787" y="6746869"/>
              <a:ext cx="13898741" cy="111152"/>
              <a:chOff x="-1695787" y="6746869"/>
              <a:chExt cx="13898741" cy="1111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0425FD-6C42-4AAF-843F-52D057D0D630}"/>
                  </a:ext>
                </a:extLst>
              </p:cNvPr>
              <p:cNvSpPr/>
              <p:nvPr/>
            </p:nvSpPr>
            <p:spPr>
              <a:xfrm>
                <a:off x="-1691950" y="6746869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48F6B8-7B68-40DA-B2E6-931BA1BFF443}"/>
                  </a:ext>
                </a:extLst>
              </p:cNvPr>
              <p:cNvSpPr/>
              <p:nvPr/>
            </p:nvSpPr>
            <p:spPr>
              <a:xfrm>
                <a:off x="-1695787" y="6789025"/>
                <a:ext cx="13894904" cy="689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1825D7-AFAE-47BC-A3A2-DA2E1D91B7EE}"/>
              </a:ext>
            </a:extLst>
          </p:cNvPr>
          <p:cNvGrpSpPr/>
          <p:nvPr/>
        </p:nvGrpSpPr>
        <p:grpSpPr>
          <a:xfrm>
            <a:off x="1670292" y="191621"/>
            <a:ext cx="8841701" cy="1417047"/>
            <a:chOff x="2810497" y="3874286"/>
            <a:chExt cx="6791601" cy="143311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0C7C82-F08C-4866-A3BC-D4C3B307FDD3}"/>
                </a:ext>
              </a:extLst>
            </p:cNvPr>
            <p:cNvSpPr txBox="1"/>
            <p:nvPr/>
          </p:nvSpPr>
          <p:spPr>
            <a:xfrm>
              <a:off x="4168474" y="3874286"/>
              <a:ext cx="4464387" cy="59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43E2A"/>
                  </a:solidFill>
                  <a:latin typeface="Tw Cen MT" panose="020B0602020104020603" pitchFamily="34" charset="0"/>
                </a:rPr>
                <a:t>Generate Manifest (3)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B267AC-4F7F-43AD-8BA7-2EFE028F8035}"/>
                </a:ext>
              </a:extLst>
            </p:cNvPr>
            <p:cNvSpPr txBox="1"/>
            <p:nvPr/>
          </p:nvSpPr>
          <p:spPr>
            <a:xfrm>
              <a:off x="2810497" y="4418734"/>
              <a:ext cx="6791601" cy="888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Fill in manifest details including facility demographics, sender’s details, date of pickup, schedule pickup, temperature at time of pickup, rider’s details and PCR Lab name </a:t>
              </a:r>
            </a:p>
          </p:txBody>
        </p:sp>
      </p:grpSp>
      <p:pic>
        <p:nvPicPr>
          <p:cNvPr id="6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97BB3B3D-4DD9-4CAC-ACBB-1226E07CE6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34" y="1592377"/>
            <a:ext cx="7751796" cy="44204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E47F35-A3C9-4BC7-89B5-25CD1F57B926}"/>
              </a:ext>
            </a:extLst>
          </p:cNvPr>
          <p:cNvSpPr txBox="1"/>
          <p:nvPr/>
        </p:nvSpPr>
        <p:spPr>
          <a:xfrm>
            <a:off x="2613670" y="1956986"/>
            <a:ext cx="6171406" cy="4097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1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300665" y="0"/>
            <a:ext cx="12492665" cy="6858000"/>
            <a:chOff x="-290920" y="0"/>
            <a:chExt cx="12492665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421296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82537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Login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1704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421295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556615" y="2998986"/>
              <a:ext cx="35432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Lab Order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200950" y="0"/>
            <a:ext cx="11429386" cy="6858000"/>
            <a:chOff x="491575" y="0"/>
            <a:chExt cx="10014491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421296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18096" y="3105832"/>
              <a:ext cx="3329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Manifest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8606636" y="0"/>
            <a:ext cx="9613383" cy="6858000"/>
            <a:chOff x="491575" y="0"/>
            <a:chExt cx="9613383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421293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064096" y="3041222"/>
              <a:ext cx="3435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Request Results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259982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1550504"/>
              <a:ext cx="1168400" cy="354329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4A5D9A-68C6-4564-BE60-45CF1262EB0B}"/>
              </a:ext>
            </a:extLst>
          </p:cNvPr>
          <p:cNvGrpSpPr/>
          <p:nvPr/>
        </p:nvGrpSpPr>
        <p:grpSpPr>
          <a:xfrm>
            <a:off x="-1702904" y="1768"/>
            <a:ext cx="13902958" cy="7131132"/>
            <a:chOff x="-1700004" y="0"/>
            <a:chExt cx="13902958" cy="7131132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ECA78D-8F04-4666-B9E1-CC29CDBE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194" y="34498"/>
              <a:ext cx="7096634" cy="7096634"/>
            </a:xfrm>
            <a:prstGeom prst="rect">
              <a:avLst/>
            </a:prstGeom>
          </p:spPr>
        </p:pic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7F61C65-B3DC-4C25-ABF3-01C191173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160" y="5969180"/>
              <a:ext cx="1552115" cy="70039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8D179-7114-4941-A973-198FF9EDB6BB}"/>
                </a:ext>
              </a:extLst>
            </p:cNvPr>
            <p:cNvGrpSpPr/>
            <p:nvPr/>
          </p:nvGrpSpPr>
          <p:grpSpPr>
            <a:xfrm>
              <a:off x="-1700004" y="0"/>
              <a:ext cx="13899388" cy="111152"/>
              <a:chOff x="-1700004" y="0"/>
              <a:chExt cx="13899388" cy="1111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B9E501-2CC9-42CC-A8FE-3454922B27A8}"/>
                  </a:ext>
                </a:extLst>
              </p:cNvPr>
              <p:cNvSpPr/>
              <p:nvPr/>
            </p:nvSpPr>
            <p:spPr>
              <a:xfrm>
                <a:off x="-1700004" y="0"/>
                <a:ext cx="13894904" cy="6899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CBB6D7-B9FA-4DD6-9503-9139AB40D2E5}"/>
                  </a:ext>
                </a:extLst>
              </p:cNvPr>
              <p:cNvSpPr/>
              <p:nvPr/>
            </p:nvSpPr>
            <p:spPr>
              <a:xfrm>
                <a:off x="-1695520" y="65433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EBC9866-B673-49F8-92FC-BAF8FB6C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631" y="6049701"/>
              <a:ext cx="1489005" cy="537623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9F5FDE-7849-48FD-ABE7-D65AFD15CD02}"/>
                </a:ext>
              </a:extLst>
            </p:cNvPr>
            <p:cNvGrpSpPr/>
            <p:nvPr/>
          </p:nvGrpSpPr>
          <p:grpSpPr>
            <a:xfrm>
              <a:off x="-1695787" y="6746869"/>
              <a:ext cx="13898741" cy="111152"/>
              <a:chOff x="-1695787" y="6746869"/>
              <a:chExt cx="13898741" cy="1111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0425FD-6C42-4AAF-843F-52D057D0D630}"/>
                  </a:ext>
                </a:extLst>
              </p:cNvPr>
              <p:cNvSpPr/>
              <p:nvPr/>
            </p:nvSpPr>
            <p:spPr>
              <a:xfrm>
                <a:off x="-1691950" y="6746869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48F6B8-7B68-40DA-B2E6-931BA1BFF443}"/>
                  </a:ext>
                </a:extLst>
              </p:cNvPr>
              <p:cNvSpPr/>
              <p:nvPr/>
            </p:nvSpPr>
            <p:spPr>
              <a:xfrm>
                <a:off x="-1695787" y="6789025"/>
                <a:ext cx="13894904" cy="689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1825D7-AFAE-47BC-A3A2-DA2E1D91B7EE}"/>
              </a:ext>
            </a:extLst>
          </p:cNvPr>
          <p:cNvGrpSpPr/>
          <p:nvPr/>
        </p:nvGrpSpPr>
        <p:grpSpPr>
          <a:xfrm>
            <a:off x="1670292" y="191621"/>
            <a:ext cx="8841701" cy="1417046"/>
            <a:chOff x="2810497" y="3874286"/>
            <a:chExt cx="6791601" cy="143311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0C7C82-F08C-4866-A3BC-D4C3B307FDD3}"/>
                </a:ext>
              </a:extLst>
            </p:cNvPr>
            <p:cNvSpPr txBox="1"/>
            <p:nvPr/>
          </p:nvSpPr>
          <p:spPr>
            <a:xfrm>
              <a:off x="4168474" y="3874286"/>
              <a:ext cx="4464387" cy="59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43E2A"/>
                  </a:solidFill>
                  <a:latin typeface="Tw Cen MT" panose="020B0602020104020603" pitchFamily="34" charset="0"/>
                </a:rPr>
                <a:t>Generate Manifest (4)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B267AC-4F7F-43AD-8BA7-2EFE028F8035}"/>
                </a:ext>
              </a:extLst>
            </p:cNvPr>
            <p:cNvSpPr txBox="1"/>
            <p:nvPr/>
          </p:nvSpPr>
          <p:spPr>
            <a:xfrm>
              <a:off x="2810497" y="4418734"/>
              <a:ext cx="6791601" cy="88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After Clicking on “</a:t>
              </a:r>
              <a:r>
                <a:rPr lang="en-US" dirty="0">
                  <a:solidFill>
                    <a:srgbClr val="00A0A8"/>
                  </a:solidFill>
                  <a:latin typeface="Tw Cen MT" panose="020B0602020104020603" pitchFamily="34" charset="0"/>
                </a:rPr>
                <a:t>Save Manifest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”, wait till a notification bar pops up stating that “</a:t>
              </a:r>
              <a:r>
                <a:rPr lang="en-US" dirty="0">
                  <a:solidFill>
                    <a:srgbClr val="00A0A8"/>
                  </a:solidFill>
                  <a:latin typeface="Tw Cen MT" panose="020B0602020104020603" pitchFamily="34" charset="0"/>
                </a:rPr>
                <a:t>Samples successfully registered in Lab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”</a:t>
              </a:r>
            </a:p>
          </p:txBody>
        </p:sp>
      </p:grp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69266A-23AA-49A1-BF08-838BE3A901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3" y="1550503"/>
            <a:ext cx="7697494" cy="44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72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300665" y="0"/>
            <a:ext cx="12492665" cy="6858000"/>
            <a:chOff x="-290920" y="0"/>
            <a:chExt cx="12492665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421296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82537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Login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1704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421295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556615" y="2998986"/>
              <a:ext cx="35432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Lab Order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200950" y="0"/>
            <a:ext cx="11429386" cy="6858000"/>
            <a:chOff x="491575" y="0"/>
            <a:chExt cx="10014491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421296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18096" y="3105832"/>
              <a:ext cx="3329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Manifest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8606636" y="0"/>
            <a:ext cx="9613383" cy="6858000"/>
            <a:chOff x="491575" y="0"/>
            <a:chExt cx="9613383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421293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064096" y="3041222"/>
              <a:ext cx="3435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Request Results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259982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1550504"/>
              <a:ext cx="1168400" cy="354329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4A5D9A-68C6-4564-BE60-45CF1262EB0B}"/>
              </a:ext>
            </a:extLst>
          </p:cNvPr>
          <p:cNvGrpSpPr/>
          <p:nvPr/>
        </p:nvGrpSpPr>
        <p:grpSpPr>
          <a:xfrm>
            <a:off x="-1702904" y="1768"/>
            <a:ext cx="13902958" cy="7131132"/>
            <a:chOff x="-1700004" y="0"/>
            <a:chExt cx="13902958" cy="7131132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ECA78D-8F04-4666-B9E1-CC29CDBE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194" y="34498"/>
              <a:ext cx="7096634" cy="7096634"/>
            </a:xfrm>
            <a:prstGeom prst="rect">
              <a:avLst/>
            </a:prstGeom>
          </p:spPr>
        </p:pic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7F61C65-B3DC-4C25-ABF3-01C191173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160" y="5969180"/>
              <a:ext cx="1552115" cy="70039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8D179-7114-4941-A973-198FF9EDB6BB}"/>
                </a:ext>
              </a:extLst>
            </p:cNvPr>
            <p:cNvGrpSpPr/>
            <p:nvPr/>
          </p:nvGrpSpPr>
          <p:grpSpPr>
            <a:xfrm>
              <a:off x="-1700004" y="0"/>
              <a:ext cx="13899388" cy="111152"/>
              <a:chOff x="-1700004" y="0"/>
              <a:chExt cx="13899388" cy="1111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B9E501-2CC9-42CC-A8FE-3454922B27A8}"/>
                  </a:ext>
                </a:extLst>
              </p:cNvPr>
              <p:cNvSpPr/>
              <p:nvPr/>
            </p:nvSpPr>
            <p:spPr>
              <a:xfrm>
                <a:off x="-1700004" y="0"/>
                <a:ext cx="13894904" cy="6899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CBB6D7-B9FA-4DD6-9503-9139AB40D2E5}"/>
                  </a:ext>
                </a:extLst>
              </p:cNvPr>
              <p:cNvSpPr/>
              <p:nvPr/>
            </p:nvSpPr>
            <p:spPr>
              <a:xfrm>
                <a:off x="-1695520" y="65433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EBC9866-B673-49F8-92FC-BAF8FB6C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631" y="6049701"/>
              <a:ext cx="1489005" cy="537623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9F5FDE-7849-48FD-ABE7-D65AFD15CD02}"/>
                </a:ext>
              </a:extLst>
            </p:cNvPr>
            <p:cNvGrpSpPr/>
            <p:nvPr/>
          </p:nvGrpSpPr>
          <p:grpSpPr>
            <a:xfrm>
              <a:off x="-1695787" y="6746869"/>
              <a:ext cx="13898741" cy="111152"/>
              <a:chOff x="-1695787" y="6746869"/>
              <a:chExt cx="13898741" cy="1111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0425FD-6C42-4AAF-843F-52D057D0D630}"/>
                  </a:ext>
                </a:extLst>
              </p:cNvPr>
              <p:cNvSpPr/>
              <p:nvPr/>
            </p:nvSpPr>
            <p:spPr>
              <a:xfrm>
                <a:off x="-1691950" y="6746869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48F6B8-7B68-40DA-B2E6-931BA1BFF443}"/>
                  </a:ext>
                </a:extLst>
              </p:cNvPr>
              <p:cNvSpPr/>
              <p:nvPr/>
            </p:nvSpPr>
            <p:spPr>
              <a:xfrm>
                <a:off x="-1695787" y="6789025"/>
                <a:ext cx="13894904" cy="689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1825D7-AFAE-47BC-A3A2-DA2E1D91B7EE}"/>
              </a:ext>
            </a:extLst>
          </p:cNvPr>
          <p:cNvGrpSpPr/>
          <p:nvPr/>
        </p:nvGrpSpPr>
        <p:grpSpPr>
          <a:xfrm>
            <a:off x="1670293" y="230309"/>
            <a:ext cx="8850869" cy="1861783"/>
            <a:chOff x="2810497" y="3874286"/>
            <a:chExt cx="6791601" cy="188289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0C7C82-F08C-4866-A3BC-D4C3B307FDD3}"/>
                </a:ext>
              </a:extLst>
            </p:cNvPr>
            <p:cNvSpPr txBox="1"/>
            <p:nvPr/>
          </p:nvSpPr>
          <p:spPr>
            <a:xfrm>
              <a:off x="4168474" y="3874286"/>
              <a:ext cx="4464387" cy="59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43E2A"/>
                  </a:solidFill>
                  <a:latin typeface="Tw Cen MT" panose="020B0602020104020603" pitchFamily="34" charset="0"/>
                </a:rPr>
                <a:t>Generate Manifest (5)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B267AC-4F7F-43AD-8BA7-2EFE028F8035}"/>
                </a:ext>
              </a:extLst>
            </p:cNvPr>
            <p:cNvSpPr txBox="1"/>
            <p:nvPr/>
          </p:nvSpPr>
          <p:spPr>
            <a:xfrm>
              <a:off x="2810497" y="4418734"/>
              <a:ext cx="6791601" cy="133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Once the manifest has been saved the details of the samples are sent to LIMS where it is logged in preparation for testing and result entry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On successful submission to LIMS, the manifest summary is generated for printing and given to the rider during sample transportation.</a:t>
              </a:r>
            </a:p>
          </p:txBody>
        </p:sp>
      </p:grpSp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46396E1F-80FF-438C-9399-87EFC55FAB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31" y="2124620"/>
            <a:ext cx="8018774" cy="360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11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844338" y="0"/>
            <a:ext cx="12492665" cy="6858000"/>
            <a:chOff x="-290920" y="0"/>
            <a:chExt cx="12492665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421296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82537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Login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9340322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421295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604710" y="3047080"/>
              <a:ext cx="3447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Lab Order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389177" y="0"/>
            <a:ext cx="10014491" cy="6858000"/>
            <a:chOff x="491575" y="0"/>
            <a:chExt cx="10014491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421296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18096" y="3105832"/>
              <a:ext cx="3329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Manifest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8526735" y="0"/>
            <a:ext cx="9613383" cy="6858000"/>
            <a:chOff x="491575" y="0"/>
            <a:chExt cx="9613383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421293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064096" y="3041222"/>
              <a:ext cx="3435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Request Results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180081" y="-1"/>
            <a:ext cx="8692333" cy="6858000"/>
            <a:chOff x="718505" y="-1"/>
            <a:chExt cx="8692333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1550504"/>
              <a:ext cx="1168400" cy="354329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890006" y="3100866"/>
              <a:ext cx="239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4A5D9A-68C6-4564-BE60-45CF1262EB0B}"/>
              </a:ext>
            </a:extLst>
          </p:cNvPr>
          <p:cNvGrpSpPr/>
          <p:nvPr/>
        </p:nvGrpSpPr>
        <p:grpSpPr>
          <a:xfrm>
            <a:off x="-1702904" y="1767"/>
            <a:ext cx="13902958" cy="7096634"/>
            <a:chOff x="-1700004" y="-1"/>
            <a:chExt cx="13902958" cy="7096634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ECA78D-8F04-4666-B9E1-CC29CDBE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0157" y="-1"/>
              <a:ext cx="7096634" cy="7096634"/>
            </a:xfrm>
            <a:prstGeom prst="rect">
              <a:avLst/>
            </a:prstGeom>
          </p:spPr>
        </p:pic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7F61C65-B3DC-4C25-ABF3-01C191173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304" y="5941682"/>
              <a:ext cx="1552115" cy="70039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8D179-7114-4941-A973-198FF9EDB6BB}"/>
                </a:ext>
              </a:extLst>
            </p:cNvPr>
            <p:cNvGrpSpPr/>
            <p:nvPr/>
          </p:nvGrpSpPr>
          <p:grpSpPr>
            <a:xfrm>
              <a:off x="-1700004" y="0"/>
              <a:ext cx="13899388" cy="111152"/>
              <a:chOff x="-1700004" y="0"/>
              <a:chExt cx="13899388" cy="1111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B9E501-2CC9-42CC-A8FE-3454922B27A8}"/>
                  </a:ext>
                </a:extLst>
              </p:cNvPr>
              <p:cNvSpPr/>
              <p:nvPr/>
            </p:nvSpPr>
            <p:spPr>
              <a:xfrm>
                <a:off x="-1700004" y="0"/>
                <a:ext cx="13894904" cy="6899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CBB6D7-B9FA-4DD6-9503-9139AB40D2E5}"/>
                  </a:ext>
                </a:extLst>
              </p:cNvPr>
              <p:cNvSpPr/>
              <p:nvPr/>
            </p:nvSpPr>
            <p:spPr>
              <a:xfrm>
                <a:off x="-1695520" y="65433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EBC9866-B673-49F8-92FC-BAF8FB6C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437" y="6052931"/>
              <a:ext cx="1489005" cy="537623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9F5FDE-7849-48FD-ABE7-D65AFD15CD02}"/>
                </a:ext>
              </a:extLst>
            </p:cNvPr>
            <p:cNvGrpSpPr/>
            <p:nvPr/>
          </p:nvGrpSpPr>
          <p:grpSpPr>
            <a:xfrm>
              <a:off x="-1695787" y="6746869"/>
              <a:ext cx="13898741" cy="111152"/>
              <a:chOff x="-1695787" y="6746869"/>
              <a:chExt cx="13898741" cy="1111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0425FD-6C42-4AAF-843F-52D057D0D630}"/>
                  </a:ext>
                </a:extLst>
              </p:cNvPr>
              <p:cNvSpPr/>
              <p:nvPr/>
            </p:nvSpPr>
            <p:spPr>
              <a:xfrm>
                <a:off x="-1691950" y="6746869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48F6B8-7B68-40DA-B2E6-931BA1BFF443}"/>
                  </a:ext>
                </a:extLst>
              </p:cNvPr>
              <p:cNvSpPr/>
              <p:nvPr/>
            </p:nvSpPr>
            <p:spPr>
              <a:xfrm>
                <a:off x="-1695787" y="6789025"/>
                <a:ext cx="13894904" cy="689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6C69F75-7F50-4D12-AD53-030D0C74B28E}"/>
              </a:ext>
            </a:extLst>
          </p:cNvPr>
          <p:cNvGrpSpPr/>
          <p:nvPr/>
        </p:nvGrpSpPr>
        <p:grpSpPr>
          <a:xfrm>
            <a:off x="3022116" y="592590"/>
            <a:ext cx="8628504" cy="3671708"/>
            <a:chOff x="2999382" y="3932630"/>
            <a:chExt cx="6474292" cy="367170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3F7FFF3-2031-4B71-89A3-687ED43A0E5D}"/>
                </a:ext>
              </a:extLst>
            </p:cNvPr>
            <p:cNvSpPr txBox="1"/>
            <p:nvPr/>
          </p:nvSpPr>
          <p:spPr>
            <a:xfrm>
              <a:off x="3089784" y="3932630"/>
              <a:ext cx="6051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43E2A"/>
                  </a:solidFill>
                  <a:latin typeface="Tw Cen MT" panose="020B0602020104020603" pitchFamily="34" charset="0"/>
                </a:rPr>
                <a:t>Training Objectives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4BB4B7-6E4E-4E73-8DA0-1254B499EEA0}"/>
                </a:ext>
              </a:extLst>
            </p:cNvPr>
            <p:cNvSpPr txBox="1"/>
            <p:nvPr/>
          </p:nvSpPr>
          <p:spPr>
            <a:xfrm>
              <a:off x="2999382" y="4545039"/>
              <a:ext cx="6474292" cy="3059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lvl="0" indent="-228600" algn="just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prstClr val="black"/>
                  </a:solidFill>
                  <a:latin typeface="Tw Cen MT" panose="020B0602020104020603" pitchFamily="34" charset="0"/>
                </a:rPr>
                <a:t>Guide participants through the process of ordering lab tests on the NMRS</a:t>
              </a:r>
            </a:p>
            <a:p>
              <a:pPr marL="228600" lvl="0" indent="-228600" algn="just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prstClr val="black"/>
                  </a:solidFill>
                  <a:latin typeface="Tw Cen MT" panose="020B0602020104020603" pitchFamily="34" charset="0"/>
                </a:rPr>
                <a:t>Show participants how to generate and send a manifest from NMRS to LIMS</a:t>
              </a:r>
            </a:p>
            <a:p>
              <a:pPr marL="228600" lvl="0" indent="-228600" algn="just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prstClr val="black"/>
                  </a:solidFill>
                  <a:latin typeface="Tw Cen MT" panose="020B0602020104020603" pitchFamily="34" charset="0"/>
                </a:rPr>
                <a:t>Show participants how to request results from LIMS on the NMRS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6742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300665" y="0"/>
            <a:ext cx="12492665" cy="6858000"/>
            <a:chOff x="-290920" y="0"/>
            <a:chExt cx="12492665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421296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82537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Login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1704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421295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604708" y="3047079"/>
              <a:ext cx="3447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Lab Order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213944" y="0"/>
            <a:ext cx="10014491" cy="6858000"/>
            <a:chOff x="491575" y="0"/>
            <a:chExt cx="10014491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421296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18096" y="3105832"/>
              <a:ext cx="3329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Manifest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" y="0"/>
            <a:ext cx="10691812" cy="6858000"/>
            <a:chOff x="491575" y="0"/>
            <a:chExt cx="9613383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421293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064096" y="3041222"/>
              <a:ext cx="3435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Request Results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160794" y="-1"/>
            <a:ext cx="8692334" cy="6858000"/>
            <a:chOff x="718505" y="-1"/>
            <a:chExt cx="8692334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1550504"/>
              <a:ext cx="1168400" cy="354329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45665" y="3071049"/>
              <a:ext cx="2284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4A5D9A-68C6-4564-BE60-45CF1262EB0B}"/>
              </a:ext>
            </a:extLst>
          </p:cNvPr>
          <p:cNvGrpSpPr/>
          <p:nvPr/>
        </p:nvGrpSpPr>
        <p:grpSpPr>
          <a:xfrm>
            <a:off x="-1702904" y="1768"/>
            <a:ext cx="13902958" cy="7131132"/>
            <a:chOff x="-1700004" y="0"/>
            <a:chExt cx="13902958" cy="7131132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ECA78D-8F04-4666-B9E1-CC29CDBE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2810" y="34498"/>
              <a:ext cx="7096634" cy="7096634"/>
            </a:xfrm>
            <a:prstGeom prst="rect">
              <a:avLst/>
            </a:prstGeom>
          </p:spPr>
        </p:pic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7F61C65-B3DC-4C25-ABF3-01C191173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78" y="5944404"/>
              <a:ext cx="1552115" cy="70039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8D179-7114-4941-A973-198FF9EDB6BB}"/>
                </a:ext>
              </a:extLst>
            </p:cNvPr>
            <p:cNvGrpSpPr/>
            <p:nvPr/>
          </p:nvGrpSpPr>
          <p:grpSpPr>
            <a:xfrm>
              <a:off x="-1700004" y="0"/>
              <a:ext cx="13899388" cy="111152"/>
              <a:chOff x="-1700004" y="0"/>
              <a:chExt cx="13899388" cy="1111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B9E501-2CC9-42CC-A8FE-3454922B27A8}"/>
                  </a:ext>
                </a:extLst>
              </p:cNvPr>
              <p:cNvSpPr/>
              <p:nvPr/>
            </p:nvSpPr>
            <p:spPr>
              <a:xfrm>
                <a:off x="-1700004" y="0"/>
                <a:ext cx="13894904" cy="6899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CBB6D7-B9FA-4DD6-9503-9139AB40D2E5}"/>
                  </a:ext>
                </a:extLst>
              </p:cNvPr>
              <p:cNvSpPr/>
              <p:nvPr/>
            </p:nvSpPr>
            <p:spPr>
              <a:xfrm>
                <a:off x="-1695520" y="65433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EBC9866-B673-49F8-92FC-BAF8FB6C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0866" y="6049701"/>
              <a:ext cx="1489005" cy="537623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9F5FDE-7849-48FD-ABE7-D65AFD15CD02}"/>
                </a:ext>
              </a:extLst>
            </p:cNvPr>
            <p:cNvGrpSpPr/>
            <p:nvPr/>
          </p:nvGrpSpPr>
          <p:grpSpPr>
            <a:xfrm>
              <a:off x="-1695787" y="6746869"/>
              <a:ext cx="13898741" cy="111152"/>
              <a:chOff x="-1695787" y="6746869"/>
              <a:chExt cx="13898741" cy="1111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0425FD-6C42-4AAF-843F-52D057D0D630}"/>
                  </a:ext>
                </a:extLst>
              </p:cNvPr>
              <p:cNvSpPr/>
              <p:nvPr/>
            </p:nvSpPr>
            <p:spPr>
              <a:xfrm>
                <a:off x="-1691950" y="6746869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48F6B8-7B68-40DA-B2E6-931BA1BFF443}"/>
                  </a:ext>
                </a:extLst>
              </p:cNvPr>
              <p:cNvSpPr/>
              <p:nvPr/>
            </p:nvSpPr>
            <p:spPr>
              <a:xfrm>
                <a:off x="-1695787" y="6789025"/>
                <a:ext cx="13894904" cy="689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EF10F27-707B-495D-B6FE-B934603D6F61}"/>
              </a:ext>
            </a:extLst>
          </p:cNvPr>
          <p:cNvGrpSpPr/>
          <p:nvPr/>
        </p:nvGrpSpPr>
        <p:grpSpPr>
          <a:xfrm>
            <a:off x="963565" y="326958"/>
            <a:ext cx="9068725" cy="1711208"/>
            <a:chOff x="2779788" y="3874286"/>
            <a:chExt cx="6822310" cy="17306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AA4A68-EDBB-49E7-9459-A6A4F207C07E}"/>
                </a:ext>
              </a:extLst>
            </p:cNvPr>
            <p:cNvSpPr txBox="1"/>
            <p:nvPr/>
          </p:nvSpPr>
          <p:spPr>
            <a:xfrm>
              <a:off x="4168474" y="3874286"/>
              <a:ext cx="4464387" cy="59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43E2A"/>
                  </a:solidFill>
                  <a:latin typeface="Tw Cen MT" panose="020B0602020104020603" pitchFamily="34" charset="0"/>
                </a:rPr>
                <a:t>Request Results from LIMS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9A114DC-080C-4C00-9F91-69823F1BB0CA}"/>
                </a:ext>
              </a:extLst>
            </p:cNvPr>
            <p:cNvSpPr txBox="1"/>
            <p:nvPr/>
          </p:nvSpPr>
          <p:spPr>
            <a:xfrm>
              <a:off x="2779788" y="4451136"/>
              <a:ext cx="6822310" cy="1153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Select </a:t>
              </a:r>
              <a:r>
                <a:rPr lang="en-US" sz="2400" dirty="0">
                  <a:solidFill>
                    <a:srgbClr val="00A0A8"/>
                  </a:solidFill>
                  <a:latin typeface="Tw Cen MT" panose="020B0602020104020603" pitchFamily="34" charset="0"/>
                </a:rPr>
                <a:t>Request Result </a:t>
              </a:r>
              <a:r>
                <a:rPr lang="en-US" sz="24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to view results available for manifests sent to the reference lab for testing Manually.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693362E-5D3E-4553-B32C-A98ADCAB3E67}"/>
              </a:ext>
            </a:extLst>
          </p:cNvPr>
          <p:cNvCxnSpPr>
            <a:cxnSpLocks/>
          </p:cNvCxnSpPr>
          <p:nvPr/>
        </p:nvCxnSpPr>
        <p:spPr>
          <a:xfrm>
            <a:off x="3082413" y="1336724"/>
            <a:ext cx="1652638" cy="1484911"/>
          </a:xfrm>
          <a:prstGeom prst="straightConnector1">
            <a:avLst/>
          </a:prstGeom>
          <a:ln w="19050">
            <a:solidFill>
              <a:srgbClr val="FF5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FF588734-DAEB-4E7A-BDE1-A7A9B5E677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03" y="2908427"/>
            <a:ext cx="8002896" cy="14097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2665C0D-E7D2-4999-9686-C2E46546229F}"/>
              </a:ext>
            </a:extLst>
          </p:cNvPr>
          <p:cNvSpPr txBox="1"/>
          <p:nvPr/>
        </p:nvSpPr>
        <p:spPr>
          <a:xfrm>
            <a:off x="4262441" y="3322152"/>
            <a:ext cx="1571571" cy="940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86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300665" y="0"/>
            <a:ext cx="12492665" cy="6858000"/>
            <a:chOff x="-290920" y="0"/>
            <a:chExt cx="12492665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421296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82537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Login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1704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421295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604708" y="3047079"/>
              <a:ext cx="3447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Lab Order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213944" y="0"/>
            <a:ext cx="10014491" cy="6858000"/>
            <a:chOff x="491575" y="0"/>
            <a:chExt cx="10014491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421296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18096" y="3105832"/>
              <a:ext cx="3329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Manifest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" y="0"/>
            <a:ext cx="10691812" cy="6858000"/>
            <a:chOff x="491575" y="0"/>
            <a:chExt cx="9613383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421293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064096" y="3041222"/>
              <a:ext cx="3435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Request Results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160794" y="-1"/>
            <a:ext cx="8692334" cy="6858000"/>
            <a:chOff x="718505" y="-1"/>
            <a:chExt cx="8692334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1550504"/>
              <a:ext cx="1168400" cy="354329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45665" y="3071049"/>
              <a:ext cx="2284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4A5D9A-68C6-4564-BE60-45CF1262EB0B}"/>
              </a:ext>
            </a:extLst>
          </p:cNvPr>
          <p:cNvGrpSpPr/>
          <p:nvPr/>
        </p:nvGrpSpPr>
        <p:grpSpPr>
          <a:xfrm>
            <a:off x="-1702904" y="1768"/>
            <a:ext cx="13902958" cy="7131132"/>
            <a:chOff x="-1700004" y="0"/>
            <a:chExt cx="13902958" cy="7131132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ECA78D-8F04-4666-B9E1-CC29CDBE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2810" y="34498"/>
              <a:ext cx="7096634" cy="7096634"/>
            </a:xfrm>
            <a:prstGeom prst="rect">
              <a:avLst/>
            </a:prstGeom>
          </p:spPr>
        </p:pic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7F61C65-B3DC-4C25-ABF3-01C191173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78" y="5944404"/>
              <a:ext cx="1552115" cy="70039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8D179-7114-4941-A973-198FF9EDB6BB}"/>
                </a:ext>
              </a:extLst>
            </p:cNvPr>
            <p:cNvGrpSpPr/>
            <p:nvPr/>
          </p:nvGrpSpPr>
          <p:grpSpPr>
            <a:xfrm>
              <a:off x="-1700004" y="0"/>
              <a:ext cx="13899388" cy="111152"/>
              <a:chOff x="-1700004" y="0"/>
              <a:chExt cx="13899388" cy="1111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B9E501-2CC9-42CC-A8FE-3454922B27A8}"/>
                  </a:ext>
                </a:extLst>
              </p:cNvPr>
              <p:cNvSpPr/>
              <p:nvPr/>
            </p:nvSpPr>
            <p:spPr>
              <a:xfrm>
                <a:off x="-1700004" y="0"/>
                <a:ext cx="13894904" cy="6899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CBB6D7-B9FA-4DD6-9503-9139AB40D2E5}"/>
                  </a:ext>
                </a:extLst>
              </p:cNvPr>
              <p:cNvSpPr/>
              <p:nvPr/>
            </p:nvSpPr>
            <p:spPr>
              <a:xfrm>
                <a:off x="-1695520" y="65433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EBC9866-B673-49F8-92FC-BAF8FB6C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0866" y="6049701"/>
              <a:ext cx="1489005" cy="537623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9F5FDE-7849-48FD-ABE7-D65AFD15CD02}"/>
                </a:ext>
              </a:extLst>
            </p:cNvPr>
            <p:cNvGrpSpPr/>
            <p:nvPr/>
          </p:nvGrpSpPr>
          <p:grpSpPr>
            <a:xfrm>
              <a:off x="-1695787" y="6746869"/>
              <a:ext cx="13898741" cy="111152"/>
              <a:chOff x="-1695787" y="6746869"/>
              <a:chExt cx="13898741" cy="1111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0425FD-6C42-4AAF-843F-52D057D0D630}"/>
                  </a:ext>
                </a:extLst>
              </p:cNvPr>
              <p:cNvSpPr/>
              <p:nvPr/>
            </p:nvSpPr>
            <p:spPr>
              <a:xfrm>
                <a:off x="-1691950" y="6746869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48F6B8-7B68-40DA-B2E6-931BA1BFF443}"/>
                  </a:ext>
                </a:extLst>
              </p:cNvPr>
              <p:cNvSpPr/>
              <p:nvPr/>
            </p:nvSpPr>
            <p:spPr>
              <a:xfrm>
                <a:off x="-1695787" y="6789025"/>
                <a:ext cx="13894904" cy="689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EF10F27-707B-495D-B6FE-B934603D6F61}"/>
              </a:ext>
            </a:extLst>
          </p:cNvPr>
          <p:cNvGrpSpPr/>
          <p:nvPr/>
        </p:nvGrpSpPr>
        <p:grpSpPr>
          <a:xfrm>
            <a:off x="963565" y="326958"/>
            <a:ext cx="9068725" cy="1711208"/>
            <a:chOff x="2779788" y="3874286"/>
            <a:chExt cx="6822310" cy="17306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AA4A68-EDBB-49E7-9459-A6A4F207C07E}"/>
                </a:ext>
              </a:extLst>
            </p:cNvPr>
            <p:cNvSpPr txBox="1"/>
            <p:nvPr/>
          </p:nvSpPr>
          <p:spPr>
            <a:xfrm>
              <a:off x="4168474" y="3874286"/>
              <a:ext cx="4464387" cy="59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43E2A"/>
                  </a:solidFill>
                  <a:latin typeface="Tw Cen MT" panose="020B0602020104020603" pitchFamily="34" charset="0"/>
                </a:rPr>
                <a:t>Request Results from LIMS (2)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9A114DC-080C-4C00-9F91-69823F1BB0CA}"/>
                </a:ext>
              </a:extLst>
            </p:cNvPr>
            <p:cNvSpPr txBox="1"/>
            <p:nvPr/>
          </p:nvSpPr>
          <p:spPr>
            <a:xfrm>
              <a:off x="2779788" y="4451136"/>
              <a:ext cx="6822310" cy="1153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Select </a:t>
              </a:r>
              <a:r>
                <a:rPr lang="en-US" sz="2400" dirty="0">
                  <a:solidFill>
                    <a:srgbClr val="00A0A8"/>
                  </a:solidFill>
                  <a:latin typeface="Tw Cen MT" panose="020B0602020104020603" pitchFamily="34" charset="0"/>
                </a:rPr>
                <a:t>Check and Update Result </a:t>
              </a:r>
              <a:r>
                <a:rPr lang="en-US" sz="24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to check results available on each manifest and automatically update on patient’s record.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162B3ED4-868F-4134-A9A1-26532C1E8D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74" y="2038166"/>
            <a:ext cx="7147662" cy="4278558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AE0B1FE-A97A-4FCD-8ADF-DF239B6BDD77}"/>
              </a:ext>
            </a:extLst>
          </p:cNvPr>
          <p:cNvCxnSpPr/>
          <p:nvPr/>
        </p:nvCxnSpPr>
        <p:spPr>
          <a:xfrm>
            <a:off x="3598606" y="1421293"/>
            <a:ext cx="4542504" cy="2546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408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300665" y="0"/>
            <a:ext cx="12492665" cy="6858000"/>
            <a:chOff x="-290920" y="0"/>
            <a:chExt cx="12492665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421296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82537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Login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1704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421295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604708" y="3047079"/>
              <a:ext cx="3447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Lab Order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213944" y="0"/>
            <a:ext cx="10014491" cy="6858000"/>
            <a:chOff x="491575" y="0"/>
            <a:chExt cx="10014491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421296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18096" y="3105832"/>
              <a:ext cx="3329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Manifest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" y="0"/>
            <a:ext cx="10691812" cy="6858000"/>
            <a:chOff x="491575" y="0"/>
            <a:chExt cx="9613383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421293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064096" y="3041222"/>
              <a:ext cx="3435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Request Results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160794" y="-1"/>
            <a:ext cx="8692334" cy="6858000"/>
            <a:chOff x="718505" y="-1"/>
            <a:chExt cx="8692334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1550504"/>
              <a:ext cx="1168400" cy="354329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45665" y="3071049"/>
              <a:ext cx="2284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4A5D9A-68C6-4564-BE60-45CF1262EB0B}"/>
              </a:ext>
            </a:extLst>
          </p:cNvPr>
          <p:cNvGrpSpPr/>
          <p:nvPr/>
        </p:nvGrpSpPr>
        <p:grpSpPr>
          <a:xfrm>
            <a:off x="-1702904" y="1768"/>
            <a:ext cx="13902958" cy="7131132"/>
            <a:chOff x="-1700004" y="0"/>
            <a:chExt cx="13902958" cy="7131132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ECA78D-8F04-4666-B9E1-CC29CDBE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2810" y="34498"/>
              <a:ext cx="7096634" cy="7096634"/>
            </a:xfrm>
            <a:prstGeom prst="rect">
              <a:avLst/>
            </a:prstGeom>
          </p:spPr>
        </p:pic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7F61C65-B3DC-4C25-ABF3-01C191173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78" y="5944404"/>
              <a:ext cx="1552115" cy="70039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8D179-7114-4941-A973-198FF9EDB6BB}"/>
                </a:ext>
              </a:extLst>
            </p:cNvPr>
            <p:cNvGrpSpPr/>
            <p:nvPr/>
          </p:nvGrpSpPr>
          <p:grpSpPr>
            <a:xfrm>
              <a:off x="-1700004" y="0"/>
              <a:ext cx="13899388" cy="111152"/>
              <a:chOff x="-1700004" y="0"/>
              <a:chExt cx="13899388" cy="1111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B9E501-2CC9-42CC-A8FE-3454922B27A8}"/>
                  </a:ext>
                </a:extLst>
              </p:cNvPr>
              <p:cNvSpPr/>
              <p:nvPr/>
            </p:nvSpPr>
            <p:spPr>
              <a:xfrm>
                <a:off x="-1700004" y="0"/>
                <a:ext cx="13894904" cy="6899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CBB6D7-B9FA-4DD6-9503-9139AB40D2E5}"/>
                  </a:ext>
                </a:extLst>
              </p:cNvPr>
              <p:cNvSpPr/>
              <p:nvPr/>
            </p:nvSpPr>
            <p:spPr>
              <a:xfrm>
                <a:off x="-1695520" y="65433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EBC9866-B673-49F8-92FC-BAF8FB6C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0866" y="6049701"/>
              <a:ext cx="1489005" cy="537623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9F5FDE-7849-48FD-ABE7-D65AFD15CD02}"/>
                </a:ext>
              </a:extLst>
            </p:cNvPr>
            <p:cNvGrpSpPr/>
            <p:nvPr/>
          </p:nvGrpSpPr>
          <p:grpSpPr>
            <a:xfrm>
              <a:off x="-1695787" y="6746869"/>
              <a:ext cx="13898741" cy="111152"/>
              <a:chOff x="-1695787" y="6746869"/>
              <a:chExt cx="13898741" cy="1111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0425FD-6C42-4AAF-843F-52D057D0D630}"/>
                  </a:ext>
                </a:extLst>
              </p:cNvPr>
              <p:cNvSpPr/>
              <p:nvPr/>
            </p:nvSpPr>
            <p:spPr>
              <a:xfrm>
                <a:off x="-1691950" y="6746869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48F6B8-7B68-40DA-B2E6-931BA1BFF443}"/>
                  </a:ext>
                </a:extLst>
              </p:cNvPr>
              <p:cNvSpPr/>
              <p:nvPr/>
            </p:nvSpPr>
            <p:spPr>
              <a:xfrm>
                <a:off x="-1695787" y="6789025"/>
                <a:ext cx="13894904" cy="689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EF10F27-707B-495D-B6FE-B934603D6F61}"/>
              </a:ext>
            </a:extLst>
          </p:cNvPr>
          <p:cNvGrpSpPr/>
          <p:nvPr/>
        </p:nvGrpSpPr>
        <p:grpSpPr>
          <a:xfrm>
            <a:off x="963565" y="326957"/>
            <a:ext cx="9068725" cy="1157210"/>
            <a:chOff x="2779788" y="3874286"/>
            <a:chExt cx="6822310" cy="117033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AA4A68-EDBB-49E7-9459-A6A4F207C07E}"/>
                </a:ext>
              </a:extLst>
            </p:cNvPr>
            <p:cNvSpPr txBox="1"/>
            <p:nvPr/>
          </p:nvSpPr>
          <p:spPr>
            <a:xfrm>
              <a:off x="4168474" y="3874286"/>
              <a:ext cx="4464387" cy="59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43E2A"/>
                  </a:solidFill>
                  <a:latin typeface="Tw Cen MT" panose="020B0602020104020603" pitchFamily="34" charset="0"/>
                </a:rPr>
                <a:t>Request Results from LIMS (3)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9A114DC-080C-4C00-9F91-69823F1BB0CA}"/>
                </a:ext>
              </a:extLst>
            </p:cNvPr>
            <p:cNvSpPr txBox="1"/>
            <p:nvPr/>
          </p:nvSpPr>
          <p:spPr>
            <a:xfrm>
              <a:off x="2779788" y="4451136"/>
              <a:ext cx="6822310" cy="593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Select </a:t>
              </a:r>
              <a:r>
                <a:rPr lang="en-US" sz="2400" dirty="0">
                  <a:solidFill>
                    <a:srgbClr val="00A0A8"/>
                  </a:solidFill>
                  <a:latin typeface="Tw Cen MT" panose="020B0602020104020603" pitchFamily="34" charset="0"/>
                </a:rPr>
                <a:t>View Result </a:t>
              </a:r>
              <a:r>
                <a:rPr lang="en-US" sz="24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to view results available on each manifest. 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B06CF6B-ADCD-4075-A385-66B6BA0C7A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23" y="1858356"/>
            <a:ext cx="7989369" cy="420659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7B3C6A-6E95-4EC3-9AD2-948D764BCDF2}"/>
              </a:ext>
            </a:extLst>
          </p:cNvPr>
          <p:cNvCxnSpPr/>
          <p:nvPr/>
        </p:nvCxnSpPr>
        <p:spPr>
          <a:xfrm>
            <a:off x="2904196" y="1379137"/>
            <a:ext cx="5692348" cy="2383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605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300665" y="0"/>
            <a:ext cx="12492665" cy="6858000"/>
            <a:chOff x="-290920" y="0"/>
            <a:chExt cx="12492665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421296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82537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Login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1704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421295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604708" y="3047079"/>
              <a:ext cx="3447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Lab Order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213944" y="0"/>
            <a:ext cx="10014491" cy="6858000"/>
            <a:chOff x="491575" y="0"/>
            <a:chExt cx="10014491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421296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18096" y="3105832"/>
              <a:ext cx="3329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Manifest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" y="0"/>
            <a:ext cx="10691812" cy="6858000"/>
            <a:chOff x="491575" y="0"/>
            <a:chExt cx="9613383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421293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064096" y="3041222"/>
              <a:ext cx="3435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Request Results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160794" y="-1"/>
            <a:ext cx="8692334" cy="6858000"/>
            <a:chOff x="718505" y="-1"/>
            <a:chExt cx="8692334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1550504"/>
              <a:ext cx="1168400" cy="354329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45665" y="3071049"/>
              <a:ext cx="2284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4A5D9A-68C6-4564-BE60-45CF1262EB0B}"/>
              </a:ext>
            </a:extLst>
          </p:cNvPr>
          <p:cNvGrpSpPr/>
          <p:nvPr/>
        </p:nvGrpSpPr>
        <p:grpSpPr>
          <a:xfrm>
            <a:off x="-1702904" y="1768"/>
            <a:ext cx="13902958" cy="7131132"/>
            <a:chOff x="-1700004" y="0"/>
            <a:chExt cx="13902958" cy="7131132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ECA78D-8F04-4666-B9E1-CC29CDBE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2810" y="34498"/>
              <a:ext cx="7096634" cy="7096634"/>
            </a:xfrm>
            <a:prstGeom prst="rect">
              <a:avLst/>
            </a:prstGeom>
          </p:spPr>
        </p:pic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7F61C65-B3DC-4C25-ABF3-01C191173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78" y="5944404"/>
              <a:ext cx="1552115" cy="70039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8D179-7114-4941-A973-198FF9EDB6BB}"/>
                </a:ext>
              </a:extLst>
            </p:cNvPr>
            <p:cNvGrpSpPr/>
            <p:nvPr/>
          </p:nvGrpSpPr>
          <p:grpSpPr>
            <a:xfrm>
              <a:off x="-1700004" y="0"/>
              <a:ext cx="13899388" cy="111152"/>
              <a:chOff x="-1700004" y="0"/>
              <a:chExt cx="13899388" cy="1111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B9E501-2CC9-42CC-A8FE-3454922B27A8}"/>
                  </a:ext>
                </a:extLst>
              </p:cNvPr>
              <p:cNvSpPr/>
              <p:nvPr/>
            </p:nvSpPr>
            <p:spPr>
              <a:xfrm>
                <a:off x="-1700004" y="0"/>
                <a:ext cx="13894904" cy="6899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CBB6D7-B9FA-4DD6-9503-9139AB40D2E5}"/>
                  </a:ext>
                </a:extLst>
              </p:cNvPr>
              <p:cNvSpPr/>
              <p:nvPr/>
            </p:nvSpPr>
            <p:spPr>
              <a:xfrm>
                <a:off x="-1695520" y="65433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EBC9866-B673-49F8-92FC-BAF8FB6C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0866" y="6049701"/>
              <a:ext cx="1489005" cy="537623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9F5FDE-7849-48FD-ABE7-D65AFD15CD02}"/>
                </a:ext>
              </a:extLst>
            </p:cNvPr>
            <p:cNvGrpSpPr/>
            <p:nvPr/>
          </p:nvGrpSpPr>
          <p:grpSpPr>
            <a:xfrm>
              <a:off x="-1695787" y="6746869"/>
              <a:ext cx="13898741" cy="111152"/>
              <a:chOff x="-1695787" y="6746869"/>
              <a:chExt cx="13898741" cy="1111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0425FD-6C42-4AAF-843F-52D057D0D630}"/>
                  </a:ext>
                </a:extLst>
              </p:cNvPr>
              <p:cNvSpPr/>
              <p:nvPr/>
            </p:nvSpPr>
            <p:spPr>
              <a:xfrm>
                <a:off x="-1691950" y="6746869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48F6B8-7B68-40DA-B2E6-931BA1BFF443}"/>
                  </a:ext>
                </a:extLst>
              </p:cNvPr>
              <p:cNvSpPr/>
              <p:nvPr/>
            </p:nvSpPr>
            <p:spPr>
              <a:xfrm>
                <a:off x="-1695787" y="6789025"/>
                <a:ext cx="13894904" cy="689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EF10F27-707B-495D-B6FE-B934603D6F61}"/>
              </a:ext>
            </a:extLst>
          </p:cNvPr>
          <p:cNvGrpSpPr/>
          <p:nvPr/>
        </p:nvGrpSpPr>
        <p:grpSpPr>
          <a:xfrm>
            <a:off x="963565" y="326958"/>
            <a:ext cx="9068725" cy="1711208"/>
            <a:chOff x="2779788" y="3874286"/>
            <a:chExt cx="6822310" cy="17306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AA4A68-EDBB-49E7-9459-A6A4F207C07E}"/>
                </a:ext>
              </a:extLst>
            </p:cNvPr>
            <p:cNvSpPr txBox="1"/>
            <p:nvPr/>
          </p:nvSpPr>
          <p:spPr>
            <a:xfrm>
              <a:off x="4168474" y="3874286"/>
              <a:ext cx="4464387" cy="59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43E2A"/>
                  </a:solidFill>
                  <a:latin typeface="Tw Cen MT" panose="020B0602020104020603" pitchFamily="34" charset="0"/>
                </a:rPr>
                <a:t>Request Results from LIMS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9A114DC-080C-4C00-9F91-69823F1BB0CA}"/>
                </a:ext>
              </a:extLst>
            </p:cNvPr>
            <p:cNvSpPr txBox="1"/>
            <p:nvPr/>
          </p:nvSpPr>
          <p:spPr>
            <a:xfrm>
              <a:off x="2779788" y="4451136"/>
              <a:ext cx="6822310" cy="1153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Select </a:t>
              </a:r>
              <a:r>
                <a:rPr lang="en-US" sz="2400" dirty="0">
                  <a:solidFill>
                    <a:srgbClr val="00A0A8"/>
                  </a:solidFill>
                  <a:latin typeface="Tw Cen MT" panose="020B0602020104020603" pitchFamily="34" charset="0"/>
                </a:rPr>
                <a:t>Trigger Result Cron </a:t>
              </a:r>
              <a:r>
                <a:rPr lang="en-US" sz="24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to automatically check all results available on all manifests and update to patient’s records.</a:t>
              </a:r>
            </a:p>
          </p:txBody>
        </p:sp>
      </p:grpSp>
      <p:pic>
        <p:nvPicPr>
          <p:cNvPr id="6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FF588734-DAEB-4E7A-BDE1-A7A9B5E677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03" y="2908427"/>
            <a:ext cx="8002896" cy="140977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05CE32-EB72-4569-B965-666059CE749B}"/>
              </a:ext>
            </a:extLst>
          </p:cNvPr>
          <p:cNvCxnSpPr>
            <a:cxnSpLocks/>
          </p:cNvCxnSpPr>
          <p:nvPr/>
        </p:nvCxnSpPr>
        <p:spPr>
          <a:xfrm>
            <a:off x="3170903" y="1467753"/>
            <a:ext cx="3625140" cy="1896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BC27FE-B00E-4EFD-9266-0B7A70BDB264}"/>
              </a:ext>
            </a:extLst>
          </p:cNvPr>
          <p:cNvSpPr txBox="1"/>
          <p:nvPr/>
        </p:nvSpPr>
        <p:spPr>
          <a:xfrm>
            <a:off x="5958348" y="3342171"/>
            <a:ext cx="1589786" cy="8924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85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300665" y="0"/>
            <a:ext cx="12492665" cy="6858000"/>
            <a:chOff x="-290920" y="0"/>
            <a:chExt cx="12492665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421296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82537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Login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1704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421295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604709" y="3047080"/>
              <a:ext cx="3447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Lab Order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213944" y="0"/>
            <a:ext cx="10014491" cy="6858000"/>
            <a:chOff x="491575" y="0"/>
            <a:chExt cx="10014491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421296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18096" y="3105832"/>
              <a:ext cx="3329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Manifest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318464" y="0"/>
            <a:ext cx="11010277" cy="6858000"/>
            <a:chOff x="491575" y="0"/>
            <a:chExt cx="9613383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421293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064096" y="3041222"/>
              <a:ext cx="3435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Request Results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300666" y="-1"/>
            <a:ext cx="10402427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1550504"/>
              <a:ext cx="1168400" cy="354329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39703" y="3203686"/>
              <a:ext cx="2295939" cy="540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4A5D9A-68C6-4564-BE60-45CF1262EB0B}"/>
              </a:ext>
            </a:extLst>
          </p:cNvPr>
          <p:cNvGrpSpPr/>
          <p:nvPr/>
        </p:nvGrpSpPr>
        <p:grpSpPr>
          <a:xfrm>
            <a:off x="-1702904" y="1768"/>
            <a:ext cx="13902958" cy="7131132"/>
            <a:chOff x="-1700004" y="0"/>
            <a:chExt cx="13902958" cy="7131132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ECA78D-8F04-4666-B9E1-CC29CDBE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2810" y="34498"/>
              <a:ext cx="7096634" cy="7096634"/>
            </a:xfrm>
            <a:prstGeom prst="rect">
              <a:avLst/>
            </a:prstGeom>
          </p:spPr>
        </p:pic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7F61C65-B3DC-4C25-ABF3-01C191173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923" y="5978058"/>
              <a:ext cx="1552115" cy="70039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8D179-7114-4941-A973-198FF9EDB6BB}"/>
                </a:ext>
              </a:extLst>
            </p:cNvPr>
            <p:cNvGrpSpPr/>
            <p:nvPr/>
          </p:nvGrpSpPr>
          <p:grpSpPr>
            <a:xfrm>
              <a:off x="-1700004" y="0"/>
              <a:ext cx="13899388" cy="111152"/>
              <a:chOff x="-1700004" y="0"/>
              <a:chExt cx="13899388" cy="1111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B9E501-2CC9-42CC-A8FE-3454922B27A8}"/>
                  </a:ext>
                </a:extLst>
              </p:cNvPr>
              <p:cNvSpPr/>
              <p:nvPr/>
            </p:nvSpPr>
            <p:spPr>
              <a:xfrm>
                <a:off x="-1700004" y="0"/>
                <a:ext cx="13894904" cy="6899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CBB6D7-B9FA-4DD6-9503-9139AB40D2E5}"/>
                  </a:ext>
                </a:extLst>
              </p:cNvPr>
              <p:cNvSpPr/>
              <p:nvPr/>
            </p:nvSpPr>
            <p:spPr>
              <a:xfrm>
                <a:off x="-1695520" y="65433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EBC9866-B673-49F8-92FC-BAF8FB6C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083" y="6049701"/>
              <a:ext cx="1489005" cy="537623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9F5FDE-7849-48FD-ABE7-D65AFD15CD02}"/>
                </a:ext>
              </a:extLst>
            </p:cNvPr>
            <p:cNvGrpSpPr/>
            <p:nvPr/>
          </p:nvGrpSpPr>
          <p:grpSpPr>
            <a:xfrm>
              <a:off x="-1695787" y="6746869"/>
              <a:ext cx="13898741" cy="111152"/>
              <a:chOff x="-1695787" y="6746869"/>
              <a:chExt cx="13898741" cy="1111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0425FD-6C42-4AAF-843F-52D057D0D630}"/>
                  </a:ext>
                </a:extLst>
              </p:cNvPr>
              <p:cNvSpPr/>
              <p:nvPr/>
            </p:nvSpPr>
            <p:spPr>
              <a:xfrm>
                <a:off x="-1691950" y="6746869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48F6B8-7B68-40DA-B2E6-931BA1BFF443}"/>
                  </a:ext>
                </a:extLst>
              </p:cNvPr>
              <p:cNvSpPr/>
              <p:nvPr/>
            </p:nvSpPr>
            <p:spPr>
              <a:xfrm>
                <a:off x="-1695787" y="6789025"/>
                <a:ext cx="13894904" cy="689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8C39C61-9A2D-4130-BA48-56BD08F20FF5}"/>
              </a:ext>
            </a:extLst>
          </p:cNvPr>
          <p:cNvSpPr txBox="1"/>
          <p:nvPr/>
        </p:nvSpPr>
        <p:spPr>
          <a:xfrm>
            <a:off x="2679700" y="2855702"/>
            <a:ext cx="44231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</a:t>
            </a:r>
            <a:endParaRPr lang="en-NG" sz="6600" dirty="0"/>
          </a:p>
        </p:txBody>
      </p:sp>
    </p:spTree>
    <p:extLst>
      <p:ext uri="{BB962C8B-B14F-4D97-AF65-F5344CB8AC3E}">
        <p14:creationId xmlns:p14="http://schemas.microsoft.com/office/powerpoint/2010/main" val="3505339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844338" y="0"/>
            <a:ext cx="12492665" cy="6858000"/>
            <a:chOff x="-290920" y="0"/>
            <a:chExt cx="12492665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421296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82537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Login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9340322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421295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604710" y="3047080"/>
              <a:ext cx="3447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Lab Order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389177" y="0"/>
            <a:ext cx="10014491" cy="6858000"/>
            <a:chOff x="491575" y="0"/>
            <a:chExt cx="10014491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421296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18096" y="3105832"/>
              <a:ext cx="3329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Manifest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8526735" y="0"/>
            <a:ext cx="9613383" cy="6858000"/>
            <a:chOff x="491575" y="0"/>
            <a:chExt cx="9613383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421293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064096" y="3041222"/>
              <a:ext cx="3435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Request Results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180081" y="-1"/>
            <a:ext cx="8692333" cy="6858000"/>
            <a:chOff x="718505" y="-1"/>
            <a:chExt cx="8692333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1550504"/>
              <a:ext cx="1168400" cy="354329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890006" y="3100866"/>
              <a:ext cx="239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4A5D9A-68C6-4564-BE60-45CF1262EB0B}"/>
              </a:ext>
            </a:extLst>
          </p:cNvPr>
          <p:cNvGrpSpPr/>
          <p:nvPr/>
        </p:nvGrpSpPr>
        <p:grpSpPr>
          <a:xfrm>
            <a:off x="-1702904" y="1767"/>
            <a:ext cx="13902958" cy="7096634"/>
            <a:chOff x="-1700004" y="-1"/>
            <a:chExt cx="13902958" cy="7096634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ECA78D-8F04-4666-B9E1-CC29CDBE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0157" y="-1"/>
              <a:ext cx="7096634" cy="7096634"/>
            </a:xfrm>
            <a:prstGeom prst="rect">
              <a:avLst/>
            </a:prstGeom>
          </p:spPr>
        </p:pic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7F61C65-B3DC-4C25-ABF3-01C191173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304" y="5941682"/>
              <a:ext cx="1552115" cy="70039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8D179-7114-4941-A973-198FF9EDB6BB}"/>
                </a:ext>
              </a:extLst>
            </p:cNvPr>
            <p:cNvGrpSpPr/>
            <p:nvPr/>
          </p:nvGrpSpPr>
          <p:grpSpPr>
            <a:xfrm>
              <a:off x="-1700004" y="0"/>
              <a:ext cx="13899388" cy="111152"/>
              <a:chOff x="-1700004" y="0"/>
              <a:chExt cx="13899388" cy="1111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B9E501-2CC9-42CC-A8FE-3454922B27A8}"/>
                  </a:ext>
                </a:extLst>
              </p:cNvPr>
              <p:cNvSpPr/>
              <p:nvPr/>
            </p:nvSpPr>
            <p:spPr>
              <a:xfrm>
                <a:off x="-1700004" y="0"/>
                <a:ext cx="13894904" cy="6899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CBB6D7-B9FA-4DD6-9503-9139AB40D2E5}"/>
                  </a:ext>
                </a:extLst>
              </p:cNvPr>
              <p:cNvSpPr/>
              <p:nvPr/>
            </p:nvSpPr>
            <p:spPr>
              <a:xfrm>
                <a:off x="-1695520" y="65433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EBC9866-B673-49F8-92FC-BAF8FB6C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437" y="6052931"/>
              <a:ext cx="1489005" cy="537623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9F5FDE-7849-48FD-ABE7-D65AFD15CD02}"/>
                </a:ext>
              </a:extLst>
            </p:cNvPr>
            <p:cNvGrpSpPr/>
            <p:nvPr/>
          </p:nvGrpSpPr>
          <p:grpSpPr>
            <a:xfrm>
              <a:off x="-1695787" y="6746869"/>
              <a:ext cx="13898741" cy="111152"/>
              <a:chOff x="-1695787" y="6746869"/>
              <a:chExt cx="13898741" cy="1111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0425FD-6C42-4AAF-843F-52D057D0D630}"/>
                  </a:ext>
                </a:extLst>
              </p:cNvPr>
              <p:cNvSpPr/>
              <p:nvPr/>
            </p:nvSpPr>
            <p:spPr>
              <a:xfrm>
                <a:off x="-1691950" y="6746869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48F6B8-7B68-40DA-B2E6-931BA1BFF443}"/>
                  </a:ext>
                </a:extLst>
              </p:cNvPr>
              <p:cNvSpPr/>
              <p:nvPr/>
            </p:nvSpPr>
            <p:spPr>
              <a:xfrm>
                <a:off x="-1695787" y="6789025"/>
                <a:ext cx="13894904" cy="689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6C69F75-7F50-4D12-AD53-030D0C74B28E}"/>
              </a:ext>
            </a:extLst>
          </p:cNvPr>
          <p:cNvGrpSpPr/>
          <p:nvPr/>
        </p:nvGrpSpPr>
        <p:grpSpPr>
          <a:xfrm>
            <a:off x="3022116" y="599124"/>
            <a:ext cx="8628504" cy="4969371"/>
            <a:chOff x="2999382" y="3932630"/>
            <a:chExt cx="6474292" cy="496937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3F7FFF3-2031-4B71-89A3-687ED43A0E5D}"/>
                </a:ext>
              </a:extLst>
            </p:cNvPr>
            <p:cNvSpPr txBox="1"/>
            <p:nvPr/>
          </p:nvSpPr>
          <p:spPr>
            <a:xfrm>
              <a:off x="3089784" y="3932630"/>
              <a:ext cx="6051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43E2A"/>
                  </a:solidFill>
                  <a:latin typeface="Tw Cen MT" panose="020B0602020104020603" pitchFamily="34" charset="0"/>
                </a:rPr>
                <a:t>Overview of the EMR-LIMS Exchange Module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4BB4B7-6E4E-4E73-8DA0-1254B499EEA0}"/>
                </a:ext>
              </a:extLst>
            </p:cNvPr>
            <p:cNvSpPr txBox="1"/>
            <p:nvPr/>
          </p:nvSpPr>
          <p:spPr>
            <a:xfrm>
              <a:off x="2999382" y="4545039"/>
              <a:ext cx="6474292" cy="4356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lvl="0" indent="-228600" algn="just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prstClr val="black"/>
                  </a:solidFill>
                  <a:latin typeface="Tw Cen MT" panose="020B0602020104020603" pitchFamily="34" charset="0"/>
                </a:rPr>
                <a:t>UMB has partnered with CHAI to enable the interoperability of the Laboratory Information Management System (LIMS) with EMRS (NMRS and LAMIS).</a:t>
              </a:r>
            </a:p>
            <a:p>
              <a:pPr marL="228600" lvl="0" indent="-228600" algn="just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prstClr val="black"/>
                  </a:solidFill>
                  <a:latin typeface="Tw Cen MT" panose="020B0602020104020603" pitchFamily="34" charset="0"/>
                </a:rPr>
                <a:t>The goal is to allow feedback between facility laboratories and reference laboratories (PCR Labs)</a:t>
              </a:r>
            </a:p>
            <a:p>
              <a:pPr marL="228600" lvl="0" indent="-228600" algn="just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prstClr val="black"/>
                  </a:solidFill>
                  <a:latin typeface="Tw Cen MT" panose="020B0602020104020603" pitchFamily="34" charset="0"/>
                </a:rPr>
                <a:t>The integration between the two systems leverages on an Application Programming Interface (API) to allow exchange of both sample logging Information from EMRs to LIMS and return of</a:t>
              </a:r>
              <a:r>
                <a:rPr lang="en-US" sz="2200" dirty="0">
                  <a:solidFill>
                    <a:srgbClr val="FF000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200" dirty="0">
                  <a:solidFill>
                    <a:prstClr val="black"/>
                  </a:solidFill>
                  <a:latin typeface="Tw Cen MT" panose="020B0602020104020603" pitchFamily="34" charset="0"/>
                </a:rPr>
                <a:t>results from LIMS to EMRs.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095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300665" y="0"/>
            <a:ext cx="12492665" cy="6858000"/>
            <a:chOff x="-290920" y="0"/>
            <a:chExt cx="12492665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421296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82537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Login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9340322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421295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579474" y="3021845"/>
              <a:ext cx="34975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Lab Order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389177" y="0"/>
            <a:ext cx="10014491" cy="6858000"/>
            <a:chOff x="491575" y="0"/>
            <a:chExt cx="10014491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421296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18096" y="3105832"/>
              <a:ext cx="3329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Manifest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8526735" y="0"/>
            <a:ext cx="9613383" cy="6858000"/>
            <a:chOff x="491575" y="0"/>
            <a:chExt cx="9613383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421293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064096" y="3041222"/>
              <a:ext cx="3435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Request Results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180081" y="-1"/>
            <a:ext cx="8692333" cy="6858000"/>
            <a:chOff x="718505" y="-1"/>
            <a:chExt cx="8692333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1550504"/>
              <a:ext cx="1168400" cy="354329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890007" y="3100867"/>
              <a:ext cx="23953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4A5D9A-68C6-4564-BE60-45CF1262EB0B}"/>
              </a:ext>
            </a:extLst>
          </p:cNvPr>
          <p:cNvGrpSpPr/>
          <p:nvPr/>
        </p:nvGrpSpPr>
        <p:grpSpPr>
          <a:xfrm>
            <a:off x="-1702904" y="0"/>
            <a:ext cx="13902958" cy="7096634"/>
            <a:chOff x="-1700004" y="-1768"/>
            <a:chExt cx="13902958" cy="7096634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ECA78D-8F04-4666-B9E1-CC29CDBE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3061" y="-1768"/>
              <a:ext cx="7096634" cy="7096634"/>
            </a:xfrm>
            <a:prstGeom prst="rect">
              <a:avLst/>
            </a:prstGeom>
          </p:spPr>
        </p:pic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7F61C65-B3DC-4C25-ABF3-01C191173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399" y="5941682"/>
              <a:ext cx="1552115" cy="70039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8D179-7114-4941-A973-198FF9EDB6BB}"/>
                </a:ext>
              </a:extLst>
            </p:cNvPr>
            <p:cNvGrpSpPr/>
            <p:nvPr/>
          </p:nvGrpSpPr>
          <p:grpSpPr>
            <a:xfrm>
              <a:off x="-1700004" y="0"/>
              <a:ext cx="13899388" cy="111152"/>
              <a:chOff x="-1700004" y="0"/>
              <a:chExt cx="13899388" cy="1111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B9E501-2CC9-42CC-A8FE-3454922B27A8}"/>
                  </a:ext>
                </a:extLst>
              </p:cNvPr>
              <p:cNvSpPr/>
              <p:nvPr/>
            </p:nvSpPr>
            <p:spPr>
              <a:xfrm>
                <a:off x="-1700004" y="0"/>
                <a:ext cx="13894904" cy="6899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CBB6D7-B9FA-4DD6-9503-9139AB40D2E5}"/>
                  </a:ext>
                </a:extLst>
              </p:cNvPr>
              <p:cNvSpPr/>
              <p:nvPr/>
            </p:nvSpPr>
            <p:spPr>
              <a:xfrm>
                <a:off x="-1695520" y="65433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EBC9866-B673-49F8-92FC-BAF8FB6C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437" y="6052931"/>
              <a:ext cx="1489005" cy="537623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9F5FDE-7849-48FD-ABE7-D65AFD15CD02}"/>
                </a:ext>
              </a:extLst>
            </p:cNvPr>
            <p:cNvGrpSpPr/>
            <p:nvPr/>
          </p:nvGrpSpPr>
          <p:grpSpPr>
            <a:xfrm>
              <a:off x="-1695787" y="6746869"/>
              <a:ext cx="13898741" cy="111152"/>
              <a:chOff x="-1695787" y="6746869"/>
              <a:chExt cx="13898741" cy="1111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0425FD-6C42-4AAF-843F-52D057D0D630}"/>
                  </a:ext>
                </a:extLst>
              </p:cNvPr>
              <p:cNvSpPr/>
              <p:nvPr/>
            </p:nvSpPr>
            <p:spPr>
              <a:xfrm>
                <a:off x="-1691950" y="6746869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48F6B8-7B68-40DA-B2E6-931BA1BFF443}"/>
                  </a:ext>
                </a:extLst>
              </p:cNvPr>
              <p:cNvSpPr/>
              <p:nvPr/>
            </p:nvSpPr>
            <p:spPr>
              <a:xfrm>
                <a:off x="-1695787" y="6789025"/>
                <a:ext cx="13894904" cy="689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44CD9AD-2543-4DEF-9B97-A2C415CC5C7E}"/>
              </a:ext>
            </a:extLst>
          </p:cNvPr>
          <p:cNvGrpSpPr/>
          <p:nvPr/>
        </p:nvGrpSpPr>
        <p:grpSpPr>
          <a:xfrm>
            <a:off x="3347071" y="580159"/>
            <a:ext cx="6791601" cy="931746"/>
            <a:chOff x="2810497" y="3874286"/>
            <a:chExt cx="6791601" cy="93174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AEF059-4088-486C-90E6-AF528A35DD74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43E2A"/>
                  </a:solidFill>
                  <a:latin typeface="Tw Cen MT" panose="020B0602020104020603" pitchFamily="34" charset="0"/>
                </a:rPr>
                <a:t>Getting Started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8F189E-96BE-4412-88B9-2CD1EA569A63}"/>
                </a:ext>
              </a:extLst>
            </p:cNvPr>
            <p:cNvSpPr txBox="1"/>
            <p:nvPr/>
          </p:nvSpPr>
          <p:spPr>
            <a:xfrm>
              <a:off x="2810497" y="4405922"/>
              <a:ext cx="6791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Enter username and password to access the NMRS instance</a:t>
              </a:r>
            </a:p>
          </p:txBody>
        </p:sp>
      </p:grpSp>
      <p:pic>
        <p:nvPicPr>
          <p:cNvPr id="47" name="Picture 4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F0208F-95DA-4AFB-B8A9-BC3D30E056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76" y="2043541"/>
            <a:ext cx="6858352" cy="31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32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300665" y="0"/>
            <a:ext cx="12492665" cy="6858000"/>
            <a:chOff x="-290920" y="0"/>
            <a:chExt cx="12492665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421296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82537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Login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1704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421295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604709" y="3047080"/>
              <a:ext cx="3447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Lab Order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389177" y="0"/>
            <a:ext cx="10014491" cy="6858000"/>
            <a:chOff x="491575" y="0"/>
            <a:chExt cx="10014491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421296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18096" y="3105832"/>
              <a:ext cx="3329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Manifest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8526735" y="0"/>
            <a:ext cx="9613383" cy="6858000"/>
            <a:chOff x="491575" y="0"/>
            <a:chExt cx="9613383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421293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064096" y="3041222"/>
              <a:ext cx="3435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Request Results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180081" y="-1"/>
            <a:ext cx="8692333" cy="6858000"/>
            <a:chOff x="718505" y="-1"/>
            <a:chExt cx="8692333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1550504"/>
              <a:ext cx="1168400" cy="354329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15920" y="3096966"/>
              <a:ext cx="2343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4A5D9A-68C6-4564-BE60-45CF1262EB0B}"/>
              </a:ext>
            </a:extLst>
          </p:cNvPr>
          <p:cNvGrpSpPr/>
          <p:nvPr/>
        </p:nvGrpSpPr>
        <p:grpSpPr>
          <a:xfrm>
            <a:off x="-1702904" y="1768"/>
            <a:ext cx="13902958" cy="7131132"/>
            <a:chOff x="-1700004" y="0"/>
            <a:chExt cx="13902958" cy="7131132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ECA78D-8F04-4666-B9E1-CC29CDBE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194" y="34498"/>
              <a:ext cx="7096634" cy="7096634"/>
            </a:xfrm>
            <a:prstGeom prst="rect">
              <a:avLst/>
            </a:prstGeom>
          </p:spPr>
        </p:pic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7F61C65-B3DC-4C25-ABF3-01C191173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864" y="5950560"/>
              <a:ext cx="1552115" cy="70039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8D179-7114-4941-A973-198FF9EDB6BB}"/>
                </a:ext>
              </a:extLst>
            </p:cNvPr>
            <p:cNvGrpSpPr/>
            <p:nvPr/>
          </p:nvGrpSpPr>
          <p:grpSpPr>
            <a:xfrm>
              <a:off x="-1700004" y="0"/>
              <a:ext cx="13899388" cy="111152"/>
              <a:chOff x="-1700004" y="0"/>
              <a:chExt cx="13899388" cy="1111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B9E501-2CC9-42CC-A8FE-3454922B27A8}"/>
                  </a:ext>
                </a:extLst>
              </p:cNvPr>
              <p:cNvSpPr/>
              <p:nvPr/>
            </p:nvSpPr>
            <p:spPr>
              <a:xfrm>
                <a:off x="-1700004" y="0"/>
                <a:ext cx="13894904" cy="6899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CBB6D7-B9FA-4DD6-9503-9139AB40D2E5}"/>
                  </a:ext>
                </a:extLst>
              </p:cNvPr>
              <p:cNvSpPr/>
              <p:nvPr/>
            </p:nvSpPr>
            <p:spPr>
              <a:xfrm>
                <a:off x="-1695520" y="65433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EBC9866-B673-49F8-92FC-BAF8FB6C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5902" y="6052931"/>
              <a:ext cx="1489005" cy="537623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9F5FDE-7849-48FD-ABE7-D65AFD15CD02}"/>
                </a:ext>
              </a:extLst>
            </p:cNvPr>
            <p:cNvGrpSpPr/>
            <p:nvPr/>
          </p:nvGrpSpPr>
          <p:grpSpPr>
            <a:xfrm>
              <a:off x="-1695787" y="6746869"/>
              <a:ext cx="13898741" cy="111152"/>
              <a:chOff x="-1695787" y="6746869"/>
              <a:chExt cx="13898741" cy="1111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0425FD-6C42-4AAF-843F-52D057D0D630}"/>
                  </a:ext>
                </a:extLst>
              </p:cNvPr>
              <p:cNvSpPr/>
              <p:nvPr/>
            </p:nvSpPr>
            <p:spPr>
              <a:xfrm>
                <a:off x="-1691950" y="6746869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48F6B8-7B68-40DA-B2E6-931BA1BFF443}"/>
                  </a:ext>
                </a:extLst>
              </p:cNvPr>
              <p:cNvSpPr/>
              <p:nvPr/>
            </p:nvSpPr>
            <p:spPr>
              <a:xfrm>
                <a:off x="-1695787" y="6789025"/>
                <a:ext cx="13894904" cy="689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FBC8B685-0D4B-4D61-83F5-D6AB760B46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68" y="1911567"/>
            <a:ext cx="6826601" cy="396260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A2B3EE45-E9E4-4B91-BE26-4012B9F54251}"/>
              </a:ext>
            </a:extLst>
          </p:cNvPr>
          <p:cNvGrpSpPr/>
          <p:nvPr/>
        </p:nvGrpSpPr>
        <p:grpSpPr>
          <a:xfrm>
            <a:off x="2700199" y="446014"/>
            <a:ext cx="6791601" cy="931746"/>
            <a:chOff x="2810497" y="3874286"/>
            <a:chExt cx="6791601" cy="9317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B89E2D-7C82-4279-8267-3F033ACE1D4E}"/>
                </a:ext>
              </a:extLst>
            </p:cNvPr>
            <p:cNvSpPr txBox="1"/>
            <p:nvPr/>
          </p:nvSpPr>
          <p:spPr>
            <a:xfrm>
              <a:off x="4168474" y="3874286"/>
              <a:ext cx="46385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43E2A"/>
                  </a:solidFill>
                  <a:latin typeface="Tw Cen MT" panose="020B0602020104020603" pitchFamily="34" charset="0"/>
                </a:rPr>
                <a:t>Lab Order Request Process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5CD1127-7ED7-4EDB-B1A7-EADD2850C10A}"/>
                </a:ext>
              </a:extLst>
            </p:cNvPr>
            <p:cNvSpPr txBox="1"/>
            <p:nvPr/>
          </p:nvSpPr>
          <p:spPr>
            <a:xfrm>
              <a:off x="2810497" y="4405922"/>
              <a:ext cx="6791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From the landing page, select the </a:t>
              </a:r>
              <a:r>
                <a:rPr lang="en-US" sz="2000" dirty="0">
                  <a:solidFill>
                    <a:srgbClr val="00A0A8"/>
                  </a:solidFill>
                  <a:latin typeface="Tw Cen MT" panose="020B0602020104020603" pitchFamily="34" charset="0"/>
                </a:rPr>
                <a:t>Find Patient Record </a:t>
              </a: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Module</a:t>
              </a:r>
              <a:r>
                <a:rPr lang="en-US" sz="2000" dirty="0">
                  <a:solidFill>
                    <a:srgbClr val="00A0A8"/>
                  </a:solidFill>
                  <a:latin typeface="Tw Cen MT" panose="020B0602020104020603" pitchFamily="34" charset="0"/>
                </a:rPr>
                <a:t>  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EA456F2-82AC-4301-B61F-50FC6282B8B9}"/>
              </a:ext>
            </a:extLst>
          </p:cNvPr>
          <p:cNvSpPr/>
          <p:nvPr/>
        </p:nvSpPr>
        <p:spPr>
          <a:xfrm>
            <a:off x="6897466" y="2712924"/>
            <a:ext cx="1251751" cy="984953"/>
          </a:xfrm>
          <a:prstGeom prst="roundRect">
            <a:avLst/>
          </a:prstGeom>
          <a:noFill/>
          <a:ln w="38100">
            <a:solidFill>
              <a:srgbClr val="FF5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38708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300665" y="0"/>
            <a:ext cx="12492665" cy="6858000"/>
            <a:chOff x="-290920" y="0"/>
            <a:chExt cx="12492665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421296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82537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Login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1704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421295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604709" y="3047080"/>
              <a:ext cx="3447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Lab Order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389177" y="0"/>
            <a:ext cx="10014491" cy="6858000"/>
            <a:chOff x="491575" y="0"/>
            <a:chExt cx="10014491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421296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18096" y="3105832"/>
              <a:ext cx="3329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Manifest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8526735" y="0"/>
            <a:ext cx="9613383" cy="6858000"/>
            <a:chOff x="491575" y="0"/>
            <a:chExt cx="9613383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421293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064096" y="3041222"/>
              <a:ext cx="3435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Request Results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180081" y="-1"/>
            <a:ext cx="8692333" cy="6858000"/>
            <a:chOff x="718505" y="-1"/>
            <a:chExt cx="8692333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1550504"/>
              <a:ext cx="1168400" cy="354329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15920" y="3096966"/>
              <a:ext cx="2343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4A5D9A-68C6-4564-BE60-45CF1262EB0B}"/>
              </a:ext>
            </a:extLst>
          </p:cNvPr>
          <p:cNvGrpSpPr/>
          <p:nvPr/>
        </p:nvGrpSpPr>
        <p:grpSpPr>
          <a:xfrm>
            <a:off x="-1702904" y="1768"/>
            <a:ext cx="13902958" cy="7131132"/>
            <a:chOff x="-1700004" y="0"/>
            <a:chExt cx="13902958" cy="7131132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ECA78D-8F04-4666-B9E1-CC29CDBE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194" y="34498"/>
              <a:ext cx="7096634" cy="7096634"/>
            </a:xfrm>
            <a:prstGeom prst="rect">
              <a:avLst/>
            </a:prstGeom>
          </p:spPr>
        </p:pic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7F61C65-B3DC-4C25-ABF3-01C191173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864" y="5950560"/>
              <a:ext cx="1552115" cy="70039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8D179-7114-4941-A973-198FF9EDB6BB}"/>
                </a:ext>
              </a:extLst>
            </p:cNvPr>
            <p:cNvGrpSpPr/>
            <p:nvPr/>
          </p:nvGrpSpPr>
          <p:grpSpPr>
            <a:xfrm>
              <a:off x="-1700004" y="0"/>
              <a:ext cx="13899388" cy="111152"/>
              <a:chOff x="-1700004" y="0"/>
              <a:chExt cx="13899388" cy="1111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B9E501-2CC9-42CC-A8FE-3454922B27A8}"/>
                  </a:ext>
                </a:extLst>
              </p:cNvPr>
              <p:cNvSpPr/>
              <p:nvPr/>
            </p:nvSpPr>
            <p:spPr>
              <a:xfrm>
                <a:off x="-1700004" y="0"/>
                <a:ext cx="13894904" cy="6899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CBB6D7-B9FA-4DD6-9503-9139AB40D2E5}"/>
                  </a:ext>
                </a:extLst>
              </p:cNvPr>
              <p:cNvSpPr/>
              <p:nvPr/>
            </p:nvSpPr>
            <p:spPr>
              <a:xfrm>
                <a:off x="-1695520" y="65433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EBC9866-B673-49F8-92FC-BAF8FB6C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5902" y="6052931"/>
              <a:ext cx="1489005" cy="537623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9F5FDE-7849-48FD-ABE7-D65AFD15CD02}"/>
                </a:ext>
              </a:extLst>
            </p:cNvPr>
            <p:cNvGrpSpPr/>
            <p:nvPr/>
          </p:nvGrpSpPr>
          <p:grpSpPr>
            <a:xfrm>
              <a:off x="-1695787" y="6746869"/>
              <a:ext cx="13898741" cy="111152"/>
              <a:chOff x="-1695787" y="6746869"/>
              <a:chExt cx="13898741" cy="1111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0425FD-6C42-4AAF-843F-52D057D0D630}"/>
                  </a:ext>
                </a:extLst>
              </p:cNvPr>
              <p:cNvSpPr/>
              <p:nvPr/>
            </p:nvSpPr>
            <p:spPr>
              <a:xfrm>
                <a:off x="-1691950" y="6746869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48F6B8-7B68-40DA-B2E6-931BA1BFF443}"/>
                  </a:ext>
                </a:extLst>
              </p:cNvPr>
              <p:cNvSpPr/>
              <p:nvPr/>
            </p:nvSpPr>
            <p:spPr>
              <a:xfrm>
                <a:off x="-1695787" y="6789025"/>
                <a:ext cx="13894904" cy="689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CB89E2D-7C82-4279-8267-3F033ACE1D4E}"/>
              </a:ext>
            </a:extLst>
          </p:cNvPr>
          <p:cNvSpPr txBox="1"/>
          <p:nvPr/>
        </p:nvSpPr>
        <p:spPr>
          <a:xfrm>
            <a:off x="3217772" y="432563"/>
            <a:ext cx="6864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43E2A"/>
                </a:solidFill>
                <a:latin typeface="Tw Cen MT" panose="020B0602020104020603" pitchFamily="34" charset="0"/>
              </a:rPr>
              <a:t>Selecting a Patient for Sample Collection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9631FF-5AA5-463D-B150-E1FABC8C79F7}"/>
              </a:ext>
            </a:extLst>
          </p:cNvPr>
          <p:cNvSpPr txBox="1"/>
          <p:nvPr/>
        </p:nvSpPr>
        <p:spPr>
          <a:xfrm>
            <a:off x="3073501" y="3247473"/>
            <a:ext cx="652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5" name="Picture 4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AB74A67-D600-4E63-A53B-7B0C1296BA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028" y="1113252"/>
            <a:ext cx="6428936" cy="494144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E17E2D1-B542-4768-8105-EABD77CCAFB3}"/>
              </a:ext>
            </a:extLst>
          </p:cNvPr>
          <p:cNvSpPr txBox="1"/>
          <p:nvPr/>
        </p:nvSpPr>
        <p:spPr>
          <a:xfrm>
            <a:off x="3352692" y="2672173"/>
            <a:ext cx="612339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57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300665" y="0"/>
            <a:ext cx="12492665" cy="6858000"/>
            <a:chOff x="-290920" y="0"/>
            <a:chExt cx="12492665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421296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82537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Login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1704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421295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611277" y="3078500"/>
              <a:ext cx="3433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Lab Order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389177" y="0"/>
            <a:ext cx="10014491" cy="6858000"/>
            <a:chOff x="491575" y="0"/>
            <a:chExt cx="10014491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421296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18096" y="3105832"/>
              <a:ext cx="3329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Manifest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8526735" y="0"/>
            <a:ext cx="9613383" cy="6858000"/>
            <a:chOff x="491575" y="0"/>
            <a:chExt cx="9613383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421293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064096" y="3041222"/>
              <a:ext cx="3435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Request Results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180081" y="-1"/>
            <a:ext cx="8692333" cy="6858000"/>
            <a:chOff x="718505" y="-1"/>
            <a:chExt cx="8692333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1550504"/>
              <a:ext cx="1168400" cy="354329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15920" y="3096966"/>
              <a:ext cx="2343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4A5D9A-68C6-4564-BE60-45CF1262EB0B}"/>
              </a:ext>
            </a:extLst>
          </p:cNvPr>
          <p:cNvGrpSpPr/>
          <p:nvPr/>
        </p:nvGrpSpPr>
        <p:grpSpPr>
          <a:xfrm>
            <a:off x="-1702904" y="1768"/>
            <a:ext cx="13902958" cy="7131132"/>
            <a:chOff x="-1700004" y="0"/>
            <a:chExt cx="13902958" cy="7131132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ECA78D-8F04-4666-B9E1-CC29CDBE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194" y="34498"/>
              <a:ext cx="7096634" cy="7096634"/>
            </a:xfrm>
            <a:prstGeom prst="rect">
              <a:avLst/>
            </a:prstGeom>
          </p:spPr>
        </p:pic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7F61C65-B3DC-4C25-ABF3-01C191173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864" y="5950560"/>
              <a:ext cx="1552115" cy="70039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8D179-7114-4941-A973-198FF9EDB6BB}"/>
                </a:ext>
              </a:extLst>
            </p:cNvPr>
            <p:cNvGrpSpPr/>
            <p:nvPr/>
          </p:nvGrpSpPr>
          <p:grpSpPr>
            <a:xfrm>
              <a:off x="-1700004" y="0"/>
              <a:ext cx="13899388" cy="111152"/>
              <a:chOff x="-1700004" y="0"/>
              <a:chExt cx="13899388" cy="1111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B9E501-2CC9-42CC-A8FE-3454922B27A8}"/>
                  </a:ext>
                </a:extLst>
              </p:cNvPr>
              <p:cNvSpPr/>
              <p:nvPr/>
            </p:nvSpPr>
            <p:spPr>
              <a:xfrm>
                <a:off x="-1700004" y="0"/>
                <a:ext cx="13894904" cy="6899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CBB6D7-B9FA-4DD6-9503-9139AB40D2E5}"/>
                  </a:ext>
                </a:extLst>
              </p:cNvPr>
              <p:cNvSpPr/>
              <p:nvPr/>
            </p:nvSpPr>
            <p:spPr>
              <a:xfrm>
                <a:off x="-1695520" y="65433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EBC9866-B673-49F8-92FC-BAF8FB6C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5902" y="6052931"/>
              <a:ext cx="1489005" cy="537623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9F5FDE-7849-48FD-ABE7-D65AFD15CD02}"/>
                </a:ext>
              </a:extLst>
            </p:cNvPr>
            <p:cNvGrpSpPr/>
            <p:nvPr/>
          </p:nvGrpSpPr>
          <p:grpSpPr>
            <a:xfrm>
              <a:off x="-1695787" y="6746869"/>
              <a:ext cx="13898741" cy="111152"/>
              <a:chOff x="-1695787" y="6746869"/>
              <a:chExt cx="13898741" cy="1111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0425FD-6C42-4AAF-843F-52D057D0D630}"/>
                  </a:ext>
                </a:extLst>
              </p:cNvPr>
              <p:cNvSpPr/>
              <p:nvPr/>
            </p:nvSpPr>
            <p:spPr>
              <a:xfrm>
                <a:off x="-1691950" y="6746869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48F6B8-7B68-40DA-B2E6-931BA1BFF443}"/>
                  </a:ext>
                </a:extLst>
              </p:cNvPr>
              <p:cNvSpPr/>
              <p:nvPr/>
            </p:nvSpPr>
            <p:spPr>
              <a:xfrm>
                <a:off x="-1695787" y="6789025"/>
                <a:ext cx="13894904" cy="689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04244F4-8B59-4548-A38B-85D59097D1BD}"/>
              </a:ext>
            </a:extLst>
          </p:cNvPr>
          <p:cNvSpPr txBox="1"/>
          <p:nvPr/>
        </p:nvSpPr>
        <p:spPr>
          <a:xfrm>
            <a:off x="2157129" y="100699"/>
            <a:ext cx="8064457" cy="7516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043E2A"/>
                </a:solidFill>
                <a:latin typeface="Tw Cen MT" panose="020B0602020104020603" pitchFamily="34" charset="0"/>
              </a:rPr>
              <a:t>Selecting a Care Cascade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808757E-A586-41E0-B0A9-F112366979F4}"/>
              </a:ext>
            </a:extLst>
          </p:cNvPr>
          <p:cNvGrpSpPr/>
          <p:nvPr/>
        </p:nvGrpSpPr>
        <p:grpSpPr>
          <a:xfrm>
            <a:off x="3459050" y="1061602"/>
            <a:ext cx="5745485" cy="4934834"/>
            <a:chOff x="4444519" y="1051661"/>
            <a:chExt cx="5745485" cy="4934834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BD6BBC4-B6C5-4F7E-BEB3-217B5C82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44519" y="1051661"/>
              <a:ext cx="5745485" cy="4934834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CAE243-5E85-43C1-B1EE-F7ACDA3CB6B0}"/>
                </a:ext>
              </a:extLst>
            </p:cNvPr>
            <p:cNvSpPr txBox="1"/>
            <p:nvPr/>
          </p:nvSpPr>
          <p:spPr>
            <a:xfrm>
              <a:off x="8747760" y="3695579"/>
              <a:ext cx="1341120" cy="22594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4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300665" y="0"/>
            <a:ext cx="12492665" cy="6858000"/>
            <a:chOff x="-290920" y="0"/>
            <a:chExt cx="12492665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421296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82537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Login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1704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421295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604709" y="3057019"/>
              <a:ext cx="3447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Lab Order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389177" y="0"/>
            <a:ext cx="10014491" cy="6858000"/>
            <a:chOff x="491575" y="0"/>
            <a:chExt cx="10014491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421296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18096" y="3105832"/>
              <a:ext cx="3329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Manifest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8526735" y="0"/>
            <a:ext cx="9613383" cy="6858000"/>
            <a:chOff x="491575" y="0"/>
            <a:chExt cx="9613383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421293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064096" y="3041222"/>
              <a:ext cx="3435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Request Results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180081" y="-1"/>
            <a:ext cx="8692333" cy="6858000"/>
            <a:chOff x="718505" y="-1"/>
            <a:chExt cx="8692333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1550504"/>
              <a:ext cx="1168400" cy="354329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15920" y="3096966"/>
              <a:ext cx="2343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4A5D9A-68C6-4564-BE60-45CF1262EB0B}"/>
              </a:ext>
            </a:extLst>
          </p:cNvPr>
          <p:cNvGrpSpPr/>
          <p:nvPr/>
        </p:nvGrpSpPr>
        <p:grpSpPr>
          <a:xfrm>
            <a:off x="-1702904" y="1768"/>
            <a:ext cx="13902958" cy="7131132"/>
            <a:chOff x="-1700004" y="0"/>
            <a:chExt cx="13902958" cy="7131132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ECA78D-8F04-4666-B9E1-CC29CDBE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194" y="34498"/>
              <a:ext cx="7096634" cy="7096634"/>
            </a:xfrm>
            <a:prstGeom prst="rect">
              <a:avLst/>
            </a:prstGeom>
          </p:spPr>
        </p:pic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7F61C65-B3DC-4C25-ABF3-01C191173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864" y="5950560"/>
              <a:ext cx="1552115" cy="70039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8D179-7114-4941-A973-198FF9EDB6BB}"/>
                </a:ext>
              </a:extLst>
            </p:cNvPr>
            <p:cNvGrpSpPr/>
            <p:nvPr/>
          </p:nvGrpSpPr>
          <p:grpSpPr>
            <a:xfrm>
              <a:off x="-1700004" y="0"/>
              <a:ext cx="13899388" cy="111152"/>
              <a:chOff x="-1700004" y="0"/>
              <a:chExt cx="13899388" cy="1111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B9E501-2CC9-42CC-A8FE-3454922B27A8}"/>
                  </a:ext>
                </a:extLst>
              </p:cNvPr>
              <p:cNvSpPr/>
              <p:nvPr/>
            </p:nvSpPr>
            <p:spPr>
              <a:xfrm>
                <a:off x="-1700004" y="0"/>
                <a:ext cx="13894904" cy="6899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CBB6D7-B9FA-4DD6-9503-9139AB40D2E5}"/>
                  </a:ext>
                </a:extLst>
              </p:cNvPr>
              <p:cNvSpPr/>
              <p:nvPr/>
            </p:nvSpPr>
            <p:spPr>
              <a:xfrm>
                <a:off x="-1695520" y="65433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EBC9866-B673-49F8-92FC-BAF8FB6C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5902" y="6052931"/>
              <a:ext cx="1489005" cy="537623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9F5FDE-7849-48FD-ABE7-D65AFD15CD02}"/>
                </a:ext>
              </a:extLst>
            </p:cNvPr>
            <p:cNvGrpSpPr/>
            <p:nvPr/>
          </p:nvGrpSpPr>
          <p:grpSpPr>
            <a:xfrm>
              <a:off x="-1695787" y="6746869"/>
              <a:ext cx="13898741" cy="111152"/>
              <a:chOff x="-1695787" y="6746869"/>
              <a:chExt cx="13898741" cy="1111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0425FD-6C42-4AAF-843F-52D057D0D630}"/>
                  </a:ext>
                </a:extLst>
              </p:cNvPr>
              <p:cNvSpPr/>
              <p:nvPr/>
            </p:nvSpPr>
            <p:spPr>
              <a:xfrm>
                <a:off x="-1691950" y="6746869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48F6B8-7B68-40DA-B2E6-931BA1BFF443}"/>
                  </a:ext>
                </a:extLst>
              </p:cNvPr>
              <p:cNvSpPr/>
              <p:nvPr/>
            </p:nvSpPr>
            <p:spPr>
              <a:xfrm>
                <a:off x="-1695787" y="6789025"/>
                <a:ext cx="13894904" cy="689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ADA2A83-DBAF-4961-BC0B-3E7D93B4FFCF}"/>
              </a:ext>
            </a:extLst>
          </p:cNvPr>
          <p:cNvSpPr txBox="1"/>
          <p:nvPr/>
        </p:nvSpPr>
        <p:spPr>
          <a:xfrm>
            <a:off x="2437554" y="318170"/>
            <a:ext cx="8064457" cy="7516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043E2A"/>
                </a:solidFill>
                <a:latin typeface="Tw Cen MT" panose="020B0602020104020603" pitchFamily="34" charset="0"/>
              </a:rPr>
              <a:t>Ordering Lab Tests and Sample Collection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DD71C41-0529-478A-8B76-3678D9DB8160}"/>
              </a:ext>
            </a:extLst>
          </p:cNvPr>
          <p:cNvGrpSpPr/>
          <p:nvPr/>
        </p:nvGrpSpPr>
        <p:grpSpPr>
          <a:xfrm>
            <a:off x="3141624" y="1274680"/>
            <a:ext cx="6560078" cy="4684105"/>
            <a:chOff x="4156239" y="1046570"/>
            <a:chExt cx="6560078" cy="4684105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9C20C2B-DBFB-4E16-A104-C2580AD79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56239" y="1046570"/>
              <a:ext cx="6560078" cy="468410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4CD6E4-D5B2-4627-819D-37F4A7694117}"/>
                </a:ext>
              </a:extLst>
            </p:cNvPr>
            <p:cNvSpPr txBox="1"/>
            <p:nvPr/>
          </p:nvSpPr>
          <p:spPr>
            <a:xfrm>
              <a:off x="6817771" y="2590977"/>
              <a:ext cx="1087979" cy="838023"/>
            </a:xfrm>
            <a:prstGeom prst="rect">
              <a:avLst/>
            </a:prstGeom>
            <a:noFill/>
            <a:ln w="28575">
              <a:solidFill>
                <a:srgbClr val="FF5969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24249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300665" y="0"/>
            <a:ext cx="12492665" cy="6858000"/>
            <a:chOff x="-290920" y="0"/>
            <a:chExt cx="12492665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421296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82537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Login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1704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421295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604709" y="3057019"/>
              <a:ext cx="3447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Lab Order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389177" y="0"/>
            <a:ext cx="10014491" cy="6858000"/>
            <a:chOff x="491575" y="0"/>
            <a:chExt cx="10014491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421296"/>
              <a:ext cx="1168400" cy="38862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18096" y="3105832"/>
              <a:ext cx="3329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Create Manifest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8526735" y="0"/>
            <a:ext cx="9613383" cy="6858000"/>
            <a:chOff x="491575" y="0"/>
            <a:chExt cx="9613383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421293"/>
              <a:ext cx="1168400" cy="388619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064096" y="3041222"/>
              <a:ext cx="3435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Request Results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180081" y="-1"/>
            <a:ext cx="8692333" cy="6858000"/>
            <a:chOff x="718505" y="-1"/>
            <a:chExt cx="8692333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1550504"/>
              <a:ext cx="1168400" cy="354329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15920" y="3096966"/>
              <a:ext cx="2343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4A5D9A-68C6-4564-BE60-45CF1262EB0B}"/>
              </a:ext>
            </a:extLst>
          </p:cNvPr>
          <p:cNvGrpSpPr/>
          <p:nvPr/>
        </p:nvGrpSpPr>
        <p:grpSpPr>
          <a:xfrm>
            <a:off x="-1702904" y="1768"/>
            <a:ext cx="13902958" cy="7131132"/>
            <a:chOff x="-1700004" y="0"/>
            <a:chExt cx="13902958" cy="7131132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ECA78D-8F04-4666-B9E1-CC29CDBE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194" y="34498"/>
              <a:ext cx="7096634" cy="7096634"/>
            </a:xfrm>
            <a:prstGeom prst="rect">
              <a:avLst/>
            </a:prstGeom>
          </p:spPr>
        </p:pic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7F61C65-B3DC-4C25-ABF3-01C191173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864" y="5950560"/>
              <a:ext cx="1552115" cy="70039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8D179-7114-4941-A973-198FF9EDB6BB}"/>
                </a:ext>
              </a:extLst>
            </p:cNvPr>
            <p:cNvGrpSpPr/>
            <p:nvPr/>
          </p:nvGrpSpPr>
          <p:grpSpPr>
            <a:xfrm>
              <a:off x="-1700004" y="0"/>
              <a:ext cx="13899388" cy="111152"/>
              <a:chOff x="-1700004" y="0"/>
              <a:chExt cx="13899388" cy="1111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B9E501-2CC9-42CC-A8FE-3454922B27A8}"/>
                  </a:ext>
                </a:extLst>
              </p:cNvPr>
              <p:cNvSpPr/>
              <p:nvPr/>
            </p:nvSpPr>
            <p:spPr>
              <a:xfrm>
                <a:off x="-1700004" y="0"/>
                <a:ext cx="13894904" cy="6899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CBB6D7-B9FA-4DD6-9503-9139AB40D2E5}"/>
                  </a:ext>
                </a:extLst>
              </p:cNvPr>
              <p:cNvSpPr/>
              <p:nvPr/>
            </p:nvSpPr>
            <p:spPr>
              <a:xfrm>
                <a:off x="-1695520" y="65433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EBC9866-B673-49F8-92FC-BAF8FB6C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5902" y="6052931"/>
              <a:ext cx="1489005" cy="537623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9F5FDE-7849-48FD-ABE7-D65AFD15CD02}"/>
                </a:ext>
              </a:extLst>
            </p:cNvPr>
            <p:cNvGrpSpPr/>
            <p:nvPr/>
          </p:nvGrpSpPr>
          <p:grpSpPr>
            <a:xfrm>
              <a:off x="-1695787" y="6746869"/>
              <a:ext cx="13898741" cy="111152"/>
              <a:chOff x="-1695787" y="6746869"/>
              <a:chExt cx="13898741" cy="1111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0425FD-6C42-4AAF-843F-52D057D0D630}"/>
                  </a:ext>
                </a:extLst>
              </p:cNvPr>
              <p:cNvSpPr/>
              <p:nvPr/>
            </p:nvSpPr>
            <p:spPr>
              <a:xfrm>
                <a:off x="-1691950" y="6746869"/>
                <a:ext cx="13894904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48F6B8-7B68-40DA-B2E6-931BA1BFF443}"/>
                  </a:ext>
                </a:extLst>
              </p:cNvPr>
              <p:cNvSpPr/>
              <p:nvPr/>
            </p:nvSpPr>
            <p:spPr>
              <a:xfrm>
                <a:off x="-1695787" y="6789025"/>
                <a:ext cx="13894904" cy="689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F6C3E5E-9938-4FBA-8ADA-CAD6D73BE828}"/>
              </a:ext>
            </a:extLst>
          </p:cNvPr>
          <p:cNvSpPr txBox="1"/>
          <p:nvPr/>
        </p:nvSpPr>
        <p:spPr>
          <a:xfrm>
            <a:off x="2103729" y="399040"/>
            <a:ext cx="8064457" cy="7516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043E2A"/>
                </a:solidFill>
                <a:latin typeface="Tw Cen MT" panose="020B0602020104020603" pitchFamily="34" charset="0"/>
              </a:rPr>
              <a:t>Laboratory Order and Result Form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C863F5-FAC0-4527-8AE6-A7A9E34EFC23}"/>
              </a:ext>
            </a:extLst>
          </p:cNvPr>
          <p:cNvGrpSpPr/>
          <p:nvPr/>
        </p:nvGrpSpPr>
        <p:grpSpPr>
          <a:xfrm>
            <a:off x="2738356" y="1392927"/>
            <a:ext cx="7383973" cy="2953589"/>
            <a:chOff x="3655153" y="2209691"/>
            <a:chExt cx="7383973" cy="2953589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7150580-68D9-4D41-B6C6-2CBB9716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55153" y="2209691"/>
              <a:ext cx="7383973" cy="2953589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A4FDC5-9B0E-4D41-9146-5EEAF2304E5B}"/>
                </a:ext>
              </a:extLst>
            </p:cNvPr>
            <p:cNvSpPr txBox="1"/>
            <p:nvPr/>
          </p:nvSpPr>
          <p:spPr>
            <a:xfrm>
              <a:off x="5250407" y="3934991"/>
              <a:ext cx="1178686" cy="10034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63807CB-8387-4626-8247-BD431A05F397}"/>
              </a:ext>
            </a:extLst>
          </p:cNvPr>
          <p:cNvSpPr txBox="1"/>
          <p:nvPr/>
        </p:nvSpPr>
        <p:spPr>
          <a:xfrm>
            <a:off x="2370139" y="5109311"/>
            <a:ext cx="5776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Note: Make use of the Lab Order Form only.</a:t>
            </a:r>
          </a:p>
        </p:txBody>
      </p:sp>
    </p:spTree>
    <p:extLst>
      <p:ext uri="{BB962C8B-B14F-4D97-AF65-F5344CB8AC3E}">
        <p14:creationId xmlns:p14="http://schemas.microsoft.com/office/powerpoint/2010/main" val="3710828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7331</TotalTime>
  <Words>857</Words>
  <Application>Microsoft Office PowerPoint</Application>
  <PresentationFormat>Widescreen</PresentationFormat>
  <Paragraphs>172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NMRS LIMS User Guide</dc:title>
  <dc:creator>Michelle Omoogun</dc:creator>
  <cp:lastModifiedBy>Agboola, Olanrewaju</cp:lastModifiedBy>
  <cp:revision>114</cp:revision>
  <dcterms:created xsi:type="dcterms:W3CDTF">2017-01-05T13:17:27Z</dcterms:created>
  <dcterms:modified xsi:type="dcterms:W3CDTF">2021-03-04T12:40:56Z</dcterms:modified>
</cp:coreProperties>
</file>