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04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村 大吾" initials="田村" lastIdx="15" clrIdx="0">
    <p:extLst>
      <p:ext uri="{19B8F6BF-5375-455C-9EA6-DF929625EA0E}">
        <p15:presenceInfo xmlns:p15="http://schemas.microsoft.com/office/powerpoint/2012/main" userId="83e6434724ca8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AF00"/>
    <a:srgbClr val="BC8F00"/>
    <a:srgbClr val="3399FF"/>
    <a:srgbClr val="6699FF"/>
    <a:srgbClr val="0099FF"/>
    <a:srgbClr val="33CCF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63" autoAdjust="0"/>
    <p:restoredTop sz="96336" autoAdjust="0"/>
  </p:normalViewPr>
  <p:slideViewPr>
    <p:cSldViewPr snapToGrid="0" showGuides="1">
      <p:cViewPr>
        <p:scale>
          <a:sx n="33" d="100"/>
          <a:sy n="33" d="100"/>
        </p:scale>
        <p:origin x="1389" y="14"/>
      </p:cViewPr>
      <p:guideLst>
        <p:guide orient="horz" pos="13504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483A7-F9ED-4A3B-AB5B-590C4831BDB8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BF3A-8E5F-407D-A5D1-B866D20F4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1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BF3A-8E5F-407D-A5D1-B866D20F45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6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62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6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62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7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70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6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6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8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42E-1CEC-40F8-B146-FC047A47E7A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1931-D1DF-4354-8D14-290B748F92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3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image" Target="../media/image31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42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8.png"/><Relationship Id="rId40" Type="http://schemas.openxmlformats.org/officeDocument/2006/relationships/image" Target="../media/image26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Relationship Id="rId4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図 94">
            <a:extLst>
              <a:ext uri="{FF2B5EF4-FFF2-40B4-BE49-F238E27FC236}">
                <a16:creationId xmlns:a16="http://schemas.microsoft.com/office/drawing/2014/main" id="{69EA2E3B-41B9-D632-DF1E-39CDFCAB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18" y="32224470"/>
            <a:ext cx="2506105" cy="3852587"/>
          </a:xfrm>
          <a:prstGeom prst="rect">
            <a:avLst/>
          </a:prstGeom>
        </p:spPr>
      </p:pic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04A134-A8E0-88DC-011C-725FBC1C87C5}"/>
              </a:ext>
            </a:extLst>
          </p:cNvPr>
          <p:cNvCxnSpPr>
            <a:cxnSpLocks/>
            <a:stCxn id="27" idx="7"/>
            <a:endCxn id="15" idx="3"/>
          </p:cNvCxnSpPr>
          <p:nvPr/>
        </p:nvCxnSpPr>
        <p:spPr>
          <a:xfrm flipV="1">
            <a:off x="14503834" y="37474340"/>
            <a:ext cx="1080528" cy="548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F49357-5D95-E5F0-D692-FC3E22B04501}"/>
              </a:ext>
            </a:extLst>
          </p:cNvPr>
          <p:cNvSpPr txBox="1"/>
          <p:nvPr/>
        </p:nvSpPr>
        <p:spPr>
          <a:xfrm>
            <a:off x="1960920" y="24959173"/>
            <a:ext cx="11998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自転車本体にはセンサーが取り付けられる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・速度計</a:t>
            </a:r>
            <a:r>
              <a:rPr kumimoji="1" lang="en-US" altLang="ja-JP" sz="2800" dirty="0"/>
              <a:t>(SRM)</a:t>
            </a:r>
            <a:r>
              <a:rPr kumimoji="1" lang="ja-JP" altLang="en-US" sz="2800" dirty="0"/>
              <a:t>→速度</a:t>
            </a:r>
            <a:r>
              <a:rPr kumimoji="1" lang="en-US" altLang="ja-JP" sz="2800" dirty="0"/>
              <a:t>[m/s]</a:t>
            </a:r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・パワー計</a:t>
            </a:r>
            <a:r>
              <a:rPr kumimoji="1" lang="en-US" altLang="ja-JP" sz="2800" dirty="0"/>
              <a:t>(Verve)</a:t>
            </a:r>
            <a:r>
              <a:rPr kumimoji="1" lang="ja-JP" altLang="en-US" sz="2800" dirty="0"/>
              <a:t>→パワー</a:t>
            </a:r>
            <a:r>
              <a:rPr kumimoji="1" lang="en-US" altLang="ja-JP" sz="2800" dirty="0"/>
              <a:t>[W]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2D7415-0D09-4DA4-E67F-8B54A3D34E32}"/>
              </a:ext>
            </a:extLst>
          </p:cNvPr>
          <p:cNvSpPr txBox="1">
            <a:spLocks noChangeArrowheads="1"/>
          </p:cNvSpPr>
          <p:nvPr/>
        </p:nvSpPr>
        <p:spPr>
          <a:xfrm>
            <a:off x="3253654" y="3784020"/>
            <a:ext cx="23767904" cy="1542287"/>
          </a:xfrm>
          <a:prstGeom prst="rect">
            <a:avLst/>
          </a:prstGeom>
        </p:spPr>
        <p:txBody>
          <a:bodyPr vert="horz" lIns="91394" tIns="45694" rIns="91394" bIns="45694" rtlCol="0" anchor="ctr" anchorCtr="1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600"/>
              </a:lnSpc>
              <a:defRPr/>
            </a:pPr>
            <a:r>
              <a:rPr lang="ja-JP" altLang="en-US" sz="5400" b="1" dirty="0">
                <a:latin typeface="+mn-ea"/>
                <a:ea typeface="+mn-ea"/>
                <a:cs typeface="Times New Roman" pitchFamily="18" charset="0"/>
              </a:rPr>
              <a:t>データ同化によるトラックレースにおける自転車</a:t>
            </a:r>
            <a:r>
              <a:rPr lang="en-US" altLang="ja-JP" sz="5400" b="1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ja-JP" altLang="en-US" sz="5400" b="1" dirty="0">
                <a:latin typeface="+mn-ea"/>
                <a:ea typeface="+mn-ea"/>
                <a:cs typeface="Times New Roman" pitchFamily="18" charset="0"/>
              </a:rPr>
              <a:t>選手系に働く抗力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5161B82-CA4E-65CB-848D-1E9AD401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4357" y="2660740"/>
            <a:ext cx="16444764" cy="144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4" tIns="45694" rIns="91394" bIns="45694">
            <a:spAutoFit/>
          </a:bodyPr>
          <a:lstStyle/>
          <a:p>
            <a:pPr algn="r" defTabSz="915988">
              <a:defRPr/>
            </a:pPr>
            <a:r>
              <a:rPr lang="ja-JP" altLang="ja-JP" sz="4400" b="1" dirty="0">
                <a:latin typeface="+mn-ea"/>
                <a:cs typeface="Times New Roman" panose="02020603050405020304" pitchFamily="18" charset="0"/>
              </a:rPr>
              <a:t>工学院大学大学院工学研究科</a:t>
            </a:r>
            <a:r>
              <a:rPr lang="ja-JP" altLang="en-US" sz="4400" b="1" dirty="0">
                <a:latin typeface="+mn-ea"/>
                <a:cs typeface="Times New Roman" panose="02020603050405020304" pitchFamily="18" charset="0"/>
              </a:rPr>
              <a:t>機械工学専攻スポーツ流体研究室</a:t>
            </a:r>
            <a:endParaRPr lang="en-US" altLang="ja-JP" sz="4400" b="1" dirty="0">
              <a:latin typeface="+mn-ea"/>
            </a:endParaRPr>
          </a:p>
          <a:p>
            <a:pPr algn="r" defTabSz="915988">
              <a:spcBef>
                <a:spcPts val="0"/>
              </a:spcBef>
              <a:defRPr/>
            </a:pPr>
            <a:r>
              <a:rPr lang="ja-JP" altLang="en-US" sz="4400" b="1" dirty="0">
                <a:latin typeface="+mn-ea"/>
              </a:rPr>
              <a:t>田村 大吾</a:t>
            </a:r>
            <a:endParaRPr lang="en-US" altLang="ja-JP" sz="4400" b="1" dirty="0">
              <a:latin typeface="+mn-ea"/>
            </a:endParaRPr>
          </a:p>
        </p:txBody>
      </p:sp>
      <p:sp>
        <p:nvSpPr>
          <p:cNvPr id="19" name="Text Box 101">
            <a:extLst>
              <a:ext uri="{FF2B5EF4-FFF2-40B4-BE49-F238E27FC236}">
                <a16:creationId xmlns:a16="http://schemas.microsoft.com/office/drawing/2014/main" id="{826CA5B6-13AB-2396-334F-2F455A797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421" y="40110314"/>
            <a:ext cx="9517161" cy="15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94" tIns="45694" rIns="91394" bIns="45694">
            <a:spAutoFit/>
          </a:bodyPr>
          <a:lstStyle/>
          <a:p>
            <a:pPr defTabSz="915988">
              <a:defRPr/>
            </a:pPr>
            <a:r>
              <a:rPr lang="ja-JP" altLang="en-US" sz="3600" dirty="0">
                <a:latin typeface="Times New Roman" pitchFamily="18" charset="0"/>
                <a:cs typeface="Times New Roman" pitchFamily="18" charset="0"/>
              </a:rPr>
              <a:t>謝辞</a:t>
            </a:r>
          </a:p>
          <a:p>
            <a:pPr defTabSz="915988">
              <a:defRPr/>
            </a:pPr>
            <a:r>
              <a:rPr lang="ja-JP" altLang="ja-JP" sz="2800" dirty="0">
                <a:effectLst/>
                <a:latin typeface="+mn-ea"/>
                <a:cs typeface="Times New Roman" panose="02020603050405020304" pitchFamily="18" charset="0"/>
              </a:rPr>
              <a:t>本研究は競輪の</a:t>
            </a:r>
            <a:r>
              <a:rPr lang="ja-JP" altLang="en-US" sz="2800" dirty="0">
                <a:effectLst/>
                <a:latin typeface="+mn-ea"/>
                <a:cs typeface="Times New Roman" panose="02020603050405020304" pitchFamily="18" charset="0"/>
              </a:rPr>
              <a:t>補助</a:t>
            </a:r>
            <a:r>
              <a:rPr lang="ja-JP" altLang="ja-JP" sz="2800" dirty="0">
                <a:effectLst/>
                <a:latin typeface="+mn-ea"/>
                <a:cs typeface="Times New Roman" panose="02020603050405020304" pitchFamily="18" charset="0"/>
              </a:rPr>
              <a:t>を受けて</a:t>
            </a:r>
            <a:endParaRPr lang="en-US" altLang="ja-JP" sz="2800" dirty="0">
              <a:effectLst/>
              <a:latin typeface="+mn-ea"/>
              <a:cs typeface="Times New Roman" panose="02020603050405020304" pitchFamily="18" charset="0"/>
            </a:endParaRPr>
          </a:p>
          <a:p>
            <a:pPr defTabSz="915988">
              <a:defRPr/>
            </a:pPr>
            <a:r>
              <a:rPr lang="ja-JP" altLang="ja-JP" sz="2800" dirty="0">
                <a:effectLst/>
                <a:latin typeface="+mn-ea"/>
                <a:cs typeface="Times New Roman" panose="02020603050405020304" pitchFamily="18" charset="0"/>
              </a:rPr>
              <a:t>公益財団法人日本自転車競技連盟と共同で実施しました</a:t>
            </a:r>
            <a:endParaRPr lang="en-US" altLang="ja-JP" sz="4800" dirty="0">
              <a:latin typeface="+mn-ea"/>
              <a:cs typeface="Times New Roman" pitchFamily="18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13A9C9D-E591-5497-C4CB-8C98B6C9AA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423" y="39936253"/>
            <a:ext cx="1872208" cy="17674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79C9467-0A70-06DA-76D7-2D3C8643EA69}"/>
              </a:ext>
            </a:extLst>
          </p:cNvPr>
          <p:cNvSpPr/>
          <p:nvPr/>
        </p:nvSpPr>
        <p:spPr>
          <a:xfrm>
            <a:off x="1088571" y="22916286"/>
            <a:ext cx="13149943" cy="123394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800" dirty="0"/>
              <a:t>２ 研究手法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71B9765-5347-A6E1-CBA5-1A27EB2A7B86}"/>
              </a:ext>
            </a:extLst>
          </p:cNvPr>
          <p:cNvSpPr/>
          <p:nvPr/>
        </p:nvSpPr>
        <p:spPr>
          <a:xfrm>
            <a:off x="1148700" y="5426728"/>
            <a:ext cx="13150732" cy="123394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800" dirty="0"/>
              <a:t>１  背景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9FC2F2B-E9A4-CDD8-02E9-2881D78E7A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9" r="21937"/>
          <a:stretch/>
        </p:blipFill>
        <p:spPr bwMode="auto">
          <a:xfrm>
            <a:off x="8236295" y="25688734"/>
            <a:ext cx="2564667" cy="22766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30CD4A3-F56A-8597-1A11-9763D5510B6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9" r="19189" b="7063"/>
          <a:stretch/>
        </p:blipFill>
        <p:spPr bwMode="auto">
          <a:xfrm>
            <a:off x="11627949" y="25688735"/>
            <a:ext cx="2520331" cy="2288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4BCB1F2-FB31-9379-39FE-0C04EE614FCA}"/>
                  </a:ext>
                </a:extLst>
              </p:cNvPr>
              <p:cNvSpPr txBox="1"/>
              <p:nvPr/>
            </p:nvSpPr>
            <p:spPr>
              <a:xfrm>
                <a:off x="1960919" y="36140613"/>
                <a:ext cx="11671867" cy="598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/>
                  <a:t>データ同化</a:t>
                </a:r>
                <a14:m>
                  <m:oMath xmlns:m="http://schemas.openxmlformats.org/officeDocument/2006/math">
                    <m:r>
                      <a:rPr kumimoji="1" lang="ja-JP" altLang="en-US" sz="3600" b="0" i="1" smtClean="0">
                        <a:latin typeface="Cambria Math" panose="02040503050406030204" pitchFamily="18" charset="0"/>
                      </a:rPr>
                      <m:t>により</m:t>
                    </m:r>
                    <m:r>
                      <a:rPr kumimoji="1" lang="ja-JP" altLang="en-US" sz="3600" i="1">
                        <a:latin typeface="Cambria Math" panose="02040503050406030204" pitchFamily="18" charset="0"/>
                      </a:rPr>
                      <m:t>正確</m:t>
                    </m:r>
                    <m:r>
                      <a:rPr kumimoji="1" lang="ja-JP" altLang="en-US" sz="3600" i="1" smtClean="0">
                        <a:latin typeface="Cambria Math" panose="02040503050406030204" pitchFamily="18" charset="0"/>
                      </a:rPr>
                      <m:t>な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を求める</a:t>
                </a:r>
                <a:endParaRPr kumimoji="1" lang="en-US" altLang="ja-JP" sz="3600" dirty="0"/>
              </a:p>
              <a:p>
                <a:endParaRPr kumimoji="1" lang="en-US" altLang="ja-JP" sz="4400" dirty="0"/>
              </a:p>
              <a:p>
                <a:r>
                  <a:rPr kumimoji="1" lang="en-US" altLang="ja-JP" sz="4400" dirty="0"/>
                  <a:t>	</a:t>
                </a:r>
                <a:r>
                  <a:rPr kumimoji="1" lang="ja-JP" altLang="en-US" sz="3600" dirty="0"/>
                  <a:t>１．前回の時間ステップの同化結果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1" lang="en-US" altLang="ja-JP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1" lang="en-US" altLang="ja-JP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3600" dirty="0"/>
                  <a:t>から</a:t>
                </a:r>
                <a:endParaRPr kumimoji="1" lang="en-US" altLang="ja-JP" sz="3600" dirty="0"/>
              </a:p>
              <a:p>
                <a:r>
                  <a:rPr kumimoji="1" lang="en-US" altLang="ja-JP" sz="3600" dirty="0"/>
                  <a:t>			</a:t>
                </a:r>
                <a:r>
                  <a:rPr kumimoji="1" lang="ja-JP" altLang="en-US" sz="3600" dirty="0"/>
                  <a:t>運動方程式を用いて時間発展後の</a:t>
                </a:r>
                <a:endParaRPr kumimoji="1" lang="en-US" altLang="ja-JP" sz="3600" dirty="0"/>
              </a:p>
              <a:p>
                <a:r>
                  <a:rPr kumimoji="1" lang="en-US" altLang="ja-JP" sz="3600" dirty="0"/>
                  <a:t>			</a:t>
                </a:r>
                <a:r>
                  <a:rPr kumimoji="1" lang="ja-JP" altLang="en-US" sz="3600" dirty="0">
                    <a:solidFill>
                      <a:srgbClr val="FF0000"/>
                    </a:solidFill>
                  </a:rPr>
                  <a:t>シミュレーション値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kumimoji="1"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3600" dirty="0"/>
                  <a:t>を求める</a:t>
                </a:r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:r>
                  <a:rPr kumimoji="1" lang="en-US" altLang="ja-JP" sz="3600" dirty="0"/>
                  <a:t>	</a:t>
                </a:r>
                <a:r>
                  <a:rPr kumimoji="1" lang="ja-JP" altLang="en-US" sz="3600" dirty="0"/>
                  <a:t>２．</a:t>
                </a:r>
                <a:r>
                  <a:rPr kumimoji="1" lang="ja-JP" altLang="en-US" sz="3600" dirty="0">
                    <a:solidFill>
                      <a:srgbClr val="00B050"/>
                    </a:solidFill>
                  </a:rPr>
                  <a:t>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e>
                      <m:sub>
                        <m:r>
                          <a:rPr kumimoji="1" lang="en-US" altLang="ja-JP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ja-JP" altLang="en-US" sz="3600" dirty="0"/>
                  <a:t>と</a:t>
                </a:r>
                <a:r>
                  <a:rPr kumimoji="1" lang="ja-JP" altLang="en-US" sz="3600" dirty="0">
                    <a:solidFill>
                      <a:srgbClr val="FF0000"/>
                    </a:solidFill>
                  </a:rPr>
                  <a:t>シミュレーション値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kumimoji="1" lang="en-US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3600" dirty="0"/>
                  <a:t>の</a:t>
                </a:r>
                <a:endParaRPr kumimoji="1" lang="en-US" altLang="ja-JP" sz="3600" dirty="0"/>
              </a:p>
              <a:p>
                <a:r>
                  <a:rPr kumimoji="1" lang="en-US" altLang="ja-JP" sz="3600" dirty="0"/>
                  <a:t>			</a:t>
                </a:r>
                <a:r>
                  <a:rPr kumimoji="1" lang="ja-JP" altLang="en-US" sz="3600" dirty="0">
                    <a:solidFill>
                      <a:srgbClr val="7030A0"/>
                    </a:solidFill>
                  </a:rPr>
                  <a:t>カルマンゲイン</a:t>
                </a:r>
                <a14:m>
                  <m:oMath xmlns:m="http://schemas.openxmlformats.org/officeDocument/2006/math">
                    <m:r>
                      <a:rPr kumimoji="1" lang="en-US" altLang="ja-JP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kumimoji="1" lang="ja-JP" altLang="en-US" sz="3600" dirty="0"/>
                  <a:t>による</a:t>
                </a:r>
                <a:endParaRPr kumimoji="1" lang="en-US" altLang="ja-JP" sz="3600" dirty="0"/>
              </a:p>
              <a:p>
                <a:r>
                  <a:rPr kumimoji="1" lang="en-US" altLang="ja-JP" sz="3600" dirty="0"/>
                  <a:t>			</a:t>
                </a:r>
                <a:r>
                  <a:rPr kumimoji="1" lang="ja-JP" altLang="en-US" sz="3600" dirty="0"/>
                  <a:t>重み付き足し算をする．（データ同化）</a:t>
                </a:r>
                <a:endParaRPr kumimoji="1" lang="en-US" altLang="ja-JP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3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1" lang="en-US" altLang="ja-JP" sz="3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3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kumimoji="1" lang="en-US" altLang="ja-JP" sz="3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3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1" lang="en-US" altLang="ja-JP" sz="3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kumimoji="1" lang="en-US" altLang="ja-JP" sz="3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4BCB1F2-FB31-9379-39FE-0C04EE614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919" y="36140613"/>
                <a:ext cx="11671867" cy="5989204"/>
              </a:xfrm>
              <a:prstGeom prst="rect">
                <a:avLst/>
              </a:prstGeom>
              <a:blipFill>
                <a:blip r:embed="rId7"/>
                <a:stretch>
                  <a:fillRect l="-1620" t="-15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94E1F8E-18D9-EB66-7533-5234011002B8}"/>
              </a:ext>
            </a:extLst>
          </p:cNvPr>
          <p:cNvCxnSpPr>
            <a:cxnSpLocks/>
          </p:cNvCxnSpPr>
          <p:nvPr/>
        </p:nvCxnSpPr>
        <p:spPr>
          <a:xfrm>
            <a:off x="14777942" y="37423175"/>
            <a:ext cx="12891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04050FE-5432-A3C4-1AA7-5D57F80632E2}"/>
              </a:ext>
            </a:extLst>
          </p:cNvPr>
          <p:cNvCxnSpPr>
            <a:cxnSpLocks/>
          </p:cNvCxnSpPr>
          <p:nvPr/>
        </p:nvCxnSpPr>
        <p:spPr>
          <a:xfrm>
            <a:off x="13501356" y="36929955"/>
            <a:ext cx="0" cy="23648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6B72344-7082-4D64-55EC-B52DE1C20199}"/>
              </a:ext>
            </a:extLst>
          </p:cNvPr>
          <p:cNvCxnSpPr>
            <a:cxnSpLocks/>
          </p:cNvCxnSpPr>
          <p:nvPr/>
        </p:nvCxnSpPr>
        <p:spPr>
          <a:xfrm flipH="1">
            <a:off x="13496693" y="39278873"/>
            <a:ext cx="2501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FE9F7199-3C67-99E6-14C4-9E68EBB90C4A}"/>
              </a:ext>
            </a:extLst>
          </p:cNvPr>
          <p:cNvSpPr/>
          <p:nvPr/>
        </p:nvSpPr>
        <p:spPr>
          <a:xfrm>
            <a:off x="15561955" y="37343743"/>
            <a:ext cx="153004" cy="15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80A2833-F512-0ADB-750F-BD3BBF8F02D0}"/>
              </a:ext>
            </a:extLst>
          </p:cNvPr>
          <p:cNvCxnSpPr>
            <a:cxnSpLocks/>
          </p:cNvCxnSpPr>
          <p:nvPr/>
        </p:nvCxnSpPr>
        <p:spPr>
          <a:xfrm flipH="1">
            <a:off x="15637898" y="37133718"/>
            <a:ext cx="10086" cy="5619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CED09950-AE8A-A9D4-DF49-E8143F6606BB}"/>
              </a:ext>
            </a:extLst>
          </p:cNvPr>
          <p:cNvSpPr/>
          <p:nvPr/>
        </p:nvSpPr>
        <p:spPr>
          <a:xfrm rot="16200000">
            <a:off x="15337891" y="37314109"/>
            <a:ext cx="399413" cy="200555"/>
          </a:xfrm>
          <a:custGeom>
            <a:avLst/>
            <a:gdLst>
              <a:gd name="connsiteX0" fmla="*/ 0 w 1447800"/>
              <a:gd name="connsiteY0" fmla="*/ 342900 h 342900"/>
              <a:gd name="connsiteX1" fmla="*/ 114300 w 1447800"/>
              <a:gd name="connsiteY1" fmla="*/ 304800 h 342900"/>
              <a:gd name="connsiteX2" fmla="*/ 342900 w 1447800"/>
              <a:gd name="connsiteY2" fmla="*/ 200025 h 342900"/>
              <a:gd name="connsiteX3" fmla="*/ 666750 w 1447800"/>
              <a:gd name="connsiteY3" fmla="*/ 0 h 342900"/>
              <a:gd name="connsiteX4" fmla="*/ 1114425 w 1447800"/>
              <a:gd name="connsiteY4" fmla="*/ 200025 h 342900"/>
              <a:gd name="connsiteX5" fmla="*/ 1333500 w 1447800"/>
              <a:gd name="connsiteY5" fmla="*/ 304800 h 342900"/>
              <a:gd name="connsiteX6" fmla="*/ 1447800 w 1447800"/>
              <a:gd name="connsiteY6" fmla="*/ 33337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800" h="342900">
                <a:moveTo>
                  <a:pt x="0" y="342900"/>
                </a:moveTo>
                <a:cubicBezTo>
                  <a:pt x="28575" y="335756"/>
                  <a:pt x="57150" y="328612"/>
                  <a:pt x="114300" y="304800"/>
                </a:cubicBezTo>
                <a:cubicBezTo>
                  <a:pt x="171450" y="280988"/>
                  <a:pt x="250825" y="250825"/>
                  <a:pt x="342900" y="200025"/>
                </a:cubicBezTo>
                <a:cubicBezTo>
                  <a:pt x="434975" y="149225"/>
                  <a:pt x="538163" y="0"/>
                  <a:pt x="666750" y="0"/>
                </a:cubicBezTo>
                <a:cubicBezTo>
                  <a:pt x="795337" y="0"/>
                  <a:pt x="1003300" y="149225"/>
                  <a:pt x="1114425" y="200025"/>
                </a:cubicBezTo>
                <a:cubicBezTo>
                  <a:pt x="1225550" y="250825"/>
                  <a:pt x="1277938" y="282575"/>
                  <a:pt x="1333500" y="304800"/>
                </a:cubicBezTo>
                <a:cubicBezTo>
                  <a:pt x="1389062" y="327025"/>
                  <a:pt x="1430337" y="328612"/>
                  <a:pt x="1447800" y="3333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0C7AFF3-7A7A-8CAC-0C4D-7FB85CF7DB60}"/>
              </a:ext>
            </a:extLst>
          </p:cNvPr>
          <p:cNvSpPr/>
          <p:nvPr/>
        </p:nvSpPr>
        <p:spPr>
          <a:xfrm>
            <a:off x="15571479" y="38763111"/>
            <a:ext cx="153004" cy="1530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F7993EC-B13E-6875-3359-6BD975282581}"/>
              </a:ext>
            </a:extLst>
          </p:cNvPr>
          <p:cNvCxnSpPr>
            <a:cxnSpLocks/>
          </p:cNvCxnSpPr>
          <p:nvPr/>
        </p:nvCxnSpPr>
        <p:spPr>
          <a:xfrm flipH="1">
            <a:off x="15647982" y="38473210"/>
            <a:ext cx="3" cy="784567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3FCC1B1-A5FC-22D7-8E85-A9C37C272B43}"/>
              </a:ext>
            </a:extLst>
          </p:cNvPr>
          <p:cNvSpPr/>
          <p:nvPr/>
        </p:nvSpPr>
        <p:spPr>
          <a:xfrm rot="16200000">
            <a:off x="15254237" y="38765202"/>
            <a:ext cx="586913" cy="200582"/>
          </a:xfrm>
          <a:custGeom>
            <a:avLst/>
            <a:gdLst>
              <a:gd name="connsiteX0" fmla="*/ 0 w 1447800"/>
              <a:gd name="connsiteY0" fmla="*/ 342900 h 342900"/>
              <a:gd name="connsiteX1" fmla="*/ 114300 w 1447800"/>
              <a:gd name="connsiteY1" fmla="*/ 304800 h 342900"/>
              <a:gd name="connsiteX2" fmla="*/ 342900 w 1447800"/>
              <a:gd name="connsiteY2" fmla="*/ 200025 h 342900"/>
              <a:gd name="connsiteX3" fmla="*/ 666750 w 1447800"/>
              <a:gd name="connsiteY3" fmla="*/ 0 h 342900"/>
              <a:gd name="connsiteX4" fmla="*/ 1114425 w 1447800"/>
              <a:gd name="connsiteY4" fmla="*/ 200025 h 342900"/>
              <a:gd name="connsiteX5" fmla="*/ 1333500 w 1447800"/>
              <a:gd name="connsiteY5" fmla="*/ 304800 h 342900"/>
              <a:gd name="connsiteX6" fmla="*/ 1447800 w 1447800"/>
              <a:gd name="connsiteY6" fmla="*/ 33337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800" h="342900">
                <a:moveTo>
                  <a:pt x="0" y="342900"/>
                </a:moveTo>
                <a:cubicBezTo>
                  <a:pt x="28575" y="335756"/>
                  <a:pt x="57150" y="328612"/>
                  <a:pt x="114300" y="304800"/>
                </a:cubicBezTo>
                <a:cubicBezTo>
                  <a:pt x="171450" y="280988"/>
                  <a:pt x="250825" y="250825"/>
                  <a:pt x="342900" y="200025"/>
                </a:cubicBezTo>
                <a:cubicBezTo>
                  <a:pt x="434975" y="149225"/>
                  <a:pt x="538163" y="0"/>
                  <a:pt x="666750" y="0"/>
                </a:cubicBezTo>
                <a:cubicBezTo>
                  <a:pt x="795337" y="0"/>
                  <a:pt x="1003300" y="149225"/>
                  <a:pt x="1114425" y="200025"/>
                </a:cubicBezTo>
                <a:cubicBezTo>
                  <a:pt x="1225550" y="250825"/>
                  <a:pt x="1277938" y="282575"/>
                  <a:pt x="1333500" y="304800"/>
                </a:cubicBezTo>
                <a:cubicBezTo>
                  <a:pt x="1389062" y="327025"/>
                  <a:pt x="1430337" y="328612"/>
                  <a:pt x="1447800" y="3333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F01608D-A8B1-2E49-56EA-341567A5D6EA}"/>
              </a:ext>
            </a:extLst>
          </p:cNvPr>
          <p:cNvSpPr/>
          <p:nvPr/>
        </p:nvSpPr>
        <p:spPr>
          <a:xfrm>
            <a:off x="15561956" y="37840643"/>
            <a:ext cx="153004" cy="1530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073C4E-E60C-A291-085F-80C238D10311}"/>
              </a:ext>
            </a:extLst>
          </p:cNvPr>
          <p:cNvCxnSpPr>
            <a:cxnSpLocks/>
          </p:cNvCxnSpPr>
          <p:nvPr/>
        </p:nvCxnSpPr>
        <p:spPr>
          <a:xfrm>
            <a:off x="15638433" y="37728485"/>
            <a:ext cx="0" cy="37732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B7B54568-FD31-A8ED-AB46-5772C31ADEB5}"/>
              </a:ext>
            </a:extLst>
          </p:cNvPr>
          <p:cNvSpPr/>
          <p:nvPr/>
        </p:nvSpPr>
        <p:spPr>
          <a:xfrm rot="16200000">
            <a:off x="15407900" y="37817884"/>
            <a:ext cx="260513" cy="200554"/>
          </a:xfrm>
          <a:custGeom>
            <a:avLst/>
            <a:gdLst>
              <a:gd name="connsiteX0" fmla="*/ 0 w 1447800"/>
              <a:gd name="connsiteY0" fmla="*/ 342900 h 342900"/>
              <a:gd name="connsiteX1" fmla="*/ 114300 w 1447800"/>
              <a:gd name="connsiteY1" fmla="*/ 304800 h 342900"/>
              <a:gd name="connsiteX2" fmla="*/ 342900 w 1447800"/>
              <a:gd name="connsiteY2" fmla="*/ 200025 h 342900"/>
              <a:gd name="connsiteX3" fmla="*/ 666750 w 1447800"/>
              <a:gd name="connsiteY3" fmla="*/ 0 h 342900"/>
              <a:gd name="connsiteX4" fmla="*/ 1114425 w 1447800"/>
              <a:gd name="connsiteY4" fmla="*/ 200025 h 342900"/>
              <a:gd name="connsiteX5" fmla="*/ 1333500 w 1447800"/>
              <a:gd name="connsiteY5" fmla="*/ 304800 h 342900"/>
              <a:gd name="connsiteX6" fmla="*/ 1447800 w 1447800"/>
              <a:gd name="connsiteY6" fmla="*/ 33337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800" h="342900">
                <a:moveTo>
                  <a:pt x="0" y="342900"/>
                </a:moveTo>
                <a:cubicBezTo>
                  <a:pt x="28575" y="335756"/>
                  <a:pt x="57150" y="328612"/>
                  <a:pt x="114300" y="304800"/>
                </a:cubicBezTo>
                <a:cubicBezTo>
                  <a:pt x="171450" y="280988"/>
                  <a:pt x="250825" y="250825"/>
                  <a:pt x="342900" y="200025"/>
                </a:cubicBezTo>
                <a:cubicBezTo>
                  <a:pt x="434975" y="149225"/>
                  <a:pt x="538163" y="0"/>
                  <a:pt x="666750" y="0"/>
                </a:cubicBezTo>
                <a:cubicBezTo>
                  <a:pt x="795337" y="0"/>
                  <a:pt x="1003300" y="149225"/>
                  <a:pt x="1114425" y="200025"/>
                </a:cubicBezTo>
                <a:cubicBezTo>
                  <a:pt x="1225550" y="250825"/>
                  <a:pt x="1277938" y="282575"/>
                  <a:pt x="1333500" y="304800"/>
                </a:cubicBezTo>
                <a:cubicBezTo>
                  <a:pt x="1389062" y="327025"/>
                  <a:pt x="1430337" y="328612"/>
                  <a:pt x="1447800" y="33337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4F3CD56-D1FB-7C4B-9008-53270F036044}"/>
                  </a:ext>
                </a:extLst>
              </p:cNvPr>
              <p:cNvSpPr txBox="1"/>
              <p:nvPr/>
            </p:nvSpPr>
            <p:spPr>
              <a:xfrm>
                <a:off x="14127842" y="39322246"/>
                <a:ext cx="72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4F3CD56-D1FB-7C4B-9008-53270F03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842" y="39322246"/>
                <a:ext cx="7249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09F890-12F8-4D00-5771-C209E677181F}"/>
              </a:ext>
            </a:extLst>
          </p:cNvPr>
          <p:cNvSpPr txBox="1"/>
          <p:nvPr/>
        </p:nvSpPr>
        <p:spPr>
          <a:xfrm>
            <a:off x="13755941" y="39702673"/>
            <a:ext cx="22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ステップ数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D3F106-07ED-93EC-0B27-AE3B190C58D0}"/>
                  </a:ext>
                </a:extLst>
              </p:cNvPr>
              <p:cNvSpPr txBox="1"/>
              <p:nvPr/>
            </p:nvSpPr>
            <p:spPr>
              <a:xfrm>
                <a:off x="15263795" y="39336186"/>
                <a:ext cx="796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D3F106-07ED-93EC-0B27-AE3B190C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795" y="39336186"/>
                <a:ext cx="7961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C32309A-3DE3-DB2E-7521-0425C806FFA5}"/>
              </a:ext>
            </a:extLst>
          </p:cNvPr>
          <p:cNvCxnSpPr>
            <a:cxnSpLocks/>
          </p:cNvCxnSpPr>
          <p:nvPr/>
        </p:nvCxnSpPr>
        <p:spPr>
          <a:xfrm>
            <a:off x="14787493" y="37917145"/>
            <a:ext cx="12891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53D3F12-C923-9D68-1E81-770894D90EF9}"/>
              </a:ext>
            </a:extLst>
          </p:cNvPr>
          <p:cNvCxnSpPr>
            <a:cxnSpLocks/>
          </p:cNvCxnSpPr>
          <p:nvPr/>
        </p:nvCxnSpPr>
        <p:spPr>
          <a:xfrm>
            <a:off x="14773011" y="38841863"/>
            <a:ext cx="12891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21DB0D6-F35D-1558-E663-A371998E08D8}"/>
              </a:ext>
            </a:extLst>
          </p:cNvPr>
          <p:cNvCxnSpPr>
            <a:cxnSpLocks/>
          </p:cNvCxnSpPr>
          <p:nvPr/>
        </p:nvCxnSpPr>
        <p:spPr>
          <a:xfrm flipV="1">
            <a:off x="15342708" y="37915891"/>
            <a:ext cx="0" cy="925972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29BC40D-E256-19B9-54C1-BFE75C550C51}"/>
              </a:ext>
            </a:extLst>
          </p:cNvPr>
          <p:cNvCxnSpPr>
            <a:cxnSpLocks/>
          </p:cNvCxnSpPr>
          <p:nvPr/>
        </p:nvCxnSpPr>
        <p:spPr>
          <a:xfrm flipV="1">
            <a:off x="15342708" y="37423175"/>
            <a:ext cx="0" cy="49397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D779A55D-D39A-C229-14EF-F1EF3CAD03D3}"/>
                  </a:ext>
                </a:extLst>
              </p:cNvPr>
              <p:cNvSpPr txBox="1"/>
              <p:nvPr/>
            </p:nvSpPr>
            <p:spPr>
              <a:xfrm>
                <a:off x="14960638" y="38164412"/>
                <a:ext cx="453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D779A55D-D39A-C229-14EF-F1EF3CAD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638" y="38164412"/>
                <a:ext cx="4531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03842B5-CBF1-6E60-FFF1-C0DFE9879D7B}"/>
                  </a:ext>
                </a:extLst>
              </p:cNvPr>
              <p:cNvSpPr txBox="1"/>
              <p:nvPr/>
            </p:nvSpPr>
            <p:spPr>
              <a:xfrm>
                <a:off x="14539959" y="37448907"/>
                <a:ext cx="8421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ja-JP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803842B5-CBF1-6E60-FFF1-C0DFE9879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9959" y="37448907"/>
                <a:ext cx="8421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A40615A-9328-654E-529C-746B12846011}"/>
                  </a:ext>
                </a:extLst>
              </p:cNvPr>
              <p:cNvSpPr txBox="1"/>
              <p:nvPr/>
            </p:nvSpPr>
            <p:spPr>
              <a:xfrm>
                <a:off x="12485295" y="37669623"/>
                <a:ext cx="1068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dirty="0"/>
                  <a:t>状態量</a:t>
                </a: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A40615A-9328-654E-529C-746B1284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295" y="37669623"/>
                <a:ext cx="1068498" cy="369332"/>
              </a:xfrm>
              <a:prstGeom prst="rect">
                <a:avLst/>
              </a:prstGeom>
              <a:blipFill>
                <a:blip r:embed="rId12"/>
                <a:stretch>
                  <a:fillRect t="-6557" r="-514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CAA80E60-EDB9-F89A-3D4C-124E9C6805CD}"/>
              </a:ext>
            </a:extLst>
          </p:cNvPr>
          <p:cNvSpPr/>
          <p:nvPr/>
        </p:nvSpPr>
        <p:spPr>
          <a:xfrm>
            <a:off x="13298475" y="40258897"/>
            <a:ext cx="153004" cy="15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ACE0F52-D747-24C0-0FD1-14B211A6DFCF}"/>
              </a:ext>
            </a:extLst>
          </p:cNvPr>
          <p:cNvSpPr/>
          <p:nvPr/>
        </p:nvSpPr>
        <p:spPr>
          <a:xfrm>
            <a:off x="13298475" y="41257572"/>
            <a:ext cx="153004" cy="1530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rgbClr val="0070C0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B411B05-22C5-FD1F-4E85-57086BF56BFB}"/>
              </a:ext>
            </a:extLst>
          </p:cNvPr>
          <p:cNvSpPr/>
          <p:nvPr/>
        </p:nvSpPr>
        <p:spPr>
          <a:xfrm>
            <a:off x="13298475" y="40766320"/>
            <a:ext cx="153004" cy="1530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88DA1A9-BE7B-3B84-24C1-BEBF9A368747}"/>
                  </a:ext>
                </a:extLst>
              </p:cNvPr>
              <p:cNvSpPr txBox="1"/>
              <p:nvPr/>
            </p:nvSpPr>
            <p:spPr>
              <a:xfrm>
                <a:off x="13440684" y="40143113"/>
                <a:ext cx="2890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FF0000"/>
                    </a:solidFill>
                  </a:rPr>
                  <a:t>シミュレーション値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88DA1A9-BE7B-3B84-24C1-BEBF9A36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684" y="40143113"/>
                <a:ext cx="2890998" cy="400110"/>
              </a:xfrm>
              <a:prstGeom prst="rect">
                <a:avLst/>
              </a:prstGeom>
              <a:blipFill>
                <a:blip r:embed="rId13"/>
                <a:stretch>
                  <a:fillRect l="-2321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9F372D6-88CA-3230-FEEB-E9B300872DFF}"/>
                  </a:ext>
                </a:extLst>
              </p:cNvPr>
              <p:cNvSpPr txBox="1"/>
              <p:nvPr/>
            </p:nvSpPr>
            <p:spPr>
              <a:xfrm>
                <a:off x="13509264" y="40609868"/>
                <a:ext cx="2127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solidFill>
                      <a:srgbClr val="00B050"/>
                    </a:solidFill>
                  </a:rPr>
                  <a:t>観測値</a:t>
                </a:r>
                <a:r>
                  <a:rPr kumimoji="1" lang="en-US" altLang="ja-JP" sz="2400" dirty="0">
                    <a:solidFill>
                      <a:srgbClr val="00B05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kumimoji="1" lang="ja-JP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9F372D6-88CA-3230-FEEB-E9B30087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264" y="40609868"/>
                <a:ext cx="2127416" cy="461665"/>
              </a:xfrm>
              <a:prstGeom prst="rect">
                <a:avLst/>
              </a:prstGeom>
              <a:blipFill>
                <a:blip r:embed="rId14"/>
                <a:stretch>
                  <a:fillRect l="-4298" t="-12000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B454CFB-D887-11B7-08A5-B2C0235A3715}"/>
                  </a:ext>
                </a:extLst>
              </p:cNvPr>
              <p:cNvSpPr txBox="1"/>
              <p:nvPr/>
            </p:nvSpPr>
            <p:spPr>
              <a:xfrm>
                <a:off x="13521320" y="41110367"/>
                <a:ext cx="2412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solidFill>
                      <a:srgbClr val="0070C0"/>
                    </a:solidFill>
                  </a:rPr>
                  <a:t>同化結果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kumimoji="1" lang="ja-JP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B454CFB-D887-11B7-08A5-B2C0235A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320" y="41110367"/>
                <a:ext cx="2412540" cy="461665"/>
              </a:xfrm>
              <a:prstGeom prst="rect">
                <a:avLst/>
              </a:prstGeom>
              <a:blipFill>
                <a:blip r:embed="rId15"/>
                <a:stretch>
                  <a:fillRect l="-3788" t="-11842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1429311-080A-39A7-BCC3-52ED0CB9DE49}"/>
              </a:ext>
            </a:extLst>
          </p:cNvPr>
          <p:cNvSpPr/>
          <p:nvPr/>
        </p:nvSpPr>
        <p:spPr>
          <a:xfrm>
            <a:off x="16044068" y="17623050"/>
            <a:ext cx="13149943" cy="123394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800" dirty="0"/>
              <a:t>３  結果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325872C-46F7-873B-CCBF-27EE4502479A}"/>
              </a:ext>
            </a:extLst>
          </p:cNvPr>
          <p:cNvSpPr/>
          <p:nvPr/>
        </p:nvSpPr>
        <p:spPr>
          <a:xfrm>
            <a:off x="16044068" y="31761843"/>
            <a:ext cx="13149943" cy="1233949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800" dirty="0"/>
              <a:t>４  まとめ</a:t>
            </a: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F756FC65-BEA6-C007-3240-3FA24CEBE7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23987" y="32454857"/>
            <a:ext cx="2409767" cy="314833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953A7AEC-BB29-23F2-C3B9-A96E1ED1309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1642" t="9995" r="11086" b="8732"/>
          <a:stretch/>
        </p:blipFill>
        <p:spPr>
          <a:xfrm>
            <a:off x="8909041" y="32996861"/>
            <a:ext cx="3478525" cy="2743941"/>
          </a:xfrm>
          <a:prstGeom prst="ellipse">
            <a:avLst/>
          </a:prstGeom>
        </p:spPr>
      </p:pic>
      <p:sp>
        <p:nvSpPr>
          <p:cNvPr id="27" name="楕円 26">
            <a:extLst>
              <a:ext uri="{FF2B5EF4-FFF2-40B4-BE49-F238E27FC236}">
                <a16:creationId xmlns:a16="http://schemas.microsoft.com/office/drawing/2014/main" id="{F9B535BA-48CB-8B39-50D8-65FA29BB362F}"/>
              </a:ext>
            </a:extLst>
          </p:cNvPr>
          <p:cNvSpPr/>
          <p:nvPr/>
        </p:nvSpPr>
        <p:spPr>
          <a:xfrm>
            <a:off x="14373237" y="38000663"/>
            <a:ext cx="153004" cy="1530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0B7D725-208A-241D-C7C5-2CD6EEE156E7}"/>
              </a:ext>
            </a:extLst>
          </p:cNvPr>
          <p:cNvCxnSpPr>
            <a:cxnSpLocks/>
          </p:cNvCxnSpPr>
          <p:nvPr/>
        </p:nvCxnSpPr>
        <p:spPr>
          <a:xfrm>
            <a:off x="14449714" y="37888505"/>
            <a:ext cx="0" cy="37732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15BD5569-BFD7-8D75-64B4-37439CD5383B}"/>
              </a:ext>
            </a:extLst>
          </p:cNvPr>
          <p:cNvSpPr/>
          <p:nvPr/>
        </p:nvSpPr>
        <p:spPr>
          <a:xfrm rot="16200000">
            <a:off x="14219181" y="37977904"/>
            <a:ext cx="260513" cy="200554"/>
          </a:xfrm>
          <a:custGeom>
            <a:avLst/>
            <a:gdLst>
              <a:gd name="connsiteX0" fmla="*/ 0 w 1447800"/>
              <a:gd name="connsiteY0" fmla="*/ 342900 h 342900"/>
              <a:gd name="connsiteX1" fmla="*/ 114300 w 1447800"/>
              <a:gd name="connsiteY1" fmla="*/ 304800 h 342900"/>
              <a:gd name="connsiteX2" fmla="*/ 342900 w 1447800"/>
              <a:gd name="connsiteY2" fmla="*/ 200025 h 342900"/>
              <a:gd name="connsiteX3" fmla="*/ 666750 w 1447800"/>
              <a:gd name="connsiteY3" fmla="*/ 0 h 342900"/>
              <a:gd name="connsiteX4" fmla="*/ 1114425 w 1447800"/>
              <a:gd name="connsiteY4" fmla="*/ 200025 h 342900"/>
              <a:gd name="connsiteX5" fmla="*/ 1333500 w 1447800"/>
              <a:gd name="connsiteY5" fmla="*/ 304800 h 342900"/>
              <a:gd name="connsiteX6" fmla="*/ 1447800 w 1447800"/>
              <a:gd name="connsiteY6" fmla="*/ 33337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800" h="342900">
                <a:moveTo>
                  <a:pt x="0" y="342900"/>
                </a:moveTo>
                <a:cubicBezTo>
                  <a:pt x="28575" y="335756"/>
                  <a:pt x="57150" y="328612"/>
                  <a:pt x="114300" y="304800"/>
                </a:cubicBezTo>
                <a:cubicBezTo>
                  <a:pt x="171450" y="280988"/>
                  <a:pt x="250825" y="250825"/>
                  <a:pt x="342900" y="200025"/>
                </a:cubicBezTo>
                <a:cubicBezTo>
                  <a:pt x="434975" y="149225"/>
                  <a:pt x="538163" y="0"/>
                  <a:pt x="666750" y="0"/>
                </a:cubicBezTo>
                <a:cubicBezTo>
                  <a:pt x="795337" y="0"/>
                  <a:pt x="1003300" y="149225"/>
                  <a:pt x="1114425" y="200025"/>
                </a:cubicBezTo>
                <a:cubicBezTo>
                  <a:pt x="1225550" y="250825"/>
                  <a:pt x="1277938" y="282575"/>
                  <a:pt x="1333500" y="304800"/>
                </a:cubicBezTo>
                <a:cubicBezTo>
                  <a:pt x="1389062" y="327025"/>
                  <a:pt x="1430337" y="328612"/>
                  <a:pt x="1447800" y="33337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B8FC829-61D4-722D-5326-E9EF1E45263B}"/>
              </a:ext>
            </a:extLst>
          </p:cNvPr>
          <p:cNvCxnSpPr>
            <a:cxnSpLocks/>
          </p:cNvCxnSpPr>
          <p:nvPr/>
        </p:nvCxnSpPr>
        <p:spPr>
          <a:xfrm>
            <a:off x="14088394" y="38069545"/>
            <a:ext cx="60144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3B99DB0F-B0EC-2BA1-4A88-9080CFD9F382}"/>
              </a:ext>
            </a:extLst>
          </p:cNvPr>
          <p:cNvSpPr/>
          <p:nvPr/>
        </p:nvSpPr>
        <p:spPr>
          <a:xfrm>
            <a:off x="13298475" y="41752872"/>
            <a:ext cx="153004" cy="15300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665CF-D639-79FD-AB59-659373D37106}"/>
                  </a:ext>
                </a:extLst>
              </p:cNvPr>
              <p:cNvSpPr txBox="1"/>
              <p:nvPr/>
            </p:nvSpPr>
            <p:spPr>
              <a:xfrm>
                <a:off x="13534020" y="41618367"/>
                <a:ext cx="2754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solidFill>
                      <a:srgbClr val="7030A0"/>
                    </a:solidFill>
                  </a:rPr>
                  <a:t>カルマンゲイン</a:t>
                </a:r>
                <a:r>
                  <a:rPr kumimoji="1" lang="en-US" altLang="ja-JP" sz="2400" dirty="0">
                    <a:solidFill>
                      <a:srgbClr val="7030A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kumimoji="1" lang="ja-JP" alt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AD665CF-D639-79FD-AB59-659373D3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020" y="41618367"/>
                <a:ext cx="2754119" cy="461665"/>
              </a:xfrm>
              <a:prstGeom prst="rect">
                <a:avLst/>
              </a:prstGeom>
              <a:blipFill>
                <a:blip r:embed="rId18"/>
                <a:stretch>
                  <a:fillRect l="-3319" t="-11842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30BA4AE-54AC-E06D-ED6C-4A4A2AF9158A}"/>
              </a:ext>
            </a:extLst>
          </p:cNvPr>
          <p:cNvSpPr txBox="1"/>
          <p:nvPr/>
        </p:nvSpPr>
        <p:spPr>
          <a:xfrm>
            <a:off x="1960920" y="27501526"/>
            <a:ext cx="1196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重心速度の求め方</a:t>
            </a:r>
            <a:endParaRPr kumimoji="1" lang="en-US" altLang="ja-JP" sz="3600" dirty="0"/>
          </a:p>
          <a:p>
            <a:r>
              <a:rPr kumimoji="1" lang="ja-JP" altLang="en-US" sz="3600" dirty="0"/>
              <a:t>直線路の場合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測定される</a:t>
            </a:r>
            <a:r>
              <a:rPr kumimoji="1" lang="ja-JP" altLang="en-US" sz="3600" dirty="0">
                <a:solidFill>
                  <a:srgbClr val="FF0000"/>
                </a:solidFill>
              </a:rPr>
              <a:t>車輪速度</a:t>
            </a:r>
            <a:r>
              <a:rPr kumimoji="1" lang="ja-JP" altLang="en-US" sz="3600" dirty="0"/>
              <a:t>と</a:t>
            </a:r>
            <a:r>
              <a:rPr kumimoji="1" lang="ja-JP" altLang="en-US" sz="3600" dirty="0">
                <a:solidFill>
                  <a:srgbClr val="E6AF00"/>
                </a:solidFill>
              </a:rPr>
              <a:t>重心速度</a:t>
            </a:r>
            <a:r>
              <a:rPr kumimoji="1" lang="ja-JP" altLang="en-US" sz="3600" dirty="0"/>
              <a:t>は同じ</a:t>
            </a:r>
            <a:endParaRPr kumimoji="1" lang="en-US" altLang="ja-JP" sz="3600" dirty="0"/>
          </a:p>
          <a:p>
            <a:r>
              <a:rPr kumimoji="1" lang="ja-JP" altLang="en-US" sz="3600" dirty="0"/>
              <a:t>旋回路の場合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>
                <a:solidFill>
                  <a:srgbClr val="FF0000"/>
                </a:solidFill>
              </a:rPr>
              <a:t>車輪速度</a:t>
            </a:r>
            <a:r>
              <a:rPr kumimoji="1" lang="ja-JP" altLang="en-US" sz="3600" dirty="0"/>
              <a:t>より</a:t>
            </a:r>
            <a:r>
              <a:rPr kumimoji="1" lang="ja-JP" altLang="en-US" sz="3600" dirty="0">
                <a:solidFill>
                  <a:srgbClr val="E6AF00"/>
                </a:solidFill>
              </a:rPr>
              <a:t>重心速度</a:t>
            </a:r>
            <a:r>
              <a:rPr kumimoji="1" lang="ja-JP" altLang="en-US" sz="3600" dirty="0"/>
              <a:t>が遅くなる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旋回時は測定される</a:t>
            </a:r>
            <a:r>
              <a:rPr kumimoji="1" lang="ja-JP" altLang="en-US" sz="3600" dirty="0">
                <a:solidFill>
                  <a:srgbClr val="FF0000"/>
                </a:solidFill>
              </a:rPr>
              <a:t>車輪速度</a:t>
            </a:r>
            <a:r>
              <a:rPr kumimoji="1" lang="ja-JP" altLang="en-US" sz="3600" dirty="0"/>
              <a:t>を</a:t>
            </a:r>
            <a:r>
              <a:rPr kumimoji="1" lang="ja-JP" altLang="en-US" sz="3600" dirty="0">
                <a:solidFill>
                  <a:srgbClr val="E6AF00"/>
                </a:solidFill>
              </a:rPr>
              <a:t>重心速度</a:t>
            </a:r>
            <a:r>
              <a:rPr kumimoji="1" lang="ja-JP" altLang="en-US" sz="3600" dirty="0"/>
              <a:t>に変換する必要がある．</a:t>
            </a:r>
            <a:endParaRPr kumimoji="1" lang="en-US" altLang="ja-JP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487FE46-66CE-1FE2-A363-7B58FA090F48}"/>
                  </a:ext>
                </a:extLst>
              </p:cNvPr>
              <p:cNvSpPr txBox="1"/>
              <p:nvPr/>
            </p:nvSpPr>
            <p:spPr>
              <a:xfrm>
                <a:off x="2029211" y="32927803"/>
                <a:ext cx="4177434" cy="114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E6A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i="1">
                              <a:solidFill>
                                <a:srgbClr val="FD0BD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3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3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𝐶𝐺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600" i="1">
                              <a:solidFill>
                                <a:srgbClr val="FD0BDA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487FE46-66CE-1FE2-A363-7B58FA0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11" y="32927803"/>
                <a:ext cx="4177434" cy="11405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5180721-9874-88A9-D13E-C19D62AEE146}"/>
                  </a:ext>
                </a:extLst>
              </p:cNvPr>
              <p:cNvSpPr txBox="1"/>
              <p:nvPr/>
            </p:nvSpPr>
            <p:spPr>
              <a:xfrm>
                <a:off x="1960921" y="7074031"/>
                <a:ext cx="12161530" cy="15945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/>
                  <a:t>自転車競技は</a:t>
                </a:r>
                <a:r>
                  <a:rPr kumimoji="1" lang="en-US" altLang="ja-JP" sz="3600" dirty="0"/>
                  <a:t>0.01</a:t>
                </a:r>
                <a:r>
                  <a:rPr kumimoji="1" lang="ja-JP" altLang="en-US" sz="3600" dirty="0"/>
                  <a:t>秒単位の差での競技である．</a:t>
                </a:r>
                <a:endParaRPr kumimoji="1" lang="en-US" altLang="ja-JP" sz="3600" dirty="0"/>
              </a:p>
              <a:p>
                <a:r>
                  <a:rPr kumimoji="1" lang="ja-JP" altLang="en-US" sz="3600" dirty="0"/>
                  <a:t>→空気抵抗を減らすことで競技力向上につながる．</a:t>
                </a:r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:r>
                  <a:rPr kumimoji="1" lang="ja-JP" altLang="en-US" sz="3600" dirty="0"/>
                  <a:t>従来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の求め方</a:t>
                </a:r>
                <a:r>
                  <a:rPr kumimoji="1" lang="en-US" altLang="ja-JP" sz="3600" dirty="0"/>
                  <a:t>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kumimoji="1" lang="en-US" altLang="ja-JP" sz="3600" dirty="0"/>
                  <a:t>TAS(Garmin)</a:t>
                </a:r>
                <a:r>
                  <a:rPr kumimoji="1" lang="ja-JP" altLang="en-US" sz="3600" dirty="0"/>
                  <a:t>では</a:t>
                </a:r>
                <a:r>
                  <a:rPr kumimoji="1" lang="en-US" altLang="ja-JP" sz="3600" dirty="0"/>
                  <a:t>1</a:t>
                </a:r>
                <a:r>
                  <a:rPr kumimoji="1" lang="ja-JP" altLang="en-US" sz="3600" dirty="0"/>
                  <a:t>周当たりの平均値</a:t>
                </a:r>
                <a:endParaRPr kumimoji="1" lang="en-US" altLang="ja-JP" sz="36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kumimoji="1" lang="ja-JP" altLang="en-US" sz="3600" dirty="0"/>
                  <a:t>パワー計と速度計から求める方法</a:t>
                </a:r>
                <a:endParaRPr kumimoji="1" lang="en-US" altLang="ja-JP" sz="3600" dirty="0"/>
              </a:p>
              <a:p>
                <a:r>
                  <a:rPr kumimoji="1" lang="ja-JP" altLang="en-US" sz="3600" dirty="0"/>
                  <a:t>以下の式を用いて速度計とパワー計から時々刻々の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36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𝐴</m:t>
                    </m:r>
                    <m:r>
                      <a:rPr kumimoji="1" lang="ja-JP" alt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が</m:t>
                    </m:r>
                  </m:oMath>
                </a14:m>
                <a:r>
                  <a:rPr kumimoji="1" lang="ja-JP" altLang="en-US" sz="3600" dirty="0"/>
                  <a:t>求められる</a:t>
                </a:r>
                <a:endParaRPr kumimoji="1" lang="en-US" altLang="ja-JP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3600" i="1"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𝑟𝑜𝑙𝑙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𝑐𝑔</m:t>
                              </m:r>
                            </m:sub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:r>
                  <a:rPr kumimoji="1" lang="ja-JP" altLang="en-US" sz="3600" dirty="0"/>
                  <a:t>ただし，上の</a:t>
                </a:r>
                <a:r>
                  <a:rPr kumimoji="1" lang="en-US" altLang="ja-JP" sz="3600" dirty="0"/>
                  <a:t>2</a:t>
                </a:r>
                <a:r>
                  <a:rPr kumimoji="1" lang="ja-JP" altLang="en-US" sz="3600" dirty="0"/>
                  <a:t>手法では，選手がトラックのレコードライン上を走行する必要がある．</a:t>
                </a:r>
                <a:endParaRPr kumimoji="1" lang="en-US" altLang="ja-JP" sz="3600" dirty="0"/>
              </a:p>
              <a:p>
                <a:r>
                  <a:rPr kumimoji="1" lang="ja-JP" altLang="en-US" sz="3600" dirty="0"/>
                  <a:t>下図は姿勢一定でレコードライン上を走行した場合の上式による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36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である．</a:t>
                </a:r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:endParaRPr kumimoji="1" lang="en-US" altLang="ja-JP" sz="3600" dirty="0"/>
              </a:p>
              <a:p>
                <a:r>
                  <a:rPr kumimoji="1" lang="ja-JP" altLang="en-US" sz="3600" dirty="0"/>
                  <a:t>姿勢一定であれば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36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  <a:cs typeface="+mn-cs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+mn-cs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も一定であるはずだがそうではない</a:t>
                </a:r>
                <a:r>
                  <a:rPr kumimoji="1" lang="en-US" altLang="ja-JP" sz="3600" dirty="0"/>
                  <a:t>	</a:t>
                </a:r>
                <a:r>
                  <a:rPr kumimoji="1" lang="ja-JP" altLang="en-US" sz="3600" dirty="0"/>
                  <a:t>→よって求め方を改良する必要がある．</a:t>
                </a:r>
                <a:endParaRPr kumimoji="1" lang="en-US" altLang="ja-JP" sz="3600" dirty="0"/>
              </a:p>
              <a:p>
                <a:endParaRPr kumimoji="1" lang="en-US" altLang="ja-JP" sz="3600" b="1" dirty="0"/>
              </a:p>
              <a:p>
                <a:r>
                  <a:rPr kumimoji="1" lang="ja-JP" altLang="en-US" sz="3600" dirty="0"/>
                  <a:t>以上より，本研究の目的は</a:t>
                </a:r>
                <a:endParaRPr kumimoji="1" lang="en-US" altLang="ja-JP" sz="3600" dirty="0"/>
              </a:p>
              <a:p>
                <a:r>
                  <a:rPr kumimoji="1" lang="ja-JP" altLang="en-US" sz="3600" dirty="0"/>
                  <a:t>「正確な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の時間変化を求める方法を確立すること」である．</a:t>
                </a:r>
                <a:endParaRPr kumimoji="1" lang="en-US" altLang="ja-JP" sz="2800" dirty="0"/>
              </a:p>
              <a:p>
                <a:r>
                  <a:rPr kumimoji="1" lang="ja-JP" altLang="en-US" sz="3600" dirty="0"/>
                  <a:t>理想的には，</a:t>
                </a:r>
                <a:r>
                  <a:rPr kumimoji="1" lang="ja-JP" altLang="en-US" sz="3600" b="1" dirty="0"/>
                  <a:t>速度</a:t>
                </a:r>
                <a:r>
                  <a:rPr kumimoji="1" lang="ja-JP" altLang="en-US" sz="3600" dirty="0"/>
                  <a:t>と</a:t>
                </a:r>
                <a:r>
                  <a:rPr kumimoji="1" lang="ja-JP" altLang="en-US" sz="3600" b="1" dirty="0"/>
                  <a:t>パワー</a:t>
                </a:r>
                <a:r>
                  <a:rPr kumimoji="1" lang="ja-JP" altLang="en-US" sz="3600" dirty="0"/>
                  <a:t>のみから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3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36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ja-JP" altLang="en-US" sz="3600" dirty="0"/>
                  <a:t>抗力係数</a:t>
                </a:r>
                <a:r>
                  <a:rPr kumimoji="1" lang="en-US" altLang="ja-JP" sz="3600" dirty="0"/>
                  <a:t>×</a:t>
                </a:r>
                <a:r>
                  <a:rPr kumimoji="1" lang="ja-JP" altLang="en-US" sz="3600" dirty="0"/>
                  <a:t>面積</a:t>
                </a:r>
                <a:r>
                  <a:rPr kumimoji="1" lang="en-US" altLang="ja-JP" sz="3600" dirty="0"/>
                  <a:t>)</a:t>
                </a:r>
                <a:r>
                  <a:rPr kumimoji="1" lang="ja-JP" altLang="en-US" sz="3600" dirty="0"/>
                  <a:t>を求める．</a:t>
                </a:r>
              </a:p>
              <a:p>
                <a:endParaRPr kumimoji="1" lang="en-US" altLang="ja-JP" sz="36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5180721-9874-88A9-D13E-C19D62AEE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921" y="7074031"/>
                <a:ext cx="12161530" cy="15945775"/>
              </a:xfrm>
              <a:prstGeom prst="rect">
                <a:avLst/>
              </a:prstGeom>
              <a:blipFill>
                <a:blip r:embed="rId22"/>
                <a:stretch>
                  <a:fillRect l="-1554" t="-612" r="-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58B5358-942C-48D0-9A93-F75E317D2786}"/>
              </a:ext>
            </a:extLst>
          </p:cNvPr>
          <p:cNvSpPr/>
          <p:nvPr/>
        </p:nvSpPr>
        <p:spPr>
          <a:xfrm>
            <a:off x="9268628" y="33823569"/>
            <a:ext cx="2760801" cy="1086461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C80560F-FE35-69A5-5FC9-82B13E785115}"/>
                  </a:ext>
                </a:extLst>
              </p:cNvPr>
              <p:cNvSpPr txBox="1"/>
              <p:nvPr/>
            </p:nvSpPr>
            <p:spPr>
              <a:xfrm>
                <a:off x="1902539" y="34470764"/>
                <a:ext cx="483062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i="1" smtClean="0">
                        <a:solidFill>
                          <a:srgbClr val="FD0BDA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i="1" smtClean="0">
                        <a:solidFill>
                          <a:srgbClr val="FD0BD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トラックの半径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28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𝐶𝐺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接地点と重心の水平距離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C80560F-FE35-69A5-5FC9-82B13E785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39" y="34470764"/>
                <a:ext cx="4830621" cy="1384995"/>
              </a:xfrm>
              <a:prstGeom prst="rect">
                <a:avLst/>
              </a:prstGeom>
              <a:blipFill>
                <a:blip r:embed="rId24"/>
                <a:stretch>
                  <a:fillRect t="-4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E50124F-1B74-F141-FB67-8EC24673CAD0}"/>
                  </a:ext>
                </a:extLst>
              </p:cNvPr>
              <p:cNvSpPr txBox="1"/>
              <p:nvPr/>
            </p:nvSpPr>
            <p:spPr>
              <a:xfrm>
                <a:off x="7945405" y="11364382"/>
                <a:ext cx="593372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空気力係数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抗力係数</a:t>
                </a:r>
                <a:r>
                  <a:rPr kumimoji="1" lang="en-US" altLang="ja-JP" sz="2800" dirty="0"/>
                  <a:t>×</a:t>
                </a:r>
                <a:r>
                  <a:rPr kumimoji="1" lang="ja-JP" altLang="en-US" sz="2800" dirty="0"/>
                  <a:t>面積</a:t>
                </a:r>
                <a:r>
                  <a:rPr kumimoji="1" lang="en-US" altLang="ja-JP" sz="28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パワー</a:t>
                </a:r>
                <a:endParaRPr kumimoji="1" lang="en-US" altLang="ja-JP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2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チェーン機械効率</a:t>
                </a:r>
                <a:endParaRPr kumimoji="1" lang="en-US" altLang="ja-JP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𝑟𝑜𝑙𝑙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転がり抵抗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800" dirty="0"/>
                  <a:t>重量</a:t>
                </a:r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空気密度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E50124F-1B74-F141-FB67-8EC24673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405" y="11364382"/>
                <a:ext cx="5933726" cy="2246769"/>
              </a:xfrm>
              <a:prstGeom prst="rect">
                <a:avLst/>
              </a:prstGeom>
              <a:blipFill>
                <a:blip r:embed="rId25"/>
                <a:stretch>
                  <a:fillRect t="-2710" b="-6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738BE87-330E-03B9-B1F6-1C825B7BAB15}"/>
              </a:ext>
            </a:extLst>
          </p:cNvPr>
          <p:cNvSpPr txBox="1"/>
          <p:nvPr/>
        </p:nvSpPr>
        <p:spPr>
          <a:xfrm>
            <a:off x="24636413" y="10839450"/>
            <a:ext cx="6000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UKF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非線形のカルマンフィルタ</a:t>
            </a:r>
            <a:endParaRPr kumimoji="1" lang="en-US" altLang="ja-JP" sz="2400" dirty="0"/>
          </a:p>
          <a:p>
            <a:r>
              <a:rPr kumimoji="1" lang="en-US" altLang="ja-JP" sz="3200" dirty="0"/>
              <a:t>IMM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旋回と直線を分けて混ぜ合わせる　</a:t>
            </a:r>
            <a:br>
              <a:rPr kumimoji="1" lang="en-US" altLang="ja-JP" sz="2800" dirty="0"/>
            </a:b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F0CE89F-5CB0-B88A-9393-1496B7D8D3D1}"/>
                  </a:ext>
                </a:extLst>
              </p:cNvPr>
              <p:cNvSpPr txBox="1"/>
              <p:nvPr/>
            </p:nvSpPr>
            <p:spPr>
              <a:xfrm>
                <a:off x="16611600" y="12853304"/>
                <a:ext cx="8852360" cy="1613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ja-JP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ja-JP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ja-JP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ja-JP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4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sSub>
                            <m:sSubPr>
                              <m:ctrlP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4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4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4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sub>
                              <m: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4400" b="0" dirty="0"/>
              </a:p>
              <a:p>
                <a:endParaRPr kumimoji="1" lang="en-US" altLang="ja-JP" sz="4400" b="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F0CE89F-5CB0-B88A-9393-1496B7D8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0" y="12853304"/>
                <a:ext cx="8852360" cy="161313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5C56823-21B8-0D45-2A34-27D94BE9B481}"/>
                  </a:ext>
                </a:extLst>
              </p:cNvPr>
              <p:cNvSpPr txBox="1"/>
              <p:nvPr/>
            </p:nvSpPr>
            <p:spPr>
              <a:xfrm>
                <a:off x="16954499" y="14167754"/>
                <a:ext cx="7385957" cy="2090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1" lang="en-US" altLang="ja-JP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3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1" lang="en-US" altLang="ja-JP" sz="3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3600" b="0" dirty="0"/>
              </a:p>
              <a:p>
                <a14:m>
                  <m:oMath xmlns:m="http://schemas.openxmlformats.org/officeDocument/2006/math">
                    <m:r>
                      <a:rPr kumimoji="1" lang="en-US" altLang="ja-JP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3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1" lang="en-US" altLang="ja-JP" sz="36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3600" b="0" dirty="0"/>
                  <a:t>,</a:t>
                </a:r>
                <a:r>
                  <a:rPr kumimoji="1" lang="en-US" altLang="ja-JP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kumimoji="1" lang="en-US" altLang="ja-JP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sz="1800" b="0" dirty="0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5C56823-21B8-0D45-2A34-27D94BE9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499" y="14167754"/>
                <a:ext cx="7385957" cy="209082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13B1E5-B1F4-ABC6-7D52-25E7C473C162}"/>
                  </a:ext>
                </a:extLst>
              </p:cNvPr>
              <p:cNvSpPr txBox="1"/>
              <p:nvPr/>
            </p:nvSpPr>
            <p:spPr>
              <a:xfrm>
                <a:off x="24155400" y="13939154"/>
                <a:ext cx="5029200" cy="2309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ja-JP" altLang="en-US" sz="3600" i="1">
                        <a:latin typeface="Cambria Math" panose="02040503050406030204" pitchFamily="18" charset="0"/>
                      </a:rPr>
                      <m:t>速度の</m:t>
                    </m:r>
                  </m:oMath>
                </a14:m>
                <a:r>
                  <a:rPr kumimoji="1" lang="ja-JP" altLang="en-US" sz="3600" b="0" dirty="0"/>
                  <a:t>速度に対するカルマンゲイン</a:t>
                </a:r>
                <a:endParaRPr kumimoji="1" lang="en-US" altLang="ja-JP" sz="3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3600" dirty="0"/>
                  <a:t>速度の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ja-JP" altLang="en-US" sz="3600" i="1">
                        <a:latin typeface="Cambria Math" panose="02040503050406030204" pitchFamily="18" charset="0"/>
                      </a:rPr>
                      <m:t>に対する</m:t>
                    </m:r>
                  </m:oMath>
                </a14:m>
                <a:r>
                  <a:rPr kumimoji="1" lang="ja-JP" altLang="en-US" sz="3600" dirty="0"/>
                  <a:t>カルマンゲイン</a:t>
                </a: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1F13B1E5-B1F4-ABC6-7D52-25E7C473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5400" y="13939154"/>
                <a:ext cx="5029200" cy="2309158"/>
              </a:xfrm>
              <a:prstGeom prst="rect">
                <a:avLst/>
              </a:prstGeom>
              <a:blipFill>
                <a:blip r:embed="rId28"/>
                <a:stretch>
                  <a:fillRect l="-3758" t="-3968" r="-2667" b="-92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図 111">
            <a:extLst>
              <a:ext uri="{FF2B5EF4-FFF2-40B4-BE49-F238E27FC236}">
                <a16:creationId xmlns:a16="http://schemas.microsoft.com/office/drawing/2014/main" id="{2D69FF96-74FD-4655-BCDE-71CE20C815F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24256" b="53084"/>
          <a:stretch/>
        </p:blipFill>
        <p:spPr>
          <a:xfrm>
            <a:off x="16273550" y="21530310"/>
            <a:ext cx="6035006" cy="1340576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E0C284B7-2DCC-2613-FCFD-49369308C4A6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52750" b="24590"/>
          <a:stretch/>
        </p:blipFill>
        <p:spPr>
          <a:xfrm>
            <a:off x="16273550" y="23419888"/>
            <a:ext cx="6035006" cy="1340576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61401F6C-91FB-D3A8-39DE-4441C162A1C6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76534" b="806"/>
          <a:stretch/>
        </p:blipFill>
        <p:spPr>
          <a:xfrm>
            <a:off x="16273550" y="24907602"/>
            <a:ext cx="6035006" cy="1340576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20413B3C-59B3-4E56-2A15-1B6C601FCD64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t="25658" b="52785"/>
          <a:stretch/>
        </p:blipFill>
        <p:spPr>
          <a:xfrm>
            <a:off x="22593199" y="21567687"/>
            <a:ext cx="6335009" cy="1320434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3150909-CBC8-1286-E548-F851F96E82DF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t="53493" b="24950"/>
          <a:stretch/>
        </p:blipFill>
        <p:spPr>
          <a:xfrm>
            <a:off x="22593199" y="23398755"/>
            <a:ext cx="6335009" cy="1320434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57E1C275-51A2-E0AD-AEC0-CB315732AFB3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t="77285" b="1158"/>
          <a:stretch/>
        </p:blipFill>
        <p:spPr>
          <a:xfrm>
            <a:off x="22593199" y="24881933"/>
            <a:ext cx="6335009" cy="1320434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2BCDFC1-55FA-77E8-EEDB-B22F5A2BB299}"/>
              </a:ext>
            </a:extLst>
          </p:cNvPr>
          <p:cNvSpPr txBox="1"/>
          <p:nvPr/>
        </p:nvSpPr>
        <p:spPr>
          <a:xfrm>
            <a:off x="17228457" y="19245943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レコードライン上を姿勢一定で走行した場合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F17849C-E09F-07E7-F488-71B28DFB5065}"/>
              </a:ext>
            </a:extLst>
          </p:cNvPr>
          <p:cNvSpPr txBox="1"/>
          <p:nvPr/>
        </p:nvSpPr>
        <p:spPr>
          <a:xfrm>
            <a:off x="23205558" y="19258810"/>
            <a:ext cx="57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競技中を模したライン上を姿勢一定で走行した場合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AB1133-3D38-ED8F-FF42-404D01AE23BB}"/>
                  </a:ext>
                </a:extLst>
              </p:cNvPr>
              <p:cNvSpPr txBox="1"/>
              <p:nvPr/>
            </p:nvSpPr>
            <p:spPr>
              <a:xfrm>
                <a:off x="16938171" y="33611466"/>
                <a:ext cx="12453257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kumimoji="1" lang="ja-JP" altLang="en-US" sz="3600" dirty="0"/>
                  <a:t>車輪から求められる速度と重心の速度には差異が生じた．</a:t>
                </a:r>
                <a:endParaRPr kumimoji="1" lang="en-US" altLang="ja-JP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kumimoji="1" lang="ja-JP" altLang="en-US" sz="3600" dirty="0"/>
                  <a:t> パワー計と速度計から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をもとめることができた．</a:t>
                </a:r>
                <a:endParaRPr kumimoji="1" lang="en-US" altLang="ja-JP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kumimoji="1" lang="ja-JP" altLang="en-US" sz="3600" dirty="0"/>
                  <a:t>一定姿勢，かつレコードライン上を走行している場合は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の時間変化は一定となった．</a:t>
                </a:r>
                <a:endParaRPr kumimoji="1" lang="en-US" altLang="ja-JP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kumimoji="1" lang="en-US" altLang="ja-JP" sz="3600" dirty="0"/>
              </a:p>
              <a:p>
                <a:r>
                  <a:rPr kumimoji="1" lang="ja-JP" altLang="en-US" sz="3600" dirty="0"/>
                  <a:t>今後の課題</a:t>
                </a:r>
                <a:endParaRPr kumimoji="1" lang="en-US" altLang="ja-JP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kumimoji="1" lang="ja-JP" altLang="en-US" sz="3600" dirty="0"/>
                  <a:t>慣性センサーを車体に取り付けて鉛直方向の高さを測定する．</a:t>
                </a:r>
                <a:endParaRPr kumimoji="1" lang="en-US" altLang="ja-JP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kumimoji="1" lang="ja-JP" altLang="en-US" sz="3600" dirty="0"/>
                  <a:t>鉛直方向の高さをプログラミングに組み込み，高さ変動のある走行状態に対しても正確な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3600" dirty="0"/>
                  <a:t>を求められるようにする．</a:t>
                </a:r>
                <a:endParaRPr kumimoji="1" lang="en-US" altLang="ja-JP" sz="3600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AB1133-3D38-ED8F-FF42-404D01AE2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171" y="33611466"/>
                <a:ext cx="12453257" cy="6186309"/>
              </a:xfrm>
              <a:prstGeom prst="rect">
                <a:avLst/>
              </a:prstGeom>
              <a:blipFill>
                <a:blip r:embed="rId31"/>
                <a:stretch>
                  <a:fillRect l="-1518" t="-1576" r="-3036" b="-2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4CA8DE-2BDA-C36E-3BAF-0868282C41FB}"/>
              </a:ext>
            </a:extLst>
          </p:cNvPr>
          <p:cNvSpPr txBox="1"/>
          <p:nvPr/>
        </p:nvSpPr>
        <p:spPr>
          <a:xfrm>
            <a:off x="16284675" y="16355332"/>
            <a:ext cx="1269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→速度の情報から</a:t>
            </a:r>
            <a:r>
              <a:rPr kumimoji="1" lang="ja-JP" altLang="en-US" sz="3600" dirty="0">
                <a:solidFill>
                  <a:srgbClr val="7030A0"/>
                </a:solidFill>
              </a:rPr>
              <a:t>カルマンゲイン</a:t>
            </a:r>
            <a:r>
              <a:rPr kumimoji="1" lang="ja-JP" altLang="en-US" sz="3600" dirty="0"/>
              <a:t>を乗することで求められる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CC4C81-C892-7336-4D6C-462C3D4C44B5}"/>
                  </a:ext>
                </a:extLst>
              </p:cNvPr>
              <p:cNvSpPr txBox="1"/>
              <p:nvPr/>
            </p:nvSpPr>
            <p:spPr>
              <a:xfrm>
                <a:off x="16625322" y="26397090"/>
                <a:ext cx="12635632" cy="489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latin typeface="Cambria Math" panose="02040503050406030204" pitchFamily="18" charset="0"/>
                  </a:rPr>
                  <a:t>左図より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ja-JP" sz="2800" dirty="0"/>
                  <a:t>は一定</a:t>
                </a:r>
                <a:r>
                  <a:rPr lang="ja-JP" altLang="en-US" sz="2800" dirty="0"/>
                  <a:t>で約</a:t>
                </a:r>
                <a:r>
                  <a:rPr lang="en-US" altLang="ja-JP" sz="2800" dirty="0"/>
                  <a:t>0.21</a:t>
                </a:r>
                <a:r>
                  <a:rPr lang="ja-JP" altLang="en-US" sz="2800" dirty="0"/>
                  <a:t>である．</a:t>
                </a:r>
                <a:endParaRPr lang="en-US" altLang="ja-JP" sz="2800" dirty="0"/>
              </a:p>
              <a:p>
                <a:r>
                  <a:rPr lang="ja-JP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右図より</a:t>
                </a:r>
                <a:endParaRPr lang="en-US" altLang="ja-JP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速度が減少する瞬間に，</m:t>
                    </m:r>
                    <m:r>
                      <a:rPr lang="ja-JP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sz="2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𝐶</m:t>
                        </m:r>
                      </m:e>
                      <m:sub>
                        <m:r>
                          <a:rPr lang="en-US" altLang="ja-JP" sz="2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𝑑</m:t>
                        </m:r>
                      </m:sub>
                    </m:sSub>
                    <m:r>
                      <a:rPr lang="en-US" altLang="ja-JP" sz="2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𝐴</m:t>
                    </m:r>
                  </m:oMath>
                </a14:m>
                <a:r>
                  <a:rPr lang="ja-JP" altLang="en-US" sz="2800" dirty="0"/>
                  <a:t>は増加する．</a:t>
                </a:r>
                <a:endParaRPr lang="en-US" altLang="ja-JP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姿勢一定の走行であるため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は一定になると考えられるが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lang="ja-JP" altLang="en-US" sz="2800" dirty="0"/>
                  <a:t>スパイクが出現する．</a:t>
                </a:r>
                <a:endParaRPr lang="en-US" altLang="ja-JP" sz="2800" dirty="0"/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→位置エネルギーを獲得により運動エネルギーが減少，</a:t>
                </a:r>
                <a:r>
                  <a:rPr lang="ja-JP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が上昇</a:t>
                </a:r>
                <a:endParaRPr lang="en-US" altLang="ja-JP" sz="2800" dirty="0"/>
              </a:p>
              <a:p>
                <a:r>
                  <a:rPr lang="ja-JP" altLang="en-US" sz="2000" dirty="0"/>
                  <a:t>映像より</a:t>
                </a:r>
                <a:endParaRPr lang="en-US" altLang="ja-JP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11</a:t>
                </a:r>
                <a:r>
                  <a:rPr lang="ja-JP" altLang="en-US" sz="2800" dirty="0"/>
                  <a:t>～</a:t>
                </a:r>
                <a:r>
                  <a:rPr lang="en-US" altLang="ja-JP" sz="2800" dirty="0"/>
                  <a:t>15</a:t>
                </a:r>
                <a:r>
                  <a:rPr lang="ja-JP" altLang="en-US" sz="2800" dirty="0"/>
                  <a:t>秒が</a:t>
                </a:r>
                <a:r>
                  <a:rPr lang="ja-JP" altLang="en-US" sz="2800" dirty="0">
                    <a:solidFill>
                      <a:schemeClr val="accent1"/>
                    </a:solidFill>
                  </a:rPr>
                  <a:t>直線走行</a:t>
                </a:r>
                <a:r>
                  <a:rPr lang="ja-JP" altLang="en-US" sz="2800" dirty="0"/>
                  <a:t>，</a:t>
                </a:r>
                <a:r>
                  <a:rPr lang="en-US" altLang="ja-JP" sz="2800" dirty="0"/>
                  <a:t>15</a:t>
                </a:r>
                <a:r>
                  <a:rPr lang="ja-JP" altLang="en-US" sz="2800" dirty="0"/>
                  <a:t>～</a:t>
                </a:r>
                <a:r>
                  <a:rPr lang="en-US" altLang="ja-JP" sz="2800" dirty="0"/>
                  <a:t>21</a:t>
                </a:r>
                <a:r>
                  <a:rPr lang="ja-JP" altLang="en-US" sz="2800" dirty="0"/>
                  <a:t>秒が</a:t>
                </a:r>
                <a:r>
                  <a:rPr lang="ja-JP" altLang="en-US" sz="2800" dirty="0">
                    <a:solidFill>
                      <a:schemeClr val="accent2"/>
                    </a:solidFill>
                  </a:rPr>
                  <a:t>旋回走行</a:t>
                </a:r>
                <a:endParaRPr lang="en-US" altLang="ja-JP" sz="2800" dirty="0">
                  <a:solidFill>
                    <a:schemeClr val="accent2"/>
                  </a:solidFill>
                </a:endParaRPr>
              </a:p>
              <a:p>
                <a:r>
                  <a:rPr lang="ja-JP" altLang="en-US" sz="2000" dirty="0"/>
                  <a:t>右図より</a:t>
                </a:r>
                <a:endParaRPr lang="en-US" altLang="ja-JP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10</a:t>
                </a:r>
                <a:r>
                  <a:rPr lang="ja-JP" altLang="en-US" sz="2800" dirty="0"/>
                  <a:t>～</a:t>
                </a:r>
                <a:r>
                  <a:rPr lang="en-US" altLang="ja-JP" sz="2800" dirty="0"/>
                  <a:t>15</a:t>
                </a:r>
                <a:r>
                  <a:rPr lang="ja-JP" altLang="en-US" sz="2800" dirty="0"/>
                  <a:t>秒が</a:t>
                </a:r>
                <a:r>
                  <a:rPr lang="ja-JP" altLang="en-US" sz="2800" dirty="0">
                    <a:solidFill>
                      <a:schemeClr val="accent2"/>
                    </a:solidFill>
                  </a:rPr>
                  <a:t>旋回走行</a:t>
                </a:r>
                <a:r>
                  <a:rPr lang="ja-JP" altLang="en-US" sz="2800" dirty="0"/>
                  <a:t>，</a:t>
                </a:r>
                <a:r>
                  <a:rPr lang="en-US" altLang="ja-JP" sz="2800" dirty="0"/>
                  <a:t>15</a:t>
                </a:r>
                <a:r>
                  <a:rPr lang="ja-JP" altLang="en-US" sz="2800" dirty="0"/>
                  <a:t>～</a:t>
                </a:r>
                <a:r>
                  <a:rPr lang="en-US" altLang="ja-JP" sz="2800" dirty="0"/>
                  <a:t>20</a:t>
                </a:r>
                <a:r>
                  <a:rPr lang="ja-JP" altLang="en-US" sz="2800" dirty="0"/>
                  <a:t>秒が</a:t>
                </a:r>
                <a:r>
                  <a:rPr lang="ja-JP" altLang="en-US" sz="2800" dirty="0">
                    <a:solidFill>
                      <a:schemeClr val="accent1"/>
                    </a:solidFill>
                  </a:rPr>
                  <a:t>直線走行</a:t>
                </a:r>
                <a:endParaRPr lang="en-US" altLang="ja-JP" sz="2800" dirty="0">
                  <a:solidFill>
                    <a:schemeClr val="accent1"/>
                  </a:solidFill>
                </a:endParaRPr>
              </a:p>
              <a:p>
                <a:r>
                  <a:rPr lang="en-US" altLang="ja-JP" sz="2800" dirty="0"/>
                  <a:t>	</a:t>
                </a:r>
                <a:r>
                  <a:rPr lang="ja-JP" altLang="en-US" sz="2800" dirty="0"/>
                  <a:t>→実際の走行の場合は正しく旋回と判断できていない．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CC4C81-C892-7336-4D6C-462C3D4C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322" y="26397090"/>
                <a:ext cx="12635632" cy="4894225"/>
              </a:xfrm>
              <a:prstGeom prst="rect">
                <a:avLst/>
              </a:prstGeom>
              <a:blipFill>
                <a:blip r:embed="rId32"/>
                <a:stretch>
                  <a:fillRect l="-868" t="-498" b="-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9EB44F5-3143-4329-E932-616901B9E90D}"/>
              </a:ext>
            </a:extLst>
          </p:cNvPr>
          <p:cNvCxnSpPr>
            <a:stCxn id="73" idx="1"/>
          </p:cNvCxnSpPr>
          <p:nvPr/>
        </p:nvCxnSpPr>
        <p:spPr>
          <a:xfrm flipV="1">
            <a:off x="9268628" y="34366200"/>
            <a:ext cx="546885" cy="600"/>
          </a:xfrm>
          <a:prstGeom prst="straightConnector1">
            <a:avLst/>
          </a:prstGeom>
          <a:ln w="9525" cap="flat" cmpd="sng" algn="ctr">
            <a:solidFill>
              <a:srgbClr val="FF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60EB3-0A7A-A9C8-C019-7156749E891D}"/>
                  </a:ext>
                </a:extLst>
              </p:cNvPr>
              <p:cNvSpPr txBox="1"/>
              <p:nvPr/>
            </p:nvSpPr>
            <p:spPr>
              <a:xfrm>
                <a:off x="9403080" y="34015680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i="1" smtClean="0">
                          <a:solidFill>
                            <a:srgbClr val="FD0BDA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60EB3-0A7A-A9C8-C019-7156749E8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80" y="34015680"/>
                <a:ext cx="351635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図 123">
            <a:extLst>
              <a:ext uri="{FF2B5EF4-FFF2-40B4-BE49-F238E27FC236}">
                <a16:creationId xmlns:a16="http://schemas.microsoft.com/office/drawing/2014/main" id="{4B507103-DC6C-5B0C-371F-ABBF999DFCE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8304458" y="5337402"/>
            <a:ext cx="8585979" cy="76055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8CD72F-BF92-CBE1-A08C-D4FCB03CCB1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2597267" y="19975056"/>
            <a:ext cx="6278685" cy="130218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B326BA2-30ED-6DC5-24AE-929D70B01E4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420756" y="16355332"/>
            <a:ext cx="8694535" cy="150349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E29FC3C-D5AD-729E-82D3-0FE013F1171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6202011" y="19976280"/>
            <a:ext cx="6106546" cy="1277808"/>
          </a:xfrm>
          <a:prstGeom prst="rect">
            <a:avLst/>
          </a:prstGeom>
        </p:spPr>
      </p:pic>
      <p:sp>
        <p:nvSpPr>
          <p:cNvPr id="7" name="Rectangle 19">
            <a:extLst>
              <a:ext uri="{FF2B5EF4-FFF2-40B4-BE49-F238E27FC236}">
                <a16:creationId xmlns:a16="http://schemas.microsoft.com/office/drawing/2014/main" id="{3CBB222B-BE17-EEB7-B1B5-E8058858FF4B}"/>
              </a:ext>
            </a:extLst>
          </p:cNvPr>
          <p:cNvSpPr txBox="1">
            <a:spLocks noChangeArrowheads="1"/>
          </p:cNvSpPr>
          <p:nvPr/>
        </p:nvSpPr>
        <p:spPr>
          <a:xfrm>
            <a:off x="3253654" y="425294"/>
            <a:ext cx="23767904" cy="1542287"/>
          </a:xfrm>
          <a:prstGeom prst="rect">
            <a:avLst/>
          </a:prstGeom>
        </p:spPr>
        <p:txBody>
          <a:bodyPr vert="horz" lIns="91394" tIns="45694" rIns="91394" bIns="45694" rtlCol="0" anchor="ctr" anchorCtr="1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600"/>
              </a:lnSpc>
              <a:defRPr/>
            </a:pPr>
            <a:r>
              <a:rPr lang="ja-JP" altLang="en-US" sz="8000" dirty="0">
                <a:latin typeface="+mn-ea"/>
                <a:ea typeface="+mn-ea"/>
                <a:cs typeface="Times New Roman" pitchFamily="18" charset="0"/>
              </a:rPr>
              <a:t>研究概要集</a:t>
            </a:r>
          </a:p>
        </p:txBody>
      </p:sp>
    </p:spTree>
    <p:extLst>
      <p:ext uri="{BB962C8B-B14F-4D97-AF65-F5344CB8AC3E}">
        <p14:creationId xmlns:p14="http://schemas.microsoft.com/office/powerpoint/2010/main" val="11138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27" grpId="0" animBg="1"/>
      <p:bldP spid="5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3242</TotalTime>
  <Words>762</Words>
  <Application>Microsoft Office PowerPoint</Application>
  <PresentationFormat>ユーザー設定</PresentationFormat>
  <Paragraphs>101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大吾</dc:creator>
  <cp:lastModifiedBy>大吾 田村</cp:lastModifiedBy>
  <cp:revision>20</cp:revision>
  <dcterms:created xsi:type="dcterms:W3CDTF">2023-08-16T06:14:07Z</dcterms:created>
  <dcterms:modified xsi:type="dcterms:W3CDTF">2023-11-15T10:39:06Z</dcterms:modified>
</cp:coreProperties>
</file>