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410" r:id="rId3"/>
    <p:sldId id="412" r:id="rId4"/>
    <p:sldId id="401" r:id="rId5"/>
    <p:sldId id="257" r:id="rId6"/>
    <p:sldId id="419" r:id="rId7"/>
    <p:sldId id="360" r:id="rId8"/>
    <p:sldId id="418" r:id="rId9"/>
    <p:sldId id="417" r:id="rId10"/>
    <p:sldId id="38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村 大吾" initials="田村" lastIdx="11" clrIdx="0">
    <p:extLst>
      <p:ext uri="{19B8F6BF-5375-455C-9EA6-DF929625EA0E}">
        <p15:presenceInfo xmlns:p15="http://schemas.microsoft.com/office/powerpoint/2012/main" userId="83e6434724ca82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D0BDA"/>
    <a:srgbClr val="B10F0F"/>
    <a:srgbClr val="C642C0"/>
    <a:srgbClr val="A3FB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19" autoAdjust="0"/>
    <p:restoredTop sz="45272" autoAdjust="0"/>
  </p:normalViewPr>
  <p:slideViewPr>
    <p:cSldViewPr snapToGrid="0" snapToObjects="1" showGuides="1">
      <p:cViewPr varScale="1">
        <p:scale>
          <a:sx n="51" d="100"/>
          <a:sy n="51" d="100"/>
        </p:scale>
        <p:origin x="2550" y="66"/>
      </p:cViewPr>
      <p:guideLst>
        <p:guide orient="horz" pos="2160"/>
        <p:guide pos="3863"/>
      </p:guideLst>
    </p:cSldViewPr>
  </p:slideViewPr>
  <p:notesTextViewPr>
    <p:cViewPr>
      <p:scale>
        <a:sx n="1" d="1"/>
        <a:sy n="1" d="1"/>
      </p:scale>
      <p:origin x="0" y="0"/>
    </p:cViewPr>
  </p:notesTextViewPr>
  <p:sorterViewPr>
    <p:cViewPr>
      <p:scale>
        <a:sx n="80" d="100"/>
        <a:sy n="80" d="100"/>
      </p:scale>
      <p:origin x="0" y="-67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24DD05-DE31-EA40-81B8-5A91A68EEEF3}" type="datetimeFigureOut">
              <a:rPr kumimoji="1" lang="ja-JP" altLang="en-US" smtClean="0"/>
              <a:t>2023/12/6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2AA82F-AD86-E444-953F-3E9539D69DF0}" type="slidenum">
              <a:rPr kumimoji="1" lang="ja-JP" altLang="en-US" smtClean="0"/>
              <a:t>‹#›</a:t>
            </a:fld>
            <a:endParaRPr kumimoji="1" lang="ja-JP" altLang="en-US"/>
          </a:p>
        </p:txBody>
      </p:sp>
    </p:spTree>
    <p:extLst>
      <p:ext uri="{BB962C8B-B14F-4D97-AF65-F5344CB8AC3E}">
        <p14:creationId xmlns:p14="http://schemas.microsoft.com/office/powerpoint/2010/main" val="17775811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r>
              <a:rPr kumimoji="1" lang="en-US" altLang="ja-JP" dirty="0" err="1"/>
              <a:t>command+shift+enter</a:t>
            </a:r>
            <a:r>
              <a:rPr kumimoji="1" lang="en-US" altLang="ja-JP" dirty="0"/>
              <a:t> </a:t>
            </a:r>
            <a:r>
              <a:rPr kumimoji="1" lang="ja-JP" altLang="en-US" dirty="0"/>
              <a:t>フルスクリーン</a:t>
            </a:r>
            <a:endParaRPr kumimoji="1" lang="en-US" altLang="ja-JP" dirty="0"/>
          </a:p>
          <a:p>
            <a:r>
              <a:rPr kumimoji="1" lang="en-US" altLang="ja-JP" dirty="0" err="1"/>
              <a:t>command+enter</a:t>
            </a:r>
            <a:r>
              <a:rPr kumimoji="1" lang="en-US" altLang="ja-JP" dirty="0"/>
              <a:t> </a:t>
            </a:r>
            <a:r>
              <a:rPr kumimoji="1" lang="ja-JP" altLang="en-US" dirty="0"/>
              <a:t>途中からフルスクリーン</a:t>
            </a:r>
            <a:endParaRPr kumimoji="1" lang="en-US" altLang="ja-JP" dirty="0"/>
          </a:p>
          <a:p>
            <a:r>
              <a:rPr kumimoji="1" lang="en-US" altLang="ja-JP" dirty="0" err="1"/>
              <a:t>command+L</a:t>
            </a:r>
            <a:r>
              <a:rPr kumimoji="1" lang="en-US" altLang="ja-JP" dirty="0"/>
              <a:t> </a:t>
            </a:r>
            <a:r>
              <a:rPr kumimoji="1" lang="ja-JP" altLang="en-US" dirty="0"/>
              <a:t>レーザーポインター</a:t>
            </a:r>
            <a:endParaRPr kumimoji="1" lang="en-US" altLang="ja-JP" dirty="0"/>
          </a:p>
          <a:p>
            <a:endParaRPr kumimoji="1" lang="en-US" altLang="ja-JP" dirty="0"/>
          </a:p>
          <a:p>
            <a:r>
              <a:rPr lang="ja-JP" altLang="ja-JP" sz="1800" dirty="0">
                <a:effectLst/>
                <a:ea typeface="游明朝" panose="02020400000000000000" pitchFamily="18" charset="-128"/>
                <a:cs typeface="Times New Roman" panose="02020603050405020304" pitchFamily="18" charset="0"/>
              </a:rPr>
              <a:t>それでは私の研究を内容を発表させていただきます。</a:t>
            </a:r>
            <a:r>
              <a:rPr lang="ja-JP" altLang="en-US" sz="1800" dirty="0"/>
              <a:t>トラック競技における自転車</a:t>
            </a:r>
            <a:r>
              <a:rPr lang="en-US" altLang="ja-JP" sz="1800" dirty="0"/>
              <a:t>-</a:t>
            </a:r>
            <a:r>
              <a:rPr lang="ja-JP" altLang="en-US" sz="1800" dirty="0"/>
              <a:t>選手系に働く空気抗力係数の導出</a:t>
            </a:r>
            <a:r>
              <a:rPr lang="ja-JP" altLang="ja-JP" sz="1800" dirty="0">
                <a:effectLst/>
                <a:ea typeface="游明朝" panose="02020400000000000000" pitchFamily="18" charset="-128"/>
                <a:cs typeface="Times New Roman" panose="02020603050405020304" pitchFamily="18" charset="0"/>
              </a:rPr>
              <a:t>です。</a:t>
            </a:r>
            <a:endParaRPr kumimoji="1" lang="ja-JP" altLang="en-US" dirty="0"/>
          </a:p>
        </p:txBody>
      </p:sp>
      <p:sp>
        <p:nvSpPr>
          <p:cNvPr id="4" name="スライド番号プレースホルダー 3"/>
          <p:cNvSpPr>
            <a:spLocks noGrp="1"/>
          </p:cNvSpPr>
          <p:nvPr>
            <p:ph type="sldNum" sz="quarter" idx="5"/>
          </p:nvPr>
        </p:nvSpPr>
        <p:spPr/>
        <p:txBody>
          <a:bodyPr/>
          <a:lstStyle/>
          <a:p>
            <a:fld id="{592AA82F-AD86-E444-953F-3E9539D69DF0}" type="slidenum">
              <a:rPr kumimoji="1" lang="ja-JP" altLang="en-US" smtClean="0"/>
              <a:t>1</a:t>
            </a:fld>
            <a:endParaRPr kumimoji="1" lang="ja-JP" altLang="en-US"/>
          </a:p>
        </p:txBody>
      </p:sp>
    </p:spTree>
    <p:extLst>
      <p:ext uri="{BB962C8B-B14F-4D97-AF65-F5344CB8AC3E}">
        <p14:creationId xmlns:p14="http://schemas.microsoft.com/office/powerpoint/2010/main" val="765133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dirty="0">
                <a:effectLst/>
                <a:ea typeface="游明朝" panose="02020400000000000000" pitchFamily="18" charset="-128"/>
                <a:cs typeface="Times New Roman" panose="02020603050405020304" pitchFamily="18" charset="0"/>
              </a:rPr>
              <a:t>研究</a:t>
            </a:r>
            <a:r>
              <a:rPr lang="ja-JP" altLang="en-US" sz="1800" dirty="0">
                <a:effectLst/>
                <a:ea typeface="游明朝" panose="02020400000000000000" pitchFamily="18" charset="-128"/>
                <a:cs typeface="Times New Roman" panose="02020603050405020304" pitchFamily="18" charset="0"/>
              </a:rPr>
              <a:t>室</a:t>
            </a:r>
            <a:r>
              <a:rPr lang="ja-JP" altLang="ja-JP" sz="1800" dirty="0">
                <a:effectLst/>
                <a:ea typeface="游明朝" panose="02020400000000000000" pitchFamily="18" charset="-128"/>
                <a:cs typeface="Times New Roman" panose="02020603050405020304" pitchFamily="18" charset="0"/>
              </a:rPr>
              <a:t>としては、スポーツ流体研究室のところに所属しており、スポーツと流体力学を組み合わせたような研究を行っております。</a:t>
            </a:r>
            <a:endParaRPr kumimoji="1" lang="ja-JP" altLang="en-US" dirty="0"/>
          </a:p>
        </p:txBody>
      </p:sp>
      <p:sp>
        <p:nvSpPr>
          <p:cNvPr id="4" name="スライド番号プレースホルダー 3"/>
          <p:cNvSpPr>
            <a:spLocks noGrp="1"/>
          </p:cNvSpPr>
          <p:nvPr>
            <p:ph type="sldNum" sz="quarter" idx="5"/>
          </p:nvPr>
        </p:nvSpPr>
        <p:spPr/>
        <p:txBody>
          <a:bodyPr/>
          <a:lstStyle/>
          <a:p>
            <a:fld id="{592AA82F-AD86-E444-953F-3E9539D69DF0}" type="slidenum">
              <a:rPr kumimoji="1" lang="ja-JP" altLang="en-US" smtClean="0"/>
              <a:t>2</a:t>
            </a:fld>
            <a:endParaRPr kumimoji="1" lang="ja-JP" altLang="en-US"/>
          </a:p>
        </p:txBody>
      </p:sp>
    </p:spTree>
    <p:extLst>
      <p:ext uri="{BB962C8B-B14F-4D97-AF65-F5344CB8AC3E}">
        <p14:creationId xmlns:p14="http://schemas.microsoft.com/office/powerpoint/2010/main" val="273792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dirty="0">
                <a:effectLst/>
                <a:ea typeface="游明朝" panose="02020400000000000000" pitchFamily="18" charset="-128"/>
                <a:cs typeface="Times New Roman" panose="02020603050405020304" pitchFamily="18" charset="0"/>
              </a:rPr>
              <a:t>自転車トラック競技とは何かと言いますと</a:t>
            </a:r>
            <a:endParaRPr lang="en-US" altLang="ja-JP" sz="1800" dirty="0">
              <a:effectLst/>
              <a:ea typeface="游明朝" panose="02020400000000000000" pitchFamily="18" charset="-128"/>
              <a:cs typeface="Times New Roman" panose="02020603050405020304" pitchFamily="18" charset="0"/>
            </a:endParaRPr>
          </a:p>
          <a:p>
            <a:r>
              <a:rPr kumimoji="1" lang="ja-JP" altLang="en-US" sz="1800" dirty="0">
                <a:effectLst/>
                <a:ea typeface="游明朝" panose="02020400000000000000" pitchFamily="18" charset="-128"/>
                <a:cs typeface="Times New Roman" panose="02020603050405020304" pitchFamily="18" charset="0"/>
              </a:rPr>
              <a:t>皆さまのご存知なところで言えば，競輪などがあると思います．</a:t>
            </a:r>
            <a:endParaRPr kumimoji="1" lang="en-US" altLang="ja-JP" sz="1800" dirty="0">
              <a:effectLst/>
              <a:ea typeface="游明朝" panose="02020400000000000000" pitchFamily="18" charset="-128"/>
              <a:cs typeface="Times New Roman" panose="02020603050405020304" pitchFamily="18" charset="0"/>
            </a:endParaRPr>
          </a:p>
          <a:p>
            <a:r>
              <a:rPr lang="ja-JP" altLang="ja-JP" sz="1800" dirty="0">
                <a:effectLst/>
                <a:ea typeface="游明朝" panose="02020400000000000000" pitchFamily="18" charset="-128"/>
                <a:cs typeface="Times New Roman" panose="02020603050405020304" pitchFamily="18" charset="0"/>
              </a:rPr>
              <a:t>競技用の</a:t>
            </a:r>
            <a:r>
              <a:rPr lang="ja-JP" altLang="en-US" sz="1800" dirty="0">
                <a:effectLst/>
                <a:ea typeface="游明朝" panose="02020400000000000000" pitchFamily="18" charset="-128"/>
                <a:cs typeface="Times New Roman" panose="02020603050405020304" pitchFamily="18" charset="0"/>
              </a:rPr>
              <a:t>ケイリンというものは</a:t>
            </a:r>
            <a:r>
              <a:rPr lang="en-US" altLang="ja-JP" sz="1800" dirty="0">
                <a:effectLst/>
                <a:ea typeface="游明朝" panose="02020400000000000000" pitchFamily="18" charset="-128"/>
                <a:cs typeface="Times New Roman" panose="02020603050405020304" pitchFamily="18" charset="0"/>
              </a:rPr>
              <a:t>7</a:t>
            </a:r>
            <a:r>
              <a:rPr lang="ja-JP" altLang="ja-JP" sz="1800" dirty="0">
                <a:effectLst/>
                <a:ea typeface="游明朝" panose="02020400000000000000" pitchFamily="18" charset="-128"/>
                <a:cs typeface="Times New Roman" panose="02020603050405020304" pitchFamily="18" charset="0"/>
              </a:rPr>
              <a:t>人から</a:t>
            </a:r>
            <a:r>
              <a:rPr lang="en-US" altLang="ja-JP" sz="1800" dirty="0">
                <a:effectLst/>
                <a:ea typeface="游明朝" panose="02020400000000000000" pitchFamily="18" charset="-128"/>
                <a:cs typeface="Times New Roman" panose="02020603050405020304" pitchFamily="18" charset="0"/>
              </a:rPr>
              <a:t>9</a:t>
            </a:r>
            <a:r>
              <a:rPr lang="ja-JP" altLang="ja-JP" sz="1800" dirty="0">
                <a:effectLst/>
                <a:ea typeface="游明朝" panose="02020400000000000000" pitchFamily="18" charset="-128"/>
                <a:cs typeface="Times New Roman" panose="02020603050405020304" pitchFamily="18" charset="0"/>
              </a:rPr>
              <a:t>人あたりで</a:t>
            </a:r>
            <a:r>
              <a:rPr lang="ja-JP" altLang="en-US" sz="1800" dirty="0">
                <a:effectLst/>
                <a:ea typeface="游明朝" panose="02020400000000000000" pitchFamily="18" charset="-128"/>
                <a:cs typeface="Times New Roman" panose="02020603050405020304" pitchFamily="18" charset="0"/>
              </a:rPr>
              <a:t>集団戦をするものがあったり，</a:t>
            </a:r>
            <a:endParaRPr lang="en-US" altLang="ja-JP" sz="1800" dirty="0">
              <a:effectLst/>
              <a:ea typeface="游明朝" panose="02020400000000000000" pitchFamily="18" charset="-128"/>
              <a:cs typeface="Times New Roman" panose="02020603050405020304" pitchFamily="18" charset="0"/>
            </a:endParaRPr>
          </a:p>
          <a:p>
            <a:r>
              <a:rPr kumimoji="1" lang="ja-JP" altLang="en-US" sz="1800" dirty="0">
                <a:effectLst/>
                <a:ea typeface="游明朝" panose="02020400000000000000" pitchFamily="18" charset="-128"/>
                <a:cs typeface="Times New Roman" panose="02020603050405020304" pitchFamily="18" charset="0"/>
              </a:rPr>
              <a:t>アイススケートとかでよく見られる</a:t>
            </a:r>
            <a:r>
              <a:rPr lang="en-US" altLang="ja-JP" sz="1800" dirty="0">
                <a:effectLst/>
                <a:latin typeface="游明朝" panose="02020400000000000000" pitchFamily="18" charset="-128"/>
                <a:cs typeface="Times New Roman" panose="02020603050405020304" pitchFamily="18" charset="0"/>
              </a:rPr>
              <a:t>3</a:t>
            </a:r>
            <a:r>
              <a:rPr lang="ja-JP" altLang="ja-JP" sz="1800" dirty="0">
                <a:effectLst/>
                <a:ea typeface="游明朝" panose="02020400000000000000" pitchFamily="18" charset="-128"/>
                <a:cs typeface="Times New Roman" panose="02020603050405020304" pitchFamily="18" charset="0"/>
              </a:rPr>
              <a:t>人一組でどれだけ早く走れる</a:t>
            </a:r>
            <a:r>
              <a:rPr lang="ja-JP" altLang="en-US" sz="1800" dirty="0">
                <a:effectLst/>
                <a:ea typeface="游明朝" panose="02020400000000000000" pitchFamily="18" charset="-128"/>
                <a:cs typeface="Times New Roman" panose="02020603050405020304" pitchFamily="18" charset="0"/>
              </a:rPr>
              <a:t>かといったチームパシュート</a:t>
            </a:r>
            <a:endParaRPr kumimoji="1" lang="en-US" altLang="ja-JP" sz="1800" dirty="0">
              <a:effectLst/>
              <a:ea typeface="游明朝" panose="02020400000000000000" pitchFamily="18" charset="-128"/>
              <a:cs typeface="Times New Roman" panose="02020603050405020304" pitchFamily="18" charset="0"/>
            </a:endParaRPr>
          </a:p>
          <a:p>
            <a:r>
              <a:rPr kumimoji="1" lang="en-US" altLang="ja-JP" dirty="0"/>
              <a:t>1km</a:t>
            </a:r>
            <a:r>
              <a:rPr kumimoji="1" lang="ja-JP" altLang="en-US" dirty="0"/>
              <a:t>を一人でどれだけ早く走れるかのタイムトライアルなどがあります．</a:t>
            </a:r>
            <a:endParaRPr kumimoji="1" lang="en-US" altLang="ja-JP" dirty="0"/>
          </a:p>
          <a:p>
            <a:endParaRPr kumimoji="1" lang="en-US" altLang="ja-JP" dirty="0"/>
          </a:p>
          <a:p>
            <a:r>
              <a:rPr kumimoji="1" lang="ja-JP" altLang="en-US" dirty="0"/>
              <a:t>その中でも</a:t>
            </a:r>
            <a:r>
              <a:rPr lang="ja-JP" altLang="ja-JP" sz="1800" dirty="0">
                <a:effectLst/>
                <a:ea typeface="游明朝" panose="02020400000000000000" pitchFamily="18" charset="-128"/>
                <a:cs typeface="Times New Roman" panose="02020603050405020304" pitchFamily="18" charset="0"/>
              </a:rPr>
              <a:t>一番大事になってくるっていうのがコースの形状です</a:t>
            </a:r>
            <a:endParaRPr lang="en-US" altLang="ja-JP" sz="1800" dirty="0">
              <a:effectLst/>
              <a:ea typeface="游明朝" panose="02020400000000000000" pitchFamily="18" charset="-128"/>
              <a:cs typeface="Times New Roman" panose="02020603050405020304" pitchFamily="18" charset="0"/>
            </a:endParaRPr>
          </a:p>
          <a:p>
            <a:r>
              <a:rPr lang="ja-JP" altLang="ja-JP" sz="1800" dirty="0">
                <a:effectLst/>
                <a:ea typeface="游明朝" panose="02020400000000000000" pitchFamily="18" charset="-128"/>
                <a:cs typeface="Times New Roman" panose="02020603050405020304" pitchFamily="18" charset="0"/>
              </a:rPr>
              <a:t>右下を見ていただくと、</a:t>
            </a:r>
            <a:r>
              <a:rPr lang="ja-JP" altLang="en-US" sz="1800" dirty="0">
                <a:effectLst/>
                <a:ea typeface="游明朝" panose="02020400000000000000" pitchFamily="18" charset="-128"/>
                <a:cs typeface="Times New Roman" panose="02020603050405020304" pitchFamily="18" charset="0"/>
              </a:rPr>
              <a:t>長円形という</a:t>
            </a:r>
            <a:r>
              <a:rPr lang="ja-JP" altLang="ja-JP" sz="1800" dirty="0">
                <a:effectLst/>
                <a:ea typeface="游明朝" panose="02020400000000000000" pitchFamily="18" charset="-128"/>
                <a:cs typeface="Times New Roman" panose="02020603050405020304" pitchFamily="18" charset="0"/>
              </a:rPr>
              <a:t>直線がずっと続くわけでもなく、ずっと円を描いてるわけでもなくといった形になっております。</a:t>
            </a:r>
            <a:endParaRPr kumimoji="1" lang="en-US" altLang="ja-JP" sz="1800" dirty="0">
              <a:effectLst/>
              <a:ea typeface="游明朝" panose="02020400000000000000" pitchFamily="18" charset="-128"/>
              <a:cs typeface="Times New Roman" panose="02020603050405020304" pitchFamily="18" charset="0"/>
            </a:endParaRPr>
          </a:p>
          <a:p>
            <a:endParaRPr kumimoji="1" lang="en-US" altLang="ja-JP" sz="1800" dirty="0">
              <a:effectLst/>
              <a:ea typeface="游明朝" panose="02020400000000000000" pitchFamily="18" charset="-128"/>
              <a:cs typeface="Times New Roman" panose="02020603050405020304" pitchFamily="18" charset="0"/>
            </a:endParaRPr>
          </a:p>
          <a:p>
            <a:r>
              <a:rPr lang="ja-JP" altLang="ja-JP" sz="1800" dirty="0">
                <a:effectLst/>
                <a:ea typeface="游明朝" panose="02020400000000000000" pitchFamily="18" charset="-128"/>
                <a:cs typeface="Times New Roman" panose="02020603050405020304" pitchFamily="18" charset="0"/>
              </a:rPr>
              <a:t>円になってるところでは、最大</a:t>
            </a:r>
            <a:r>
              <a:rPr lang="en-US" altLang="ja-JP" sz="1800" dirty="0">
                <a:effectLst/>
                <a:ea typeface="游明朝" panose="02020400000000000000" pitchFamily="18" charset="-128"/>
                <a:cs typeface="Times New Roman" panose="02020603050405020304" pitchFamily="18" charset="0"/>
              </a:rPr>
              <a:t>45</a:t>
            </a:r>
            <a:r>
              <a:rPr lang="ja-JP" altLang="ja-JP" sz="1800" dirty="0">
                <a:effectLst/>
                <a:ea typeface="游明朝" panose="02020400000000000000" pitchFamily="18" charset="-128"/>
                <a:cs typeface="Times New Roman" panose="02020603050405020304" pitchFamily="18" charset="0"/>
              </a:rPr>
              <a:t>度のバンク角と言われ</a:t>
            </a:r>
            <a:r>
              <a:rPr lang="ja-JP" altLang="en-US" sz="1800" dirty="0">
                <a:effectLst/>
                <a:ea typeface="游明朝" panose="02020400000000000000" pitchFamily="18" charset="-128"/>
                <a:cs typeface="Times New Roman" panose="02020603050405020304" pitchFamily="18" charset="0"/>
              </a:rPr>
              <a:t>て，</a:t>
            </a:r>
            <a:r>
              <a:rPr lang="ja-JP" altLang="ja-JP" sz="1800" dirty="0">
                <a:effectLst/>
                <a:ea typeface="游明朝" panose="02020400000000000000" pitchFamily="18" charset="-128"/>
                <a:cs typeface="Times New Roman" panose="02020603050405020304" pitchFamily="18" charset="0"/>
              </a:rPr>
              <a:t>右上の図の見ていただくと分かるんですけども、</a:t>
            </a:r>
            <a:endParaRPr lang="en-US" altLang="ja-JP" sz="1800" dirty="0">
              <a:effectLst/>
              <a:ea typeface="游明朝" panose="02020400000000000000" pitchFamily="18" charset="-128"/>
              <a:cs typeface="Times New Roman" panose="02020603050405020304" pitchFamily="18" charset="0"/>
            </a:endParaRPr>
          </a:p>
          <a:p>
            <a:r>
              <a:rPr lang="ja-JP" altLang="ja-JP" sz="1800" dirty="0">
                <a:effectLst/>
                <a:ea typeface="游明朝" panose="02020400000000000000" pitchFamily="18" charset="-128"/>
                <a:cs typeface="Times New Roman" panose="02020603050405020304" pitchFamily="18" charset="0"/>
              </a:rPr>
              <a:t>斜めになってるところがあります</a:t>
            </a:r>
            <a:endParaRPr lang="en-US" altLang="ja-JP" sz="1800" dirty="0">
              <a:effectLst/>
              <a:ea typeface="游明朝" panose="02020400000000000000" pitchFamily="18" charset="-128"/>
              <a:cs typeface="Times New Roman" panose="02020603050405020304" pitchFamily="18" charset="0"/>
            </a:endParaRPr>
          </a:p>
          <a:p>
            <a:endParaRPr kumimoji="1" lang="en-US" altLang="ja-JP" sz="1800" dirty="0">
              <a:effectLst/>
              <a:ea typeface="游明朝" panose="02020400000000000000" pitchFamily="18" charset="-128"/>
              <a:cs typeface="Times New Roman" panose="02020603050405020304" pitchFamily="18" charset="0"/>
            </a:endParaRPr>
          </a:p>
          <a:p>
            <a:r>
              <a:rPr lang="ja-JP" altLang="en-US" sz="1800" dirty="0">
                <a:effectLst/>
                <a:ea typeface="游明朝" panose="02020400000000000000" pitchFamily="18" charset="-128"/>
                <a:cs typeface="Times New Roman" panose="02020603050405020304" pitchFamily="18" charset="0"/>
              </a:rPr>
              <a:t>最大</a:t>
            </a:r>
            <a:r>
              <a:rPr lang="ja-JP" altLang="ja-JP" sz="1800" dirty="0">
                <a:effectLst/>
                <a:ea typeface="游明朝" panose="02020400000000000000" pitchFamily="18" charset="-128"/>
                <a:cs typeface="Times New Roman" panose="02020603050405020304" pitchFamily="18" charset="0"/>
              </a:rPr>
              <a:t>速度は</a:t>
            </a:r>
            <a:r>
              <a:rPr lang="ja-JP" altLang="en-US" sz="1800" dirty="0">
                <a:effectLst/>
                <a:ea typeface="游明朝" panose="02020400000000000000" pitchFamily="18" charset="-128"/>
                <a:cs typeface="Times New Roman" panose="02020603050405020304" pitchFamily="18" charset="0"/>
              </a:rPr>
              <a:t>時速</a:t>
            </a:r>
            <a:r>
              <a:rPr lang="en-US" altLang="ja-JP" sz="1800" dirty="0">
                <a:effectLst/>
                <a:ea typeface="游明朝" panose="02020400000000000000" pitchFamily="18" charset="-128"/>
                <a:cs typeface="Times New Roman" panose="02020603050405020304" pitchFamily="18" charset="0"/>
              </a:rPr>
              <a:t>70</a:t>
            </a:r>
            <a:r>
              <a:rPr lang="ja-JP" altLang="ja-JP" sz="1800" dirty="0">
                <a:effectLst/>
                <a:ea typeface="游明朝" panose="02020400000000000000" pitchFamily="18" charset="-128"/>
                <a:cs typeface="Times New Roman" panose="02020603050405020304" pitchFamily="18" charset="0"/>
              </a:rPr>
              <a:t>から</a:t>
            </a:r>
            <a:r>
              <a:rPr lang="en-US" altLang="ja-JP" sz="1800" dirty="0">
                <a:effectLst/>
                <a:ea typeface="游明朝" panose="02020400000000000000" pitchFamily="18" charset="-128"/>
                <a:cs typeface="Times New Roman" panose="02020603050405020304" pitchFamily="18" charset="0"/>
              </a:rPr>
              <a:t>80</a:t>
            </a:r>
            <a:r>
              <a:rPr lang="ja-JP" altLang="ja-JP" sz="1800" dirty="0">
                <a:effectLst/>
                <a:ea typeface="游明朝" panose="02020400000000000000" pitchFamily="18" charset="-128"/>
                <a:cs typeface="Times New Roman" panose="02020603050405020304" pitchFamily="18" charset="0"/>
              </a:rPr>
              <a:t>キロメートルの速さになっており</a:t>
            </a:r>
            <a:r>
              <a:rPr lang="ja-JP" altLang="en-US" sz="1800" dirty="0">
                <a:effectLst/>
                <a:ea typeface="游明朝" panose="02020400000000000000" pitchFamily="18" charset="-128"/>
                <a:cs typeface="Times New Roman" panose="02020603050405020304" pitchFamily="18" charset="0"/>
              </a:rPr>
              <a:t>，</a:t>
            </a:r>
            <a:endParaRPr lang="en-US" altLang="ja-JP" sz="1800" dirty="0">
              <a:effectLst/>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effectLst/>
                <a:ea typeface="游明朝" panose="02020400000000000000" pitchFamily="18" charset="-128"/>
                <a:cs typeface="Times New Roman" panose="02020603050405020304" pitchFamily="18" charset="0"/>
              </a:rPr>
              <a:t>選手の駆け引きによって</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コース</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や</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高さが</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時々刻々と変わったりします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592AA82F-AD86-E444-953F-3E9539D69DF0}" type="slidenum">
              <a:rPr kumimoji="1" lang="ja-JP" altLang="en-US" smtClean="0"/>
              <a:t>3</a:t>
            </a:fld>
            <a:endParaRPr kumimoji="1" lang="ja-JP" altLang="en-US"/>
          </a:p>
        </p:txBody>
      </p:sp>
    </p:spTree>
    <p:extLst>
      <p:ext uri="{BB962C8B-B14F-4D97-AF65-F5344CB8AC3E}">
        <p14:creationId xmlns:p14="http://schemas.microsoft.com/office/powerpoint/2010/main" val="2664403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ja-JP" sz="1800" dirty="0">
                <a:effectLst/>
                <a:ea typeface="游明朝" panose="02020400000000000000" pitchFamily="18" charset="-128"/>
                <a:cs typeface="Times New Roman" panose="02020603050405020304" pitchFamily="18" charset="0"/>
              </a:rPr>
              <a:t>この図のよう</a:t>
            </a:r>
            <a:r>
              <a:rPr lang="ja-JP" altLang="en-US" sz="1800" dirty="0">
                <a:effectLst/>
                <a:ea typeface="游明朝" panose="02020400000000000000" pitchFamily="18" charset="-128"/>
                <a:cs typeface="Times New Roman" panose="02020603050405020304" pitchFamily="18" charset="0"/>
              </a:rPr>
              <a:t>に，</a:t>
            </a:r>
            <a:r>
              <a:rPr lang="ja-JP" altLang="ja-JP" sz="1800" dirty="0">
                <a:effectLst/>
                <a:ea typeface="游明朝" panose="02020400000000000000" pitchFamily="18" charset="-128"/>
                <a:cs typeface="Times New Roman" panose="02020603050405020304" pitchFamily="18" charset="0"/>
              </a:rPr>
              <a:t>左の方が旋回中で、</a:t>
            </a:r>
            <a:r>
              <a:rPr lang="ja-JP" altLang="en-US" sz="1800" dirty="0">
                <a:effectLst/>
                <a:ea typeface="游明朝" panose="02020400000000000000" pitchFamily="18" charset="-128"/>
                <a:cs typeface="Times New Roman" panose="02020603050405020304" pitchFamily="18" charset="0"/>
              </a:rPr>
              <a:t>右が</a:t>
            </a:r>
            <a:r>
              <a:rPr lang="ja-JP" altLang="ja-JP" sz="1800" dirty="0">
                <a:effectLst/>
                <a:ea typeface="游明朝" panose="02020400000000000000" pitchFamily="18" charset="-128"/>
                <a:cs typeface="Times New Roman" panose="02020603050405020304" pitchFamily="18" charset="0"/>
              </a:rPr>
              <a:t>直線時となっております。</a:t>
            </a:r>
            <a:endParaRPr kumimoji="1" lang="ja-JP" altLang="en-US" dirty="0"/>
          </a:p>
        </p:txBody>
      </p:sp>
      <p:sp>
        <p:nvSpPr>
          <p:cNvPr id="4" name="スライド番号プレースホルダー 3"/>
          <p:cNvSpPr>
            <a:spLocks noGrp="1"/>
          </p:cNvSpPr>
          <p:nvPr>
            <p:ph type="sldNum" sz="quarter" idx="5"/>
          </p:nvPr>
        </p:nvSpPr>
        <p:spPr/>
        <p:txBody>
          <a:bodyPr/>
          <a:lstStyle/>
          <a:p>
            <a:fld id="{592AA82F-AD86-E444-953F-3E9539D69DF0}" type="slidenum">
              <a:rPr kumimoji="1" lang="ja-JP" altLang="en-US" smtClean="0"/>
              <a:t>4</a:t>
            </a:fld>
            <a:endParaRPr kumimoji="1" lang="ja-JP" altLang="en-US"/>
          </a:p>
        </p:txBody>
      </p:sp>
    </p:spTree>
    <p:extLst>
      <p:ext uri="{BB962C8B-B14F-4D97-AF65-F5344CB8AC3E}">
        <p14:creationId xmlns:p14="http://schemas.microsoft.com/office/powerpoint/2010/main" val="1179950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研究の背景としては，空気抗力係数</a:t>
            </a:r>
            <a:r>
              <a:rPr kumimoji="1" lang="en-US" altLang="ja-JP" dirty="0"/>
              <a:t>(</a:t>
            </a:r>
            <a:r>
              <a:rPr kumimoji="1" lang="en-US" altLang="ja-JP" dirty="0" err="1"/>
              <a:t>cda</a:t>
            </a:r>
            <a:r>
              <a:rPr kumimoji="1" lang="en-US" altLang="ja-JP" dirty="0"/>
              <a:t>)</a:t>
            </a:r>
            <a:r>
              <a:rPr kumimoji="1" lang="ja-JP" altLang="en-US" dirty="0"/>
              <a:t>というのを求めるためには風洞実験と言われる大型の設備を使う必要がありました。</a:t>
            </a:r>
            <a:endParaRPr kumimoji="1" lang="en-US" altLang="ja-JP" dirty="0"/>
          </a:p>
          <a:p>
            <a:r>
              <a:rPr kumimoji="1" lang="ja-JP" altLang="en-US" dirty="0"/>
              <a:t>しかし，競技で毎回風洞実験をしていると膨大なお金と膨大な時間がかかってしまうということがあり</a:t>
            </a:r>
            <a:endParaRPr kumimoji="1" lang="en-US" altLang="ja-JP" dirty="0"/>
          </a:p>
          <a:p>
            <a:r>
              <a:rPr kumimoji="1" lang="ja-JP" altLang="en-US" dirty="0"/>
              <a:t>私達の研究の目的としては実走行実験から観測できるデータのみを用いて</a:t>
            </a:r>
            <a:r>
              <a:rPr kumimoji="1" lang="en-US" altLang="ja-JP" dirty="0"/>
              <a:t>CDA</a:t>
            </a:r>
            <a:r>
              <a:rPr kumimoji="1" lang="ja-JP" altLang="en-US" dirty="0"/>
              <a:t>を求める。</a:t>
            </a:r>
            <a:endParaRPr kumimoji="1" lang="en-US" altLang="ja-JP" dirty="0"/>
          </a:p>
          <a:p>
            <a:r>
              <a:rPr kumimoji="1" lang="ja-JP" altLang="en-US" dirty="0"/>
              <a:t>そしてまた先ほど言ったように、選手の駆け引きによって時々刻々と高さやルートが変わるので</a:t>
            </a:r>
            <a:endParaRPr kumimoji="1" lang="en-US" altLang="ja-JP" dirty="0"/>
          </a:p>
          <a:p>
            <a:r>
              <a:rPr kumimoji="1" lang="ja-JP" altLang="en-US" dirty="0"/>
              <a:t>そのような走行でも真の値に近い</a:t>
            </a:r>
            <a:r>
              <a:rPr kumimoji="1" lang="en-US" altLang="ja-JP" dirty="0"/>
              <a:t>CDA</a:t>
            </a:r>
            <a:r>
              <a:rPr kumimoji="1" lang="ja-JP" altLang="en-US" dirty="0"/>
              <a:t>をもとめるのが目的になっています．</a:t>
            </a:r>
            <a:endParaRPr kumimoji="1" lang="en-US" altLang="ja-JP" dirty="0"/>
          </a:p>
          <a:p>
            <a:endParaRPr kumimoji="1" lang="en-US" altLang="ja-JP" dirty="0"/>
          </a:p>
          <a:p>
            <a:r>
              <a:rPr kumimoji="1" lang="ja-JP" altLang="en-US" dirty="0"/>
              <a:t>右の図のような</a:t>
            </a:r>
            <a:r>
              <a:rPr kumimoji="1" lang="en-US" altLang="ja-JP" dirty="0" err="1"/>
              <a:t>GOPro</a:t>
            </a:r>
            <a:r>
              <a:rPr kumimoji="1" lang="ja-JP" altLang="en-US" dirty="0"/>
              <a:t>ですね。を使って慣性センサーとして使ってルートや位置の検出をしております。</a:t>
            </a:r>
          </a:p>
        </p:txBody>
      </p:sp>
      <p:sp>
        <p:nvSpPr>
          <p:cNvPr id="4" name="スライド番号プレースホルダー 3"/>
          <p:cNvSpPr>
            <a:spLocks noGrp="1"/>
          </p:cNvSpPr>
          <p:nvPr>
            <p:ph type="sldNum" sz="quarter" idx="5"/>
          </p:nvPr>
        </p:nvSpPr>
        <p:spPr/>
        <p:txBody>
          <a:bodyPr/>
          <a:lstStyle/>
          <a:p>
            <a:fld id="{592AA82F-AD86-E444-953F-3E9539D69DF0}" type="slidenum">
              <a:rPr kumimoji="1" lang="ja-JP" altLang="en-US" smtClean="0"/>
              <a:t>5</a:t>
            </a:fld>
            <a:endParaRPr kumimoji="1" lang="ja-JP" altLang="en-US"/>
          </a:p>
        </p:txBody>
      </p:sp>
    </p:spTree>
    <p:extLst>
      <p:ext uri="{BB962C8B-B14F-4D97-AF65-F5344CB8AC3E}">
        <p14:creationId xmlns:p14="http://schemas.microsoft.com/office/powerpoint/2010/main" val="1896678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研究の中心ですが，データ解析を行っております．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センサーから求められるもの</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データ量は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秒間に</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200</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データで</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分間で</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12000</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データですね。</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これが競技になると</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10</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分とか</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時間とかになったりして、データの項目も増えていくとでそうすると膨大な量になってしまうといったものですね。</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なので、これを運動方程式のように計算を用いて加えてあげることによって、下のこの図のような計算をしてあげて、</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Python</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によるデータで</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分析</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をしてあげることによって</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今まで</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センサ</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のみで与えられた。</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Cda</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よりも真の値に近い</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CD</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を求めることができます。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592AA82F-AD86-E444-953F-3E9539D69DF0}" type="slidenum">
              <a:rPr kumimoji="1" lang="ja-JP" altLang="en-US" smtClean="0"/>
              <a:t>6</a:t>
            </a:fld>
            <a:endParaRPr kumimoji="1" lang="ja-JP" altLang="en-US"/>
          </a:p>
        </p:txBody>
      </p:sp>
    </p:spTree>
    <p:extLst>
      <p:ext uri="{BB962C8B-B14F-4D97-AF65-F5344CB8AC3E}">
        <p14:creationId xmlns:p14="http://schemas.microsoft.com/office/powerpoint/2010/main" val="1441226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こちらが結果になりますね。先行研究が風土実験を用いた招きを用いた系研究が左になります。で、私たちの従来と書いてある。この真ん中のものは？</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センサーの観測値のみになりまして、右が本研究となります。で、まあ、この真ん中と右側を見ていただくとだいたい。</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0.2</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から</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0.4</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の違いがあると新しい本研究ではもうその変動がないというところで、これ</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0.2</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から</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0.4</a:t>
            </a:r>
            <a:r>
              <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がどのぐらい違うかっていうとだいたい。もう乗り物が違うともう形状が変わってたり、乗り物を変えたりとかそういったしないとこの値はこう出ないよ。ということになって、コーヒーで真ん中の図はおかしいよね。ということで。まあ右の方ですね。の方が正しいというのが変動がないということで。 正しいということが分かりました。また、この左の風洞実験を見ても、まあもちろん形条件が違うので一概に同じとは言えないんですけども。 だいたいあってるので、オーダーが合ってるのではないかといったところになってます。</a:t>
            </a:r>
            <a:r>
              <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592AA82F-AD86-E444-953F-3E9539D69DF0}" type="slidenum">
              <a:rPr kumimoji="1" lang="ja-JP" altLang="en-US" smtClean="0"/>
              <a:t>7</a:t>
            </a:fld>
            <a:endParaRPr kumimoji="1" lang="ja-JP" altLang="en-US"/>
          </a:p>
        </p:txBody>
      </p:sp>
    </p:spTree>
    <p:extLst>
      <p:ext uri="{BB962C8B-B14F-4D97-AF65-F5344CB8AC3E}">
        <p14:creationId xmlns:p14="http://schemas.microsoft.com/office/powerpoint/2010/main" val="669198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dirty="0">
                <a:effectLst/>
                <a:ea typeface="游明朝" panose="02020400000000000000" pitchFamily="18" charset="-128"/>
                <a:cs typeface="Times New Roman" panose="02020603050405020304" pitchFamily="18" charset="0"/>
              </a:rPr>
              <a:t>私の研究の進捗点として</a:t>
            </a:r>
            <a:endParaRPr lang="en-US" altLang="ja-JP" sz="1800" dirty="0">
              <a:effectLst/>
              <a:ea typeface="游明朝" panose="02020400000000000000" pitchFamily="18" charset="-128"/>
              <a:cs typeface="Times New Roman" panose="02020603050405020304" pitchFamily="18" charset="0"/>
            </a:endParaRPr>
          </a:p>
          <a:p>
            <a:r>
              <a:rPr lang="ja-JP" altLang="ja-JP" sz="1800" dirty="0">
                <a:effectLst/>
                <a:ea typeface="游明朝" panose="02020400000000000000" pitchFamily="18" charset="-128"/>
                <a:cs typeface="Times New Roman" panose="02020603050405020304" pitchFamily="18" charset="0"/>
              </a:rPr>
              <a:t>センサーからの情報でリアルタイムの選手にデータを選手に渡すことができました。</a:t>
            </a:r>
            <a:endParaRPr lang="en-US" altLang="ja-JP" sz="1800" dirty="0">
              <a:effectLst/>
              <a:ea typeface="游明朝" panose="02020400000000000000" pitchFamily="18" charset="-128"/>
              <a:cs typeface="Times New Roman" panose="02020603050405020304" pitchFamily="18" charset="0"/>
            </a:endParaRPr>
          </a:p>
          <a:p>
            <a:r>
              <a:rPr lang="ja-JP" altLang="ja-JP" sz="1800" dirty="0">
                <a:effectLst/>
                <a:ea typeface="游明朝" panose="02020400000000000000" pitchFamily="18" charset="-128"/>
                <a:cs typeface="Times New Roman" panose="02020603050405020304" pitchFamily="18" charset="0"/>
              </a:rPr>
              <a:t>まだデータ分析に用いて、観測値のみよりも</a:t>
            </a:r>
            <a:r>
              <a:rPr lang="ja-JP" altLang="en-US" sz="1800" dirty="0">
                <a:effectLst/>
                <a:ea typeface="游明朝" panose="02020400000000000000" pitchFamily="18" charset="-128"/>
                <a:cs typeface="Times New Roman" panose="02020603050405020304" pitchFamily="18" charset="0"/>
              </a:rPr>
              <a:t>精度の</a:t>
            </a:r>
            <a:r>
              <a:rPr lang="ja-JP" altLang="ja-JP" sz="1800" dirty="0">
                <a:effectLst/>
                <a:ea typeface="游明朝" panose="02020400000000000000" pitchFamily="18" charset="-128"/>
                <a:cs typeface="Times New Roman" panose="02020603050405020304" pitchFamily="18" charset="0"/>
              </a:rPr>
              <a:t>の高い</a:t>
            </a:r>
            <a:r>
              <a:rPr lang="en-US" altLang="ja-JP" sz="1800" dirty="0">
                <a:effectLst/>
                <a:ea typeface="游明朝" panose="02020400000000000000" pitchFamily="18" charset="-128"/>
                <a:cs typeface="Times New Roman" panose="02020603050405020304" pitchFamily="18" charset="0"/>
              </a:rPr>
              <a:t>CD</a:t>
            </a:r>
            <a:r>
              <a:rPr lang="ja-JP" altLang="ja-JP" sz="1800" dirty="0">
                <a:effectLst/>
                <a:ea typeface="游明朝" panose="02020400000000000000" pitchFamily="18" charset="-128"/>
                <a:cs typeface="Times New Roman" panose="02020603050405020304" pitchFamily="18" charset="0"/>
              </a:rPr>
              <a:t>を求めることができました。</a:t>
            </a:r>
            <a:endParaRPr lang="en-US" altLang="ja-JP" sz="1800" dirty="0">
              <a:effectLst/>
              <a:ea typeface="游明朝" panose="02020400000000000000" pitchFamily="18" charset="-128"/>
              <a:cs typeface="Times New Roman" panose="02020603050405020304" pitchFamily="18" charset="0"/>
            </a:endParaRPr>
          </a:p>
          <a:p>
            <a:endParaRPr lang="en-US" altLang="ja-JP" sz="1800" dirty="0">
              <a:effectLst/>
              <a:ea typeface="游明朝" panose="02020400000000000000" pitchFamily="18" charset="-128"/>
              <a:cs typeface="Times New Roman" panose="02020603050405020304" pitchFamily="18" charset="0"/>
            </a:endParaRPr>
          </a:p>
          <a:p>
            <a:r>
              <a:rPr lang="ja-JP" altLang="ja-JP" sz="1800" dirty="0">
                <a:effectLst/>
                <a:ea typeface="游明朝" panose="02020400000000000000" pitchFamily="18" charset="-128"/>
                <a:cs typeface="Times New Roman" panose="02020603050405020304" pitchFamily="18" charset="0"/>
              </a:rPr>
              <a:t>この研究をでも培った経験として、</a:t>
            </a:r>
            <a:endParaRPr lang="en-US" altLang="ja-JP" sz="1800" dirty="0">
              <a:effectLst/>
              <a:ea typeface="游明朝" panose="02020400000000000000" pitchFamily="18" charset="-128"/>
              <a:cs typeface="Times New Roman" panose="02020603050405020304" pitchFamily="18" charset="0"/>
            </a:endParaRPr>
          </a:p>
          <a:p>
            <a:r>
              <a:rPr lang="ja-JP" altLang="ja-JP" sz="1800" dirty="0">
                <a:effectLst/>
                <a:ea typeface="游明朝" panose="02020400000000000000" pitchFamily="18" charset="-128"/>
                <a:cs typeface="Times New Roman" panose="02020603050405020304" pitchFamily="18" charset="0"/>
              </a:rPr>
              <a:t>今</a:t>
            </a:r>
            <a:r>
              <a:rPr lang="ja-JP" altLang="en-US" sz="1800" dirty="0">
                <a:effectLst/>
                <a:ea typeface="游明朝" panose="02020400000000000000" pitchFamily="18" charset="-128"/>
                <a:cs typeface="Times New Roman" panose="02020603050405020304" pitchFamily="18" charset="0"/>
              </a:rPr>
              <a:t>は</a:t>
            </a:r>
            <a:r>
              <a:rPr lang="ja-JP" altLang="ja-JP" sz="1800" dirty="0">
                <a:effectLst/>
                <a:ea typeface="游明朝" panose="02020400000000000000" pitchFamily="18" charset="-128"/>
                <a:cs typeface="Times New Roman" panose="02020603050405020304" pitchFamily="18" charset="0"/>
              </a:rPr>
              <a:t>何を問題としているのかという問題解決能力と次に</a:t>
            </a:r>
            <a:r>
              <a:rPr lang="ja-JP" altLang="en-US" sz="1800" dirty="0">
                <a:effectLst/>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じゃあどういうことをしなきゃいけない</a:t>
            </a:r>
            <a:r>
              <a:rPr lang="ja-JP" altLang="en-US" sz="1800" dirty="0">
                <a:effectLst/>
                <a:ea typeface="游明朝" panose="02020400000000000000" pitchFamily="18" charset="-128"/>
                <a:cs typeface="Times New Roman" panose="02020603050405020304" pitchFamily="18" charset="0"/>
              </a:rPr>
              <a:t>」と</a:t>
            </a:r>
            <a:r>
              <a:rPr lang="ja-JP" altLang="ja-JP" sz="1800" dirty="0">
                <a:effectLst/>
                <a:ea typeface="游明朝" panose="02020400000000000000" pitchFamily="18" charset="-128"/>
                <a:cs typeface="Times New Roman" panose="02020603050405020304" pitchFamily="18" charset="0"/>
              </a:rPr>
              <a:t>いうことの課題提案能力を培いました。</a:t>
            </a:r>
            <a:endParaRPr lang="en-US" altLang="ja-JP" sz="1800" dirty="0">
              <a:effectLst/>
              <a:ea typeface="游明朝" panose="02020400000000000000" pitchFamily="18" charset="-128"/>
              <a:cs typeface="Times New Roman" panose="02020603050405020304" pitchFamily="18" charset="0"/>
            </a:endParaRPr>
          </a:p>
          <a:p>
            <a:r>
              <a:rPr lang="ja-JP" altLang="ja-JP" sz="1800" dirty="0">
                <a:effectLst/>
                <a:ea typeface="游明朝" panose="02020400000000000000" pitchFamily="18" charset="-128"/>
                <a:cs typeface="Times New Roman" panose="02020603050405020304" pitchFamily="18" charset="0"/>
              </a:rPr>
              <a:t>また簡単ではありますけども、</a:t>
            </a:r>
            <a:r>
              <a:rPr lang="en-US" altLang="ja-JP" sz="1800" dirty="0">
                <a:effectLst/>
                <a:ea typeface="游明朝" panose="02020400000000000000" pitchFamily="18" charset="-128"/>
                <a:cs typeface="Times New Roman" panose="02020603050405020304" pitchFamily="18" charset="0"/>
              </a:rPr>
              <a:t>Python</a:t>
            </a:r>
            <a:r>
              <a:rPr lang="ja-JP" altLang="ja-JP" sz="1800" dirty="0">
                <a:effectLst/>
                <a:ea typeface="游明朝" panose="02020400000000000000" pitchFamily="18" charset="-128"/>
                <a:cs typeface="Times New Roman" panose="02020603050405020304" pitchFamily="18" charset="0"/>
              </a:rPr>
              <a:t>を使ったデータ分析っていうのを経験でき、</a:t>
            </a:r>
            <a:endParaRPr lang="en-US" altLang="ja-JP" sz="1800" dirty="0">
              <a:effectLst/>
              <a:ea typeface="游明朝" panose="02020400000000000000" pitchFamily="18" charset="-128"/>
              <a:cs typeface="Times New Roman" panose="02020603050405020304" pitchFamily="18" charset="0"/>
            </a:endParaRPr>
          </a:p>
          <a:p>
            <a:r>
              <a:rPr lang="ja-JP" altLang="ja-JP" sz="1800" dirty="0">
                <a:effectLst/>
                <a:ea typeface="游明朝" panose="02020400000000000000" pitchFamily="18" charset="-128"/>
                <a:cs typeface="Times New Roman" panose="02020603050405020304" pitchFamily="18" charset="0"/>
              </a:rPr>
              <a:t>また学会発表っていうのもしたのでプレゼン能力っていうのも少しは向上したかなといったところになっています。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592AA82F-AD86-E444-953F-3E9539D69DF0}" type="slidenum">
              <a:rPr kumimoji="1" lang="ja-JP" altLang="en-US" smtClean="0"/>
              <a:t>9</a:t>
            </a:fld>
            <a:endParaRPr kumimoji="1" lang="ja-JP" altLang="en-US"/>
          </a:p>
        </p:txBody>
      </p:sp>
    </p:spTree>
    <p:extLst>
      <p:ext uri="{BB962C8B-B14F-4D97-AF65-F5344CB8AC3E}">
        <p14:creationId xmlns:p14="http://schemas.microsoft.com/office/powerpoint/2010/main" val="33565164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00500" y="4448559"/>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8" name="正方形/長方形 7">
            <a:extLst>
              <a:ext uri="{FF2B5EF4-FFF2-40B4-BE49-F238E27FC236}">
                <a16:creationId xmlns:a16="http://schemas.microsoft.com/office/drawing/2014/main" id="{DF2D358A-A1B3-1948-A4CB-4E81BFC34BE6}"/>
              </a:ext>
            </a:extLst>
          </p:cNvPr>
          <p:cNvSpPr/>
          <p:nvPr userDrawn="1"/>
        </p:nvSpPr>
        <p:spPr>
          <a:xfrm>
            <a:off x="0" y="6669360"/>
            <a:ext cx="12192000" cy="188640"/>
          </a:xfrm>
          <a:prstGeom prst="rect">
            <a:avLst/>
          </a:prstGeom>
          <a:solidFill>
            <a:srgbClr val="0343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a:p>
        </p:txBody>
      </p:sp>
      <p:grpSp>
        <p:nvGrpSpPr>
          <p:cNvPr id="9" name="図形グループ 6">
            <a:extLst>
              <a:ext uri="{FF2B5EF4-FFF2-40B4-BE49-F238E27FC236}">
                <a16:creationId xmlns:a16="http://schemas.microsoft.com/office/drawing/2014/main" id="{D93D7A9F-DEDA-A344-891E-F6C69DA5C116}"/>
              </a:ext>
            </a:extLst>
          </p:cNvPr>
          <p:cNvGrpSpPr/>
          <p:nvPr userDrawn="1"/>
        </p:nvGrpSpPr>
        <p:grpSpPr>
          <a:xfrm>
            <a:off x="0" y="0"/>
            <a:ext cx="12192000" cy="4414104"/>
            <a:chOff x="0" y="1"/>
            <a:chExt cx="9144000" cy="4629880"/>
          </a:xfrm>
          <a:solidFill>
            <a:srgbClr val="034358"/>
          </a:solidFill>
        </p:grpSpPr>
        <p:sp>
          <p:nvSpPr>
            <p:cNvPr id="10" name="正方形/長方形 9">
              <a:extLst>
                <a:ext uri="{FF2B5EF4-FFF2-40B4-BE49-F238E27FC236}">
                  <a16:creationId xmlns:a16="http://schemas.microsoft.com/office/drawing/2014/main" id="{A04FF66F-7CFE-7540-AC8D-5FD638526FFA}"/>
                </a:ext>
              </a:extLst>
            </p:cNvPr>
            <p:cNvSpPr/>
            <p:nvPr userDrawn="1"/>
          </p:nvSpPr>
          <p:spPr>
            <a:xfrm>
              <a:off x="0" y="1"/>
              <a:ext cx="2130424" cy="2260853"/>
            </a:xfrm>
            <a:prstGeom prst="rect">
              <a:avLst/>
            </a:prstGeom>
            <a:solidFill>
              <a:srgbClr val="0343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a:p>
          </p:txBody>
        </p:sp>
        <p:sp>
          <p:nvSpPr>
            <p:cNvPr id="11" name="正方形/長方形 10">
              <a:extLst>
                <a:ext uri="{FF2B5EF4-FFF2-40B4-BE49-F238E27FC236}">
                  <a16:creationId xmlns:a16="http://schemas.microsoft.com/office/drawing/2014/main" id="{15B68FCD-A04F-3D41-AE4A-7CEF8C11E282}"/>
                </a:ext>
              </a:extLst>
            </p:cNvPr>
            <p:cNvSpPr/>
            <p:nvPr userDrawn="1"/>
          </p:nvSpPr>
          <p:spPr>
            <a:xfrm>
              <a:off x="0" y="2127138"/>
              <a:ext cx="9144000" cy="2502743"/>
            </a:xfrm>
            <a:prstGeom prst="rect">
              <a:avLst/>
            </a:prstGeom>
            <a:solidFill>
              <a:srgbClr val="0343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dirty="0"/>
            </a:p>
          </p:txBody>
        </p:sp>
      </p:grpSp>
      <p:sp>
        <p:nvSpPr>
          <p:cNvPr id="12" name="円/楕円 11">
            <a:extLst>
              <a:ext uri="{FF2B5EF4-FFF2-40B4-BE49-F238E27FC236}">
                <a16:creationId xmlns:a16="http://schemas.microsoft.com/office/drawing/2014/main" id="{C089E335-C861-E749-B5A4-DA4E43F6EAB8}"/>
              </a:ext>
            </a:extLst>
          </p:cNvPr>
          <p:cNvSpPr/>
          <p:nvPr userDrawn="1"/>
        </p:nvSpPr>
        <p:spPr>
          <a:xfrm>
            <a:off x="314730" y="207988"/>
            <a:ext cx="2239223" cy="167941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a:p>
        </p:txBody>
      </p:sp>
      <p:pic>
        <p:nvPicPr>
          <p:cNvPr id="13" name="図 12" descr="K+英+TUT.jpg">
            <a:extLst>
              <a:ext uri="{FF2B5EF4-FFF2-40B4-BE49-F238E27FC236}">
                <a16:creationId xmlns:a16="http://schemas.microsoft.com/office/drawing/2014/main" id="{4273A36A-5B83-D144-819D-08B102F9E42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6039"/>
          <a:stretch/>
        </p:blipFill>
        <p:spPr>
          <a:xfrm>
            <a:off x="918992" y="416200"/>
            <a:ext cx="1104128" cy="1239089"/>
          </a:xfrm>
          <a:prstGeom prst="rect">
            <a:avLst/>
          </a:prstGeom>
        </p:spPr>
      </p:pic>
      <p:sp>
        <p:nvSpPr>
          <p:cNvPr id="2" name="Title 1"/>
          <p:cNvSpPr>
            <a:spLocks noGrp="1"/>
          </p:cNvSpPr>
          <p:nvPr>
            <p:ph type="ctrTitle"/>
          </p:nvPr>
        </p:nvSpPr>
        <p:spPr>
          <a:xfrm>
            <a:off x="914400" y="2155486"/>
            <a:ext cx="10363200" cy="2221375"/>
          </a:xfrm>
        </p:spPr>
        <p:txBody>
          <a:bodyPr anchor="b"/>
          <a:lstStyle>
            <a:lvl1pPr algn="ctr">
              <a:lnSpc>
                <a:spcPct val="100000"/>
              </a:lnSpc>
              <a:defRPr sz="6000">
                <a:solidFill>
                  <a:schemeClr val="bg1"/>
                </a:solidFill>
              </a:defRPr>
            </a:lvl1pPr>
          </a:lstStyle>
          <a:p>
            <a:r>
              <a:rPr lang="ja-JP" altLang="en-US"/>
              <a:t>マスター タイトルの書式設定</a:t>
            </a:r>
            <a:endParaRPr lang="en-US" dirty="0"/>
          </a:p>
        </p:txBody>
      </p:sp>
      <p:sp>
        <p:nvSpPr>
          <p:cNvPr id="23" name="日付プレースホルダー 22">
            <a:extLst>
              <a:ext uri="{FF2B5EF4-FFF2-40B4-BE49-F238E27FC236}">
                <a16:creationId xmlns:a16="http://schemas.microsoft.com/office/drawing/2014/main" id="{D8B325FE-25D2-104E-9951-11F84341458A}"/>
              </a:ext>
            </a:extLst>
          </p:cNvPr>
          <p:cNvSpPr>
            <a:spLocks noGrp="1"/>
          </p:cNvSpPr>
          <p:nvPr>
            <p:ph type="dt" sz="half" idx="10"/>
          </p:nvPr>
        </p:nvSpPr>
        <p:spPr/>
        <p:txBody>
          <a:bodyPr/>
          <a:lstStyle/>
          <a:p>
            <a:fld id="{498775E0-1C17-4810-9A81-C3267E10B673}" type="datetime1">
              <a:rPr kumimoji="1" lang="ja-JP" altLang="en-US" smtClean="0"/>
              <a:t>2023/12/6</a:t>
            </a:fld>
            <a:endParaRPr kumimoji="1" lang="ja-JP" altLang="en-US"/>
          </a:p>
        </p:txBody>
      </p:sp>
      <p:sp>
        <p:nvSpPr>
          <p:cNvPr id="24" name="フッター プレースホルダー 23">
            <a:extLst>
              <a:ext uri="{FF2B5EF4-FFF2-40B4-BE49-F238E27FC236}">
                <a16:creationId xmlns:a16="http://schemas.microsoft.com/office/drawing/2014/main" id="{6F5BD5DF-C257-694E-A3A8-3156D27DBAC8}"/>
              </a:ext>
            </a:extLst>
          </p:cNvPr>
          <p:cNvSpPr>
            <a:spLocks noGrp="1"/>
          </p:cNvSpPr>
          <p:nvPr>
            <p:ph type="ftr" sz="quarter" idx="11"/>
          </p:nvPr>
        </p:nvSpPr>
        <p:spPr/>
        <p:txBody>
          <a:bodyPr/>
          <a:lstStyle/>
          <a:p>
            <a:r>
              <a:rPr kumimoji="1" lang="ja-JP" altLang="en-US"/>
              <a:t>ミーティング</a:t>
            </a:r>
          </a:p>
        </p:txBody>
      </p:sp>
      <p:sp>
        <p:nvSpPr>
          <p:cNvPr id="25" name="スライド番号プレースホルダー 24">
            <a:extLst>
              <a:ext uri="{FF2B5EF4-FFF2-40B4-BE49-F238E27FC236}">
                <a16:creationId xmlns:a16="http://schemas.microsoft.com/office/drawing/2014/main" id="{4AFF49AC-8E29-FA4E-8E02-683D294B6FA8}"/>
              </a:ext>
            </a:extLst>
          </p:cNvPr>
          <p:cNvSpPr>
            <a:spLocks noGrp="1"/>
          </p:cNvSpPr>
          <p:nvPr>
            <p:ph type="sldNum" sz="quarter" idx="12"/>
          </p:nvPr>
        </p:nvSpPr>
        <p:spPr/>
        <p:txBody>
          <a:bodyPr/>
          <a:lstStyle/>
          <a:p>
            <a:fld id="{F8B08C4F-6BF9-6C4B-888F-6DCDB884ECD8}" type="slidenum">
              <a:rPr kumimoji="1" lang="ja-JP" altLang="en-US" smtClean="0"/>
              <a:pPr/>
              <a:t>‹#›</a:t>
            </a:fld>
            <a:endParaRPr kumimoji="1" lang="ja-JP" altLang="en-US"/>
          </a:p>
        </p:txBody>
      </p:sp>
      <p:sp>
        <p:nvSpPr>
          <p:cNvPr id="26" name="テキスト ボックス 25">
            <a:extLst>
              <a:ext uri="{FF2B5EF4-FFF2-40B4-BE49-F238E27FC236}">
                <a16:creationId xmlns:a16="http://schemas.microsoft.com/office/drawing/2014/main" id="{E7C3960B-BCCE-3A4A-810E-2F55885B06E6}"/>
              </a:ext>
            </a:extLst>
          </p:cNvPr>
          <p:cNvSpPr txBox="1"/>
          <p:nvPr userDrawn="1"/>
        </p:nvSpPr>
        <p:spPr>
          <a:xfrm>
            <a:off x="7849157" y="6616654"/>
            <a:ext cx="5295065" cy="276999"/>
          </a:xfrm>
          <a:prstGeom prst="rect">
            <a:avLst/>
          </a:prstGeom>
          <a:noFill/>
        </p:spPr>
        <p:txBody>
          <a:bodyPr wrap="square" rtlCol="0">
            <a:spAutoFit/>
          </a:bodyPr>
          <a:lstStyle/>
          <a:p>
            <a:r>
              <a:rPr kumimoji="1" lang="en-US" altLang="ja-JP" sz="1200" dirty="0">
                <a:solidFill>
                  <a:schemeClr val="bg1"/>
                </a:solidFill>
              </a:rPr>
              <a:t>Sports Fluid Mech. Lab., </a:t>
            </a:r>
            <a:r>
              <a:rPr kumimoji="1" lang="en-US" altLang="ja-JP" sz="1200" dirty="0" err="1">
                <a:solidFill>
                  <a:schemeClr val="bg1"/>
                </a:solidFill>
              </a:rPr>
              <a:t>Kogakuin</a:t>
            </a:r>
            <a:r>
              <a:rPr kumimoji="1" lang="en-US" altLang="ja-JP" sz="1200" dirty="0">
                <a:solidFill>
                  <a:schemeClr val="bg1"/>
                </a:solidFill>
              </a:rPr>
              <a:t> University</a:t>
            </a:r>
            <a:endParaRPr kumimoji="1" lang="ja-JP" altLang="en-US" sz="1200">
              <a:solidFill>
                <a:schemeClr val="bg1"/>
              </a:solidFill>
            </a:endParaRPr>
          </a:p>
        </p:txBody>
      </p:sp>
    </p:spTree>
    <p:extLst>
      <p:ext uri="{BB962C8B-B14F-4D97-AF65-F5344CB8AC3E}">
        <p14:creationId xmlns:p14="http://schemas.microsoft.com/office/powerpoint/2010/main" val="375490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69F19576-D156-42EF-83ED-04862EEE36BD}" type="datetime1">
              <a:rPr kumimoji="1" lang="ja-JP" altLang="en-US" smtClean="0"/>
              <a:t>2023/12/6</a:t>
            </a:fld>
            <a:endParaRPr kumimoji="1" lang="ja-JP" alt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r>
              <a:rPr kumimoji="1" lang="ja-JP" altLang="en-US"/>
              <a:t>ミーティング</a:t>
            </a: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8B08C4F-6BF9-6C4B-888F-6DCDB884ECD8}" type="slidenum">
              <a:rPr kumimoji="1" lang="ja-JP" altLang="en-US" smtClean="0"/>
              <a:t>‹#›</a:t>
            </a:fld>
            <a:endParaRPr kumimoji="1" lang="ja-JP" altLang="en-US"/>
          </a:p>
        </p:txBody>
      </p:sp>
    </p:spTree>
    <p:extLst>
      <p:ext uri="{BB962C8B-B14F-4D97-AF65-F5344CB8AC3E}">
        <p14:creationId xmlns:p14="http://schemas.microsoft.com/office/powerpoint/2010/main" val="4083393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C219F7EF-1658-4C4A-8697-937EA79D2D81}" type="datetime1">
              <a:rPr kumimoji="1" lang="ja-JP" altLang="en-US" smtClean="0"/>
              <a:t>2023/12/6</a:t>
            </a:fld>
            <a:endParaRPr kumimoji="1" lang="ja-JP" alt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r>
              <a:rPr kumimoji="1" lang="ja-JP" altLang="en-US"/>
              <a:t>ミーティング</a:t>
            </a: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8B08C4F-6BF9-6C4B-888F-6DCDB884ECD8}" type="slidenum">
              <a:rPr kumimoji="1" lang="ja-JP" altLang="en-US" smtClean="0"/>
              <a:t>‹#›</a:t>
            </a:fld>
            <a:endParaRPr kumimoji="1" lang="ja-JP" altLang="en-US"/>
          </a:p>
        </p:txBody>
      </p:sp>
    </p:spTree>
    <p:extLst>
      <p:ext uri="{BB962C8B-B14F-4D97-AF65-F5344CB8AC3E}">
        <p14:creationId xmlns:p14="http://schemas.microsoft.com/office/powerpoint/2010/main" val="2286356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正方形/長方形 6">
            <a:extLst>
              <a:ext uri="{FF2B5EF4-FFF2-40B4-BE49-F238E27FC236}">
                <a16:creationId xmlns:a16="http://schemas.microsoft.com/office/drawing/2014/main" id="{590806C9-10F0-5141-BB9A-3AE7ABEBDC0C}"/>
              </a:ext>
            </a:extLst>
          </p:cNvPr>
          <p:cNvSpPr/>
          <p:nvPr userDrawn="1"/>
        </p:nvSpPr>
        <p:spPr>
          <a:xfrm>
            <a:off x="0" y="1"/>
            <a:ext cx="12192000" cy="612000"/>
          </a:xfrm>
          <a:prstGeom prst="rect">
            <a:avLst/>
          </a:prstGeom>
          <a:solidFill>
            <a:srgbClr val="0343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a:solidFill>
                <a:schemeClr val="tx1">
                  <a:lumMod val="75000"/>
                  <a:lumOff val="25000"/>
                </a:schemeClr>
              </a:solidFill>
              <a:latin typeface="ヒラギノ角ゴ Pro W3"/>
              <a:ea typeface="ヒラギノ角ゴ Pro W3"/>
              <a:cs typeface="ヒラギノ角ゴ Pro W3"/>
            </a:endParaRPr>
          </a:p>
        </p:txBody>
      </p:sp>
      <p:grpSp>
        <p:nvGrpSpPr>
          <p:cNvPr id="8" name="グループ化 7">
            <a:extLst>
              <a:ext uri="{FF2B5EF4-FFF2-40B4-BE49-F238E27FC236}">
                <a16:creationId xmlns:a16="http://schemas.microsoft.com/office/drawing/2014/main" id="{5EDC3379-2B64-0B42-94CC-BC65E2F91871}"/>
              </a:ext>
            </a:extLst>
          </p:cNvPr>
          <p:cNvGrpSpPr>
            <a:grpSpLocks noChangeAspect="1"/>
          </p:cNvGrpSpPr>
          <p:nvPr userDrawn="1"/>
        </p:nvGrpSpPr>
        <p:grpSpPr>
          <a:xfrm>
            <a:off x="11373532" y="20002"/>
            <a:ext cx="727825" cy="545869"/>
            <a:chOff x="88994" y="120278"/>
            <a:chExt cx="743345" cy="743345"/>
          </a:xfrm>
        </p:grpSpPr>
        <p:sp>
          <p:nvSpPr>
            <p:cNvPr id="9" name="円/楕円 8">
              <a:extLst>
                <a:ext uri="{FF2B5EF4-FFF2-40B4-BE49-F238E27FC236}">
                  <a16:creationId xmlns:a16="http://schemas.microsoft.com/office/drawing/2014/main" id="{0B80F88A-D947-5243-9F91-770A9072798D}"/>
                </a:ext>
              </a:extLst>
            </p:cNvPr>
            <p:cNvSpPr/>
            <p:nvPr userDrawn="1"/>
          </p:nvSpPr>
          <p:spPr>
            <a:xfrm>
              <a:off x="88994" y="120278"/>
              <a:ext cx="743345" cy="74334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a:solidFill>
                  <a:schemeClr val="tx1">
                    <a:lumMod val="75000"/>
                    <a:lumOff val="25000"/>
                  </a:schemeClr>
                </a:solidFill>
                <a:latin typeface="ヒラギノ角ゴ Pro W3"/>
                <a:ea typeface="ヒラギノ角ゴ Pro W3"/>
                <a:cs typeface="ヒラギノ角ゴ Pro W3"/>
              </a:endParaRPr>
            </a:p>
          </p:txBody>
        </p:sp>
        <p:pic>
          <p:nvPicPr>
            <p:cNvPr id="10" name="図 9" descr="K+英+TUT.jpg">
              <a:extLst>
                <a:ext uri="{FF2B5EF4-FFF2-40B4-BE49-F238E27FC236}">
                  <a16:creationId xmlns:a16="http://schemas.microsoft.com/office/drawing/2014/main" id="{D4A5741A-D99C-5345-8777-706C771258C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6039"/>
            <a:stretch/>
          </p:blipFill>
          <p:spPr>
            <a:xfrm>
              <a:off x="305715" y="231430"/>
              <a:ext cx="350096" cy="523852"/>
            </a:xfrm>
            <a:prstGeom prst="rect">
              <a:avLst/>
            </a:prstGeom>
          </p:spPr>
        </p:pic>
      </p:grpSp>
      <p:sp>
        <p:nvSpPr>
          <p:cNvPr id="2" name="Title 1"/>
          <p:cNvSpPr>
            <a:spLocks noGrp="1"/>
          </p:cNvSpPr>
          <p:nvPr>
            <p:ph type="title"/>
          </p:nvPr>
        </p:nvSpPr>
        <p:spPr>
          <a:xfrm>
            <a:off x="46511" y="32626"/>
            <a:ext cx="11184000" cy="540000"/>
          </a:xfrm>
          <a:solidFill>
            <a:schemeClr val="bg1"/>
          </a:solidFill>
        </p:spPr>
        <p:txBody>
          <a:bodyPr>
            <a:noAutofit/>
          </a:bodyPr>
          <a:lstStyle>
            <a:lvl1pPr>
              <a:defRPr sz="3200"/>
            </a:lvl1pPr>
          </a:lstStyle>
          <a:p>
            <a:r>
              <a:rPr lang="ja-JP" altLang="en-US"/>
              <a:t>マスター タイトルの書式設定</a:t>
            </a:r>
            <a:endParaRPr lang="en-US" dirty="0"/>
          </a:p>
        </p:txBody>
      </p:sp>
      <p:sp>
        <p:nvSpPr>
          <p:cNvPr id="17" name="日付プレースホルダー 16">
            <a:extLst>
              <a:ext uri="{FF2B5EF4-FFF2-40B4-BE49-F238E27FC236}">
                <a16:creationId xmlns:a16="http://schemas.microsoft.com/office/drawing/2014/main" id="{ADA72559-5F17-8447-BE5B-CC26F8DC2635}"/>
              </a:ext>
            </a:extLst>
          </p:cNvPr>
          <p:cNvSpPr>
            <a:spLocks noGrp="1"/>
          </p:cNvSpPr>
          <p:nvPr>
            <p:ph type="dt" sz="half" idx="10"/>
          </p:nvPr>
        </p:nvSpPr>
        <p:spPr/>
        <p:txBody>
          <a:bodyPr/>
          <a:lstStyle/>
          <a:p>
            <a:fld id="{1E41F557-69D6-483D-B5D3-3EF0D6322C6A}" type="datetime1">
              <a:rPr kumimoji="1" lang="ja-JP" altLang="en-US" smtClean="0"/>
              <a:t>2023/12/6</a:t>
            </a:fld>
            <a:endParaRPr kumimoji="1" lang="ja-JP" altLang="en-US"/>
          </a:p>
        </p:txBody>
      </p:sp>
      <p:sp>
        <p:nvSpPr>
          <p:cNvPr id="18" name="フッター プレースホルダー 17">
            <a:extLst>
              <a:ext uri="{FF2B5EF4-FFF2-40B4-BE49-F238E27FC236}">
                <a16:creationId xmlns:a16="http://schemas.microsoft.com/office/drawing/2014/main" id="{BCF906F0-5B5A-BB42-8D4F-698079042DFA}"/>
              </a:ext>
            </a:extLst>
          </p:cNvPr>
          <p:cNvSpPr>
            <a:spLocks noGrp="1"/>
          </p:cNvSpPr>
          <p:nvPr>
            <p:ph type="ftr" sz="quarter" idx="11"/>
          </p:nvPr>
        </p:nvSpPr>
        <p:spPr/>
        <p:txBody>
          <a:bodyPr/>
          <a:lstStyle/>
          <a:p>
            <a:r>
              <a:rPr kumimoji="1" lang="ja-JP" altLang="en-US"/>
              <a:t>ミーティング</a:t>
            </a:r>
          </a:p>
        </p:txBody>
      </p:sp>
      <p:sp>
        <p:nvSpPr>
          <p:cNvPr id="19" name="スライド番号プレースホルダー 18">
            <a:extLst>
              <a:ext uri="{FF2B5EF4-FFF2-40B4-BE49-F238E27FC236}">
                <a16:creationId xmlns:a16="http://schemas.microsoft.com/office/drawing/2014/main" id="{D36C2B70-FB62-914A-8FBC-42E314DF3B13}"/>
              </a:ext>
            </a:extLst>
          </p:cNvPr>
          <p:cNvSpPr>
            <a:spLocks noGrp="1"/>
          </p:cNvSpPr>
          <p:nvPr>
            <p:ph type="sldNum" sz="quarter" idx="12"/>
          </p:nvPr>
        </p:nvSpPr>
        <p:spPr/>
        <p:txBody>
          <a:bodyPr/>
          <a:lstStyle/>
          <a:p>
            <a:fld id="{F8B08C4F-6BF9-6C4B-888F-6DCDB884ECD8}" type="slidenum">
              <a:rPr kumimoji="1" lang="ja-JP" altLang="en-US" smtClean="0"/>
              <a:pPr/>
              <a:t>‹#›</a:t>
            </a:fld>
            <a:endParaRPr kumimoji="1" lang="ja-JP" altLang="en-US"/>
          </a:p>
        </p:txBody>
      </p:sp>
    </p:spTree>
    <p:extLst>
      <p:ext uri="{BB962C8B-B14F-4D97-AF65-F5344CB8AC3E}">
        <p14:creationId xmlns:p14="http://schemas.microsoft.com/office/powerpoint/2010/main" val="988515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E31CEEB5-2E13-4D0C-A843-54215E2C5FE1}" type="datetime1">
              <a:rPr kumimoji="1" lang="ja-JP" altLang="en-US" smtClean="0"/>
              <a:t>2023/12/6</a:t>
            </a:fld>
            <a:endParaRPr kumimoji="1" lang="ja-JP" alt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r>
              <a:rPr kumimoji="1" lang="ja-JP" altLang="en-US"/>
              <a:t>ミーティング</a:t>
            </a: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8B08C4F-6BF9-6C4B-888F-6DCDB884ECD8}" type="slidenum">
              <a:rPr kumimoji="1" lang="ja-JP" altLang="en-US" smtClean="0"/>
              <a:t>‹#›</a:t>
            </a:fld>
            <a:endParaRPr kumimoji="1" lang="ja-JP" altLang="en-US"/>
          </a:p>
        </p:txBody>
      </p:sp>
    </p:spTree>
    <p:extLst>
      <p:ext uri="{BB962C8B-B14F-4D97-AF65-F5344CB8AC3E}">
        <p14:creationId xmlns:p14="http://schemas.microsoft.com/office/powerpoint/2010/main" val="802451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EE773535-6195-43F8-A79F-203C54BE4187}" type="datetime1">
              <a:rPr kumimoji="1" lang="ja-JP" altLang="en-US" smtClean="0"/>
              <a:t>2023/12/6</a:t>
            </a:fld>
            <a:endParaRPr kumimoji="1" lang="ja-JP" alt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r>
              <a:rPr kumimoji="1" lang="ja-JP" altLang="en-US"/>
              <a:t>ミーティング</a:t>
            </a:r>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F8B08C4F-6BF9-6C4B-888F-6DCDB884ECD8}" type="slidenum">
              <a:rPr kumimoji="1" lang="ja-JP" altLang="en-US" smtClean="0"/>
              <a:t>‹#›</a:t>
            </a:fld>
            <a:endParaRPr kumimoji="1" lang="ja-JP" altLang="en-US"/>
          </a:p>
        </p:txBody>
      </p:sp>
    </p:spTree>
    <p:extLst>
      <p:ext uri="{BB962C8B-B14F-4D97-AF65-F5344CB8AC3E}">
        <p14:creationId xmlns:p14="http://schemas.microsoft.com/office/powerpoint/2010/main" val="1107706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1"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2"/>
            <a:ext cx="2743200" cy="365125"/>
          </a:xfrm>
          <a:prstGeom prst="rect">
            <a:avLst/>
          </a:prstGeom>
        </p:spPr>
        <p:txBody>
          <a:bodyPr/>
          <a:lstStyle/>
          <a:p>
            <a:fld id="{C9055A7D-488F-42A3-80F8-E673AB171080}" type="datetime1">
              <a:rPr kumimoji="1" lang="ja-JP" altLang="en-US" smtClean="0"/>
              <a:t>2023/12/6</a:t>
            </a:fld>
            <a:endParaRPr kumimoji="1" lang="ja-JP" altLang="en-US"/>
          </a:p>
        </p:txBody>
      </p:sp>
      <p:sp>
        <p:nvSpPr>
          <p:cNvPr id="8" name="Footer Placeholder 7"/>
          <p:cNvSpPr>
            <a:spLocks noGrp="1"/>
          </p:cNvSpPr>
          <p:nvPr>
            <p:ph type="ftr" sz="quarter" idx="11"/>
          </p:nvPr>
        </p:nvSpPr>
        <p:spPr>
          <a:xfrm>
            <a:off x="4038600" y="6356352"/>
            <a:ext cx="4114800" cy="365125"/>
          </a:xfrm>
          <a:prstGeom prst="rect">
            <a:avLst/>
          </a:prstGeom>
        </p:spPr>
        <p:txBody>
          <a:bodyPr/>
          <a:lstStyle/>
          <a:p>
            <a:r>
              <a:rPr kumimoji="1" lang="ja-JP" altLang="en-US"/>
              <a:t>ミーティング</a:t>
            </a:r>
          </a:p>
        </p:txBody>
      </p:sp>
      <p:sp>
        <p:nvSpPr>
          <p:cNvPr id="9" name="Slide Number Placeholder 8"/>
          <p:cNvSpPr>
            <a:spLocks noGrp="1"/>
          </p:cNvSpPr>
          <p:nvPr>
            <p:ph type="sldNum" sz="quarter" idx="12"/>
          </p:nvPr>
        </p:nvSpPr>
        <p:spPr>
          <a:xfrm>
            <a:off x="8610600" y="6356352"/>
            <a:ext cx="2743200" cy="365125"/>
          </a:xfrm>
          <a:prstGeom prst="rect">
            <a:avLst/>
          </a:prstGeom>
        </p:spPr>
        <p:txBody>
          <a:bodyPr/>
          <a:lstStyle/>
          <a:p>
            <a:fld id="{F8B08C4F-6BF9-6C4B-888F-6DCDB884ECD8}" type="slidenum">
              <a:rPr kumimoji="1" lang="ja-JP" altLang="en-US" smtClean="0"/>
              <a:t>‹#›</a:t>
            </a:fld>
            <a:endParaRPr kumimoji="1" lang="ja-JP" altLang="en-US"/>
          </a:p>
        </p:txBody>
      </p:sp>
    </p:spTree>
    <p:extLst>
      <p:ext uri="{BB962C8B-B14F-4D97-AF65-F5344CB8AC3E}">
        <p14:creationId xmlns:p14="http://schemas.microsoft.com/office/powerpoint/2010/main" val="1549160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2"/>
            <a:ext cx="2743200" cy="365125"/>
          </a:xfrm>
          <a:prstGeom prst="rect">
            <a:avLst/>
          </a:prstGeom>
        </p:spPr>
        <p:txBody>
          <a:bodyPr/>
          <a:lstStyle/>
          <a:p>
            <a:fld id="{3F1EA794-3A65-446F-92FA-E92E42A718CF}" type="datetime1">
              <a:rPr kumimoji="1" lang="ja-JP" altLang="en-US" smtClean="0"/>
              <a:t>2023/12/6</a:t>
            </a:fld>
            <a:endParaRPr kumimoji="1" lang="ja-JP" altLang="en-US"/>
          </a:p>
        </p:txBody>
      </p:sp>
      <p:sp>
        <p:nvSpPr>
          <p:cNvPr id="4" name="Footer Placeholder 3"/>
          <p:cNvSpPr>
            <a:spLocks noGrp="1"/>
          </p:cNvSpPr>
          <p:nvPr>
            <p:ph type="ftr" sz="quarter" idx="11"/>
          </p:nvPr>
        </p:nvSpPr>
        <p:spPr>
          <a:xfrm>
            <a:off x="4038600" y="6356352"/>
            <a:ext cx="4114800" cy="365125"/>
          </a:xfrm>
          <a:prstGeom prst="rect">
            <a:avLst/>
          </a:prstGeom>
        </p:spPr>
        <p:txBody>
          <a:bodyPr/>
          <a:lstStyle/>
          <a:p>
            <a:r>
              <a:rPr kumimoji="1" lang="ja-JP" altLang="en-US"/>
              <a:t>ミーティング</a:t>
            </a:r>
          </a:p>
        </p:txBody>
      </p:sp>
      <p:sp>
        <p:nvSpPr>
          <p:cNvPr id="5" name="Slide Number Placeholder 4"/>
          <p:cNvSpPr>
            <a:spLocks noGrp="1"/>
          </p:cNvSpPr>
          <p:nvPr>
            <p:ph type="sldNum" sz="quarter" idx="12"/>
          </p:nvPr>
        </p:nvSpPr>
        <p:spPr>
          <a:xfrm>
            <a:off x="8610600" y="6356352"/>
            <a:ext cx="2743200" cy="365125"/>
          </a:xfrm>
          <a:prstGeom prst="rect">
            <a:avLst/>
          </a:prstGeom>
        </p:spPr>
        <p:txBody>
          <a:bodyPr/>
          <a:lstStyle/>
          <a:p>
            <a:fld id="{F8B08C4F-6BF9-6C4B-888F-6DCDB884ECD8}" type="slidenum">
              <a:rPr kumimoji="1" lang="ja-JP" altLang="en-US" smtClean="0"/>
              <a:t>‹#›</a:t>
            </a:fld>
            <a:endParaRPr kumimoji="1" lang="ja-JP" altLang="en-US"/>
          </a:p>
        </p:txBody>
      </p:sp>
    </p:spTree>
    <p:extLst>
      <p:ext uri="{BB962C8B-B14F-4D97-AF65-F5344CB8AC3E}">
        <p14:creationId xmlns:p14="http://schemas.microsoft.com/office/powerpoint/2010/main" val="3792652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BFBBDFB2-0856-4F5C-9D45-B229E110DDDA}" type="datetime1">
              <a:rPr kumimoji="1" lang="ja-JP" altLang="en-US" smtClean="0"/>
              <a:t>2023/12/6</a:t>
            </a:fld>
            <a:endParaRPr kumimoji="1" lang="ja-JP" alt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r>
              <a:rPr kumimoji="1" lang="ja-JP" altLang="en-US"/>
              <a:t>ミーティング</a:t>
            </a:r>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F8B08C4F-6BF9-6C4B-888F-6DCDB884ECD8}" type="slidenum">
              <a:rPr kumimoji="1" lang="ja-JP" altLang="en-US" smtClean="0"/>
              <a:t>‹#›</a:t>
            </a:fld>
            <a:endParaRPr kumimoji="1" lang="ja-JP" altLang="en-US"/>
          </a:p>
        </p:txBody>
      </p:sp>
    </p:spTree>
    <p:extLst>
      <p:ext uri="{BB962C8B-B14F-4D97-AF65-F5344CB8AC3E}">
        <p14:creationId xmlns:p14="http://schemas.microsoft.com/office/powerpoint/2010/main" val="3583180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6C7F877B-8380-49DE-BB43-D5EEDD0AFB6D}" type="datetime1">
              <a:rPr kumimoji="1" lang="ja-JP" altLang="en-US" smtClean="0"/>
              <a:t>2023/12/6</a:t>
            </a:fld>
            <a:endParaRPr kumimoji="1" lang="ja-JP" alt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r>
              <a:rPr kumimoji="1" lang="ja-JP" altLang="en-US"/>
              <a:t>ミーティング</a:t>
            </a:r>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F8B08C4F-6BF9-6C4B-888F-6DCDB884ECD8}" type="slidenum">
              <a:rPr kumimoji="1" lang="ja-JP" altLang="en-US" smtClean="0"/>
              <a:t>‹#›</a:t>
            </a:fld>
            <a:endParaRPr kumimoji="1" lang="ja-JP" altLang="en-US"/>
          </a:p>
        </p:txBody>
      </p:sp>
    </p:spTree>
    <p:extLst>
      <p:ext uri="{BB962C8B-B14F-4D97-AF65-F5344CB8AC3E}">
        <p14:creationId xmlns:p14="http://schemas.microsoft.com/office/powerpoint/2010/main" val="264022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79B66B8E-A571-44D8-A009-EEA4C7A13E65}" type="datetime1">
              <a:rPr kumimoji="1" lang="ja-JP" altLang="en-US" smtClean="0"/>
              <a:t>2023/12/6</a:t>
            </a:fld>
            <a:endParaRPr kumimoji="1" lang="ja-JP" alt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r>
              <a:rPr kumimoji="1" lang="ja-JP" altLang="en-US"/>
              <a:t>ミーティング</a:t>
            </a:r>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F8B08C4F-6BF9-6C4B-888F-6DCDB884ECD8}" type="slidenum">
              <a:rPr kumimoji="1" lang="ja-JP" altLang="en-US" smtClean="0"/>
              <a:t>‹#›</a:t>
            </a:fld>
            <a:endParaRPr kumimoji="1" lang="ja-JP" altLang="en-US"/>
          </a:p>
        </p:txBody>
      </p:sp>
    </p:spTree>
    <p:extLst>
      <p:ext uri="{BB962C8B-B14F-4D97-AF65-F5344CB8AC3E}">
        <p14:creationId xmlns:p14="http://schemas.microsoft.com/office/powerpoint/2010/main" val="3126638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6" name="Slide Number Placeholder 5"/>
          <p:cNvSpPr>
            <a:spLocks noGrp="1"/>
          </p:cNvSpPr>
          <p:nvPr>
            <p:ph type="sldNum" sz="quarter" idx="4"/>
          </p:nvPr>
        </p:nvSpPr>
        <p:spPr>
          <a:xfrm>
            <a:off x="11432967" y="6313802"/>
            <a:ext cx="720000" cy="365125"/>
          </a:xfrm>
          <a:prstGeom prst="rect">
            <a:avLst/>
          </a:prstGeom>
        </p:spPr>
        <p:txBody>
          <a:bodyPr vert="horz" lIns="91440" tIns="45720" rIns="91440" bIns="45720" rtlCol="0" anchor="ctr"/>
          <a:lstStyle>
            <a:lvl1pPr algn="r">
              <a:defRPr sz="1800" baseline="0">
                <a:solidFill>
                  <a:schemeClr val="tx1"/>
                </a:solidFill>
                <a:latin typeface="Arial Unicode MS" panose="020B0604020202020204" pitchFamily="34" charset="-128"/>
              </a:defRPr>
            </a:lvl1pPr>
          </a:lstStyle>
          <a:p>
            <a:fld id="{F8B08C4F-6BF9-6C4B-888F-6DCDB884ECD8}" type="slidenum">
              <a:rPr kumimoji="1" lang="ja-JP" altLang="en-US" smtClean="0"/>
              <a:pPr/>
              <a:t>‹#›</a:t>
            </a:fld>
            <a:endParaRPr kumimoji="1" lang="ja-JP" altLang="en-US"/>
          </a:p>
        </p:txBody>
      </p:sp>
      <p:sp>
        <p:nvSpPr>
          <p:cNvPr id="14" name="正方形/長方形 13">
            <a:extLst>
              <a:ext uri="{FF2B5EF4-FFF2-40B4-BE49-F238E27FC236}">
                <a16:creationId xmlns:a16="http://schemas.microsoft.com/office/drawing/2014/main" id="{56A59AEB-2FA9-A64F-91ED-55F842375187}"/>
              </a:ext>
            </a:extLst>
          </p:cNvPr>
          <p:cNvSpPr/>
          <p:nvPr userDrawn="1"/>
        </p:nvSpPr>
        <p:spPr>
          <a:xfrm>
            <a:off x="0" y="6675001"/>
            <a:ext cx="12192000" cy="180000"/>
          </a:xfrm>
          <a:prstGeom prst="rect">
            <a:avLst/>
          </a:prstGeom>
          <a:solidFill>
            <a:srgbClr val="0343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a:p>
        </p:txBody>
      </p:sp>
      <p:sp>
        <p:nvSpPr>
          <p:cNvPr id="4" name="Date Placeholder 3"/>
          <p:cNvSpPr>
            <a:spLocks noGrp="1"/>
          </p:cNvSpPr>
          <p:nvPr>
            <p:ph type="dt" sz="half" idx="2"/>
          </p:nvPr>
        </p:nvSpPr>
        <p:spPr>
          <a:xfrm>
            <a:off x="21147" y="6673630"/>
            <a:ext cx="1824000" cy="180000"/>
          </a:xfrm>
          <a:prstGeom prst="rect">
            <a:avLst/>
          </a:prstGeom>
        </p:spPr>
        <p:txBody>
          <a:bodyPr vert="horz" lIns="91440" tIns="45720" rIns="91440" bIns="45720" rtlCol="0" anchor="ctr"/>
          <a:lstStyle>
            <a:lvl1pPr algn="ctr">
              <a:defRPr sz="1200" baseline="0">
                <a:solidFill>
                  <a:schemeClr val="bg1"/>
                </a:solidFill>
                <a:latin typeface="+mn-lt"/>
                <a:cs typeface="Arial" panose="020B0604020202020204" pitchFamily="34" charset="0"/>
              </a:defRPr>
            </a:lvl1pPr>
          </a:lstStyle>
          <a:p>
            <a:fld id="{532BA8F4-E960-488E-ABE6-E11B9309F376}" type="datetime1">
              <a:rPr kumimoji="1" lang="ja-JP" altLang="en-US" smtClean="0"/>
              <a:t>2023/12/6</a:t>
            </a:fld>
            <a:endParaRPr kumimoji="1" lang="ja-JP" altLang="en-US"/>
          </a:p>
        </p:txBody>
      </p:sp>
      <p:sp>
        <p:nvSpPr>
          <p:cNvPr id="5" name="Footer Placeholder 4"/>
          <p:cNvSpPr>
            <a:spLocks noGrp="1"/>
          </p:cNvSpPr>
          <p:nvPr>
            <p:ph type="ftr" sz="quarter" idx="3"/>
          </p:nvPr>
        </p:nvSpPr>
        <p:spPr>
          <a:xfrm>
            <a:off x="2803567" y="6669004"/>
            <a:ext cx="4114800" cy="180000"/>
          </a:xfrm>
          <a:prstGeom prst="rect">
            <a:avLst/>
          </a:prstGeom>
        </p:spPr>
        <p:txBody>
          <a:bodyPr vert="horz" lIns="91440" tIns="45720" rIns="91440" bIns="45720" rtlCol="0" anchor="ctr"/>
          <a:lstStyle>
            <a:lvl1pPr algn="ctr">
              <a:defRPr sz="1200">
                <a:solidFill>
                  <a:schemeClr val="bg1"/>
                </a:solidFill>
              </a:defRPr>
            </a:lvl1pPr>
          </a:lstStyle>
          <a:p>
            <a:r>
              <a:rPr kumimoji="1" lang="ja-JP" altLang="en-US"/>
              <a:t>ミーティング</a:t>
            </a:r>
          </a:p>
        </p:txBody>
      </p:sp>
      <p:sp>
        <p:nvSpPr>
          <p:cNvPr id="15" name="テキスト ボックス 14">
            <a:extLst>
              <a:ext uri="{FF2B5EF4-FFF2-40B4-BE49-F238E27FC236}">
                <a16:creationId xmlns:a16="http://schemas.microsoft.com/office/drawing/2014/main" id="{AE41A30A-91B1-3142-8F5D-AB696B6A6F7F}"/>
              </a:ext>
            </a:extLst>
          </p:cNvPr>
          <p:cNvSpPr txBox="1"/>
          <p:nvPr userDrawn="1"/>
        </p:nvSpPr>
        <p:spPr>
          <a:xfrm>
            <a:off x="7849157" y="6622295"/>
            <a:ext cx="5295065" cy="276999"/>
          </a:xfrm>
          <a:prstGeom prst="rect">
            <a:avLst/>
          </a:prstGeom>
          <a:noFill/>
        </p:spPr>
        <p:txBody>
          <a:bodyPr wrap="square" rtlCol="0">
            <a:spAutoFit/>
          </a:bodyPr>
          <a:lstStyle/>
          <a:p>
            <a:r>
              <a:rPr kumimoji="1" lang="en-US" altLang="ja-JP" sz="1200" dirty="0">
                <a:solidFill>
                  <a:schemeClr val="bg1"/>
                </a:solidFill>
              </a:rPr>
              <a:t>Sports Fluid Mech. Lab., </a:t>
            </a:r>
            <a:r>
              <a:rPr kumimoji="1" lang="en-US" altLang="ja-JP" sz="1200" dirty="0" err="1">
                <a:solidFill>
                  <a:schemeClr val="bg1"/>
                </a:solidFill>
              </a:rPr>
              <a:t>Kogakuin</a:t>
            </a:r>
            <a:r>
              <a:rPr kumimoji="1" lang="en-US" altLang="ja-JP" sz="1200" dirty="0">
                <a:solidFill>
                  <a:schemeClr val="bg1"/>
                </a:solidFill>
              </a:rPr>
              <a:t> University</a:t>
            </a:r>
            <a:endParaRPr kumimoji="1" lang="ja-JP" altLang="en-US" sz="1200">
              <a:solidFill>
                <a:schemeClr val="bg1"/>
              </a:solidFill>
            </a:endParaRPr>
          </a:p>
        </p:txBody>
      </p:sp>
    </p:spTree>
    <p:extLst>
      <p:ext uri="{BB962C8B-B14F-4D97-AF65-F5344CB8AC3E}">
        <p14:creationId xmlns:p14="http://schemas.microsoft.com/office/powerpoint/2010/main" val="3748715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jpe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81.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1.png"/><Relationship Id="rId3" Type="http://schemas.openxmlformats.org/officeDocument/2006/relationships/slideLayout" Target="../slideLayouts/slideLayout2.xml"/><Relationship Id="rId7" Type="http://schemas.openxmlformats.org/officeDocument/2006/relationships/image" Target="../media/image14.png"/><Relationship Id="rId12" Type="http://schemas.openxmlformats.org/officeDocument/2006/relationships/image" Target="../media/image20.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1.png"/><Relationship Id="rId11" Type="http://schemas.openxmlformats.org/officeDocument/2006/relationships/image" Target="../media/image19.png"/><Relationship Id="rId5" Type="http://schemas.openxmlformats.org/officeDocument/2006/relationships/image" Target="../media/image3.png"/><Relationship Id="rId10" Type="http://schemas.openxmlformats.org/officeDocument/2006/relationships/image" Target="../media/image18.png"/><Relationship Id="rId4" Type="http://schemas.openxmlformats.org/officeDocument/2006/relationships/notesSlide" Target="../notesSlides/notesSlide7.xml"/><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xml"/><Relationship Id="rId7" Type="http://schemas.openxmlformats.org/officeDocument/2006/relationships/image" Target="../media/image16.png"/><Relationship Id="rId12" Type="http://schemas.openxmlformats.org/officeDocument/2006/relationships/image" Target="../media/image24.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4.png"/><Relationship Id="rId11" Type="http://schemas.openxmlformats.org/officeDocument/2006/relationships/image" Target="../media/image23.png"/><Relationship Id="rId5" Type="http://schemas.openxmlformats.org/officeDocument/2006/relationships/image" Target="../media/image11.pn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a16="http://schemas.microsoft.com/office/drawing/2014/main" id="{8C6F9F0E-2E15-464C-8075-35B1A36A808B}"/>
              </a:ext>
            </a:extLst>
          </p:cNvPr>
          <p:cNvSpPr>
            <a:spLocks noGrp="1"/>
          </p:cNvSpPr>
          <p:nvPr>
            <p:ph type="subTitle" idx="1"/>
          </p:nvPr>
        </p:nvSpPr>
        <p:spPr>
          <a:xfrm>
            <a:off x="1899139" y="4448559"/>
            <a:ext cx="10245362" cy="1655762"/>
          </a:xfrm>
        </p:spPr>
        <p:txBody>
          <a:bodyPr/>
          <a:lstStyle/>
          <a:p>
            <a:pPr algn="r"/>
            <a:r>
              <a:rPr lang="ja-JP" altLang="en-US" dirty="0"/>
              <a:t>　工学院大学　大学院工学研究科　機械工学専攻　田村大吾</a:t>
            </a:r>
            <a:endParaRPr kumimoji="1" lang="en-US" altLang="ja-JP" dirty="0"/>
          </a:p>
        </p:txBody>
      </p:sp>
      <p:sp>
        <p:nvSpPr>
          <p:cNvPr id="3" name="タイトル 2">
            <a:extLst>
              <a:ext uri="{FF2B5EF4-FFF2-40B4-BE49-F238E27FC236}">
                <a16:creationId xmlns:a16="http://schemas.microsoft.com/office/drawing/2014/main" id="{706F47B9-8EE0-0F48-BD5F-34344C6BAABB}"/>
              </a:ext>
            </a:extLst>
          </p:cNvPr>
          <p:cNvSpPr>
            <a:spLocks noGrp="1"/>
          </p:cNvSpPr>
          <p:nvPr>
            <p:ph type="ctrTitle"/>
          </p:nvPr>
        </p:nvSpPr>
        <p:spPr>
          <a:xfrm>
            <a:off x="1739900" y="3171403"/>
            <a:ext cx="8712200" cy="1113504"/>
          </a:xfrm>
        </p:spPr>
        <p:txBody>
          <a:bodyPr>
            <a:noAutofit/>
          </a:bodyPr>
          <a:lstStyle/>
          <a:p>
            <a:r>
              <a:rPr lang="ja-JP" altLang="en-US" sz="4400" dirty="0"/>
              <a:t>トラック競技における</a:t>
            </a:r>
            <a:br>
              <a:rPr lang="en-US" altLang="ja-JP" sz="4400" dirty="0"/>
            </a:br>
            <a:r>
              <a:rPr lang="ja-JP" altLang="en-US" sz="4400" dirty="0"/>
              <a:t>自転車</a:t>
            </a:r>
            <a:r>
              <a:rPr lang="en-US" altLang="ja-JP" sz="4400" dirty="0"/>
              <a:t>-</a:t>
            </a:r>
            <a:r>
              <a:rPr lang="ja-JP" altLang="en-US" sz="4400" dirty="0"/>
              <a:t>選手系に働く</a:t>
            </a:r>
            <a:br>
              <a:rPr lang="en-US" altLang="ja-JP" sz="4400" dirty="0"/>
            </a:br>
            <a:r>
              <a:rPr lang="ja-JP" altLang="en-US" sz="4400" dirty="0"/>
              <a:t>空気抗力係数の導出</a:t>
            </a:r>
          </a:p>
        </p:txBody>
      </p:sp>
      <p:sp>
        <p:nvSpPr>
          <p:cNvPr id="4" name="日付プレースホルダー 3">
            <a:extLst>
              <a:ext uri="{FF2B5EF4-FFF2-40B4-BE49-F238E27FC236}">
                <a16:creationId xmlns:a16="http://schemas.microsoft.com/office/drawing/2014/main" id="{9293D0AE-D445-4F4C-A79E-898DD657045B}"/>
              </a:ext>
            </a:extLst>
          </p:cNvPr>
          <p:cNvSpPr>
            <a:spLocks noGrp="1"/>
          </p:cNvSpPr>
          <p:nvPr>
            <p:ph type="dt" sz="half" idx="10"/>
          </p:nvPr>
        </p:nvSpPr>
        <p:spPr/>
        <p:txBody>
          <a:bodyPr/>
          <a:lstStyle/>
          <a:p>
            <a:fld id="{654CFD30-EAA3-4BDA-94BE-191922370D14}"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8E9BEAF1-52BD-F44C-96E1-2C616BBE6152}"/>
              </a:ext>
            </a:extLst>
          </p:cNvPr>
          <p:cNvSpPr>
            <a:spLocks noGrp="1"/>
          </p:cNvSpPr>
          <p:nvPr>
            <p:ph type="ftr" sz="quarter" idx="11"/>
          </p:nvPr>
        </p:nvSpPr>
        <p:spPr/>
        <p:txBody>
          <a:bodyPr/>
          <a:lstStyle/>
          <a:p>
            <a:r>
              <a:rPr kumimoji="1" lang="ja-JP" altLang="en-US"/>
              <a:t>ミーティング</a:t>
            </a:r>
          </a:p>
        </p:txBody>
      </p:sp>
      <p:sp>
        <p:nvSpPr>
          <p:cNvPr id="6" name="スライド番号プレースホルダー 5">
            <a:extLst>
              <a:ext uri="{FF2B5EF4-FFF2-40B4-BE49-F238E27FC236}">
                <a16:creationId xmlns:a16="http://schemas.microsoft.com/office/drawing/2014/main" id="{E00CC57B-8E1A-9342-AD22-33BF5C0F87B9}"/>
              </a:ext>
            </a:extLst>
          </p:cNvPr>
          <p:cNvSpPr>
            <a:spLocks noGrp="1"/>
          </p:cNvSpPr>
          <p:nvPr>
            <p:ph type="sldNum" sz="quarter" idx="12"/>
          </p:nvPr>
        </p:nvSpPr>
        <p:spPr/>
        <p:txBody>
          <a:bodyPr/>
          <a:lstStyle/>
          <a:p>
            <a:fld id="{F8B08C4F-6BF9-6C4B-888F-6DCDB884ECD8}" type="slidenum">
              <a:rPr kumimoji="1" lang="ja-JP" altLang="en-US" smtClean="0"/>
              <a:pPr/>
              <a:t>1</a:t>
            </a:fld>
            <a:endParaRPr kumimoji="1" lang="ja-JP" altLang="en-US"/>
          </a:p>
        </p:txBody>
      </p:sp>
    </p:spTree>
    <p:extLst>
      <p:ext uri="{BB962C8B-B14F-4D97-AF65-F5344CB8AC3E}">
        <p14:creationId xmlns:p14="http://schemas.microsoft.com/office/powerpoint/2010/main" val="231962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A6081F2-F751-E7E5-C064-75CC1A52FE3F}"/>
              </a:ext>
            </a:extLst>
          </p:cNvPr>
          <p:cNvSpPr>
            <a:spLocks noGrp="1"/>
          </p:cNvSpPr>
          <p:nvPr>
            <p:ph idx="1"/>
          </p:nvPr>
        </p:nvSpPr>
        <p:spPr>
          <a:xfrm>
            <a:off x="2535116" y="5491920"/>
            <a:ext cx="7121769" cy="1004444"/>
          </a:xfrm>
        </p:spPr>
        <p:txBody>
          <a:bodyPr>
            <a:normAutofit/>
          </a:bodyPr>
          <a:lstStyle/>
          <a:p>
            <a:pPr marL="0" indent="0" algn="ctr">
              <a:buNone/>
            </a:pPr>
            <a:r>
              <a:rPr kumimoji="1" lang="ja-JP" altLang="en-US" sz="1800" dirty="0"/>
              <a:t>本研究は競輪の補助を受けて公益財団法人日本自転車競技連盟と</a:t>
            </a:r>
            <a:endParaRPr kumimoji="1" lang="en-US" altLang="ja-JP" sz="1800" dirty="0"/>
          </a:p>
          <a:p>
            <a:pPr marL="0" indent="0" algn="ctr">
              <a:buNone/>
            </a:pPr>
            <a:r>
              <a:rPr kumimoji="1" lang="ja-JP" altLang="en-US" sz="1800" dirty="0"/>
              <a:t>共同で実施しました。誠にありがとうございました</a:t>
            </a:r>
            <a:r>
              <a:rPr kumimoji="1" lang="ja-JP" altLang="en-US" sz="2400" dirty="0"/>
              <a:t>．</a:t>
            </a:r>
          </a:p>
        </p:txBody>
      </p:sp>
      <p:sp>
        <p:nvSpPr>
          <p:cNvPr id="3" name="タイトル 2">
            <a:extLst>
              <a:ext uri="{FF2B5EF4-FFF2-40B4-BE49-F238E27FC236}">
                <a16:creationId xmlns:a16="http://schemas.microsoft.com/office/drawing/2014/main" id="{8CA1563D-AD28-D4BB-72EF-FC37A4649391}"/>
              </a:ext>
            </a:extLst>
          </p:cNvPr>
          <p:cNvSpPr>
            <a:spLocks noGrp="1"/>
          </p:cNvSpPr>
          <p:nvPr>
            <p:ph type="title"/>
          </p:nvPr>
        </p:nvSpPr>
        <p:spPr/>
        <p:txBody>
          <a:bodyPr/>
          <a:lstStyle/>
          <a:p>
            <a:r>
              <a:rPr lang="ja-JP" altLang="en-US" dirty="0"/>
              <a:t>謝辞</a:t>
            </a:r>
            <a:endParaRPr kumimoji="1" lang="ja-JP" altLang="en-US" dirty="0"/>
          </a:p>
        </p:txBody>
      </p:sp>
      <p:sp>
        <p:nvSpPr>
          <p:cNvPr id="4" name="日付プレースホルダー 3">
            <a:extLst>
              <a:ext uri="{FF2B5EF4-FFF2-40B4-BE49-F238E27FC236}">
                <a16:creationId xmlns:a16="http://schemas.microsoft.com/office/drawing/2014/main" id="{BB0FF32D-41B6-0520-5EE2-D9D507D180E2}"/>
              </a:ext>
            </a:extLst>
          </p:cNvPr>
          <p:cNvSpPr>
            <a:spLocks noGrp="1"/>
          </p:cNvSpPr>
          <p:nvPr>
            <p:ph type="dt" sz="half" idx="10"/>
          </p:nvPr>
        </p:nvSpPr>
        <p:spPr/>
        <p:txBody>
          <a:bodyPr/>
          <a:lstStyle/>
          <a:p>
            <a:fld id="{1E41F557-69D6-483D-B5D3-3EF0D6322C6A}"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D733DBD0-F6D0-D97D-2AEE-351C966F3627}"/>
              </a:ext>
            </a:extLst>
          </p:cNvPr>
          <p:cNvSpPr>
            <a:spLocks noGrp="1"/>
          </p:cNvSpPr>
          <p:nvPr>
            <p:ph type="ftr" sz="quarter" idx="11"/>
          </p:nvPr>
        </p:nvSpPr>
        <p:spPr/>
        <p:txBody>
          <a:bodyPr/>
          <a:lstStyle/>
          <a:p>
            <a:r>
              <a:rPr kumimoji="1" lang="ja-JP" altLang="en-US"/>
              <a:t>ミーティング</a:t>
            </a:r>
          </a:p>
        </p:txBody>
      </p:sp>
      <p:sp>
        <p:nvSpPr>
          <p:cNvPr id="6" name="スライド番号プレースホルダー 5">
            <a:extLst>
              <a:ext uri="{FF2B5EF4-FFF2-40B4-BE49-F238E27FC236}">
                <a16:creationId xmlns:a16="http://schemas.microsoft.com/office/drawing/2014/main" id="{B002F051-D6CD-F307-C869-AEE5AB0BFF18}"/>
              </a:ext>
            </a:extLst>
          </p:cNvPr>
          <p:cNvSpPr>
            <a:spLocks noGrp="1"/>
          </p:cNvSpPr>
          <p:nvPr>
            <p:ph type="sldNum" sz="quarter" idx="12"/>
          </p:nvPr>
        </p:nvSpPr>
        <p:spPr/>
        <p:txBody>
          <a:bodyPr/>
          <a:lstStyle/>
          <a:p>
            <a:fld id="{F8B08C4F-6BF9-6C4B-888F-6DCDB884ECD8}" type="slidenum">
              <a:rPr kumimoji="1" lang="ja-JP" altLang="en-US" smtClean="0"/>
              <a:pPr/>
              <a:t>10</a:t>
            </a:fld>
            <a:endParaRPr kumimoji="1" lang="ja-JP" altLang="en-US"/>
          </a:p>
        </p:txBody>
      </p:sp>
      <p:pic>
        <p:nvPicPr>
          <p:cNvPr id="9" name="図 8">
            <a:extLst>
              <a:ext uri="{FF2B5EF4-FFF2-40B4-BE49-F238E27FC236}">
                <a16:creationId xmlns:a16="http://schemas.microsoft.com/office/drawing/2014/main" id="{2DCDFF6F-58F3-59F8-1596-30D751C1FE2A}"/>
              </a:ext>
            </a:extLst>
          </p:cNvPr>
          <p:cNvPicPr>
            <a:picLocks noChangeAspect="1"/>
          </p:cNvPicPr>
          <p:nvPr/>
        </p:nvPicPr>
        <p:blipFill rotWithShape="1">
          <a:blip r:embed="rId2"/>
          <a:srcRect l="17679" t="13540" r="21626" b="10473"/>
          <a:stretch/>
        </p:blipFill>
        <p:spPr>
          <a:xfrm>
            <a:off x="10304583" y="5228492"/>
            <a:ext cx="1277817" cy="1201615"/>
          </a:xfrm>
          <a:prstGeom prst="rect">
            <a:avLst/>
          </a:prstGeom>
        </p:spPr>
      </p:pic>
      <p:sp>
        <p:nvSpPr>
          <p:cNvPr id="7" name="テキスト ボックス 6">
            <a:extLst>
              <a:ext uri="{FF2B5EF4-FFF2-40B4-BE49-F238E27FC236}">
                <a16:creationId xmlns:a16="http://schemas.microsoft.com/office/drawing/2014/main" id="{0C66CDDE-B360-5A23-2B9B-40E4597AF5D9}"/>
              </a:ext>
            </a:extLst>
          </p:cNvPr>
          <p:cNvSpPr txBox="1"/>
          <p:nvPr/>
        </p:nvSpPr>
        <p:spPr>
          <a:xfrm>
            <a:off x="1321777" y="3075057"/>
            <a:ext cx="9548446" cy="707886"/>
          </a:xfrm>
          <a:prstGeom prst="rect">
            <a:avLst/>
          </a:prstGeom>
          <a:noFill/>
        </p:spPr>
        <p:txBody>
          <a:bodyPr wrap="square" rtlCol="0">
            <a:spAutoFit/>
          </a:bodyPr>
          <a:lstStyle/>
          <a:p>
            <a:pPr algn="ctr"/>
            <a:r>
              <a:rPr kumimoji="1" lang="ja-JP" altLang="en-US" sz="4000" dirty="0"/>
              <a:t>ご清聴ありがとうございました</a:t>
            </a:r>
          </a:p>
        </p:txBody>
      </p:sp>
    </p:spTree>
    <p:extLst>
      <p:ext uri="{BB962C8B-B14F-4D97-AF65-F5344CB8AC3E}">
        <p14:creationId xmlns:p14="http://schemas.microsoft.com/office/powerpoint/2010/main" val="4086010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C966CA0-5636-05DC-87D9-7ECF17893FAD}"/>
              </a:ext>
            </a:extLst>
          </p:cNvPr>
          <p:cNvSpPr>
            <a:spLocks noGrp="1"/>
          </p:cNvSpPr>
          <p:nvPr>
            <p:ph idx="1"/>
          </p:nvPr>
        </p:nvSpPr>
        <p:spPr>
          <a:xfrm>
            <a:off x="575850" y="1361914"/>
            <a:ext cx="10515600" cy="618636"/>
          </a:xfrm>
        </p:spPr>
        <p:txBody>
          <a:bodyPr>
            <a:normAutofit/>
          </a:bodyPr>
          <a:lstStyle/>
          <a:p>
            <a:r>
              <a:rPr kumimoji="1" lang="ja-JP" altLang="en-US" sz="2400" dirty="0"/>
              <a:t>研究室名：スポーツ流体研究室</a:t>
            </a:r>
          </a:p>
        </p:txBody>
      </p:sp>
      <p:sp>
        <p:nvSpPr>
          <p:cNvPr id="3" name="タイトル 2">
            <a:extLst>
              <a:ext uri="{FF2B5EF4-FFF2-40B4-BE49-F238E27FC236}">
                <a16:creationId xmlns:a16="http://schemas.microsoft.com/office/drawing/2014/main" id="{09841689-27C5-1D30-9A32-59322171177F}"/>
              </a:ext>
            </a:extLst>
          </p:cNvPr>
          <p:cNvSpPr>
            <a:spLocks noGrp="1"/>
          </p:cNvSpPr>
          <p:nvPr>
            <p:ph type="title"/>
          </p:nvPr>
        </p:nvSpPr>
        <p:spPr/>
        <p:txBody>
          <a:bodyPr/>
          <a:lstStyle/>
          <a:p>
            <a:r>
              <a:rPr kumimoji="1" lang="ja-JP" altLang="en-US" dirty="0"/>
              <a:t>研究紹介</a:t>
            </a:r>
          </a:p>
        </p:txBody>
      </p:sp>
      <p:sp>
        <p:nvSpPr>
          <p:cNvPr id="4" name="日付プレースホルダー 3">
            <a:extLst>
              <a:ext uri="{FF2B5EF4-FFF2-40B4-BE49-F238E27FC236}">
                <a16:creationId xmlns:a16="http://schemas.microsoft.com/office/drawing/2014/main" id="{D6FBE3EA-3E57-C2A5-3438-B3F3233A3C38}"/>
              </a:ext>
            </a:extLst>
          </p:cNvPr>
          <p:cNvSpPr>
            <a:spLocks noGrp="1"/>
          </p:cNvSpPr>
          <p:nvPr>
            <p:ph type="dt" sz="half" idx="10"/>
          </p:nvPr>
        </p:nvSpPr>
        <p:spPr/>
        <p:txBody>
          <a:bodyPr/>
          <a:lstStyle/>
          <a:p>
            <a:fld id="{1E41F557-69D6-483D-B5D3-3EF0D6322C6A}"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943E3EAF-F31B-1B53-F7F2-DA2669CD4EE0}"/>
              </a:ext>
            </a:extLst>
          </p:cNvPr>
          <p:cNvSpPr>
            <a:spLocks noGrp="1"/>
          </p:cNvSpPr>
          <p:nvPr>
            <p:ph type="ftr" sz="quarter" idx="11"/>
          </p:nvPr>
        </p:nvSpPr>
        <p:spPr/>
        <p:txBody>
          <a:bodyPr/>
          <a:lstStyle/>
          <a:p>
            <a:r>
              <a:rPr kumimoji="1" lang="ja-JP" altLang="en-US"/>
              <a:t>ミーティング</a:t>
            </a:r>
          </a:p>
        </p:txBody>
      </p:sp>
      <p:sp>
        <p:nvSpPr>
          <p:cNvPr id="6" name="スライド番号プレースホルダー 5">
            <a:extLst>
              <a:ext uri="{FF2B5EF4-FFF2-40B4-BE49-F238E27FC236}">
                <a16:creationId xmlns:a16="http://schemas.microsoft.com/office/drawing/2014/main" id="{D141CA74-9C35-2E53-6D6D-6F3FCF11994E}"/>
              </a:ext>
            </a:extLst>
          </p:cNvPr>
          <p:cNvSpPr>
            <a:spLocks noGrp="1"/>
          </p:cNvSpPr>
          <p:nvPr>
            <p:ph type="sldNum" sz="quarter" idx="12"/>
          </p:nvPr>
        </p:nvSpPr>
        <p:spPr/>
        <p:txBody>
          <a:bodyPr/>
          <a:lstStyle/>
          <a:p>
            <a:fld id="{F8B08C4F-6BF9-6C4B-888F-6DCDB884ECD8}" type="slidenum">
              <a:rPr kumimoji="1" lang="ja-JP" altLang="en-US" smtClean="0"/>
              <a:pPr/>
              <a:t>2</a:t>
            </a:fld>
            <a:endParaRPr kumimoji="1" lang="ja-JP" altLang="en-US"/>
          </a:p>
        </p:txBody>
      </p:sp>
      <p:sp>
        <p:nvSpPr>
          <p:cNvPr id="7" name="コンテンツ プレースホルダー 1">
            <a:extLst>
              <a:ext uri="{FF2B5EF4-FFF2-40B4-BE49-F238E27FC236}">
                <a16:creationId xmlns:a16="http://schemas.microsoft.com/office/drawing/2014/main" id="{22D1CE7F-1FC0-B63B-6269-49E00EB2354E}"/>
              </a:ext>
            </a:extLst>
          </p:cNvPr>
          <p:cNvSpPr txBox="1">
            <a:spLocks/>
          </p:cNvSpPr>
          <p:nvPr/>
        </p:nvSpPr>
        <p:spPr>
          <a:xfrm>
            <a:off x="714911" y="2948060"/>
            <a:ext cx="6224954" cy="9618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4400" dirty="0"/>
              <a:t>スポーツ</a:t>
            </a:r>
            <a:r>
              <a:rPr lang="en-US" altLang="ja-JP" sz="4400" dirty="0"/>
              <a:t>×</a:t>
            </a:r>
            <a:r>
              <a:rPr lang="ja-JP" altLang="en-US" sz="4400" dirty="0"/>
              <a:t>流体力学</a:t>
            </a:r>
          </a:p>
        </p:txBody>
      </p:sp>
      <p:pic>
        <p:nvPicPr>
          <p:cNvPr id="1028" name="Picture 4" descr="This CFD graphic shows areas of high and low pressure on the GT2 ...">
            <a:extLst>
              <a:ext uri="{FF2B5EF4-FFF2-40B4-BE49-F238E27FC236}">
                <a16:creationId xmlns:a16="http://schemas.microsoft.com/office/drawing/2014/main" id="{5F3A2CB1-1216-4640-61F3-A677A2DA33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9879" y="4152653"/>
            <a:ext cx="3195619" cy="2124978"/>
          </a:xfrm>
          <a:prstGeom prst="rect">
            <a:avLst/>
          </a:prstGeom>
          <a:noFill/>
          <a:extLst>
            <a:ext uri="{909E8E84-426E-40DD-AFC4-6F175D3DCCD1}">
              <a14:hiddenFill xmlns:a14="http://schemas.microsoft.com/office/drawing/2010/main">
                <a:solidFill>
                  <a:srgbClr val="FFFFFF"/>
                </a:solidFill>
              </a14:hiddenFill>
            </a:ext>
          </a:extLst>
        </p:spPr>
      </p:pic>
      <p:pic>
        <p:nvPicPr>
          <p:cNvPr id="8" name="1Sid8_60kmh">
            <a:hlinkClick r:id="" action="ppaction://media"/>
            <a:extLst>
              <a:ext uri="{FF2B5EF4-FFF2-40B4-BE49-F238E27FC236}">
                <a16:creationId xmlns:a16="http://schemas.microsoft.com/office/drawing/2014/main" id="{CB660F60-AE86-3670-0536-C5159E076B0E}"/>
              </a:ext>
            </a:extLst>
          </p:cNvPr>
          <p:cNvPicPr preferRelativeResize="0">
            <a:picLocks noChangeAspect="1"/>
          </p:cNvPicPr>
          <p:nvPr>
            <a:videoFile r:link="rId2"/>
            <p:extLst>
              <p:ext uri="{DAA4B4D4-6D71-4841-9C94-3DE7FCFB9230}">
                <p14:media xmlns:p14="http://schemas.microsoft.com/office/powerpoint/2010/main" r:embed="rId1"/>
              </p:ext>
            </p:extLst>
          </p:nvPr>
        </p:nvPicPr>
        <p:blipFill rotWithShape="1">
          <a:blip r:embed="rId6"/>
          <a:srcRect l="18563" t="22248" r="21050" b="21857"/>
          <a:stretch/>
        </p:blipFill>
        <p:spPr>
          <a:xfrm>
            <a:off x="8972336" y="4112143"/>
            <a:ext cx="3060954" cy="2124979"/>
          </a:xfrm>
          <a:prstGeom prst="rect">
            <a:avLst/>
          </a:prstGeom>
        </p:spPr>
      </p:pic>
      <p:sp>
        <p:nvSpPr>
          <p:cNvPr id="9" name="コンテンツ プレースホルダー 1">
            <a:extLst>
              <a:ext uri="{FF2B5EF4-FFF2-40B4-BE49-F238E27FC236}">
                <a16:creationId xmlns:a16="http://schemas.microsoft.com/office/drawing/2014/main" id="{CA23E1D0-A395-18F0-DE99-22E60A1BB017}"/>
              </a:ext>
            </a:extLst>
          </p:cNvPr>
          <p:cNvSpPr txBox="1">
            <a:spLocks/>
          </p:cNvSpPr>
          <p:nvPr/>
        </p:nvSpPr>
        <p:spPr>
          <a:xfrm>
            <a:off x="721186" y="4977841"/>
            <a:ext cx="4865274" cy="6186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t>すべての動くものに空気抵抗が発生する</a:t>
            </a:r>
          </a:p>
        </p:txBody>
      </p:sp>
      <p:pic>
        <p:nvPicPr>
          <p:cNvPr id="10" name="Picture 2">
            <a:extLst>
              <a:ext uri="{FF2B5EF4-FFF2-40B4-BE49-F238E27FC236}">
                <a16:creationId xmlns:a16="http://schemas.microsoft.com/office/drawing/2014/main" id="{024ACF1F-F986-DCBE-BC52-C0D43F8042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8367" y="1013040"/>
            <a:ext cx="4173083" cy="2861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08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4758"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8"/>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6F46528-16B6-5D90-85AE-67316F49D40A}"/>
              </a:ext>
            </a:extLst>
          </p:cNvPr>
          <p:cNvSpPr>
            <a:spLocks noGrp="1"/>
          </p:cNvSpPr>
          <p:nvPr>
            <p:ph type="title"/>
          </p:nvPr>
        </p:nvSpPr>
        <p:spPr/>
        <p:txBody>
          <a:bodyPr/>
          <a:lstStyle/>
          <a:p>
            <a:r>
              <a:rPr kumimoji="1" lang="ja-JP" altLang="en-US" dirty="0"/>
              <a:t>自転車トラック競技とは</a:t>
            </a:r>
          </a:p>
        </p:txBody>
      </p:sp>
      <p:sp>
        <p:nvSpPr>
          <p:cNvPr id="4" name="日付プレースホルダー 3">
            <a:extLst>
              <a:ext uri="{FF2B5EF4-FFF2-40B4-BE49-F238E27FC236}">
                <a16:creationId xmlns:a16="http://schemas.microsoft.com/office/drawing/2014/main" id="{6B65E352-09D4-0D97-768F-F792CBD2B6BE}"/>
              </a:ext>
            </a:extLst>
          </p:cNvPr>
          <p:cNvSpPr>
            <a:spLocks noGrp="1"/>
          </p:cNvSpPr>
          <p:nvPr>
            <p:ph type="dt" sz="half" idx="10"/>
          </p:nvPr>
        </p:nvSpPr>
        <p:spPr/>
        <p:txBody>
          <a:bodyPr/>
          <a:lstStyle/>
          <a:p>
            <a:fld id="{1E41F557-69D6-483D-B5D3-3EF0D6322C6A}"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557A9C16-A9C5-810D-0992-84D8448EC4BF}"/>
              </a:ext>
            </a:extLst>
          </p:cNvPr>
          <p:cNvSpPr>
            <a:spLocks noGrp="1"/>
          </p:cNvSpPr>
          <p:nvPr>
            <p:ph type="ftr" sz="quarter" idx="11"/>
          </p:nvPr>
        </p:nvSpPr>
        <p:spPr/>
        <p:txBody>
          <a:bodyPr/>
          <a:lstStyle/>
          <a:p>
            <a:r>
              <a:rPr kumimoji="1" lang="ja-JP" altLang="en-US"/>
              <a:t>ミーティング</a:t>
            </a:r>
          </a:p>
        </p:txBody>
      </p:sp>
      <p:sp>
        <p:nvSpPr>
          <p:cNvPr id="6" name="スライド番号プレースホルダー 5">
            <a:extLst>
              <a:ext uri="{FF2B5EF4-FFF2-40B4-BE49-F238E27FC236}">
                <a16:creationId xmlns:a16="http://schemas.microsoft.com/office/drawing/2014/main" id="{0214D1EB-2042-B3B9-3FA7-E0CC4BDFACF2}"/>
              </a:ext>
            </a:extLst>
          </p:cNvPr>
          <p:cNvSpPr>
            <a:spLocks noGrp="1"/>
          </p:cNvSpPr>
          <p:nvPr>
            <p:ph type="sldNum" sz="quarter" idx="12"/>
          </p:nvPr>
        </p:nvSpPr>
        <p:spPr/>
        <p:txBody>
          <a:bodyPr/>
          <a:lstStyle/>
          <a:p>
            <a:fld id="{F8B08C4F-6BF9-6C4B-888F-6DCDB884ECD8}" type="slidenum">
              <a:rPr kumimoji="1" lang="ja-JP" altLang="en-US" smtClean="0"/>
              <a:pPr/>
              <a:t>3</a:t>
            </a:fld>
            <a:endParaRPr kumimoji="1" lang="ja-JP" altLang="en-US"/>
          </a:p>
        </p:txBody>
      </p:sp>
      <p:pic>
        <p:nvPicPr>
          <p:cNvPr id="2050" name="Picture 2" descr="トラック・レース | 日本自転車競技連盟 WEB SITE">
            <a:extLst>
              <a:ext uri="{FF2B5EF4-FFF2-40B4-BE49-F238E27FC236}">
                <a16:creationId xmlns:a16="http://schemas.microsoft.com/office/drawing/2014/main" id="{3D5779D3-3354-4CC9-D039-B10BB4FEDB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8707" y="802905"/>
            <a:ext cx="3341320" cy="22219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85C412A9-D265-F322-E475-35FEBFC31A7A}"/>
              </a:ext>
            </a:extLst>
          </p:cNvPr>
          <p:cNvSpPr txBox="1"/>
          <p:nvPr/>
        </p:nvSpPr>
        <p:spPr>
          <a:xfrm>
            <a:off x="46511" y="1875778"/>
            <a:ext cx="9476356" cy="3344570"/>
          </a:xfrm>
          <a:prstGeom prst="rect">
            <a:avLst/>
          </a:prstGeom>
          <a:noFill/>
        </p:spPr>
        <p:txBody>
          <a:bodyPr wrap="square">
            <a:spAutoFit/>
          </a:bodyPr>
          <a:lstStyle/>
          <a:p>
            <a:pPr marL="0" indent="0">
              <a:lnSpc>
                <a:spcPct val="150000"/>
              </a:lnSpc>
              <a:buNone/>
            </a:pPr>
            <a:r>
              <a:rPr lang="ja-JP" altLang="en-US" sz="2400" b="1" dirty="0"/>
              <a:t>競技種目</a:t>
            </a:r>
            <a:r>
              <a:rPr lang="en-US" altLang="ja-JP" sz="2400" dirty="0"/>
              <a:t>:		</a:t>
            </a:r>
            <a:r>
              <a:rPr lang="ja-JP" altLang="en-US" sz="2400" dirty="0"/>
              <a:t>ケイリン，チームパシュート</a:t>
            </a:r>
            <a:r>
              <a:rPr lang="en-US" altLang="ja-JP" sz="2400" dirty="0"/>
              <a:t>,</a:t>
            </a:r>
            <a:r>
              <a:rPr lang="ja-JP" altLang="en-US" sz="2400" dirty="0"/>
              <a:t>タイムトライアル</a:t>
            </a:r>
            <a:endParaRPr lang="en-US" altLang="ja-JP" sz="2400" dirty="0"/>
          </a:p>
          <a:p>
            <a:pPr marL="0" indent="0">
              <a:lnSpc>
                <a:spcPct val="150000"/>
              </a:lnSpc>
              <a:buNone/>
            </a:pPr>
            <a:r>
              <a:rPr lang="ja-JP" altLang="en-US" sz="2400" b="1" dirty="0"/>
              <a:t>コース</a:t>
            </a:r>
            <a:r>
              <a:rPr lang="en-US" altLang="ja-JP" sz="2400" dirty="0"/>
              <a:t>:		</a:t>
            </a:r>
            <a:r>
              <a:rPr lang="ja-JP" altLang="en-US" sz="2400" dirty="0"/>
              <a:t>長円形型でレコードライン上走行</a:t>
            </a:r>
            <a:r>
              <a:rPr lang="en-US" altLang="ja-JP" sz="2400" dirty="0"/>
              <a:t>1</a:t>
            </a:r>
            <a:r>
              <a:rPr lang="ja-JP" altLang="en-US" sz="2400" dirty="0"/>
              <a:t>周</a:t>
            </a:r>
            <a:r>
              <a:rPr lang="en-US" altLang="ja-JP" sz="2400" dirty="0"/>
              <a:t>250m</a:t>
            </a:r>
          </a:p>
          <a:p>
            <a:pPr marL="0" indent="0">
              <a:lnSpc>
                <a:spcPct val="150000"/>
              </a:lnSpc>
              <a:buNone/>
            </a:pPr>
            <a:r>
              <a:rPr lang="en-US" altLang="ja-JP" sz="2400" dirty="0"/>
              <a:t>				</a:t>
            </a:r>
            <a:r>
              <a:rPr lang="ja-JP" altLang="en-US" sz="2400" dirty="0"/>
              <a:t>最大</a:t>
            </a:r>
            <a:r>
              <a:rPr lang="en-US" altLang="ja-JP" sz="2400" dirty="0"/>
              <a:t>15</a:t>
            </a:r>
            <a:r>
              <a:rPr lang="ja-JP" altLang="en-US" sz="2400" dirty="0"/>
              <a:t>～</a:t>
            </a:r>
            <a:r>
              <a:rPr lang="en-US" altLang="ja-JP" sz="2400" dirty="0"/>
              <a:t>45°</a:t>
            </a:r>
            <a:r>
              <a:rPr lang="ja-JP" altLang="en-US" sz="2400" dirty="0"/>
              <a:t>のバンク角がある</a:t>
            </a:r>
            <a:endParaRPr lang="en-US" altLang="ja-JP" sz="2400" dirty="0"/>
          </a:p>
          <a:p>
            <a:pPr marL="0" indent="0">
              <a:lnSpc>
                <a:spcPct val="150000"/>
              </a:lnSpc>
              <a:buNone/>
            </a:pPr>
            <a:r>
              <a:rPr kumimoji="1" lang="ja-JP" altLang="en-US" sz="2400" b="1" dirty="0"/>
              <a:t>速度</a:t>
            </a:r>
            <a:r>
              <a:rPr kumimoji="1" lang="en-US" altLang="ja-JP" sz="2400" dirty="0"/>
              <a:t>:			</a:t>
            </a:r>
            <a:r>
              <a:rPr kumimoji="1" lang="ja-JP" altLang="en-US" sz="2400" dirty="0"/>
              <a:t>最高速度</a:t>
            </a:r>
            <a:r>
              <a:rPr lang="en-US" altLang="ja-JP" sz="2400" dirty="0"/>
              <a:t>70</a:t>
            </a:r>
            <a:r>
              <a:rPr lang="ja-JP" altLang="en-US" sz="2400" dirty="0"/>
              <a:t>～</a:t>
            </a:r>
            <a:r>
              <a:rPr lang="en-US" altLang="ja-JP" sz="2400" dirty="0"/>
              <a:t>80km/h</a:t>
            </a:r>
          </a:p>
          <a:p>
            <a:pPr marL="0" indent="0">
              <a:lnSpc>
                <a:spcPct val="150000"/>
              </a:lnSpc>
              <a:buNone/>
            </a:pPr>
            <a:r>
              <a:rPr lang="ja-JP" altLang="en-US" sz="2400" b="1" dirty="0"/>
              <a:t>競技特長</a:t>
            </a:r>
            <a:r>
              <a:rPr lang="en-US" altLang="ja-JP" sz="2400" dirty="0"/>
              <a:t>:		</a:t>
            </a:r>
            <a:r>
              <a:rPr lang="ja-JP" altLang="en-US" sz="2400" dirty="0"/>
              <a:t>選手同士の駆け引きにより</a:t>
            </a:r>
            <a:endParaRPr lang="en-US" altLang="ja-JP" sz="2400" dirty="0"/>
          </a:p>
          <a:p>
            <a:pPr marL="0" indent="0">
              <a:lnSpc>
                <a:spcPct val="150000"/>
              </a:lnSpc>
              <a:buNone/>
            </a:pPr>
            <a:r>
              <a:rPr lang="en-US" altLang="ja-JP" sz="2400" dirty="0"/>
              <a:t>				</a:t>
            </a:r>
            <a:r>
              <a:rPr lang="ja-JP" altLang="en-US" sz="2400" dirty="0"/>
              <a:t>コースや高さが時々刻々と変化する</a:t>
            </a:r>
            <a:endParaRPr lang="en-US" altLang="ja-JP" dirty="0"/>
          </a:p>
        </p:txBody>
      </p:sp>
      <p:grpSp>
        <p:nvGrpSpPr>
          <p:cNvPr id="9" name="グループ化 8">
            <a:extLst>
              <a:ext uri="{FF2B5EF4-FFF2-40B4-BE49-F238E27FC236}">
                <a16:creationId xmlns:a16="http://schemas.microsoft.com/office/drawing/2014/main" id="{36D66C1B-2DEC-6AF1-F6AA-241DC9BEE98D}"/>
              </a:ext>
            </a:extLst>
          </p:cNvPr>
          <p:cNvGrpSpPr/>
          <p:nvPr/>
        </p:nvGrpSpPr>
        <p:grpSpPr>
          <a:xfrm>
            <a:off x="8483242" y="3713297"/>
            <a:ext cx="3452249" cy="2518655"/>
            <a:chOff x="8822332" y="2021724"/>
            <a:chExt cx="3182099" cy="2193232"/>
          </a:xfrm>
        </p:grpSpPr>
        <p:pic>
          <p:nvPicPr>
            <p:cNvPr id="10" name="図 9">
              <a:extLst>
                <a:ext uri="{FF2B5EF4-FFF2-40B4-BE49-F238E27FC236}">
                  <a16:creationId xmlns:a16="http://schemas.microsoft.com/office/drawing/2014/main" id="{F539CC2A-11AA-66AA-159F-54F70482245B}"/>
                </a:ext>
              </a:extLst>
            </p:cNvPr>
            <p:cNvPicPr>
              <a:picLocks noChangeAspect="1"/>
            </p:cNvPicPr>
            <p:nvPr/>
          </p:nvPicPr>
          <p:blipFill rotWithShape="1">
            <a:blip r:embed="rId4"/>
            <a:srcRect l="4456" t="8349" r="3069" b="6667"/>
            <a:stretch/>
          </p:blipFill>
          <p:spPr>
            <a:xfrm>
              <a:off x="8822332" y="2021724"/>
              <a:ext cx="3182099" cy="2193232"/>
            </a:xfrm>
            <a:prstGeom prst="rect">
              <a:avLst/>
            </a:prstGeom>
          </p:spPr>
        </p:pic>
        <p:sp>
          <p:nvSpPr>
            <p:cNvPr id="11" name="四角形: 角を丸くする 10">
              <a:extLst>
                <a:ext uri="{FF2B5EF4-FFF2-40B4-BE49-F238E27FC236}">
                  <a16:creationId xmlns:a16="http://schemas.microsoft.com/office/drawing/2014/main" id="{08F44412-F68D-77E4-D8F8-82135081A699}"/>
                </a:ext>
              </a:extLst>
            </p:cNvPr>
            <p:cNvSpPr/>
            <p:nvPr/>
          </p:nvSpPr>
          <p:spPr>
            <a:xfrm>
              <a:off x="9290538" y="2683196"/>
              <a:ext cx="2239108" cy="849923"/>
            </a:xfrm>
            <a:prstGeom prst="roundRect">
              <a:avLst>
                <a:gd name="adj" fmla="val 50000"/>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40329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FECE19F-C2A4-2754-92DB-75F3C8907B12}"/>
                  </a:ext>
                </a:extLst>
              </p:cNvPr>
              <p:cNvSpPr txBox="1"/>
              <p:nvPr/>
            </p:nvSpPr>
            <p:spPr>
              <a:xfrm>
                <a:off x="2287055" y="4816970"/>
                <a:ext cx="1392872" cy="5582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solidFill>
                                <a:srgbClr val="00B050"/>
                              </a:solidFill>
                              <a:latin typeface="Cambria Math" panose="02040503050406030204" pitchFamily="18" charset="0"/>
                            </a:rPr>
                          </m:ctrlPr>
                        </m:sSubPr>
                        <m:e>
                          <m:r>
                            <a:rPr kumimoji="1" lang="en-US" altLang="ja-JP" sz="2800" b="0" i="1" smtClean="0">
                              <a:solidFill>
                                <a:srgbClr val="00B050"/>
                              </a:solidFill>
                              <a:latin typeface="Cambria Math" panose="02040503050406030204" pitchFamily="18" charset="0"/>
                            </a:rPr>
                            <m:t>𝑙</m:t>
                          </m:r>
                        </m:e>
                        <m:sub>
                          <m:r>
                            <a:rPr kumimoji="1" lang="en-US" altLang="ja-JP" sz="2800" b="0" i="1" smtClean="0">
                              <a:solidFill>
                                <a:srgbClr val="00B050"/>
                              </a:solidFill>
                              <a:latin typeface="Cambria Math" panose="02040503050406030204" pitchFamily="18" charset="0"/>
                            </a:rPr>
                            <m:t>𝑐𝑔</m:t>
                          </m:r>
                        </m:sub>
                      </m:sSub>
                    </m:oMath>
                  </m:oMathPara>
                </a14:m>
                <a:endParaRPr kumimoji="1" lang="ja-JP" altLang="en-US" sz="3200" dirty="0">
                  <a:solidFill>
                    <a:srgbClr val="FF0066"/>
                  </a:solidFill>
                </a:endParaRPr>
              </a:p>
            </p:txBody>
          </p:sp>
        </mc:Choice>
        <mc:Fallback xmlns="">
          <p:sp>
            <p:nvSpPr>
              <p:cNvPr id="2" name="テキスト ボックス 1">
                <a:extLst>
                  <a:ext uri="{FF2B5EF4-FFF2-40B4-BE49-F238E27FC236}">
                    <a16:creationId xmlns:a16="http://schemas.microsoft.com/office/drawing/2014/main" id="{1FECE19F-C2A4-2754-92DB-75F3C8907B12}"/>
                  </a:ext>
                </a:extLst>
              </p:cNvPr>
              <p:cNvSpPr txBox="1">
                <a:spLocks noRot="1" noChangeAspect="1" noMove="1" noResize="1" noEditPoints="1" noAdjustHandles="1" noChangeArrowheads="1" noChangeShapeType="1" noTextEdit="1"/>
              </p:cNvSpPr>
              <p:nvPr/>
            </p:nvSpPr>
            <p:spPr>
              <a:xfrm>
                <a:off x="2287055" y="4816970"/>
                <a:ext cx="1392872" cy="55823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タイトル 2">
                <a:extLst>
                  <a:ext uri="{FF2B5EF4-FFF2-40B4-BE49-F238E27FC236}">
                    <a16:creationId xmlns:a16="http://schemas.microsoft.com/office/drawing/2014/main" id="{2655605A-5B85-2314-5A74-B494F8B25E78}"/>
                  </a:ext>
                </a:extLst>
              </p:cNvPr>
              <p:cNvSpPr>
                <a:spLocks noGrp="1"/>
              </p:cNvSpPr>
              <p:nvPr>
                <p:ph type="title"/>
              </p:nvPr>
            </p:nvSpPr>
            <p:spPr/>
            <p:txBody>
              <a:bodyPr/>
              <a:lstStyle/>
              <a:p>
                <a:r>
                  <a:rPr kumimoji="1" lang="ja-JP" altLang="en-US" dirty="0"/>
                  <a:t>乗車姿勢による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𝐶𝐺</m:t>
                        </m:r>
                      </m:sub>
                    </m:sSub>
                  </m:oMath>
                </a14:m>
                <a:endParaRPr kumimoji="1" lang="ja-JP" altLang="en-US" dirty="0"/>
              </a:p>
            </p:txBody>
          </p:sp>
        </mc:Choice>
        <mc:Fallback xmlns="">
          <p:sp>
            <p:nvSpPr>
              <p:cNvPr id="3" name="タイトル 2">
                <a:extLst>
                  <a:ext uri="{FF2B5EF4-FFF2-40B4-BE49-F238E27FC236}">
                    <a16:creationId xmlns:a16="http://schemas.microsoft.com/office/drawing/2014/main" id="{2655605A-5B85-2314-5A74-B494F8B25E78}"/>
                  </a:ext>
                </a:extLst>
              </p:cNvPr>
              <p:cNvSpPr>
                <a:spLocks noGrp="1" noRot="1" noChangeAspect="1" noMove="1" noResize="1" noEditPoints="1" noAdjustHandles="1" noChangeArrowheads="1" noChangeShapeType="1" noTextEdit="1"/>
              </p:cNvSpPr>
              <p:nvPr>
                <p:ph type="title"/>
              </p:nvPr>
            </p:nvSpPr>
            <p:spPr>
              <a:blipFill>
                <a:blip r:embed="rId4"/>
                <a:stretch>
                  <a:fillRect l="-1418" t="-25843" b="-32584"/>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EB6F4D1-D99D-9B91-4FAE-A5A7F07839BA}"/>
              </a:ext>
            </a:extLst>
          </p:cNvPr>
          <p:cNvSpPr>
            <a:spLocks noGrp="1"/>
          </p:cNvSpPr>
          <p:nvPr>
            <p:ph type="dt" sz="half" idx="10"/>
          </p:nvPr>
        </p:nvSpPr>
        <p:spPr/>
        <p:txBody>
          <a:bodyPr/>
          <a:lstStyle/>
          <a:p>
            <a:fld id="{1E41F557-69D6-483D-B5D3-3EF0D6322C6A}"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CF59B965-8DA6-19E0-0B60-05DA0AD5FC02}"/>
              </a:ext>
            </a:extLst>
          </p:cNvPr>
          <p:cNvSpPr>
            <a:spLocks noGrp="1"/>
          </p:cNvSpPr>
          <p:nvPr>
            <p:ph type="ftr" sz="quarter" idx="11"/>
          </p:nvPr>
        </p:nvSpPr>
        <p:spPr/>
        <p:txBody>
          <a:bodyPr/>
          <a:lstStyle/>
          <a:p>
            <a:r>
              <a:rPr kumimoji="1" lang="ja-JP" altLang="en-US"/>
              <a:t>ミーティング</a:t>
            </a:r>
          </a:p>
        </p:txBody>
      </p:sp>
      <p:sp>
        <p:nvSpPr>
          <p:cNvPr id="6" name="スライド番号プレースホルダー 5">
            <a:extLst>
              <a:ext uri="{FF2B5EF4-FFF2-40B4-BE49-F238E27FC236}">
                <a16:creationId xmlns:a16="http://schemas.microsoft.com/office/drawing/2014/main" id="{BA14C9C3-2CE4-AA5E-A4FF-F76A32A65307}"/>
              </a:ext>
            </a:extLst>
          </p:cNvPr>
          <p:cNvSpPr>
            <a:spLocks noGrp="1"/>
          </p:cNvSpPr>
          <p:nvPr>
            <p:ph type="sldNum" sz="quarter" idx="12"/>
          </p:nvPr>
        </p:nvSpPr>
        <p:spPr/>
        <p:txBody>
          <a:bodyPr/>
          <a:lstStyle/>
          <a:p>
            <a:fld id="{F8B08C4F-6BF9-6C4B-888F-6DCDB884ECD8}" type="slidenum">
              <a:rPr kumimoji="1" lang="ja-JP" altLang="en-US" smtClean="0"/>
              <a:pPr/>
              <a:t>4</a:t>
            </a:fld>
            <a:endParaRPr kumimoji="1" lang="ja-JP" altLang="en-US"/>
          </a:p>
        </p:txBody>
      </p:sp>
      <p:sp>
        <p:nvSpPr>
          <p:cNvPr id="8" name="Rectangle 18">
            <a:extLst>
              <a:ext uri="{FF2B5EF4-FFF2-40B4-BE49-F238E27FC236}">
                <a16:creationId xmlns:a16="http://schemas.microsoft.com/office/drawing/2014/main" id="{99E134B7-D6BE-AA9C-F057-39A34472DEB3}"/>
              </a:ext>
            </a:extLst>
          </p:cNvPr>
          <p:cNvSpPr>
            <a:spLocks noChangeArrowheads="1"/>
          </p:cNvSpPr>
          <p:nvPr/>
        </p:nvSpPr>
        <p:spPr bwMode="auto">
          <a:xfrm rot="1960097">
            <a:off x="3214558" y="3267078"/>
            <a:ext cx="173037" cy="387350"/>
          </a:xfrm>
          <a:prstGeom prst="rect">
            <a:avLst/>
          </a:prstGeom>
          <a:solidFill>
            <a:srgbClr val="000000"/>
          </a:solidFill>
          <a:ln w="9525">
            <a:solidFill>
              <a:srgbClr val="000000"/>
            </a:solidFill>
            <a:miter lim="800000"/>
            <a:headEnd/>
            <a:tailEnd/>
          </a:ln>
        </p:spPr>
        <p:txBody>
          <a:bodyPr vert="horz" wrap="square" lIns="74295" tIns="8890" rIns="74295" bIns="8890" numCol="1" anchor="t" anchorCtr="0" compatLnSpc="1">
            <a:prstTxWarp prst="textNoShape">
              <a:avLst/>
            </a:prstTxWarp>
          </a:bodyPr>
          <a:lstStyle/>
          <a:p>
            <a:endParaRPr lang="ja-JP" altLang="en-US"/>
          </a:p>
        </p:txBody>
      </p:sp>
      <p:sp>
        <p:nvSpPr>
          <p:cNvPr id="11" name="Oval 19">
            <a:extLst>
              <a:ext uri="{FF2B5EF4-FFF2-40B4-BE49-F238E27FC236}">
                <a16:creationId xmlns:a16="http://schemas.microsoft.com/office/drawing/2014/main" id="{59A1F9CB-11ED-B4C1-4A1F-30ADBC172364}"/>
              </a:ext>
            </a:extLst>
          </p:cNvPr>
          <p:cNvSpPr>
            <a:spLocks noChangeArrowheads="1"/>
          </p:cNvSpPr>
          <p:nvPr/>
        </p:nvSpPr>
        <p:spPr bwMode="auto">
          <a:xfrm rot="17585469">
            <a:off x="3231226" y="2267747"/>
            <a:ext cx="1019175" cy="887412"/>
          </a:xfrm>
          <a:prstGeom prst="ellipse">
            <a:avLst/>
          </a:prstGeom>
          <a:solidFill>
            <a:srgbClr val="FFFFFF"/>
          </a:solidFill>
          <a:ln w="9525">
            <a:solidFill>
              <a:srgbClr val="000000"/>
            </a:solidFill>
            <a:round/>
            <a:headEnd/>
            <a:tailEnd/>
          </a:ln>
        </p:spPr>
        <p:txBody>
          <a:bodyPr vert="horz" wrap="square" lIns="74295" tIns="8890" rIns="74295" bIns="8890" numCol="1" anchor="t" anchorCtr="0" compatLnSpc="1">
            <a:prstTxWarp prst="textNoShape">
              <a:avLst/>
            </a:prstTxWarp>
          </a:bodyPr>
          <a:lstStyle/>
          <a:p>
            <a:endParaRPr lang="ja-JP" altLang="en-US"/>
          </a:p>
        </p:txBody>
      </p:sp>
      <p:sp>
        <p:nvSpPr>
          <p:cNvPr id="12" name="Oval 20">
            <a:extLst>
              <a:ext uri="{FF2B5EF4-FFF2-40B4-BE49-F238E27FC236}">
                <a16:creationId xmlns:a16="http://schemas.microsoft.com/office/drawing/2014/main" id="{D20ED0A7-1145-6DB5-FB55-02EE73DF52E8}"/>
              </a:ext>
            </a:extLst>
          </p:cNvPr>
          <p:cNvSpPr>
            <a:spLocks noChangeArrowheads="1"/>
          </p:cNvSpPr>
          <p:nvPr/>
        </p:nvSpPr>
        <p:spPr bwMode="auto">
          <a:xfrm rot="20815967">
            <a:off x="3619369" y="2143127"/>
            <a:ext cx="457200" cy="600076"/>
          </a:xfrm>
          <a:prstGeom prst="ellipse">
            <a:avLst/>
          </a:prstGeom>
          <a:solidFill>
            <a:srgbClr val="FFFFFF"/>
          </a:solidFill>
          <a:ln w="9525">
            <a:solidFill>
              <a:srgbClr val="000000"/>
            </a:solidFill>
            <a:round/>
            <a:headEnd/>
            <a:tailEnd/>
          </a:ln>
        </p:spPr>
        <p:txBody>
          <a:bodyPr vert="horz" wrap="square" lIns="74295" tIns="8890" rIns="74295" bIns="8890" numCol="1" anchor="t" anchorCtr="0" compatLnSpc="1">
            <a:prstTxWarp prst="textNoShape">
              <a:avLst/>
            </a:prstTxWarp>
          </a:bodyPr>
          <a:lstStyle/>
          <a:p>
            <a:endParaRPr lang="ja-JP" altLang="en-US"/>
          </a:p>
        </p:txBody>
      </p:sp>
      <p:sp>
        <p:nvSpPr>
          <p:cNvPr id="13" name="Oval 21">
            <a:extLst>
              <a:ext uri="{FF2B5EF4-FFF2-40B4-BE49-F238E27FC236}">
                <a16:creationId xmlns:a16="http://schemas.microsoft.com/office/drawing/2014/main" id="{469D7726-72C1-B541-5E08-F6CF25275128}"/>
              </a:ext>
            </a:extLst>
          </p:cNvPr>
          <p:cNvSpPr>
            <a:spLocks noChangeArrowheads="1"/>
          </p:cNvSpPr>
          <p:nvPr/>
        </p:nvSpPr>
        <p:spPr bwMode="auto">
          <a:xfrm rot="984220">
            <a:off x="3228845" y="2295529"/>
            <a:ext cx="238125" cy="790575"/>
          </a:xfrm>
          <a:prstGeom prst="ellipse">
            <a:avLst/>
          </a:prstGeom>
          <a:solidFill>
            <a:srgbClr val="FFFFFF"/>
          </a:solidFill>
          <a:ln w="9525">
            <a:solidFill>
              <a:srgbClr val="000000"/>
            </a:solidFill>
            <a:round/>
            <a:headEnd/>
            <a:tailEnd/>
          </a:ln>
        </p:spPr>
        <p:txBody>
          <a:bodyPr vert="horz" wrap="square" lIns="74295" tIns="8890" rIns="74295" bIns="8890" numCol="1" anchor="t" anchorCtr="0" compatLnSpc="1">
            <a:prstTxWarp prst="textNoShape">
              <a:avLst/>
            </a:prstTxWarp>
          </a:bodyPr>
          <a:lstStyle/>
          <a:p>
            <a:endParaRPr lang="ja-JP" altLang="en-US"/>
          </a:p>
        </p:txBody>
      </p:sp>
      <p:sp>
        <p:nvSpPr>
          <p:cNvPr id="14" name="Oval 22">
            <a:extLst>
              <a:ext uri="{FF2B5EF4-FFF2-40B4-BE49-F238E27FC236}">
                <a16:creationId xmlns:a16="http://schemas.microsoft.com/office/drawing/2014/main" id="{AD338A29-D51A-6857-D5AF-78BEA871627B}"/>
              </a:ext>
            </a:extLst>
          </p:cNvPr>
          <p:cNvSpPr>
            <a:spLocks noChangeArrowheads="1"/>
          </p:cNvSpPr>
          <p:nvPr/>
        </p:nvSpPr>
        <p:spPr bwMode="auto">
          <a:xfrm rot="1874654">
            <a:off x="3333620" y="3105154"/>
            <a:ext cx="314325" cy="962025"/>
          </a:xfrm>
          <a:prstGeom prst="ellipse">
            <a:avLst/>
          </a:prstGeom>
          <a:solidFill>
            <a:srgbClr val="FFFFFF"/>
          </a:solidFill>
          <a:ln w="9525">
            <a:solidFill>
              <a:srgbClr val="000000"/>
            </a:solidFill>
            <a:round/>
            <a:headEnd/>
            <a:tailEnd/>
          </a:ln>
        </p:spPr>
        <p:txBody>
          <a:bodyPr vert="horz" wrap="square" lIns="74295" tIns="8890" rIns="74295" bIns="8890" numCol="1" anchor="t" anchorCtr="0" compatLnSpc="1">
            <a:prstTxWarp prst="textNoShape">
              <a:avLst/>
            </a:prstTxWarp>
          </a:bodyPr>
          <a:lstStyle/>
          <a:p>
            <a:endParaRPr lang="ja-JP" altLang="en-US"/>
          </a:p>
        </p:txBody>
      </p:sp>
      <p:sp>
        <p:nvSpPr>
          <p:cNvPr id="15" name="Oval 23">
            <a:extLst>
              <a:ext uri="{FF2B5EF4-FFF2-40B4-BE49-F238E27FC236}">
                <a16:creationId xmlns:a16="http://schemas.microsoft.com/office/drawing/2014/main" id="{FC2B27CF-76DD-195F-5665-F3290F7ADD6C}"/>
              </a:ext>
            </a:extLst>
          </p:cNvPr>
          <p:cNvSpPr>
            <a:spLocks noChangeArrowheads="1"/>
          </p:cNvSpPr>
          <p:nvPr/>
        </p:nvSpPr>
        <p:spPr bwMode="auto">
          <a:xfrm rot="2098397">
            <a:off x="3784470" y="2652716"/>
            <a:ext cx="238125" cy="790575"/>
          </a:xfrm>
          <a:prstGeom prst="ellipse">
            <a:avLst/>
          </a:prstGeom>
          <a:solidFill>
            <a:srgbClr val="FFFFFF"/>
          </a:solidFill>
          <a:ln w="9525">
            <a:solidFill>
              <a:srgbClr val="000000"/>
            </a:solidFill>
            <a:round/>
            <a:headEnd/>
            <a:tailEnd/>
          </a:ln>
        </p:spPr>
        <p:txBody>
          <a:bodyPr vert="horz" wrap="square" lIns="74295" tIns="8890" rIns="74295" bIns="8890" numCol="1" anchor="t" anchorCtr="0" compatLnSpc="1">
            <a:prstTxWarp prst="textNoShape">
              <a:avLst/>
            </a:prstTxWarp>
          </a:bodyPr>
          <a:lstStyle/>
          <a:p>
            <a:endParaRPr lang="ja-JP" altLang="en-US"/>
          </a:p>
        </p:txBody>
      </p:sp>
      <p:sp>
        <p:nvSpPr>
          <p:cNvPr id="16" name="Oval 24">
            <a:extLst>
              <a:ext uri="{FF2B5EF4-FFF2-40B4-BE49-F238E27FC236}">
                <a16:creationId xmlns:a16="http://schemas.microsoft.com/office/drawing/2014/main" id="{3BB3302F-D3D3-C91B-FE2D-2AB229F5D305}"/>
              </a:ext>
            </a:extLst>
          </p:cNvPr>
          <p:cNvSpPr>
            <a:spLocks noChangeArrowheads="1"/>
          </p:cNvSpPr>
          <p:nvPr/>
        </p:nvSpPr>
        <p:spPr bwMode="auto">
          <a:xfrm rot="2193051">
            <a:off x="2774820" y="2841629"/>
            <a:ext cx="277813" cy="1235075"/>
          </a:xfrm>
          <a:prstGeom prst="ellipse">
            <a:avLst/>
          </a:prstGeom>
          <a:solidFill>
            <a:srgbClr val="FFFFFF"/>
          </a:solidFill>
          <a:ln w="9525">
            <a:solidFill>
              <a:srgbClr val="000000"/>
            </a:solidFill>
            <a:round/>
            <a:headEnd/>
            <a:tailEnd/>
          </a:ln>
        </p:spPr>
        <p:txBody>
          <a:bodyPr vert="horz" wrap="square" lIns="74295" tIns="8890" rIns="74295" bIns="8890" numCol="1" anchor="t" anchorCtr="0" compatLnSpc="1">
            <a:prstTxWarp prst="textNoShape">
              <a:avLst/>
            </a:prstTxWarp>
          </a:bodyPr>
          <a:lstStyle/>
          <a:p>
            <a:endParaRPr lang="ja-JP" altLang="en-US"/>
          </a:p>
        </p:txBody>
      </p:sp>
      <p:sp>
        <p:nvSpPr>
          <p:cNvPr id="17" name="Oval 25">
            <a:extLst>
              <a:ext uri="{FF2B5EF4-FFF2-40B4-BE49-F238E27FC236}">
                <a16:creationId xmlns:a16="http://schemas.microsoft.com/office/drawing/2014/main" id="{83A5FDB2-CB14-73CA-4F0F-9E835291E0A5}"/>
              </a:ext>
            </a:extLst>
          </p:cNvPr>
          <p:cNvSpPr>
            <a:spLocks noChangeArrowheads="1"/>
          </p:cNvSpPr>
          <p:nvPr/>
        </p:nvSpPr>
        <p:spPr bwMode="auto">
          <a:xfrm rot="6132266">
            <a:off x="3558250" y="3145634"/>
            <a:ext cx="211138" cy="349250"/>
          </a:xfrm>
          <a:prstGeom prst="ellipse">
            <a:avLst/>
          </a:prstGeom>
          <a:solidFill>
            <a:srgbClr val="FFFFFF"/>
          </a:solidFill>
          <a:ln w="9525">
            <a:solidFill>
              <a:srgbClr val="000000"/>
            </a:solidFill>
            <a:round/>
            <a:headEnd/>
            <a:tailEnd/>
          </a:ln>
        </p:spPr>
        <p:txBody>
          <a:bodyPr vert="horz" wrap="square" lIns="74295" tIns="8890" rIns="74295" bIns="8890" numCol="1" anchor="t" anchorCtr="0" compatLnSpc="1">
            <a:prstTxWarp prst="textNoShape">
              <a:avLst/>
            </a:prstTxWarp>
          </a:bodyPr>
          <a:lstStyle/>
          <a:p>
            <a:endParaRPr lang="ja-JP" altLang="en-US"/>
          </a:p>
        </p:txBody>
      </p:sp>
      <p:sp>
        <p:nvSpPr>
          <p:cNvPr id="18" name="Oval 27">
            <a:extLst>
              <a:ext uri="{FF2B5EF4-FFF2-40B4-BE49-F238E27FC236}">
                <a16:creationId xmlns:a16="http://schemas.microsoft.com/office/drawing/2014/main" id="{BCE8E8E0-71FC-543D-45D9-0F55125DC371}"/>
              </a:ext>
            </a:extLst>
          </p:cNvPr>
          <p:cNvSpPr>
            <a:spLocks noChangeArrowheads="1"/>
          </p:cNvSpPr>
          <p:nvPr/>
        </p:nvSpPr>
        <p:spPr bwMode="auto">
          <a:xfrm>
            <a:off x="3466970" y="3205166"/>
            <a:ext cx="214313" cy="238125"/>
          </a:xfrm>
          <a:prstGeom prst="ellipse">
            <a:avLst/>
          </a:prstGeom>
          <a:solidFill>
            <a:srgbClr val="FFFFFF"/>
          </a:solidFill>
          <a:ln w="9525">
            <a:solidFill>
              <a:srgbClr val="000000"/>
            </a:solidFill>
            <a:round/>
            <a:headEnd/>
            <a:tailEnd/>
          </a:ln>
        </p:spPr>
        <p:txBody>
          <a:bodyPr vert="horz" wrap="square" lIns="74295" tIns="8890" rIns="74295" bIns="8890" numCol="1" anchor="t" anchorCtr="0" compatLnSpc="1">
            <a:prstTxWarp prst="textNoShape">
              <a:avLst/>
            </a:prstTxWarp>
          </a:bodyPr>
          <a:lstStyle/>
          <a:p>
            <a:endParaRPr lang="ja-JP" altLang="en-US"/>
          </a:p>
        </p:txBody>
      </p:sp>
      <p:sp>
        <p:nvSpPr>
          <p:cNvPr id="19" name="Oval 28">
            <a:extLst>
              <a:ext uri="{FF2B5EF4-FFF2-40B4-BE49-F238E27FC236}">
                <a16:creationId xmlns:a16="http://schemas.microsoft.com/office/drawing/2014/main" id="{3F250879-4BFC-11AF-22B5-F1E2C7004104}"/>
              </a:ext>
            </a:extLst>
          </p:cNvPr>
          <p:cNvSpPr>
            <a:spLocks noChangeArrowheads="1"/>
          </p:cNvSpPr>
          <p:nvPr/>
        </p:nvSpPr>
        <p:spPr bwMode="auto">
          <a:xfrm rot="1874654">
            <a:off x="2868483" y="3687765"/>
            <a:ext cx="276225" cy="1316038"/>
          </a:xfrm>
          <a:prstGeom prst="ellipse">
            <a:avLst/>
          </a:prstGeom>
          <a:solidFill>
            <a:srgbClr val="FFFFFF"/>
          </a:solidFill>
          <a:ln w="9525">
            <a:solidFill>
              <a:srgbClr val="000000"/>
            </a:solidFill>
            <a:round/>
            <a:headEnd/>
            <a:tailEnd/>
          </a:ln>
        </p:spPr>
        <p:txBody>
          <a:bodyPr vert="horz" wrap="square" lIns="74295" tIns="8890" rIns="74295" bIns="8890" numCol="1" anchor="t" anchorCtr="0" compatLnSpc="1">
            <a:prstTxWarp prst="textNoShape">
              <a:avLst/>
            </a:prstTxWarp>
          </a:bodyPr>
          <a:lstStyle/>
          <a:p>
            <a:endParaRPr lang="ja-JP" altLang="en-US"/>
          </a:p>
        </p:txBody>
      </p:sp>
      <p:sp>
        <p:nvSpPr>
          <p:cNvPr id="20" name="Oval 29">
            <a:extLst>
              <a:ext uri="{FF2B5EF4-FFF2-40B4-BE49-F238E27FC236}">
                <a16:creationId xmlns:a16="http://schemas.microsoft.com/office/drawing/2014/main" id="{8718CC3E-6206-CF9E-969F-53864C4112ED}"/>
              </a:ext>
            </a:extLst>
          </p:cNvPr>
          <p:cNvSpPr>
            <a:spLocks noChangeArrowheads="1"/>
          </p:cNvSpPr>
          <p:nvPr/>
        </p:nvSpPr>
        <p:spPr bwMode="auto">
          <a:xfrm rot="1844721">
            <a:off x="2457319" y="3817194"/>
            <a:ext cx="266700" cy="171450"/>
          </a:xfrm>
          <a:prstGeom prst="ellipse">
            <a:avLst/>
          </a:prstGeom>
          <a:solidFill>
            <a:srgbClr val="FFFFFF"/>
          </a:solidFill>
          <a:ln w="9525">
            <a:solidFill>
              <a:srgbClr val="000000"/>
            </a:solidFill>
            <a:round/>
            <a:headEnd/>
            <a:tailEnd/>
          </a:ln>
        </p:spPr>
        <p:txBody>
          <a:bodyPr vert="horz" wrap="square" lIns="74295" tIns="8890" rIns="74295" bIns="8890" numCol="1" anchor="t" anchorCtr="0" compatLnSpc="1">
            <a:prstTxWarp prst="textNoShape">
              <a:avLst/>
            </a:prstTxWarp>
          </a:bodyPr>
          <a:lstStyle/>
          <a:p>
            <a:endParaRPr lang="ja-JP" altLang="en-US"/>
          </a:p>
        </p:txBody>
      </p:sp>
      <p:sp>
        <p:nvSpPr>
          <p:cNvPr id="21" name="Oval 30">
            <a:extLst>
              <a:ext uri="{FF2B5EF4-FFF2-40B4-BE49-F238E27FC236}">
                <a16:creationId xmlns:a16="http://schemas.microsoft.com/office/drawing/2014/main" id="{D18B0328-E5B0-D4BC-BC68-A6851697DAAE}"/>
              </a:ext>
            </a:extLst>
          </p:cNvPr>
          <p:cNvSpPr>
            <a:spLocks noChangeArrowheads="1"/>
          </p:cNvSpPr>
          <p:nvPr/>
        </p:nvSpPr>
        <p:spPr bwMode="auto">
          <a:xfrm rot="1844721">
            <a:off x="2590669" y="4752978"/>
            <a:ext cx="266700" cy="171450"/>
          </a:xfrm>
          <a:prstGeom prst="ellipse">
            <a:avLst/>
          </a:prstGeom>
          <a:solidFill>
            <a:srgbClr val="FFFFFF"/>
          </a:solidFill>
          <a:ln w="9525">
            <a:solidFill>
              <a:srgbClr val="000000"/>
            </a:solidFill>
            <a:round/>
            <a:headEnd/>
            <a:tailEnd/>
          </a:ln>
        </p:spPr>
        <p:txBody>
          <a:bodyPr vert="horz" wrap="square" lIns="74295" tIns="8890" rIns="74295" bIns="8890" numCol="1" anchor="t" anchorCtr="0" compatLnSpc="1">
            <a:prstTxWarp prst="textNoShape">
              <a:avLst/>
            </a:prstTxWarp>
          </a:bodyPr>
          <a:lstStyle/>
          <a:p>
            <a:endParaRPr lang="ja-JP" altLang="en-US"/>
          </a:p>
        </p:txBody>
      </p:sp>
      <p:sp>
        <p:nvSpPr>
          <p:cNvPr id="22" name="Oval 31">
            <a:extLst>
              <a:ext uri="{FF2B5EF4-FFF2-40B4-BE49-F238E27FC236}">
                <a16:creationId xmlns:a16="http://schemas.microsoft.com/office/drawing/2014/main" id="{AB18001F-ADBE-3639-8074-2BC954BF1E03}"/>
              </a:ext>
            </a:extLst>
          </p:cNvPr>
          <p:cNvSpPr>
            <a:spLocks noChangeArrowheads="1"/>
          </p:cNvSpPr>
          <p:nvPr/>
        </p:nvSpPr>
        <p:spPr bwMode="auto">
          <a:xfrm rot="2077327">
            <a:off x="2573207" y="3509966"/>
            <a:ext cx="182562" cy="1731963"/>
          </a:xfrm>
          <a:prstGeom prst="ellipse">
            <a:avLst/>
          </a:prstGeom>
          <a:solidFill>
            <a:srgbClr val="000000"/>
          </a:solidFill>
          <a:ln w="25400">
            <a:solidFill>
              <a:srgbClr val="000000"/>
            </a:solidFill>
            <a:round/>
            <a:headEnd/>
            <a:tailEnd/>
          </a:ln>
        </p:spPr>
        <p:txBody>
          <a:bodyPr vert="horz" wrap="square" lIns="74295" tIns="8890" rIns="74295" bIns="8890" numCol="1" anchor="t" anchorCtr="0" compatLnSpc="1">
            <a:prstTxWarp prst="textNoShape">
              <a:avLst/>
            </a:prstTxWarp>
          </a:bodyPr>
          <a:lstStyle/>
          <a:p>
            <a:endParaRPr lang="ja-JP" altLang="en-US"/>
          </a:p>
        </p:txBody>
      </p:sp>
      <p:sp>
        <p:nvSpPr>
          <p:cNvPr id="23" name="Oval 34">
            <a:extLst>
              <a:ext uri="{FF2B5EF4-FFF2-40B4-BE49-F238E27FC236}">
                <a16:creationId xmlns:a16="http://schemas.microsoft.com/office/drawing/2014/main" id="{E2ABE5EA-2B00-C760-86B0-9A8B415B20DC}"/>
              </a:ext>
            </a:extLst>
          </p:cNvPr>
          <p:cNvSpPr>
            <a:spLocks noChangeArrowheads="1"/>
          </p:cNvSpPr>
          <p:nvPr/>
        </p:nvSpPr>
        <p:spPr bwMode="auto">
          <a:xfrm rot="20429193">
            <a:off x="3225090" y="2794356"/>
            <a:ext cx="204788" cy="508000"/>
          </a:xfrm>
          <a:prstGeom prst="ellipse">
            <a:avLst/>
          </a:prstGeom>
          <a:solidFill>
            <a:srgbClr val="FFFFFF"/>
          </a:solidFill>
          <a:ln w="9525">
            <a:solidFill>
              <a:srgbClr val="000000"/>
            </a:solidFill>
            <a:round/>
            <a:headEnd/>
            <a:tailEnd/>
          </a:ln>
        </p:spPr>
        <p:txBody>
          <a:bodyPr vert="horz" wrap="square" lIns="74295" tIns="8890" rIns="74295" bIns="8890" numCol="1" anchor="t" anchorCtr="0" compatLnSpc="1">
            <a:prstTxWarp prst="textNoShape">
              <a:avLst/>
            </a:prstTxWarp>
          </a:bodyPr>
          <a:lstStyle/>
          <a:p>
            <a:endParaRPr lang="ja-JP" altLang="en-US"/>
          </a:p>
        </p:txBody>
      </p:sp>
      <p:cxnSp>
        <p:nvCxnSpPr>
          <p:cNvPr id="24" name="AutoShape 32">
            <a:extLst>
              <a:ext uri="{FF2B5EF4-FFF2-40B4-BE49-F238E27FC236}">
                <a16:creationId xmlns:a16="http://schemas.microsoft.com/office/drawing/2014/main" id="{A8E29A3F-54C6-1780-DD8E-99F139BB4353}"/>
              </a:ext>
            </a:extLst>
          </p:cNvPr>
          <p:cNvCxnSpPr>
            <a:cxnSpLocks noChangeShapeType="1"/>
          </p:cNvCxnSpPr>
          <p:nvPr/>
        </p:nvCxnSpPr>
        <p:spPr bwMode="auto">
          <a:xfrm flipV="1">
            <a:off x="2624008" y="3519490"/>
            <a:ext cx="561975" cy="717550"/>
          </a:xfrm>
          <a:prstGeom prst="straightConnector1">
            <a:avLst/>
          </a:prstGeom>
          <a:noFill/>
          <a:ln w="63500">
            <a:solidFill>
              <a:srgbClr val="000000"/>
            </a:solidFill>
            <a:round/>
            <a:headEnd/>
            <a:tailEnd/>
          </a:ln>
          <a:extLst>
            <a:ext uri="{909E8E84-426E-40DD-AFC4-6F175D3DCCD1}">
              <a14:hiddenFill xmlns:a14="http://schemas.microsoft.com/office/drawing/2010/main">
                <a:noFill/>
              </a14:hiddenFill>
            </a:ext>
          </a:extLst>
        </p:spPr>
      </p:cxnSp>
      <p:cxnSp>
        <p:nvCxnSpPr>
          <p:cNvPr id="25" name="AutoShape 33">
            <a:extLst>
              <a:ext uri="{FF2B5EF4-FFF2-40B4-BE49-F238E27FC236}">
                <a16:creationId xmlns:a16="http://schemas.microsoft.com/office/drawing/2014/main" id="{1C427465-722A-2EDA-6B85-C14D2B303D6A}"/>
              </a:ext>
            </a:extLst>
          </p:cNvPr>
          <p:cNvCxnSpPr>
            <a:cxnSpLocks noChangeShapeType="1"/>
          </p:cNvCxnSpPr>
          <p:nvPr/>
        </p:nvCxnSpPr>
        <p:spPr bwMode="auto">
          <a:xfrm>
            <a:off x="2892294" y="3163891"/>
            <a:ext cx="869950" cy="619125"/>
          </a:xfrm>
          <a:prstGeom prst="straightConnector1">
            <a:avLst/>
          </a:prstGeom>
          <a:noFill/>
          <a:ln w="63500">
            <a:solidFill>
              <a:srgbClr val="000000"/>
            </a:solidFill>
            <a:round/>
            <a:headEnd/>
            <a:tailEnd/>
          </a:ln>
          <a:extLst>
            <a:ext uri="{909E8E84-426E-40DD-AFC4-6F175D3DCCD1}">
              <a14:hiddenFill xmlns:a14="http://schemas.microsoft.com/office/drawing/2010/main">
                <a:noFill/>
              </a14:hiddenFill>
            </a:ext>
          </a:extLst>
        </p:spPr>
      </p:cxnSp>
      <p:cxnSp>
        <p:nvCxnSpPr>
          <p:cNvPr id="26" name="AutoShape 32">
            <a:extLst>
              <a:ext uri="{FF2B5EF4-FFF2-40B4-BE49-F238E27FC236}">
                <a16:creationId xmlns:a16="http://schemas.microsoft.com/office/drawing/2014/main" id="{154C3C8C-E648-3009-4AAC-0263347712F3}"/>
              </a:ext>
            </a:extLst>
          </p:cNvPr>
          <p:cNvCxnSpPr>
            <a:cxnSpLocks noChangeShapeType="1"/>
          </p:cNvCxnSpPr>
          <p:nvPr/>
        </p:nvCxnSpPr>
        <p:spPr bwMode="auto">
          <a:xfrm flipV="1">
            <a:off x="2800632" y="3595985"/>
            <a:ext cx="456998" cy="813472"/>
          </a:xfrm>
          <a:prstGeom prst="straightConnector1">
            <a:avLst/>
          </a:prstGeom>
          <a:noFill/>
          <a:ln w="63500">
            <a:solidFill>
              <a:srgbClr val="000000"/>
            </a:solidFill>
            <a:round/>
            <a:headEnd/>
            <a:tailEnd/>
          </a:ln>
          <a:extLst>
            <a:ext uri="{909E8E84-426E-40DD-AFC4-6F175D3DCCD1}">
              <a14:hiddenFill xmlns:a14="http://schemas.microsoft.com/office/drawing/2010/main">
                <a:noFill/>
              </a14:hiddenFill>
            </a:ext>
          </a:extLst>
        </p:spPr>
      </p:cxnSp>
      <p:cxnSp>
        <p:nvCxnSpPr>
          <p:cNvPr id="27" name="AutoShape 33">
            <a:extLst>
              <a:ext uri="{FF2B5EF4-FFF2-40B4-BE49-F238E27FC236}">
                <a16:creationId xmlns:a16="http://schemas.microsoft.com/office/drawing/2014/main" id="{5DAD5ED5-D832-1EC0-392C-D181EEE74068}"/>
              </a:ext>
            </a:extLst>
          </p:cNvPr>
          <p:cNvCxnSpPr>
            <a:cxnSpLocks noChangeShapeType="1"/>
          </p:cNvCxnSpPr>
          <p:nvPr/>
        </p:nvCxnSpPr>
        <p:spPr bwMode="auto">
          <a:xfrm>
            <a:off x="1442897" y="4614298"/>
            <a:ext cx="1333950" cy="869569"/>
          </a:xfrm>
          <a:prstGeom prst="straightConnector1">
            <a:avLst/>
          </a:prstGeom>
          <a:noFill/>
          <a:ln w="63500">
            <a:solidFill>
              <a:srgbClr val="000000"/>
            </a:solidFill>
            <a:round/>
            <a:headEnd/>
            <a:tailEnd/>
          </a:ln>
          <a:extLst>
            <a:ext uri="{909E8E84-426E-40DD-AFC4-6F175D3DCCD1}">
              <a14:hiddenFill xmlns:a14="http://schemas.microsoft.com/office/drawing/2010/main">
                <a:noFill/>
              </a14:hiddenFill>
            </a:ext>
          </a:extLst>
        </p:spPr>
      </p:cxnSp>
      <p:cxnSp>
        <p:nvCxnSpPr>
          <p:cNvPr id="28" name="AutoShape 33">
            <a:extLst>
              <a:ext uri="{FF2B5EF4-FFF2-40B4-BE49-F238E27FC236}">
                <a16:creationId xmlns:a16="http://schemas.microsoft.com/office/drawing/2014/main" id="{5D6952BE-E58E-A38C-3C47-D2356A2B45C3}"/>
              </a:ext>
            </a:extLst>
          </p:cNvPr>
          <p:cNvCxnSpPr>
            <a:cxnSpLocks noChangeShapeType="1"/>
          </p:cNvCxnSpPr>
          <p:nvPr/>
        </p:nvCxnSpPr>
        <p:spPr bwMode="auto">
          <a:xfrm flipV="1">
            <a:off x="1497113" y="5473380"/>
            <a:ext cx="1279734" cy="19583"/>
          </a:xfrm>
          <a:prstGeom prst="straightConnector1">
            <a:avLst/>
          </a:prstGeom>
          <a:noFill/>
          <a:ln w="63500">
            <a:solidFill>
              <a:srgbClr val="000000"/>
            </a:solidFill>
            <a:round/>
            <a:headEnd/>
            <a:tailEnd/>
          </a:ln>
          <a:extLst>
            <a:ext uri="{909E8E84-426E-40DD-AFC4-6F175D3DCCD1}">
              <a14:hiddenFill xmlns:a14="http://schemas.microsoft.com/office/drawing/2010/main">
                <a:noFill/>
              </a14:hiddenFill>
            </a:ext>
          </a:extLst>
        </p:spPr>
      </p:cxnSp>
      <p:sp>
        <p:nvSpPr>
          <p:cNvPr id="29" name="楕円 28">
            <a:extLst>
              <a:ext uri="{FF2B5EF4-FFF2-40B4-BE49-F238E27FC236}">
                <a16:creationId xmlns:a16="http://schemas.microsoft.com/office/drawing/2014/main" id="{EE09C1CB-0297-063E-BD44-8780A0E18B80}"/>
              </a:ext>
            </a:extLst>
          </p:cNvPr>
          <p:cNvSpPr/>
          <p:nvPr/>
        </p:nvSpPr>
        <p:spPr>
          <a:xfrm>
            <a:off x="2124038" y="4959673"/>
            <a:ext cx="203013" cy="203013"/>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Oval 26">
            <a:extLst>
              <a:ext uri="{FF2B5EF4-FFF2-40B4-BE49-F238E27FC236}">
                <a16:creationId xmlns:a16="http://schemas.microsoft.com/office/drawing/2014/main" id="{E7B12171-DDFD-E54E-367E-F4575ED0DAF5}"/>
              </a:ext>
            </a:extLst>
          </p:cNvPr>
          <p:cNvSpPr>
            <a:spLocks noChangeArrowheads="1"/>
          </p:cNvSpPr>
          <p:nvPr/>
        </p:nvSpPr>
        <p:spPr bwMode="auto">
          <a:xfrm>
            <a:off x="3305045" y="3105154"/>
            <a:ext cx="214313" cy="238125"/>
          </a:xfrm>
          <a:prstGeom prst="ellipse">
            <a:avLst/>
          </a:prstGeom>
          <a:solidFill>
            <a:srgbClr val="FFFFFF"/>
          </a:solidFill>
          <a:ln w="9525">
            <a:solidFill>
              <a:srgbClr val="000000"/>
            </a:solidFill>
            <a:round/>
            <a:headEnd/>
            <a:tailEnd/>
          </a:ln>
        </p:spPr>
        <p:txBody>
          <a:bodyPr vert="horz" wrap="square" lIns="74295" tIns="8890" rIns="74295" bIns="8890" numCol="1" anchor="t" anchorCtr="0" compatLnSpc="1">
            <a:prstTxWarp prst="textNoShape">
              <a:avLst/>
            </a:prstTxWarp>
          </a:bodyPr>
          <a:lstStyle/>
          <a:p>
            <a:endParaRPr lang="ja-JP" altLang="en-US"/>
          </a:p>
        </p:txBody>
      </p:sp>
      <p:sp>
        <p:nvSpPr>
          <p:cNvPr id="31" name="楕円 30">
            <a:extLst>
              <a:ext uri="{FF2B5EF4-FFF2-40B4-BE49-F238E27FC236}">
                <a16:creationId xmlns:a16="http://schemas.microsoft.com/office/drawing/2014/main" id="{7A502878-40D7-8C81-DE33-70C4FDCF65E3}"/>
              </a:ext>
            </a:extLst>
          </p:cNvPr>
          <p:cNvSpPr/>
          <p:nvPr/>
        </p:nvSpPr>
        <p:spPr>
          <a:xfrm>
            <a:off x="3538130" y="2778850"/>
            <a:ext cx="203013" cy="2030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1" name="テキスト ボックス 1130">
            <a:extLst>
              <a:ext uri="{FF2B5EF4-FFF2-40B4-BE49-F238E27FC236}">
                <a16:creationId xmlns:a16="http://schemas.microsoft.com/office/drawing/2014/main" id="{958B109C-F43E-8086-991A-FD4C5B729E7C}"/>
              </a:ext>
            </a:extLst>
          </p:cNvPr>
          <p:cNvSpPr txBox="1"/>
          <p:nvPr/>
        </p:nvSpPr>
        <p:spPr>
          <a:xfrm>
            <a:off x="3319375" y="897218"/>
            <a:ext cx="6095844" cy="584775"/>
          </a:xfrm>
          <a:prstGeom prst="rect">
            <a:avLst/>
          </a:prstGeom>
          <a:noFill/>
        </p:spPr>
        <p:txBody>
          <a:bodyPr wrap="square" rtlCol="0">
            <a:spAutoFit/>
          </a:bodyPr>
          <a:lstStyle/>
          <a:p>
            <a:r>
              <a:rPr kumimoji="1" lang="ja-JP" altLang="en-US" sz="3200" dirty="0"/>
              <a:t>コースによる走行状態の違い</a:t>
            </a:r>
          </a:p>
        </p:txBody>
      </p:sp>
      <p:cxnSp>
        <p:nvCxnSpPr>
          <p:cNvPr id="1133" name="直線コネクタ 1132">
            <a:extLst>
              <a:ext uri="{FF2B5EF4-FFF2-40B4-BE49-F238E27FC236}">
                <a16:creationId xmlns:a16="http://schemas.microsoft.com/office/drawing/2014/main" id="{1C194B6F-0E94-BB11-5542-5C34B5E7C7E7}"/>
              </a:ext>
            </a:extLst>
          </p:cNvPr>
          <p:cNvCxnSpPr>
            <a:cxnSpLocks/>
            <a:stCxn id="31" idx="2"/>
            <a:endCxn id="31" idx="6"/>
          </p:cNvCxnSpPr>
          <p:nvPr/>
        </p:nvCxnSpPr>
        <p:spPr>
          <a:xfrm>
            <a:off x="3538130" y="2880356"/>
            <a:ext cx="203013" cy="0"/>
          </a:xfrm>
          <a:prstGeom prst="line">
            <a:avLst/>
          </a:prstGeom>
        </p:spPr>
        <p:style>
          <a:lnRef idx="1">
            <a:schemeClr val="dk1"/>
          </a:lnRef>
          <a:fillRef idx="0">
            <a:schemeClr val="dk1"/>
          </a:fillRef>
          <a:effectRef idx="0">
            <a:schemeClr val="dk1"/>
          </a:effectRef>
          <a:fontRef idx="minor">
            <a:schemeClr val="tx1"/>
          </a:fontRef>
        </p:style>
      </p:cxnSp>
      <p:cxnSp>
        <p:nvCxnSpPr>
          <p:cNvPr id="1134" name="直線コネクタ 1133">
            <a:extLst>
              <a:ext uri="{FF2B5EF4-FFF2-40B4-BE49-F238E27FC236}">
                <a16:creationId xmlns:a16="http://schemas.microsoft.com/office/drawing/2014/main" id="{D9D8CCCC-0838-CE09-5F1C-9AF37E2B1E75}"/>
              </a:ext>
            </a:extLst>
          </p:cNvPr>
          <p:cNvCxnSpPr>
            <a:cxnSpLocks/>
            <a:stCxn id="31" idx="0"/>
            <a:endCxn id="31" idx="4"/>
          </p:cNvCxnSpPr>
          <p:nvPr/>
        </p:nvCxnSpPr>
        <p:spPr>
          <a:xfrm>
            <a:off x="3639636" y="2778850"/>
            <a:ext cx="0" cy="203013"/>
          </a:xfrm>
          <a:prstGeom prst="line">
            <a:avLst/>
          </a:prstGeom>
        </p:spPr>
        <p:style>
          <a:lnRef idx="1">
            <a:schemeClr val="dk1"/>
          </a:lnRef>
          <a:fillRef idx="0">
            <a:schemeClr val="dk1"/>
          </a:fillRef>
          <a:effectRef idx="0">
            <a:schemeClr val="dk1"/>
          </a:effectRef>
          <a:fontRef idx="minor">
            <a:schemeClr val="tx1"/>
          </a:fontRef>
        </p:style>
      </p:cxnSp>
      <p:sp>
        <p:nvSpPr>
          <p:cNvPr id="1135" name="フリーフォーム: 図形 1134">
            <a:extLst>
              <a:ext uri="{FF2B5EF4-FFF2-40B4-BE49-F238E27FC236}">
                <a16:creationId xmlns:a16="http://schemas.microsoft.com/office/drawing/2014/main" id="{7EDBD42D-C9E6-6F86-786C-5324BDD67AEA}"/>
              </a:ext>
            </a:extLst>
          </p:cNvPr>
          <p:cNvSpPr/>
          <p:nvPr/>
        </p:nvSpPr>
        <p:spPr>
          <a:xfrm>
            <a:off x="3640451" y="2788991"/>
            <a:ext cx="90488" cy="85725"/>
          </a:xfrm>
          <a:custGeom>
            <a:avLst/>
            <a:gdLst>
              <a:gd name="connsiteX0" fmla="*/ 7144 w 90488"/>
              <a:gd name="connsiteY0" fmla="*/ 0 h 85725"/>
              <a:gd name="connsiteX1" fmla="*/ 54769 w 90488"/>
              <a:gd name="connsiteY1" fmla="*/ 16669 h 85725"/>
              <a:gd name="connsiteX2" fmla="*/ 80963 w 90488"/>
              <a:gd name="connsiteY2" fmla="*/ 42862 h 85725"/>
              <a:gd name="connsiteX3" fmla="*/ 90488 w 90488"/>
              <a:gd name="connsiteY3" fmla="*/ 85725 h 85725"/>
              <a:gd name="connsiteX4" fmla="*/ 0 w 90488"/>
              <a:gd name="connsiteY4" fmla="*/ 85725 h 85725"/>
              <a:gd name="connsiteX5" fmla="*/ 7144 w 90488"/>
              <a:gd name="connsiteY5" fmla="*/ 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88" h="85725">
                <a:moveTo>
                  <a:pt x="7144" y="0"/>
                </a:moveTo>
                <a:lnTo>
                  <a:pt x="54769" y="16669"/>
                </a:lnTo>
                <a:lnTo>
                  <a:pt x="80963" y="42862"/>
                </a:lnTo>
                <a:lnTo>
                  <a:pt x="90488" y="85725"/>
                </a:lnTo>
                <a:lnTo>
                  <a:pt x="0" y="85725"/>
                </a:lnTo>
                <a:cubicBezTo>
                  <a:pt x="794" y="55562"/>
                  <a:pt x="1587" y="25400"/>
                  <a:pt x="7144"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36" name="フリーフォーム: 図形 1135">
            <a:extLst>
              <a:ext uri="{FF2B5EF4-FFF2-40B4-BE49-F238E27FC236}">
                <a16:creationId xmlns:a16="http://schemas.microsoft.com/office/drawing/2014/main" id="{DD73FD58-AE4C-EB85-7376-EAF899E390D5}"/>
              </a:ext>
            </a:extLst>
          </p:cNvPr>
          <p:cNvSpPr/>
          <p:nvPr/>
        </p:nvSpPr>
        <p:spPr>
          <a:xfrm rot="10800000">
            <a:off x="3545141" y="2888572"/>
            <a:ext cx="90488" cy="85725"/>
          </a:xfrm>
          <a:custGeom>
            <a:avLst/>
            <a:gdLst>
              <a:gd name="connsiteX0" fmla="*/ 7144 w 90488"/>
              <a:gd name="connsiteY0" fmla="*/ 0 h 85725"/>
              <a:gd name="connsiteX1" fmla="*/ 54769 w 90488"/>
              <a:gd name="connsiteY1" fmla="*/ 16669 h 85725"/>
              <a:gd name="connsiteX2" fmla="*/ 80963 w 90488"/>
              <a:gd name="connsiteY2" fmla="*/ 42862 h 85725"/>
              <a:gd name="connsiteX3" fmla="*/ 90488 w 90488"/>
              <a:gd name="connsiteY3" fmla="*/ 85725 h 85725"/>
              <a:gd name="connsiteX4" fmla="*/ 0 w 90488"/>
              <a:gd name="connsiteY4" fmla="*/ 85725 h 85725"/>
              <a:gd name="connsiteX5" fmla="*/ 7144 w 90488"/>
              <a:gd name="connsiteY5" fmla="*/ 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88" h="85725">
                <a:moveTo>
                  <a:pt x="7144" y="0"/>
                </a:moveTo>
                <a:lnTo>
                  <a:pt x="54769" y="16669"/>
                </a:lnTo>
                <a:lnTo>
                  <a:pt x="80963" y="42862"/>
                </a:lnTo>
                <a:lnTo>
                  <a:pt x="90488" y="85725"/>
                </a:lnTo>
                <a:lnTo>
                  <a:pt x="0" y="85725"/>
                </a:lnTo>
                <a:cubicBezTo>
                  <a:pt x="794" y="55562"/>
                  <a:pt x="1587" y="25400"/>
                  <a:pt x="7144"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A4615105-2F64-CBFB-46E0-FB464A263307}"/>
              </a:ext>
            </a:extLst>
          </p:cNvPr>
          <p:cNvCxnSpPr/>
          <p:nvPr/>
        </p:nvCxnSpPr>
        <p:spPr>
          <a:xfrm>
            <a:off x="3639776" y="1864983"/>
            <a:ext cx="0" cy="426714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23" name="直線矢印コネクタ 1122">
            <a:extLst>
              <a:ext uri="{FF2B5EF4-FFF2-40B4-BE49-F238E27FC236}">
                <a16:creationId xmlns:a16="http://schemas.microsoft.com/office/drawing/2014/main" id="{33E0B62E-7D16-BDC6-99A7-95142DEB5932}"/>
              </a:ext>
            </a:extLst>
          </p:cNvPr>
          <p:cNvCxnSpPr>
            <a:cxnSpLocks/>
          </p:cNvCxnSpPr>
          <p:nvPr/>
        </p:nvCxnSpPr>
        <p:spPr>
          <a:xfrm>
            <a:off x="2274409" y="5080134"/>
            <a:ext cx="1361220" cy="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7" name="楕円 6">
            <a:extLst>
              <a:ext uri="{FF2B5EF4-FFF2-40B4-BE49-F238E27FC236}">
                <a16:creationId xmlns:a16="http://schemas.microsoft.com/office/drawing/2014/main" id="{C02C88A4-5417-C01C-9542-02F1FC8429DD}"/>
              </a:ext>
            </a:extLst>
          </p:cNvPr>
          <p:cNvSpPr/>
          <p:nvPr/>
        </p:nvSpPr>
        <p:spPr>
          <a:xfrm>
            <a:off x="8276952" y="2172878"/>
            <a:ext cx="873490" cy="10393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CE8CE357-BBC6-CBC9-E134-2E9B55A4F2E5}"/>
              </a:ext>
            </a:extLst>
          </p:cNvPr>
          <p:cNvSpPr/>
          <p:nvPr/>
        </p:nvSpPr>
        <p:spPr>
          <a:xfrm rot="16372587">
            <a:off x="8610842" y="3193951"/>
            <a:ext cx="679338" cy="2580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20" name="楕円 1119">
            <a:extLst>
              <a:ext uri="{FF2B5EF4-FFF2-40B4-BE49-F238E27FC236}">
                <a16:creationId xmlns:a16="http://schemas.microsoft.com/office/drawing/2014/main" id="{80D03471-7F9A-5CED-1A98-E860D11BFEAF}"/>
              </a:ext>
            </a:extLst>
          </p:cNvPr>
          <p:cNvSpPr/>
          <p:nvPr/>
        </p:nvSpPr>
        <p:spPr>
          <a:xfrm rot="16372587">
            <a:off x="8168245" y="3092678"/>
            <a:ext cx="679338" cy="2580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21" name="楕円 1120">
            <a:extLst>
              <a:ext uri="{FF2B5EF4-FFF2-40B4-BE49-F238E27FC236}">
                <a16:creationId xmlns:a16="http://schemas.microsoft.com/office/drawing/2014/main" id="{E4B78672-ECAC-C2F2-D35E-93E7EB711280}"/>
              </a:ext>
            </a:extLst>
          </p:cNvPr>
          <p:cNvSpPr/>
          <p:nvPr/>
        </p:nvSpPr>
        <p:spPr>
          <a:xfrm rot="4708421">
            <a:off x="8045526" y="2695416"/>
            <a:ext cx="773416" cy="2580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22" name="楕円 1121">
            <a:extLst>
              <a:ext uri="{FF2B5EF4-FFF2-40B4-BE49-F238E27FC236}">
                <a16:creationId xmlns:a16="http://schemas.microsoft.com/office/drawing/2014/main" id="{1E88691F-7291-5843-0E73-EA46D6B5D267}"/>
              </a:ext>
            </a:extLst>
          </p:cNvPr>
          <p:cNvSpPr/>
          <p:nvPr/>
        </p:nvSpPr>
        <p:spPr>
          <a:xfrm rot="16798941">
            <a:off x="8659487" y="2662535"/>
            <a:ext cx="720573" cy="2580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24" name="楕円 1123">
            <a:extLst>
              <a:ext uri="{FF2B5EF4-FFF2-40B4-BE49-F238E27FC236}">
                <a16:creationId xmlns:a16="http://schemas.microsoft.com/office/drawing/2014/main" id="{3E8E0720-49CE-F7C8-5594-97D710201B84}"/>
              </a:ext>
            </a:extLst>
          </p:cNvPr>
          <p:cNvSpPr/>
          <p:nvPr/>
        </p:nvSpPr>
        <p:spPr>
          <a:xfrm rot="7339132">
            <a:off x="8324931" y="2910050"/>
            <a:ext cx="440694" cy="1903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25" name="楕円 1124">
            <a:extLst>
              <a:ext uri="{FF2B5EF4-FFF2-40B4-BE49-F238E27FC236}">
                <a16:creationId xmlns:a16="http://schemas.microsoft.com/office/drawing/2014/main" id="{FFA05B4C-A3B3-8ABD-3801-B1BFD8EC3E1D}"/>
              </a:ext>
            </a:extLst>
          </p:cNvPr>
          <p:cNvSpPr/>
          <p:nvPr/>
        </p:nvSpPr>
        <p:spPr>
          <a:xfrm rot="14230604">
            <a:off x="8641049" y="2904241"/>
            <a:ext cx="440694" cy="1903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26" name="楕円 1125">
            <a:extLst>
              <a:ext uri="{FF2B5EF4-FFF2-40B4-BE49-F238E27FC236}">
                <a16:creationId xmlns:a16="http://schemas.microsoft.com/office/drawing/2014/main" id="{309AAA60-1BE0-34C5-56B7-3BD0E5354032}"/>
              </a:ext>
            </a:extLst>
          </p:cNvPr>
          <p:cNvSpPr/>
          <p:nvPr/>
        </p:nvSpPr>
        <p:spPr>
          <a:xfrm>
            <a:off x="8476825" y="2068673"/>
            <a:ext cx="437864" cy="5954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27" name="楕円 1126">
            <a:extLst>
              <a:ext uri="{FF2B5EF4-FFF2-40B4-BE49-F238E27FC236}">
                <a16:creationId xmlns:a16="http://schemas.microsoft.com/office/drawing/2014/main" id="{7C336B32-D8DB-589C-5134-A9018F9DBBCE}"/>
              </a:ext>
            </a:extLst>
          </p:cNvPr>
          <p:cNvSpPr/>
          <p:nvPr/>
        </p:nvSpPr>
        <p:spPr>
          <a:xfrm rot="16372587">
            <a:off x="7985475" y="3761024"/>
            <a:ext cx="987094" cy="201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28" name="楕円 1127">
            <a:extLst>
              <a:ext uri="{FF2B5EF4-FFF2-40B4-BE49-F238E27FC236}">
                <a16:creationId xmlns:a16="http://schemas.microsoft.com/office/drawing/2014/main" id="{1574DD2F-174E-7457-7EFF-41F1160BA246}"/>
              </a:ext>
            </a:extLst>
          </p:cNvPr>
          <p:cNvSpPr/>
          <p:nvPr/>
        </p:nvSpPr>
        <p:spPr>
          <a:xfrm rot="16200000">
            <a:off x="8568952" y="3711185"/>
            <a:ext cx="691432" cy="201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29" name="楕円 1128">
            <a:extLst>
              <a:ext uri="{FF2B5EF4-FFF2-40B4-BE49-F238E27FC236}">
                <a16:creationId xmlns:a16="http://schemas.microsoft.com/office/drawing/2014/main" id="{28B0C888-0071-77D5-5F29-AE9FD2611C45}"/>
              </a:ext>
            </a:extLst>
          </p:cNvPr>
          <p:cNvSpPr/>
          <p:nvPr/>
        </p:nvSpPr>
        <p:spPr>
          <a:xfrm rot="5400000">
            <a:off x="8728938" y="3995124"/>
            <a:ext cx="362857" cy="1903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30" name="楕円 1129">
            <a:extLst>
              <a:ext uri="{FF2B5EF4-FFF2-40B4-BE49-F238E27FC236}">
                <a16:creationId xmlns:a16="http://schemas.microsoft.com/office/drawing/2014/main" id="{90A6E8BC-526A-570C-0863-B146E7740602}"/>
              </a:ext>
            </a:extLst>
          </p:cNvPr>
          <p:cNvSpPr/>
          <p:nvPr/>
        </p:nvSpPr>
        <p:spPr>
          <a:xfrm rot="5400000">
            <a:off x="8257252" y="4226040"/>
            <a:ext cx="362857" cy="19032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137" name="直線コネクタ 1136">
            <a:extLst>
              <a:ext uri="{FF2B5EF4-FFF2-40B4-BE49-F238E27FC236}">
                <a16:creationId xmlns:a16="http://schemas.microsoft.com/office/drawing/2014/main" id="{338CC339-8AA8-4122-5E83-020A4A4E3C45}"/>
              </a:ext>
            </a:extLst>
          </p:cNvPr>
          <p:cNvCxnSpPr>
            <a:cxnSpLocks/>
          </p:cNvCxnSpPr>
          <p:nvPr/>
        </p:nvCxnSpPr>
        <p:spPr>
          <a:xfrm>
            <a:off x="8094342" y="3417454"/>
            <a:ext cx="1173233" cy="0"/>
          </a:xfrm>
          <a:prstGeom prst="line">
            <a:avLst/>
          </a:prstGeom>
          <a:ln w="57150"/>
        </p:spPr>
        <p:style>
          <a:lnRef idx="3">
            <a:schemeClr val="dk1"/>
          </a:lnRef>
          <a:fillRef idx="0">
            <a:schemeClr val="dk1"/>
          </a:fillRef>
          <a:effectRef idx="2">
            <a:schemeClr val="dk1"/>
          </a:effectRef>
          <a:fontRef idx="minor">
            <a:schemeClr val="tx1"/>
          </a:fontRef>
        </p:style>
      </p:cxnSp>
      <p:cxnSp>
        <p:nvCxnSpPr>
          <p:cNvPr id="1152" name="直線コネクタ 1151">
            <a:extLst>
              <a:ext uri="{FF2B5EF4-FFF2-40B4-BE49-F238E27FC236}">
                <a16:creationId xmlns:a16="http://schemas.microsoft.com/office/drawing/2014/main" id="{C869BC90-FE8C-34BB-7C7B-81C372072263}"/>
              </a:ext>
            </a:extLst>
          </p:cNvPr>
          <p:cNvCxnSpPr>
            <a:cxnSpLocks/>
          </p:cNvCxnSpPr>
          <p:nvPr/>
        </p:nvCxnSpPr>
        <p:spPr>
          <a:xfrm>
            <a:off x="8680958" y="3395784"/>
            <a:ext cx="0" cy="305379"/>
          </a:xfrm>
          <a:prstGeom prst="line">
            <a:avLst/>
          </a:prstGeom>
          <a:ln w="57150"/>
        </p:spPr>
        <p:style>
          <a:lnRef idx="3">
            <a:schemeClr val="dk1"/>
          </a:lnRef>
          <a:fillRef idx="0">
            <a:schemeClr val="dk1"/>
          </a:fillRef>
          <a:effectRef idx="2">
            <a:schemeClr val="dk1"/>
          </a:effectRef>
          <a:fontRef idx="minor">
            <a:schemeClr val="tx1"/>
          </a:fontRef>
        </p:style>
      </p:cxnSp>
      <p:sp>
        <p:nvSpPr>
          <p:cNvPr id="1153" name="正方形/長方形 1152">
            <a:extLst>
              <a:ext uri="{FF2B5EF4-FFF2-40B4-BE49-F238E27FC236}">
                <a16:creationId xmlns:a16="http://schemas.microsoft.com/office/drawing/2014/main" id="{4480254A-A0E2-3A0C-8A6B-10933B51B8A3}"/>
              </a:ext>
            </a:extLst>
          </p:cNvPr>
          <p:cNvSpPr/>
          <p:nvPr/>
        </p:nvSpPr>
        <p:spPr>
          <a:xfrm>
            <a:off x="8644396" y="3697764"/>
            <a:ext cx="96580" cy="17871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154" name="直線コネクタ 1153">
            <a:extLst>
              <a:ext uri="{FF2B5EF4-FFF2-40B4-BE49-F238E27FC236}">
                <a16:creationId xmlns:a16="http://schemas.microsoft.com/office/drawing/2014/main" id="{422DB0AD-F2E9-5ACF-40BF-469D1E4CCC41}"/>
              </a:ext>
            </a:extLst>
          </p:cNvPr>
          <p:cNvCxnSpPr>
            <a:cxnSpLocks/>
            <a:endCxn id="1153" idx="0"/>
          </p:cNvCxnSpPr>
          <p:nvPr/>
        </p:nvCxnSpPr>
        <p:spPr>
          <a:xfrm flipV="1">
            <a:off x="8543356" y="3697763"/>
            <a:ext cx="149331" cy="1038784"/>
          </a:xfrm>
          <a:prstGeom prst="line">
            <a:avLst/>
          </a:prstGeom>
          <a:ln w="57150"/>
        </p:spPr>
        <p:style>
          <a:lnRef idx="3">
            <a:schemeClr val="dk1"/>
          </a:lnRef>
          <a:fillRef idx="0">
            <a:schemeClr val="dk1"/>
          </a:fillRef>
          <a:effectRef idx="2">
            <a:schemeClr val="dk1"/>
          </a:effectRef>
          <a:fontRef idx="minor">
            <a:schemeClr val="tx1"/>
          </a:fontRef>
        </p:style>
      </p:cxnSp>
      <p:cxnSp>
        <p:nvCxnSpPr>
          <p:cNvPr id="1155" name="直線コネクタ 1154">
            <a:extLst>
              <a:ext uri="{FF2B5EF4-FFF2-40B4-BE49-F238E27FC236}">
                <a16:creationId xmlns:a16="http://schemas.microsoft.com/office/drawing/2014/main" id="{AFCE2A7B-21E0-95E4-2B2F-5BD6B3323B14}"/>
              </a:ext>
            </a:extLst>
          </p:cNvPr>
          <p:cNvCxnSpPr>
            <a:cxnSpLocks/>
            <a:endCxn id="1153" idx="0"/>
          </p:cNvCxnSpPr>
          <p:nvPr/>
        </p:nvCxnSpPr>
        <p:spPr>
          <a:xfrm flipH="1" flipV="1">
            <a:off x="8692686" y="3697763"/>
            <a:ext cx="147590" cy="1071032"/>
          </a:xfrm>
          <a:prstGeom prst="line">
            <a:avLst/>
          </a:prstGeom>
          <a:ln w="57150"/>
        </p:spPr>
        <p:style>
          <a:lnRef idx="3">
            <a:schemeClr val="dk1"/>
          </a:lnRef>
          <a:fillRef idx="0">
            <a:schemeClr val="dk1"/>
          </a:fillRef>
          <a:effectRef idx="2">
            <a:schemeClr val="dk1"/>
          </a:effectRef>
          <a:fontRef idx="minor">
            <a:schemeClr val="tx1"/>
          </a:fontRef>
        </p:style>
      </p:cxnSp>
      <p:cxnSp>
        <p:nvCxnSpPr>
          <p:cNvPr id="1156" name="直線コネクタ 1155">
            <a:extLst>
              <a:ext uri="{FF2B5EF4-FFF2-40B4-BE49-F238E27FC236}">
                <a16:creationId xmlns:a16="http://schemas.microsoft.com/office/drawing/2014/main" id="{115464E7-37FD-E37D-86C1-16F3B61C6B14}"/>
              </a:ext>
            </a:extLst>
          </p:cNvPr>
          <p:cNvCxnSpPr>
            <a:cxnSpLocks/>
          </p:cNvCxnSpPr>
          <p:nvPr/>
        </p:nvCxnSpPr>
        <p:spPr>
          <a:xfrm>
            <a:off x="8509790" y="4736547"/>
            <a:ext cx="330487" cy="0"/>
          </a:xfrm>
          <a:prstGeom prst="line">
            <a:avLst/>
          </a:prstGeom>
          <a:ln w="57150"/>
        </p:spPr>
        <p:style>
          <a:lnRef idx="3">
            <a:schemeClr val="dk1"/>
          </a:lnRef>
          <a:fillRef idx="0">
            <a:schemeClr val="dk1"/>
          </a:fillRef>
          <a:effectRef idx="2">
            <a:schemeClr val="dk1"/>
          </a:effectRef>
          <a:fontRef idx="minor">
            <a:schemeClr val="tx1"/>
          </a:fontRef>
        </p:style>
      </p:cxnSp>
      <p:cxnSp>
        <p:nvCxnSpPr>
          <p:cNvPr id="1158" name="直線コネクタ 1157">
            <a:extLst>
              <a:ext uri="{FF2B5EF4-FFF2-40B4-BE49-F238E27FC236}">
                <a16:creationId xmlns:a16="http://schemas.microsoft.com/office/drawing/2014/main" id="{3B88FC8D-BD0F-5E6B-7CF2-A285CDE62C1F}"/>
              </a:ext>
            </a:extLst>
          </p:cNvPr>
          <p:cNvCxnSpPr>
            <a:cxnSpLocks/>
            <a:endCxn id="1163" idx="7"/>
          </p:cNvCxnSpPr>
          <p:nvPr/>
        </p:nvCxnSpPr>
        <p:spPr>
          <a:xfrm flipH="1" flipV="1">
            <a:off x="8761908" y="2793176"/>
            <a:ext cx="82442" cy="647909"/>
          </a:xfrm>
          <a:prstGeom prst="line">
            <a:avLst/>
          </a:prstGeom>
          <a:ln w="57150"/>
        </p:spPr>
        <p:style>
          <a:lnRef idx="3">
            <a:schemeClr val="dk1"/>
          </a:lnRef>
          <a:fillRef idx="0">
            <a:schemeClr val="dk1"/>
          </a:fillRef>
          <a:effectRef idx="2">
            <a:schemeClr val="dk1"/>
          </a:effectRef>
          <a:fontRef idx="minor">
            <a:schemeClr val="tx1"/>
          </a:fontRef>
        </p:style>
      </p:cxnSp>
      <p:cxnSp>
        <p:nvCxnSpPr>
          <p:cNvPr id="1159" name="直線コネクタ 1158">
            <a:extLst>
              <a:ext uri="{FF2B5EF4-FFF2-40B4-BE49-F238E27FC236}">
                <a16:creationId xmlns:a16="http://schemas.microsoft.com/office/drawing/2014/main" id="{B019B415-88A1-C8D7-280B-DAA3DB12E44B}"/>
              </a:ext>
            </a:extLst>
          </p:cNvPr>
          <p:cNvCxnSpPr>
            <a:cxnSpLocks/>
          </p:cNvCxnSpPr>
          <p:nvPr/>
        </p:nvCxnSpPr>
        <p:spPr>
          <a:xfrm>
            <a:off x="8096486" y="3399631"/>
            <a:ext cx="1494" cy="269047"/>
          </a:xfrm>
          <a:prstGeom prst="line">
            <a:avLst/>
          </a:prstGeom>
          <a:ln w="57150"/>
        </p:spPr>
        <p:style>
          <a:lnRef idx="3">
            <a:schemeClr val="dk1"/>
          </a:lnRef>
          <a:fillRef idx="0">
            <a:schemeClr val="dk1"/>
          </a:fillRef>
          <a:effectRef idx="2">
            <a:schemeClr val="dk1"/>
          </a:effectRef>
          <a:fontRef idx="minor">
            <a:schemeClr val="tx1"/>
          </a:fontRef>
        </p:style>
      </p:cxnSp>
      <p:cxnSp>
        <p:nvCxnSpPr>
          <p:cNvPr id="1160" name="直線コネクタ 1159">
            <a:extLst>
              <a:ext uri="{FF2B5EF4-FFF2-40B4-BE49-F238E27FC236}">
                <a16:creationId xmlns:a16="http://schemas.microsoft.com/office/drawing/2014/main" id="{11D87BC6-8522-155E-078E-AD9B28D98B95}"/>
              </a:ext>
            </a:extLst>
          </p:cNvPr>
          <p:cNvCxnSpPr>
            <a:cxnSpLocks/>
          </p:cNvCxnSpPr>
          <p:nvPr/>
        </p:nvCxnSpPr>
        <p:spPr>
          <a:xfrm>
            <a:off x="9267574" y="3401665"/>
            <a:ext cx="1494" cy="269047"/>
          </a:xfrm>
          <a:prstGeom prst="line">
            <a:avLst/>
          </a:prstGeom>
          <a:ln w="57150"/>
        </p:spPr>
        <p:style>
          <a:lnRef idx="3">
            <a:schemeClr val="dk1"/>
          </a:lnRef>
          <a:fillRef idx="0">
            <a:schemeClr val="dk1"/>
          </a:fillRef>
          <a:effectRef idx="2">
            <a:schemeClr val="dk1"/>
          </a:effectRef>
          <a:fontRef idx="minor">
            <a:schemeClr val="tx1"/>
          </a:fontRef>
        </p:style>
      </p:cxnSp>
      <p:cxnSp>
        <p:nvCxnSpPr>
          <p:cNvPr id="1161" name="直線コネクタ 1160">
            <a:extLst>
              <a:ext uri="{FF2B5EF4-FFF2-40B4-BE49-F238E27FC236}">
                <a16:creationId xmlns:a16="http://schemas.microsoft.com/office/drawing/2014/main" id="{E7283148-8979-F98A-0D1B-342D484D7D7C}"/>
              </a:ext>
            </a:extLst>
          </p:cNvPr>
          <p:cNvCxnSpPr>
            <a:cxnSpLocks/>
            <a:endCxn id="1162" idx="6"/>
          </p:cNvCxnSpPr>
          <p:nvPr/>
        </p:nvCxnSpPr>
        <p:spPr>
          <a:xfrm flipV="1">
            <a:off x="8575401" y="2804119"/>
            <a:ext cx="76706" cy="591665"/>
          </a:xfrm>
          <a:prstGeom prst="line">
            <a:avLst/>
          </a:prstGeom>
          <a:ln w="57150"/>
        </p:spPr>
        <p:style>
          <a:lnRef idx="3">
            <a:schemeClr val="dk1"/>
          </a:lnRef>
          <a:fillRef idx="0">
            <a:schemeClr val="dk1"/>
          </a:fillRef>
          <a:effectRef idx="2">
            <a:schemeClr val="dk1"/>
          </a:effectRef>
          <a:fontRef idx="minor">
            <a:schemeClr val="tx1"/>
          </a:fontRef>
        </p:style>
      </p:cxnSp>
      <p:sp>
        <p:nvSpPr>
          <p:cNvPr id="1162" name="楕円 1161">
            <a:extLst>
              <a:ext uri="{FF2B5EF4-FFF2-40B4-BE49-F238E27FC236}">
                <a16:creationId xmlns:a16="http://schemas.microsoft.com/office/drawing/2014/main" id="{E02F3131-2D82-964E-58EB-C6779D7EF229}"/>
              </a:ext>
            </a:extLst>
          </p:cNvPr>
          <p:cNvSpPr/>
          <p:nvPr/>
        </p:nvSpPr>
        <p:spPr>
          <a:xfrm rot="17456979">
            <a:off x="8522028" y="2792932"/>
            <a:ext cx="191638" cy="20134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63" name="楕円 1162">
            <a:extLst>
              <a:ext uri="{FF2B5EF4-FFF2-40B4-BE49-F238E27FC236}">
                <a16:creationId xmlns:a16="http://schemas.microsoft.com/office/drawing/2014/main" id="{F69CA958-3361-DC7D-FBE1-3C74D19A6104}"/>
              </a:ext>
            </a:extLst>
          </p:cNvPr>
          <p:cNvSpPr/>
          <p:nvPr/>
        </p:nvSpPr>
        <p:spPr>
          <a:xfrm rot="17335642">
            <a:off x="8711448" y="2779685"/>
            <a:ext cx="191638" cy="20134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165" name="AutoShape 33">
            <a:extLst>
              <a:ext uri="{FF2B5EF4-FFF2-40B4-BE49-F238E27FC236}">
                <a16:creationId xmlns:a16="http://schemas.microsoft.com/office/drawing/2014/main" id="{319580A3-43DC-D840-748A-B33FCDD3642C}"/>
              </a:ext>
            </a:extLst>
          </p:cNvPr>
          <p:cNvCxnSpPr>
            <a:cxnSpLocks noChangeShapeType="1"/>
          </p:cNvCxnSpPr>
          <p:nvPr/>
        </p:nvCxnSpPr>
        <p:spPr bwMode="auto">
          <a:xfrm>
            <a:off x="7400738" y="5530474"/>
            <a:ext cx="2690771" cy="0"/>
          </a:xfrm>
          <a:prstGeom prst="straightConnector1">
            <a:avLst/>
          </a:prstGeom>
          <a:noFill/>
          <a:ln w="63500">
            <a:solidFill>
              <a:srgbClr val="000000"/>
            </a:solidFill>
            <a:round/>
            <a:headEnd/>
            <a:tailEnd/>
          </a:ln>
          <a:extLst>
            <a:ext uri="{909E8E84-426E-40DD-AFC4-6F175D3DCCD1}">
              <a14:hiddenFill xmlns:a14="http://schemas.microsoft.com/office/drawing/2010/main">
                <a:noFill/>
              </a14:hiddenFill>
            </a:ext>
          </a:extLst>
        </p:spPr>
      </p:cxnSp>
      <p:grpSp>
        <p:nvGrpSpPr>
          <p:cNvPr id="1166" name="グループ化 1165">
            <a:extLst>
              <a:ext uri="{FF2B5EF4-FFF2-40B4-BE49-F238E27FC236}">
                <a16:creationId xmlns:a16="http://schemas.microsoft.com/office/drawing/2014/main" id="{56C62D2F-9314-1A85-12DA-EE0150CA83DC}"/>
              </a:ext>
            </a:extLst>
          </p:cNvPr>
          <p:cNvGrpSpPr/>
          <p:nvPr/>
        </p:nvGrpSpPr>
        <p:grpSpPr>
          <a:xfrm>
            <a:off x="8604204" y="2656807"/>
            <a:ext cx="203013" cy="203013"/>
            <a:chOff x="5096193" y="2391687"/>
            <a:chExt cx="203013" cy="203013"/>
          </a:xfrm>
        </p:grpSpPr>
        <p:sp>
          <p:nvSpPr>
            <p:cNvPr id="1168" name="楕円 1167">
              <a:extLst>
                <a:ext uri="{FF2B5EF4-FFF2-40B4-BE49-F238E27FC236}">
                  <a16:creationId xmlns:a16="http://schemas.microsoft.com/office/drawing/2014/main" id="{C91957B7-1DA0-09B0-C010-2E8CF01B2295}"/>
                </a:ext>
              </a:extLst>
            </p:cNvPr>
            <p:cNvSpPr/>
            <p:nvPr/>
          </p:nvSpPr>
          <p:spPr>
            <a:xfrm>
              <a:off x="5096193" y="2391687"/>
              <a:ext cx="203013" cy="2030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9" name="直線コネクタ 1168">
              <a:extLst>
                <a:ext uri="{FF2B5EF4-FFF2-40B4-BE49-F238E27FC236}">
                  <a16:creationId xmlns:a16="http://schemas.microsoft.com/office/drawing/2014/main" id="{FD887F8B-4EC7-19B2-2648-DDE003FDB92F}"/>
                </a:ext>
              </a:extLst>
            </p:cNvPr>
            <p:cNvCxnSpPr>
              <a:stCxn id="1168" idx="2"/>
              <a:endCxn id="1168" idx="6"/>
            </p:cNvCxnSpPr>
            <p:nvPr/>
          </p:nvCxnSpPr>
          <p:spPr>
            <a:xfrm>
              <a:off x="5096193" y="2493194"/>
              <a:ext cx="203013" cy="0"/>
            </a:xfrm>
            <a:prstGeom prst="line">
              <a:avLst/>
            </a:prstGeom>
          </p:spPr>
          <p:style>
            <a:lnRef idx="1">
              <a:schemeClr val="dk1"/>
            </a:lnRef>
            <a:fillRef idx="0">
              <a:schemeClr val="dk1"/>
            </a:fillRef>
            <a:effectRef idx="0">
              <a:schemeClr val="dk1"/>
            </a:effectRef>
            <a:fontRef idx="minor">
              <a:schemeClr val="tx1"/>
            </a:fontRef>
          </p:style>
        </p:cxnSp>
        <p:cxnSp>
          <p:nvCxnSpPr>
            <p:cNvPr id="1170" name="直線コネクタ 1169">
              <a:extLst>
                <a:ext uri="{FF2B5EF4-FFF2-40B4-BE49-F238E27FC236}">
                  <a16:creationId xmlns:a16="http://schemas.microsoft.com/office/drawing/2014/main" id="{C5246941-BAF8-4826-9EC3-B13F75AEF189}"/>
                </a:ext>
              </a:extLst>
            </p:cNvPr>
            <p:cNvCxnSpPr>
              <a:cxnSpLocks/>
              <a:stCxn id="1168" idx="0"/>
              <a:endCxn id="1168" idx="4"/>
            </p:cNvCxnSpPr>
            <p:nvPr/>
          </p:nvCxnSpPr>
          <p:spPr>
            <a:xfrm>
              <a:off x="5197700" y="2391687"/>
              <a:ext cx="0" cy="203013"/>
            </a:xfrm>
            <a:prstGeom prst="line">
              <a:avLst/>
            </a:prstGeom>
          </p:spPr>
          <p:style>
            <a:lnRef idx="1">
              <a:schemeClr val="dk1"/>
            </a:lnRef>
            <a:fillRef idx="0">
              <a:schemeClr val="dk1"/>
            </a:fillRef>
            <a:effectRef idx="0">
              <a:schemeClr val="dk1"/>
            </a:effectRef>
            <a:fontRef idx="minor">
              <a:schemeClr val="tx1"/>
            </a:fontRef>
          </p:style>
        </p:cxnSp>
        <p:sp>
          <p:nvSpPr>
            <p:cNvPr id="1171" name="フリーフォーム: 図形 1170">
              <a:extLst>
                <a:ext uri="{FF2B5EF4-FFF2-40B4-BE49-F238E27FC236}">
                  <a16:creationId xmlns:a16="http://schemas.microsoft.com/office/drawing/2014/main" id="{B65262B6-00BE-92C5-B577-2C5204256AD5}"/>
                </a:ext>
              </a:extLst>
            </p:cNvPr>
            <p:cNvSpPr/>
            <p:nvPr/>
          </p:nvSpPr>
          <p:spPr>
            <a:xfrm>
              <a:off x="5198515" y="2401828"/>
              <a:ext cx="90488" cy="85725"/>
            </a:xfrm>
            <a:custGeom>
              <a:avLst/>
              <a:gdLst>
                <a:gd name="connsiteX0" fmla="*/ 7144 w 90488"/>
                <a:gd name="connsiteY0" fmla="*/ 0 h 85725"/>
                <a:gd name="connsiteX1" fmla="*/ 54769 w 90488"/>
                <a:gd name="connsiteY1" fmla="*/ 16669 h 85725"/>
                <a:gd name="connsiteX2" fmla="*/ 80963 w 90488"/>
                <a:gd name="connsiteY2" fmla="*/ 42862 h 85725"/>
                <a:gd name="connsiteX3" fmla="*/ 90488 w 90488"/>
                <a:gd name="connsiteY3" fmla="*/ 85725 h 85725"/>
                <a:gd name="connsiteX4" fmla="*/ 0 w 90488"/>
                <a:gd name="connsiteY4" fmla="*/ 85725 h 85725"/>
                <a:gd name="connsiteX5" fmla="*/ 7144 w 90488"/>
                <a:gd name="connsiteY5" fmla="*/ 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88" h="85725">
                  <a:moveTo>
                    <a:pt x="7144" y="0"/>
                  </a:moveTo>
                  <a:lnTo>
                    <a:pt x="54769" y="16669"/>
                  </a:lnTo>
                  <a:lnTo>
                    <a:pt x="80963" y="42862"/>
                  </a:lnTo>
                  <a:lnTo>
                    <a:pt x="90488" y="85725"/>
                  </a:lnTo>
                  <a:lnTo>
                    <a:pt x="0" y="85725"/>
                  </a:lnTo>
                  <a:cubicBezTo>
                    <a:pt x="794" y="55562"/>
                    <a:pt x="1587" y="25400"/>
                    <a:pt x="7144"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72" name="フリーフォーム: 図形 1171">
              <a:extLst>
                <a:ext uri="{FF2B5EF4-FFF2-40B4-BE49-F238E27FC236}">
                  <a16:creationId xmlns:a16="http://schemas.microsoft.com/office/drawing/2014/main" id="{964BA525-94B7-EF53-0C09-8D6FF78FAD01}"/>
                </a:ext>
              </a:extLst>
            </p:cNvPr>
            <p:cNvSpPr/>
            <p:nvPr/>
          </p:nvSpPr>
          <p:spPr>
            <a:xfrm rot="10800000">
              <a:off x="5103205" y="2501409"/>
              <a:ext cx="90488" cy="85725"/>
            </a:xfrm>
            <a:custGeom>
              <a:avLst/>
              <a:gdLst>
                <a:gd name="connsiteX0" fmla="*/ 7144 w 90488"/>
                <a:gd name="connsiteY0" fmla="*/ 0 h 85725"/>
                <a:gd name="connsiteX1" fmla="*/ 54769 w 90488"/>
                <a:gd name="connsiteY1" fmla="*/ 16669 h 85725"/>
                <a:gd name="connsiteX2" fmla="*/ 80963 w 90488"/>
                <a:gd name="connsiteY2" fmla="*/ 42862 h 85725"/>
                <a:gd name="connsiteX3" fmla="*/ 90488 w 90488"/>
                <a:gd name="connsiteY3" fmla="*/ 85725 h 85725"/>
                <a:gd name="connsiteX4" fmla="*/ 0 w 90488"/>
                <a:gd name="connsiteY4" fmla="*/ 85725 h 85725"/>
                <a:gd name="connsiteX5" fmla="*/ 7144 w 90488"/>
                <a:gd name="connsiteY5" fmla="*/ 0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88" h="85725">
                  <a:moveTo>
                    <a:pt x="7144" y="0"/>
                  </a:moveTo>
                  <a:lnTo>
                    <a:pt x="54769" y="16669"/>
                  </a:lnTo>
                  <a:lnTo>
                    <a:pt x="80963" y="42862"/>
                  </a:lnTo>
                  <a:lnTo>
                    <a:pt x="90488" y="85725"/>
                  </a:lnTo>
                  <a:lnTo>
                    <a:pt x="0" y="85725"/>
                  </a:lnTo>
                  <a:cubicBezTo>
                    <a:pt x="794" y="55562"/>
                    <a:pt x="1587" y="25400"/>
                    <a:pt x="7144" y="0"/>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74" name="楕円 1173">
            <a:extLst>
              <a:ext uri="{FF2B5EF4-FFF2-40B4-BE49-F238E27FC236}">
                <a16:creationId xmlns:a16="http://schemas.microsoft.com/office/drawing/2014/main" id="{CADCE2CE-258F-9B87-FA03-DDBDBCA9DEC4}"/>
              </a:ext>
            </a:extLst>
          </p:cNvPr>
          <p:cNvSpPr/>
          <p:nvPr/>
        </p:nvSpPr>
        <p:spPr>
          <a:xfrm>
            <a:off x="8589254" y="5414730"/>
            <a:ext cx="203013" cy="203013"/>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175" name="テキスト ボックス 1174">
                <a:extLst>
                  <a:ext uri="{FF2B5EF4-FFF2-40B4-BE49-F238E27FC236}">
                    <a16:creationId xmlns:a16="http://schemas.microsoft.com/office/drawing/2014/main" id="{08CB777A-7D55-0F7B-AF81-CE5EA16D94EA}"/>
                  </a:ext>
                </a:extLst>
              </p:cNvPr>
              <p:cNvSpPr txBox="1"/>
              <p:nvPr/>
            </p:nvSpPr>
            <p:spPr>
              <a:xfrm>
                <a:off x="1595191" y="5960204"/>
                <a:ext cx="2822807"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a:solidFill>
                                <a:srgbClr val="FF0000"/>
                              </a:solidFill>
                              <a:latin typeface="Cambria Math" panose="02040503050406030204" pitchFamily="18" charset="0"/>
                            </a:rPr>
                          </m:ctrlPr>
                        </m:sSubPr>
                        <m:e>
                          <m:r>
                            <a:rPr kumimoji="1" lang="en-US" altLang="ja-JP" sz="3200" i="1">
                              <a:solidFill>
                                <a:srgbClr val="FF0000"/>
                              </a:solidFill>
                              <a:latin typeface="Cambria Math" panose="02040503050406030204" pitchFamily="18" charset="0"/>
                            </a:rPr>
                            <m:t>𝑣</m:t>
                          </m:r>
                        </m:e>
                        <m:sub>
                          <m:r>
                            <a:rPr kumimoji="1" lang="en-US" altLang="ja-JP" sz="3200" i="1">
                              <a:solidFill>
                                <a:srgbClr val="FF0000"/>
                              </a:solidFill>
                              <a:latin typeface="Cambria Math" panose="02040503050406030204" pitchFamily="18" charset="0"/>
                            </a:rPr>
                            <m:t>𝑤</m:t>
                          </m:r>
                        </m:sub>
                      </m:sSub>
                      <m:r>
                        <a:rPr kumimoji="1" lang="en-US" altLang="ja-JP" sz="3200" i="1">
                          <a:latin typeface="Cambria Math" panose="02040503050406030204" pitchFamily="18" charset="0"/>
                        </a:rPr>
                        <m:t>&gt;</m:t>
                      </m:r>
                      <m:sSub>
                        <m:sSubPr>
                          <m:ctrlPr>
                            <a:rPr kumimoji="1" lang="en-US" altLang="ja-JP" sz="3200" i="1">
                              <a:solidFill>
                                <a:srgbClr val="FFC000"/>
                              </a:solidFill>
                              <a:latin typeface="Cambria Math" panose="02040503050406030204" pitchFamily="18" charset="0"/>
                            </a:rPr>
                          </m:ctrlPr>
                        </m:sSubPr>
                        <m:e>
                          <m:r>
                            <a:rPr kumimoji="1" lang="en-US" altLang="ja-JP" sz="3200" i="1">
                              <a:solidFill>
                                <a:srgbClr val="FFC000"/>
                              </a:solidFill>
                              <a:latin typeface="Cambria Math" panose="02040503050406030204" pitchFamily="18" charset="0"/>
                            </a:rPr>
                            <m:t>𝑣</m:t>
                          </m:r>
                        </m:e>
                        <m:sub>
                          <m:r>
                            <a:rPr kumimoji="1" lang="en-US" altLang="ja-JP" sz="3200" i="1">
                              <a:solidFill>
                                <a:srgbClr val="FFC000"/>
                              </a:solidFill>
                              <a:latin typeface="Cambria Math" panose="02040503050406030204" pitchFamily="18" charset="0"/>
                            </a:rPr>
                            <m:t>𝐶𝐺</m:t>
                          </m:r>
                        </m:sub>
                      </m:sSub>
                    </m:oMath>
                  </m:oMathPara>
                </a14:m>
                <a:endParaRPr kumimoji="1" lang="ja-JP" altLang="en-US" sz="3200" dirty="0"/>
              </a:p>
            </p:txBody>
          </p:sp>
        </mc:Choice>
        <mc:Fallback xmlns="">
          <p:sp>
            <p:nvSpPr>
              <p:cNvPr id="1175" name="テキスト ボックス 1174">
                <a:extLst>
                  <a:ext uri="{FF2B5EF4-FFF2-40B4-BE49-F238E27FC236}">
                    <a16:creationId xmlns:a16="http://schemas.microsoft.com/office/drawing/2014/main" id="{08CB777A-7D55-0F7B-AF81-CE5EA16D94EA}"/>
                  </a:ext>
                </a:extLst>
              </p:cNvPr>
              <p:cNvSpPr txBox="1">
                <a:spLocks noRot="1" noChangeAspect="1" noMove="1" noResize="1" noEditPoints="1" noAdjustHandles="1" noChangeArrowheads="1" noChangeShapeType="1" noTextEdit="1"/>
              </p:cNvSpPr>
              <p:nvPr/>
            </p:nvSpPr>
            <p:spPr>
              <a:xfrm>
                <a:off x="1595191" y="5960204"/>
                <a:ext cx="2822807"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6" name="テキスト ボックス 1175">
                <a:extLst>
                  <a:ext uri="{FF2B5EF4-FFF2-40B4-BE49-F238E27FC236}">
                    <a16:creationId xmlns:a16="http://schemas.microsoft.com/office/drawing/2014/main" id="{7459B053-CC51-BAFC-DE55-FC96A609B91F}"/>
                  </a:ext>
                </a:extLst>
              </p:cNvPr>
              <p:cNvSpPr txBox="1"/>
              <p:nvPr/>
            </p:nvSpPr>
            <p:spPr>
              <a:xfrm>
                <a:off x="7350504" y="5914857"/>
                <a:ext cx="2822807"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i="1">
                              <a:solidFill>
                                <a:srgbClr val="FF0000"/>
                              </a:solidFill>
                              <a:latin typeface="Cambria Math" panose="02040503050406030204" pitchFamily="18" charset="0"/>
                            </a:rPr>
                          </m:ctrlPr>
                        </m:sSubPr>
                        <m:e>
                          <m:r>
                            <a:rPr kumimoji="1" lang="en-US" altLang="ja-JP" sz="3200" i="1">
                              <a:solidFill>
                                <a:srgbClr val="FF0000"/>
                              </a:solidFill>
                              <a:latin typeface="Cambria Math" panose="02040503050406030204" pitchFamily="18" charset="0"/>
                            </a:rPr>
                            <m:t>𝑣</m:t>
                          </m:r>
                        </m:e>
                        <m:sub>
                          <m:r>
                            <a:rPr kumimoji="1" lang="en-US" altLang="ja-JP" sz="3200" i="1">
                              <a:solidFill>
                                <a:srgbClr val="FF0000"/>
                              </a:solidFill>
                              <a:latin typeface="Cambria Math" panose="02040503050406030204" pitchFamily="18" charset="0"/>
                            </a:rPr>
                            <m:t>𝑤</m:t>
                          </m:r>
                        </m:sub>
                      </m:sSub>
                      <m:r>
                        <a:rPr kumimoji="1" lang="en-US" altLang="ja-JP" sz="3200" i="1">
                          <a:latin typeface="Cambria Math" panose="02040503050406030204" pitchFamily="18" charset="0"/>
                        </a:rPr>
                        <m:t>=</m:t>
                      </m:r>
                      <m:sSub>
                        <m:sSubPr>
                          <m:ctrlPr>
                            <a:rPr kumimoji="1" lang="en-US" altLang="ja-JP" sz="3200" i="1">
                              <a:solidFill>
                                <a:srgbClr val="FFC000"/>
                              </a:solidFill>
                              <a:latin typeface="Cambria Math" panose="02040503050406030204" pitchFamily="18" charset="0"/>
                            </a:rPr>
                          </m:ctrlPr>
                        </m:sSubPr>
                        <m:e>
                          <m:r>
                            <a:rPr kumimoji="1" lang="en-US" altLang="ja-JP" sz="3200" i="1">
                              <a:solidFill>
                                <a:srgbClr val="FFC000"/>
                              </a:solidFill>
                              <a:latin typeface="Cambria Math" panose="02040503050406030204" pitchFamily="18" charset="0"/>
                            </a:rPr>
                            <m:t>𝑣</m:t>
                          </m:r>
                        </m:e>
                        <m:sub>
                          <m:r>
                            <a:rPr kumimoji="1" lang="en-US" altLang="ja-JP" sz="3200" i="1">
                              <a:solidFill>
                                <a:srgbClr val="FFC000"/>
                              </a:solidFill>
                              <a:latin typeface="Cambria Math" panose="02040503050406030204" pitchFamily="18" charset="0"/>
                            </a:rPr>
                            <m:t>𝐶𝐺</m:t>
                          </m:r>
                        </m:sub>
                      </m:sSub>
                    </m:oMath>
                  </m:oMathPara>
                </a14:m>
                <a:endParaRPr kumimoji="1" lang="ja-JP" altLang="en-US" sz="3200" dirty="0"/>
              </a:p>
            </p:txBody>
          </p:sp>
        </mc:Choice>
        <mc:Fallback xmlns="">
          <p:sp>
            <p:nvSpPr>
              <p:cNvPr id="1176" name="テキスト ボックス 1175">
                <a:extLst>
                  <a:ext uri="{FF2B5EF4-FFF2-40B4-BE49-F238E27FC236}">
                    <a16:creationId xmlns:a16="http://schemas.microsoft.com/office/drawing/2014/main" id="{7459B053-CC51-BAFC-DE55-FC96A609B91F}"/>
                  </a:ext>
                </a:extLst>
              </p:cNvPr>
              <p:cNvSpPr txBox="1">
                <a:spLocks noRot="1" noChangeAspect="1" noMove="1" noResize="1" noEditPoints="1" noAdjustHandles="1" noChangeArrowheads="1" noChangeShapeType="1" noTextEdit="1"/>
              </p:cNvSpPr>
              <p:nvPr/>
            </p:nvSpPr>
            <p:spPr>
              <a:xfrm>
                <a:off x="7350504" y="5914857"/>
                <a:ext cx="2822807" cy="584775"/>
              </a:xfrm>
              <a:prstGeom prst="rect">
                <a:avLst/>
              </a:prstGeom>
              <a:blipFill>
                <a:blip r:embed="rId6"/>
                <a:stretch>
                  <a:fillRect/>
                </a:stretch>
              </a:blipFill>
            </p:spPr>
            <p:txBody>
              <a:bodyPr/>
              <a:lstStyle/>
              <a:p>
                <a:r>
                  <a:rPr lang="ja-JP" altLang="en-US">
                    <a:noFill/>
                  </a:rPr>
                  <a:t> </a:t>
                </a:r>
              </a:p>
            </p:txBody>
          </p:sp>
        </mc:Fallback>
      </mc:AlternateContent>
      <p:sp>
        <p:nvSpPr>
          <p:cNvPr id="1144" name="フリーフォーム: 図形 1143">
            <a:extLst>
              <a:ext uri="{FF2B5EF4-FFF2-40B4-BE49-F238E27FC236}">
                <a16:creationId xmlns:a16="http://schemas.microsoft.com/office/drawing/2014/main" id="{312AF421-3A19-C391-D08B-7081B774115F}"/>
              </a:ext>
            </a:extLst>
          </p:cNvPr>
          <p:cNvSpPr/>
          <p:nvPr/>
        </p:nvSpPr>
        <p:spPr>
          <a:xfrm>
            <a:off x="2760782" y="5322277"/>
            <a:ext cx="978880" cy="509954"/>
          </a:xfrm>
          <a:custGeom>
            <a:avLst/>
            <a:gdLst>
              <a:gd name="connsiteX0" fmla="*/ 978880 w 978880"/>
              <a:gd name="connsiteY0" fmla="*/ 0 h 509954"/>
              <a:gd name="connsiteX1" fmla="*/ 3 w 978880"/>
              <a:gd name="connsiteY1" fmla="*/ 140677 h 509954"/>
              <a:gd name="connsiteX2" fmla="*/ 967156 w 978880"/>
              <a:gd name="connsiteY2" fmla="*/ 509954 h 509954"/>
            </a:gdLst>
            <a:ahLst/>
            <a:cxnLst>
              <a:cxn ang="0">
                <a:pos x="connsiteX0" y="connsiteY0"/>
              </a:cxn>
              <a:cxn ang="0">
                <a:pos x="connsiteX1" y="connsiteY1"/>
              </a:cxn>
              <a:cxn ang="0">
                <a:pos x="connsiteX2" y="connsiteY2"/>
              </a:cxn>
            </a:cxnLst>
            <a:rect l="l" t="t" r="r" b="b"/>
            <a:pathLst>
              <a:path w="978880" h="509954">
                <a:moveTo>
                  <a:pt x="978880" y="0"/>
                </a:moveTo>
                <a:cubicBezTo>
                  <a:pt x="490418" y="27842"/>
                  <a:pt x="1957" y="55685"/>
                  <a:pt x="3" y="140677"/>
                </a:cubicBezTo>
                <a:cubicBezTo>
                  <a:pt x="-1951" y="225669"/>
                  <a:pt x="721948" y="507023"/>
                  <a:pt x="967156" y="509954"/>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07101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B803245E-0546-B1B9-480B-0D325831821B}"/>
                  </a:ext>
                </a:extLst>
              </p:cNvPr>
              <p:cNvSpPr>
                <a:spLocks noGrp="1"/>
              </p:cNvSpPr>
              <p:nvPr>
                <p:ph idx="1"/>
              </p:nvPr>
            </p:nvSpPr>
            <p:spPr>
              <a:xfrm>
                <a:off x="556646" y="776671"/>
                <a:ext cx="11436061" cy="4252529"/>
              </a:xfrm>
            </p:spPr>
            <p:txBody>
              <a:bodyPr>
                <a:normAutofit fontScale="92500" lnSpcReduction="20000"/>
              </a:bodyPr>
              <a:lstStyle/>
              <a:p>
                <a:pPr marL="0" indent="0">
                  <a:buNone/>
                </a:pPr>
                <a:r>
                  <a:rPr kumimoji="1" lang="ja-JP" altLang="en-US" dirty="0"/>
                  <a:t>背景</a:t>
                </a:r>
                <a:endParaRPr lang="en-US" altLang="ja-JP" dirty="0"/>
              </a:p>
              <a:p>
                <a:pPr>
                  <a:lnSpc>
                    <a:spcPct val="160000"/>
                  </a:lnSpc>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m:t>
                        </m:r>
                      </m:sub>
                    </m:sSub>
                    <m:r>
                      <a:rPr kumimoji="1" lang="en-US" altLang="ja-JP" b="0" i="1" smtClean="0">
                        <a:latin typeface="Cambria Math" panose="02040503050406030204" pitchFamily="18" charset="0"/>
                      </a:rPr>
                      <m:t>𝐴</m:t>
                    </m:r>
                  </m:oMath>
                </a14:m>
                <a:r>
                  <a:rPr kumimoji="1" lang="ja-JP" altLang="en-US" dirty="0"/>
                  <a:t>を求めるためには大型設備を用いる必要があった</a:t>
                </a:r>
                <a:endParaRPr kumimoji="1" lang="en-US" altLang="ja-JP" dirty="0"/>
              </a:p>
              <a:p>
                <a:pPr>
                  <a:lnSpc>
                    <a:spcPct val="160000"/>
                  </a:lnSpc>
                </a:pPr>
                <a:r>
                  <a:rPr lang="ja-JP" altLang="en-US" dirty="0"/>
                  <a:t>競技などの実走行では</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m:t>
                        </m:r>
                      </m:sub>
                    </m:sSub>
                    <m:r>
                      <a:rPr kumimoji="1" lang="en-US" altLang="ja-JP" b="0" i="1" smtClean="0">
                        <a:latin typeface="Cambria Math" panose="02040503050406030204" pitchFamily="18" charset="0"/>
                      </a:rPr>
                      <m:t>𝐴</m:t>
                    </m:r>
                  </m:oMath>
                </a14:m>
                <a:r>
                  <a:rPr kumimoji="1" lang="ja-JP" altLang="en-US" dirty="0"/>
                  <a:t>が求められない</a:t>
                </a:r>
                <a:endParaRPr kumimoji="1" lang="en-US" altLang="ja-JP" dirty="0"/>
              </a:p>
              <a:p>
                <a:pPr marL="0" indent="0">
                  <a:buNone/>
                </a:pPr>
                <a:r>
                  <a:rPr kumimoji="1" lang="ja-JP" altLang="en-US" dirty="0"/>
                  <a:t>目的</a:t>
                </a:r>
                <a:endParaRPr kumimoji="1" lang="en-US" altLang="ja-JP" dirty="0"/>
              </a:p>
              <a:p>
                <a:pPr>
                  <a:lnSpc>
                    <a:spcPct val="150000"/>
                  </a:lnSpc>
                </a:pPr>
                <a:r>
                  <a:rPr lang="ja-JP" altLang="en-US" dirty="0"/>
                  <a:t>実走行からのみで検出できるデータを用いて</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m:t>
                        </m:r>
                      </m:sub>
                    </m:sSub>
                    <m:r>
                      <a:rPr kumimoji="1" lang="en-US" altLang="ja-JP" b="0" i="1" smtClean="0">
                        <a:latin typeface="Cambria Math" panose="02040503050406030204" pitchFamily="18" charset="0"/>
                      </a:rPr>
                      <m:t>𝐴</m:t>
                    </m:r>
                  </m:oMath>
                </a14:m>
                <a:r>
                  <a:rPr lang="ja-JP" altLang="en-US" dirty="0"/>
                  <a:t>を求める</a:t>
                </a:r>
                <a:endParaRPr lang="en-US" altLang="ja-JP" dirty="0"/>
              </a:p>
              <a:p>
                <a:pPr>
                  <a:lnSpc>
                    <a:spcPct val="150000"/>
                  </a:lnSpc>
                </a:pPr>
                <a:r>
                  <a:rPr lang="ja-JP" altLang="en-US" dirty="0"/>
                  <a:t>時々刻々と高さやルートの変わるデータで</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m:t>
                        </m:r>
                      </m:sub>
                    </m:sSub>
                    <m:r>
                      <a:rPr kumimoji="1" lang="en-US" altLang="ja-JP" b="0" i="1" smtClean="0">
                        <a:latin typeface="Cambria Math" panose="02040503050406030204" pitchFamily="18" charset="0"/>
                      </a:rPr>
                      <m:t>𝐴</m:t>
                    </m:r>
                  </m:oMath>
                </a14:m>
                <a:r>
                  <a:rPr lang="ja-JP" altLang="en-US" dirty="0"/>
                  <a:t>を求める方法</a:t>
                </a:r>
                <a:endParaRPr lang="en-US" altLang="ja-JP" dirty="0"/>
              </a:p>
              <a:p>
                <a:pPr marL="0" indent="0">
                  <a:lnSpc>
                    <a:spcPct val="150000"/>
                  </a:lnSpc>
                  <a:buNone/>
                </a:pPr>
                <a:r>
                  <a:rPr lang="ja-JP" altLang="en-US" dirty="0"/>
                  <a:t>慣性センサ</a:t>
                </a:r>
                <a:r>
                  <a:rPr lang="en-US" altLang="ja-JP" dirty="0"/>
                  <a:t>(GoPro)</a:t>
                </a:r>
                <a:r>
                  <a:rPr lang="ja-JP" altLang="en-US" dirty="0"/>
                  <a:t>からルートや位置の検出</a:t>
                </a:r>
                <a:endParaRPr lang="en-US" altLang="ja-JP" dirty="0"/>
              </a:p>
              <a:p>
                <a:pPr marL="0" indent="0">
                  <a:buNone/>
                </a:pPr>
                <a:endParaRPr lang="en-US" altLang="ja-JP" dirty="0"/>
              </a:p>
            </p:txBody>
          </p:sp>
        </mc:Choice>
        <mc:Fallback xmlns="">
          <p:sp>
            <p:nvSpPr>
              <p:cNvPr id="2" name="コンテンツ プレースホルダー 1">
                <a:extLst>
                  <a:ext uri="{FF2B5EF4-FFF2-40B4-BE49-F238E27FC236}">
                    <a16:creationId xmlns:a16="http://schemas.microsoft.com/office/drawing/2014/main" id="{B803245E-0546-B1B9-480B-0D325831821B}"/>
                  </a:ext>
                </a:extLst>
              </p:cNvPr>
              <p:cNvSpPr>
                <a:spLocks noGrp="1" noRot="1" noChangeAspect="1" noMove="1" noResize="1" noEditPoints="1" noAdjustHandles="1" noChangeArrowheads="1" noChangeShapeType="1" noTextEdit="1"/>
              </p:cNvSpPr>
              <p:nvPr>
                <p:ph idx="1"/>
              </p:nvPr>
            </p:nvSpPr>
            <p:spPr>
              <a:xfrm>
                <a:off x="556646" y="776671"/>
                <a:ext cx="11436061" cy="4252529"/>
              </a:xfrm>
              <a:blipFill>
                <a:blip r:embed="rId3"/>
                <a:stretch>
                  <a:fillRect l="-959" t="-4298"/>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FD13F268-2B34-A080-A8A3-6A8CC725FEEE}"/>
              </a:ext>
            </a:extLst>
          </p:cNvPr>
          <p:cNvSpPr>
            <a:spLocks noGrp="1"/>
          </p:cNvSpPr>
          <p:nvPr>
            <p:ph type="title"/>
          </p:nvPr>
        </p:nvSpPr>
        <p:spPr/>
        <p:txBody>
          <a:bodyPr/>
          <a:lstStyle/>
          <a:p>
            <a:r>
              <a:rPr kumimoji="1" lang="ja-JP" altLang="en-US" dirty="0"/>
              <a:t>研究像の全体像</a:t>
            </a:r>
          </a:p>
        </p:txBody>
      </p:sp>
      <p:sp>
        <p:nvSpPr>
          <p:cNvPr id="4" name="日付プレースホルダー 3">
            <a:extLst>
              <a:ext uri="{FF2B5EF4-FFF2-40B4-BE49-F238E27FC236}">
                <a16:creationId xmlns:a16="http://schemas.microsoft.com/office/drawing/2014/main" id="{349D10C2-C6AE-97CC-C18E-640D812182BC}"/>
              </a:ext>
            </a:extLst>
          </p:cNvPr>
          <p:cNvSpPr>
            <a:spLocks noGrp="1"/>
          </p:cNvSpPr>
          <p:nvPr>
            <p:ph type="dt" sz="half" idx="10"/>
          </p:nvPr>
        </p:nvSpPr>
        <p:spPr/>
        <p:txBody>
          <a:bodyPr/>
          <a:lstStyle/>
          <a:p>
            <a:fld id="{1E41F557-69D6-483D-B5D3-3EF0D6322C6A}"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172BF870-1B5A-B615-B299-388AAAE21582}"/>
              </a:ext>
            </a:extLst>
          </p:cNvPr>
          <p:cNvSpPr>
            <a:spLocks noGrp="1"/>
          </p:cNvSpPr>
          <p:nvPr>
            <p:ph type="ftr" sz="quarter" idx="11"/>
          </p:nvPr>
        </p:nvSpPr>
        <p:spPr/>
        <p:txBody>
          <a:bodyPr/>
          <a:lstStyle/>
          <a:p>
            <a:r>
              <a:rPr kumimoji="1" lang="ja-JP" altLang="en-US"/>
              <a:t>ミーティング</a:t>
            </a:r>
          </a:p>
        </p:txBody>
      </p:sp>
      <p:sp>
        <p:nvSpPr>
          <p:cNvPr id="6" name="スライド番号プレースホルダー 5">
            <a:extLst>
              <a:ext uri="{FF2B5EF4-FFF2-40B4-BE49-F238E27FC236}">
                <a16:creationId xmlns:a16="http://schemas.microsoft.com/office/drawing/2014/main" id="{33ADD545-E848-C171-B44B-A8F1D9C4C491}"/>
              </a:ext>
            </a:extLst>
          </p:cNvPr>
          <p:cNvSpPr>
            <a:spLocks noGrp="1"/>
          </p:cNvSpPr>
          <p:nvPr>
            <p:ph type="sldNum" sz="quarter" idx="12"/>
          </p:nvPr>
        </p:nvSpPr>
        <p:spPr/>
        <p:txBody>
          <a:bodyPr/>
          <a:lstStyle/>
          <a:p>
            <a:fld id="{F8B08C4F-6BF9-6C4B-888F-6DCDB884ECD8}" type="slidenum">
              <a:rPr kumimoji="1" lang="ja-JP" altLang="en-US" smtClean="0"/>
              <a:pPr/>
              <a:t>5</a:t>
            </a:fld>
            <a:endParaRPr kumimoji="1" lang="ja-JP" altLang="en-US"/>
          </a:p>
        </p:txBody>
      </p:sp>
      <p:pic>
        <p:nvPicPr>
          <p:cNvPr id="2054" name="Picture 6" descr="GO PRO Hero 9-">
            <a:extLst>
              <a:ext uri="{FF2B5EF4-FFF2-40B4-BE49-F238E27FC236}">
                <a16:creationId xmlns:a16="http://schemas.microsoft.com/office/drawing/2014/main" id="{738C30F7-4CE8-20F4-AC8B-808FD16A094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826" t="22650" r="18742" b="13901"/>
          <a:stretch/>
        </p:blipFill>
        <p:spPr bwMode="auto">
          <a:xfrm>
            <a:off x="8839200" y="4249408"/>
            <a:ext cx="2788976" cy="1952168"/>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DC6FA412-0AF8-A514-88AD-28D8A9BC68D9}"/>
              </a:ext>
            </a:extLst>
          </p:cNvPr>
          <p:cNvSpPr/>
          <p:nvPr/>
        </p:nvSpPr>
        <p:spPr>
          <a:xfrm>
            <a:off x="9466167" y="6253077"/>
            <a:ext cx="1618002" cy="3022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慣性センサ</a:t>
            </a:r>
          </a:p>
        </p:txBody>
      </p:sp>
    </p:spTree>
    <p:extLst>
      <p:ext uri="{BB962C8B-B14F-4D97-AF65-F5344CB8AC3E}">
        <p14:creationId xmlns:p14="http://schemas.microsoft.com/office/powerpoint/2010/main" val="1477269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FB3FF412-4D6C-BC0D-AABA-E61480D5EAD1}"/>
              </a:ext>
            </a:extLst>
          </p:cNvPr>
          <p:cNvSpPr>
            <a:spLocks noGrp="1"/>
          </p:cNvSpPr>
          <p:nvPr>
            <p:ph type="title"/>
          </p:nvPr>
        </p:nvSpPr>
        <p:spPr/>
        <p:txBody>
          <a:bodyPr/>
          <a:lstStyle/>
          <a:p>
            <a:r>
              <a:rPr kumimoji="1" lang="ja-JP" altLang="en-US" dirty="0"/>
              <a:t>データ解析</a:t>
            </a:r>
          </a:p>
        </p:txBody>
      </p:sp>
      <p:sp>
        <p:nvSpPr>
          <p:cNvPr id="4" name="日付プレースホルダー 3">
            <a:extLst>
              <a:ext uri="{FF2B5EF4-FFF2-40B4-BE49-F238E27FC236}">
                <a16:creationId xmlns:a16="http://schemas.microsoft.com/office/drawing/2014/main" id="{71244827-6B07-73F3-ED9D-62EE7FB5502E}"/>
              </a:ext>
            </a:extLst>
          </p:cNvPr>
          <p:cNvSpPr>
            <a:spLocks noGrp="1"/>
          </p:cNvSpPr>
          <p:nvPr>
            <p:ph type="dt" sz="half" idx="10"/>
          </p:nvPr>
        </p:nvSpPr>
        <p:spPr/>
        <p:txBody>
          <a:bodyPr/>
          <a:lstStyle/>
          <a:p>
            <a:fld id="{1E41F557-69D6-483D-B5D3-3EF0D6322C6A}"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1A6E30BA-34A5-95F9-9248-6A9603E2C01B}"/>
              </a:ext>
            </a:extLst>
          </p:cNvPr>
          <p:cNvSpPr>
            <a:spLocks noGrp="1"/>
          </p:cNvSpPr>
          <p:nvPr>
            <p:ph type="ftr" sz="quarter" idx="11"/>
          </p:nvPr>
        </p:nvSpPr>
        <p:spPr/>
        <p:txBody>
          <a:bodyPr/>
          <a:lstStyle/>
          <a:p>
            <a:r>
              <a:rPr kumimoji="1" lang="ja-JP" altLang="en-US"/>
              <a:t>ミーティング</a:t>
            </a:r>
          </a:p>
        </p:txBody>
      </p:sp>
      <p:sp>
        <p:nvSpPr>
          <p:cNvPr id="6" name="スライド番号プレースホルダー 5">
            <a:extLst>
              <a:ext uri="{FF2B5EF4-FFF2-40B4-BE49-F238E27FC236}">
                <a16:creationId xmlns:a16="http://schemas.microsoft.com/office/drawing/2014/main" id="{361BF178-F2DC-4BF7-2461-F73E9FAF619D}"/>
              </a:ext>
            </a:extLst>
          </p:cNvPr>
          <p:cNvSpPr>
            <a:spLocks noGrp="1"/>
          </p:cNvSpPr>
          <p:nvPr>
            <p:ph type="sldNum" sz="quarter" idx="12"/>
          </p:nvPr>
        </p:nvSpPr>
        <p:spPr>
          <a:xfrm>
            <a:off x="11432967" y="6290548"/>
            <a:ext cx="720000" cy="365125"/>
          </a:xfrm>
        </p:spPr>
        <p:txBody>
          <a:bodyPr/>
          <a:lstStyle/>
          <a:p>
            <a:fld id="{F8B08C4F-6BF9-6C4B-888F-6DCDB884ECD8}" type="slidenum">
              <a:rPr kumimoji="1" lang="ja-JP" altLang="en-US" smtClean="0"/>
              <a:pPr/>
              <a:t>6</a:t>
            </a:fld>
            <a:endParaRPr kumimoji="1" lang="ja-JP" altLang="en-US"/>
          </a:p>
        </p:txBody>
      </p:sp>
      <p:sp>
        <p:nvSpPr>
          <p:cNvPr id="7" name="テキスト ボックス 6">
            <a:extLst>
              <a:ext uri="{FF2B5EF4-FFF2-40B4-BE49-F238E27FC236}">
                <a16:creationId xmlns:a16="http://schemas.microsoft.com/office/drawing/2014/main" id="{D3DBF576-5E15-162E-DB70-34BC930DD12E}"/>
              </a:ext>
            </a:extLst>
          </p:cNvPr>
          <p:cNvSpPr txBox="1"/>
          <p:nvPr/>
        </p:nvSpPr>
        <p:spPr>
          <a:xfrm>
            <a:off x="714908" y="1344947"/>
            <a:ext cx="7549861" cy="24093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kumimoji="1" lang="ja-JP" altLang="en-US" sz="2800" dirty="0"/>
              <a:t>慣性センサのサンプリング周波数は</a:t>
            </a:r>
            <a:r>
              <a:rPr kumimoji="1" lang="en-US" altLang="ja-JP" sz="2800" dirty="0"/>
              <a:t>200Hz</a:t>
            </a:r>
          </a:p>
          <a:p>
            <a:pPr marL="914400" lvl="1" indent="-457200">
              <a:lnSpc>
                <a:spcPct val="150000"/>
              </a:lnSpc>
              <a:buFont typeface="Arial" panose="020B0604020202020204" pitchFamily="34" charset="0"/>
              <a:buChar char="•"/>
            </a:pPr>
            <a:r>
              <a:rPr kumimoji="1" lang="en-US" altLang="ja-JP" sz="2000" dirty="0"/>
              <a:t>1</a:t>
            </a:r>
            <a:r>
              <a:rPr kumimoji="1" lang="ja-JP" altLang="en-US" sz="2000" dirty="0"/>
              <a:t>分間の測定で</a:t>
            </a:r>
            <a:r>
              <a:rPr kumimoji="1" lang="en-US" altLang="ja-JP" sz="2000" dirty="0"/>
              <a:t>12,000</a:t>
            </a:r>
            <a:r>
              <a:rPr kumimoji="1" lang="ja-JP" altLang="en-US" sz="2000" dirty="0"/>
              <a:t>のデータ</a:t>
            </a:r>
            <a:r>
              <a:rPr kumimoji="1" lang="en-US" altLang="ja-JP" sz="2000" dirty="0"/>
              <a:t>×</a:t>
            </a:r>
            <a:r>
              <a:rPr kumimoji="1" lang="ja-JP" altLang="en-US" sz="2000" dirty="0"/>
              <a:t>データ項目</a:t>
            </a:r>
            <a:endParaRPr kumimoji="1" lang="en-US" altLang="ja-JP" sz="2000" dirty="0"/>
          </a:p>
          <a:p>
            <a:pPr marL="457200" indent="-457200">
              <a:lnSpc>
                <a:spcPct val="150000"/>
              </a:lnSpc>
              <a:buFont typeface="Arial" panose="020B0604020202020204" pitchFamily="34" charset="0"/>
              <a:buChar char="•"/>
            </a:pPr>
            <a:r>
              <a:rPr kumimoji="1" lang="ja-JP" altLang="en-US" sz="2800" dirty="0"/>
              <a:t>運動方程式による計算</a:t>
            </a:r>
            <a:endParaRPr kumimoji="1" lang="en-US" altLang="ja-JP" sz="2800" dirty="0"/>
          </a:p>
          <a:p>
            <a:pPr marL="457200" indent="-457200">
              <a:lnSpc>
                <a:spcPct val="150000"/>
              </a:lnSpc>
              <a:buFont typeface="Arial" panose="020B0604020202020204" pitchFamily="34" charset="0"/>
              <a:buChar char="•"/>
            </a:pPr>
            <a:r>
              <a:rPr kumimoji="1" lang="en-US" altLang="ja-JP" sz="2800" dirty="0"/>
              <a:t>Python</a:t>
            </a:r>
            <a:r>
              <a:rPr kumimoji="1" lang="ja-JP" altLang="en-US" sz="2800" dirty="0"/>
              <a:t>によるデータ解析</a:t>
            </a:r>
            <a:endParaRPr kumimoji="1" lang="en-US" altLang="ja-JP" sz="2800" dirty="0"/>
          </a:p>
        </p:txBody>
      </p:sp>
      <p:pic>
        <p:nvPicPr>
          <p:cNvPr id="56" name="図 55">
            <a:extLst>
              <a:ext uri="{FF2B5EF4-FFF2-40B4-BE49-F238E27FC236}">
                <a16:creationId xmlns:a16="http://schemas.microsoft.com/office/drawing/2014/main" id="{7923AFAC-D29F-B11E-30AF-13CF4BFE737F}"/>
              </a:ext>
            </a:extLst>
          </p:cNvPr>
          <p:cNvPicPr>
            <a:picLocks noChangeAspect="1"/>
          </p:cNvPicPr>
          <p:nvPr/>
        </p:nvPicPr>
        <p:blipFill>
          <a:blip r:embed="rId3"/>
          <a:stretch>
            <a:fillRect/>
          </a:stretch>
        </p:blipFill>
        <p:spPr>
          <a:xfrm>
            <a:off x="1544550" y="4310720"/>
            <a:ext cx="3621805" cy="1785334"/>
          </a:xfrm>
          <a:prstGeom prst="rect">
            <a:avLst/>
          </a:prstGeom>
          <a:ln>
            <a:solidFill>
              <a:schemeClr val="tx1"/>
            </a:solidFill>
          </a:ln>
        </p:spPr>
      </p:pic>
      <p:pic>
        <p:nvPicPr>
          <p:cNvPr id="58" name="図 57">
            <a:extLst>
              <a:ext uri="{FF2B5EF4-FFF2-40B4-BE49-F238E27FC236}">
                <a16:creationId xmlns:a16="http://schemas.microsoft.com/office/drawing/2014/main" id="{9C543451-5A69-8B77-54A0-0897D2160F53}"/>
              </a:ext>
            </a:extLst>
          </p:cNvPr>
          <p:cNvPicPr>
            <a:picLocks noChangeAspect="1"/>
          </p:cNvPicPr>
          <p:nvPr/>
        </p:nvPicPr>
        <p:blipFill>
          <a:blip r:embed="rId4"/>
          <a:stretch>
            <a:fillRect/>
          </a:stretch>
        </p:blipFill>
        <p:spPr>
          <a:xfrm>
            <a:off x="6568706" y="4249075"/>
            <a:ext cx="3392125" cy="1908624"/>
          </a:xfrm>
          <a:prstGeom prst="rect">
            <a:avLst/>
          </a:prstGeom>
          <a:ln>
            <a:solidFill>
              <a:schemeClr val="tx1"/>
            </a:solidFill>
          </a:ln>
        </p:spPr>
      </p:pic>
      <p:sp>
        <p:nvSpPr>
          <p:cNvPr id="59" name="正方形/長方形 58">
            <a:extLst>
              <a:ext uri="{FF2B5EF4-FFF2-40B4-BE49-F238E27FC236}">
                <a16:creationId xmlns:a16="http://schemas.microsoft.com/office/drawing/2014/main" id="{B7C3AA4E-F1EC-4D1D-2905-73C12E50C21F}"/>
              </a:ext>
            </a:extLst>
          </p:cNvPr>
          <p:cNvSpPr/>
          <p:nvPr/>
        </p:nvSpPr>
        <p:spPr>
          <a:xfrm>
            <a:off x="7763298" y="6199793"/>
            <a:ext cx="1316164" cy="2847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t>座標変換</a:t>
            </a:r>
          </a:p>
        </p:txBody>
      </p:sp>
      <p:sp>
        <p:nvSpPr>
          <p:cNvPr id="60" name="正方形/長方形 59">
            <a:extLst>
              <a:ext uri="{FF2B5EF4-FFF2-40B4-BE49-F238E27FC236}">
                <a16:creationId xmlns:a16="http://schemas.microsoft.com/office/drawing/2014/main" id="{98DC9F33-F052-A5EF-A854-143D7CED6F81}"/>
              </a:ext>
            </a:extLst>
          </p:cNvPr>
          <p:cNvSpPr/>
          <p:nvPr/>
        </p:nvSpPr>
        <p:spPr>
          <a:xfrm>
            <a:off x="2833462" y="6199793"/>
            <a:ext cx="1482349" cy="2847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400" dirty="0"/>
              <a:t>重心速度の計算</a:t>
            </a:r>
          </a:p>
        </p:txBody>
      </p:sp>
    </p:spTree>
    <p:extLst>
      <p:ext uri="{BB962C8B-B14F-4D97-AF65-F5344CB8AC3E}">
        <p14:creationId xmlns:p14="http://schemas.microsoft.com/office/powerpoint/2010/main" val="128535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2655605A-5B85-2314-5A74-B494F8B25E78}"/>
              </a:ext>
            </a:extLst>
          </p:cNvPr>
          <p:cNvSpPr>
            <a:spLocks noGrp="1"/>
          </p:cNvSpPr>
          <p:nvPr>
            <p:ph type="title"/>
          </p:nvPr>
        </p:nvSpPr>
        <p:spPr/>
        <p:txBody>
          <a:bodyPr/>
          <a:lstStyle/>
          <a:p>
            <a:r>
              <a:rPr kumimoji="1" lang="ja-JP" altLang="en-US" dirty="0"/>
              <a:t>風洞実験との比較</a:t>
            </a:r>
          </a:p>
        </p:txBody>
      </p:sp>
      <p:sp>
        <p:nvSpPr>
          <p:cNvPr id="4" name="日付プレースホルダー 3">
            <a:extLst>
              <a:ext uri="{FF2B5EF4-FFF2-40B4-BE49-F238E27FC236}">
                <a16:creationId xmlns:a16="http://schemas.microsoft.com/office/drawing/2014/main" id="{2EB6F4D1-D99D-9B91-4FAE-A5A7F07839BA}"/>
              </a:ext>
            </a:extLst>
          </p:cNvPr>
          <p:cNvSpPr>
            <a:spLocks noGrp="1"/>
          </p:cNvSpPr>
          <p:nvPr>
            <p:ph type="dt" sz="half" idx="10"/>
          </p:nvPr>
        </p:nvSpPr>
        <p:spPr/>
        <p:txBody>
          <a:bodyPr/>
          <a:lstStyle/>
          <a:p>
            <a:fld id="{1E41F557-69D6-483D-B5D3-3EF0D6322C6A}"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CF59B965-8DA6-19E0-0B60-05DA0AD5FC02}"/>
              </a:ext>
            </a:extLst>
          </p:cNvPr>
          <p:cNvSpPr>
            <a:spLocks noGrp="1"/>
          </p:cNvSpPr>
          <p:nvPr>
            <p:ph type="ftr" sz="quarter" idx="11"/>
          </p:nvPr>
        </p:nvSpPr>
        <p:spPr/>
        <p:txBody>
          <a:bodyPr/>
          <a:lstStyle/>
          <a:p>
            <a:r>
              <a:rPr kumimoji="1" lang="ja-JP" altLang="en-US"/>
              <a:t>ミーティング</a:t>
            </a:r>
          </a:p>
        </p:txBody>
      </p:sp>
      <p:sp>
        <p:nvSpPr>
          <p:cNvPr id="6" name="スライド番号プレースホルダー 5">
            <a:extLst>
              <a:ext uri="{FF2B5EF4-FFF2-40B4-BE49-F238E27FC236}">
                <a16:creationId xmlns:a16="http://schemas.microsoft.com/office/drawing/2014/main" id="{BA14C9C3-2CE4-AA5E-A4FF-F76A32A65307}"/>
              </a:ext>
            </a:extLst>
          </p:cNvPr>
          <p:cNvSpPr>
            <a:spLocks noGrp="1"/>
          </p:cNvSpPr>
          <p:nvPr>
            <p:ph type="sldNum" sz="quarter" idx="12"/>
          </p:nvPr>
        </p:nvSpPr>
        <p:spPr/>
        <p:txBody>
          <a:bodyPr/>
          <a:lstStyle/>
          <a:p>
            <a:fld id="{F8B08C4F-6BF9-6C4B-888F-6DCDB884ECD8}" type="slidenum">
              <a:rPr kumimoji="1" lang="ja-JP" altLang="en-US" smtClean="0"/>
              <a:pPr/>
              <a:t>7</a:t>
            </a:fld>
            <a:endParaRPr kumimoji="1" lang="ja-JP" altLang="en-US"/>
          </a:p>
        </p:txBody>
      </p:sp>
      <p:pic>
        <p:nvPicPr>
          <p:cNvPr id="9" name="1Sid8_60kmh">
            <a:hlinkClick r:id="" action="ppaction://media"/>
            <a:extLst>
              <a:ext uri="{FF2B5EF4-FFF2-40B4-BE49-F238E27FC236}">
                <a16:creationId xmlns:a16="http://schemas.microsoft.com/office/drawing/2014/main" id="{50491D74-C9EB-A14F-8790-C21DF0E67B9A}"/>
              </a:ext>
            </a:extLst>
          </p:cNvPr>
          <p:cNvPicPr preferRelativeResize="0">
            <a:picLocks noChangeAspect="1"/>
          </p:cNvPicPr>
          <p:nvPr>
            <a:videoFile r:link="rId2"/>
            <p:extLst>
              <p:ext uri="{DAA4B4D4-6D71-4841-9C94-3DE7FCFB9230}">
                <p14:media xmlns:p14="http://schemas.microsoft.com/office/powerpoint/2010/main" r:embed="rId1"/>
              </p:ext>
            </p:extLst>
          </p:nvPr>
        </p:nvPicPr>
        <p:blipFill rotWithShape="1">
          <a:blip r:embed="rId5"/>
          <a:srcRect l="18563" t="22248" r="21050" b="21857"/>
          <a:stretch/>
        </p:blipFill>
        <p:spPr>
          <a:xfrm>
            <a:off x="849557" y="1753111"/>
            <a:ext cx="3060954" cy="2124979"/>
          </a:xfrm>
          <a:prstGeom prst="rect">
            <a:avLst/>
          </a:prstGeom>
        </p:spPr>
      </p:pic>
      <p:pic>
        <p:nvPicPr>
          <p:cNvPr id="15" name="図 14">
            <a:extLst>
              <a:ext uri="{FF2B5EF4-FFF2-40B4-BE49-F238E27FC236}">
                <a16:creationId xmlns:a16="http://schemas.microsoft.com/office/drawing/2014/main" id="{3D685643-A2E0-6E9E-0336-26FC0E8889B9}"/>
              </a:ext>
            </a:extLst>
          </p:cNvPr>
          <p:cNvPicPr>
            <a:picLocks noChangeAspect="1"/>
          </p:cNvPicPr>
          <p:nvPr/>
        </p:nvPicPr>
        <p:blipFill>
          <a:blip r:embed="rId6"/>
          <a:stretch>
            <a:fillRect/>
          </a:stretch>
        </p:blipFill>
        <p:spPr>
          <a:xfrm>
            <a:off x="874999" y="4083359"/>
            <a:ext cx="2815914" cy="2276930"/>
          </a:xfrm>
          <a:prstGeom prst="rect">
            <a:avLst/>
          </a:prstGeom>
        </p:spPr>
      </p:pic>
      <p:sp>
        <p:nvSpPr>
          <p:cNvPr id="1132" name="テキスト ボックス 1131">
            <a:extLst>
              <a:ext uri="{FF2B5EF4-FFF2-40B4-BE49-F238E27FC236}">
                <a16:creationId xmlns:a16="http://schemas.microsoft.com/office/drawing/2014/main" id="{48122A4E-E411-01B2-F24C-9530948E16C5}"/>
              </a:ext>
            </a:extLst>
          </p:cNvPr>
          <p:cNvSpPr txBox="1"/>
          <p:nvPr/>
        </p:nvSpPr>
        <p:spPr>
          <a:xfrm>
            <a:off x="9891387" y="824995"/>
            <a:ext cx="1529856" cy="523220"/>
          </a:xfrm>
          <a:prstGeom prst="rect">
            <a:avLst/>
          </a:prstGeom>
          <a:noFill/>
        </p:spPr>
        <p:txBody>
          <a:bodyPr wrap="square" rtlCol="0">
            <a:spAutoFit/>
          </a:bodyPr>
          <a:lstStyle/>
          <a:p>
            <a:r>
              <a:rPr kumimoji="1" lang="ja-JP" altLang="en-US" sz="2800" dirty="0"/>
              <a:t>本研究</a:t>
            </a:r>
          </a:p>
        </p:txBody>
      </p:sp>
      <p:sp>
        <p:nvSpPr>
          <p:cNvPr id="1133" name="テキスト ボックス 1132">
            <a:extLst>
              <a:ext uri="{FF2B5EF4-FFF2-40B4-BE49-F238E27FC236}">
                <a16:creationId xmlns:a16="http://schemas.microsoft.com/office/drawing/2014/main" id="{8A954055-8713-83AD-3ADE-5444FB1BB9AD}"/>
              </a:ext>
            </a:extLst>
          </p:cNvPr>
          <p:cNvSpPr txBox="1"/>
          <p:nvPr/>
        </p:nvSpPr>
        <p:spPr>
          <a:xfrm>
            <a:off x="933147" y="895079"/>
            <a:ext cx="2626225" cy="523220"/>
          </a:xfrm>
          <a:prstGeom prst="rect">
            <a:avLst/>
          </a:prstGeom>
          <a:noFill/>
        </p:spPr>
        <p:txBody>
          <a:bodyPr wrap="square" rtlCol="0">
            <a:spAutoFit/>
          </a:bodyPr>
          <a:lstStyle/>
          <a:p>
            <a:r>
              <a:rPr kumimoji="1" lang="ja-JP" altLang="en-US" sz="2800" dirty="0"/>
              <a:t>先行研究</a:t>
            </a:r>
            <a:r>
              <a:rPr kumimoji="1" lang="en-US" altLang="ja-JP" sz="2800" dirty="0"/>
              <a:t>(</a:t>
            </a:r>
            <a:r>
              <a:rPr kumimoji="1" lang="ja-JP" altLang="en-US" sz="2800" dirty="0"/>
              <a:t>風洞</a:t>
            </a:r>
            <a:r>
              <a:rPr kumimoji="1" lang="en-US" altLang="ja-JP" sz="2800" dirty="0"/>
              <a:t>)</a:t>
            </a:r>
            <a:endParaRPr kumimoji="1" lang="ja-JP" altLang="en-US" sz="2800" dirty="0"/>
          </a:p>
        </p:txBody>
      </p:sp>
      <p:pic>
        <p:nvPicPr>
          <p:cNvPr id="11" name="図 10">
            <a:extLst>
              <a:ext uri="{FF2B5EF4-FFF2-40B4-BE49-F238E27FC236}">
                <a16:creationId xmlns:a16="http://schemas.microsoft.com/office/drawing/2014/main" id="{C3253F9A-67F8-130B-7700-DEC7DDA76242}"/>
              </a:ext>
            </a:extLst>
          </p:cNvPr>
          <p:cNvPicPr>
            <a:picLocks noChangeAspect="1"/>
          </p:cNvPicPr>
          <p:nvPr/>
        </p:nvPicPr>
        <p:blipFill rotWithShape="1">
          <a:blip r:embed="rId7"/>
          <a:srcRect l="24258" t="17922" r="32465" b="24153"/>
          <a:stretch/>
        </p:blipFill>
        <p:spPr>
          <a:xfrm>
            <a:off x="6792391" y="1770455"/>
            <a:ext cx="2771571" cy="2117225"/>
          </a:xfrm>
          <a:prstGeom prst="rect">
            <a:avLst/>
          </a:prstGeom>
        </p:spPr>
      </p:pic>
      <p:sp>
        <p:nvSpPr>
          <p:cNvPr id="2" name="テキスト ボックス 1">
            <a:extLst>
              <a:ext uri="{FF2B5EF4-FFF2-40B4-BE49-F238E27FC236}">
                <a16:creationId xmlns:a16="http://schemas.microsoft.com/office/drawing/2014/main" id="{443856E8-2907-1E4C-FF5E-851C0451C7A3}"/>
              </a:ext>
            </a:extLst>
          </p:cNvPr>
          <p:cNvSpPr txBox="1"/>
          <p:nvPr/>
        </p:nvSpPr>
        <p:spPr>
          <a:xfrm>
            <a:off x="5580447" y="822347"/>
            <a:ext cx="902151" cy="523220"/>
          </a:xfrm>
          <a:prstGeom prst="rect">
            <a:avLst/>
          </a:prstGeom>
          <a:noFill/>
        </p:spPr>
        <p:txBody>
          <a:bodyPr wrap="square" rtlCol="0">
            <a:spAutoFit/>
          </a:bodyPr>
          <a:lstStyle/>
          <a:p>
            <a:r>
              <a:rPr kumimoji="1" lang="ja-JP" altLang="en-US" sz="2800" dirty="0"/>
              <a:t>従来</a:t>
            </a:r>
          </a:p>
        </p:txBody>
      </p:sp>
      <p:pic>
        <p:nvPicPr>
          <p:cNvPr id="13" name="図 12">
            <a:extLst>
              <a:ext uri="{FF2B5EF4-FFF2-40B4-BE49-F238E27FC236}">
                <a16:creationId xmlns:a16="http://schemas.microsoft.com/office/drawing/2014/main" id="{8932DA74-E613-62DF-829B-925687B489A6}"/>
              </a:ext>
            </a:extLst>
          </p:cNvPr>
          <p:cNvPicPr>
            <a:picLocks noChangeAspect="1"/>
          </p:cNvPicPr>
          <p:nvPr/>
        </p:nvPicPr>
        <p:blipFill rotWithShape="1">
          <a:blip r:embed="rId8"/>
          <a:srcRect l="8552"/>
          <a:stretch/>
        </p:blipFill>
        <p:spPr>
          <a:xfrm>
            <a:off x="8413600" y="4378749"/>
            <a:ext cx="3778400" cy="1331304"/>
          </a:xfrm>
          <a:prstGeom prst="rect">
            <a:avLst/>
          </a:prstGeom>
        </p:spPr>
      </p:pic>
      <p:pic>
        <p:nvPicPr>
          <p:cNvPr id="17" name="図 16">
            <a:extLst>
              <a:ext uri="{FF2B5EF4-FFF2-40B4-BE49-F238E27FC236}">
                <a16:creationId xmlns:a16="http://schemas.microsoft.com/office/drawing/2014/main" id="{2B8CC50D-6C56-1AF6-964E-BE2090CEB9B3}"/>
              </a:ext>
            </a:extLst>
          </p:cNvPr>
          <p:cNvPicPr>
            <a:picLocks noChangeAspect="1"/>
          </p:cNvPicPr>
          <p:nvPr/>
        </p:nvPicPr>
        <p:blipFill rotWithShape="1">
          <a:blip r:embed="rId9"/>
          <a:srcRect l="11197" b="13888"/>
          <a:stretch/>
        </p:blipFill>
        <p:spPr>
          <a:xfrm>
            <a:off x="4237891" y="4414022"/>
            <a:ext cx="3776787" cy="1331304"/>
          </a:xfrm>
          <a:prstGeom prst="rect">
            <a:avLst/>
          </a:prstGeom>
        </p:spPr>
      </p:pic>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CFB0246-9B5A-7761-5E5B-0AD94C631015}"/>
                  </a:ext>
                </a:extLst>
              </p:cNvPr>
              <p:cNvSpPr txBox="1"/>
              <p:nvPr/>
            </p:nvSpPr>
            <p:spPr>
              <a:xfrm rot="16200000">
                <a:off x="3561777" y="4825377"/>
                <a:ext cx="1066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m:t>
                          </m:r>
                        </m:sub>
                      </m:sSub>
                      <m:r>
                        <a:rPr kumimoji="1" lang="en-US" altLang="ja-JP" b="0" i="1" smtClean="0">
                          <a:latin typeface="Cambria Math" panose="02040503050406030204" pitchFamily="18" charset="0"/>
                        </a:rPr>
                        <m:t>𝐴</m:t>
                      </m:r>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6CFB0246-9B5A-7761-5E5B-0AD94C631015}"/>
                  </a:ext>
                </a:extLst>
              </p:cNvPr>
              <p:cNvSpPr txBox="1">
                <a:spLocks noRot="1" noChangeAspect="1" noMove="1" noResize="1" noEditPoints="1" noAdjustHandles="1" noChangeArrowheads="1" noChangeShapeType="1" noTextEdit="1"/>
              </p:cNvSpPr>
              <p:nvPr/>
            </p:nvSpPr>
            <p:spPr>
              <a:xfrm rot="16200000">
                <a:off x="3561777" y="4825377"/>
                <a:ext cx="1066800"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D6E0A4A-82A5-B2E4-B941-A6627408DFC5}"/>
                  </a:ext>
                </a:extLst>
              </p:cNvPr>
              <p:cNvSpPr txBox="1"/>
              <p:nvPr/>
            </p:nvSpPr>
            <p:spPr>
              <a:xfrm rot="16200000">
                <a:off x="7644777" y="4825376"/>
                <a:ext cx="1066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m:t>
                          </m:r>
                        </m:sub>
                      </m:sSub>
                      <m:r>
                        <a:rPr kumimoji="1" lang="en-US" altLang="ja-JP" b="0" i="1" smtClean="0">
                          <a:latin typeface="Cambria Math" panose="02040503050406030204" pitchFamily="18" charset="0"/>
                        </a:rPr>
                        <m:t>𝐴</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DD6E0A4A-82A5-B2E4-B941-A6627408DFC5}"/>
                  </a:ext>
                </a:extLst>
              </p:cNvPr>
              <p:cNvSpPr txBox="1">
                <a:spLocks noRot="1" noChangeAspect="1" noMove="1" noResize="1" noEditPoints="1" noAdjustHandles="1" noChangeArrowheads="1" noChangeShapeType="1" noTextEdit="1"/>
              </p:cNvSpPr>
              <p:nvPr/>
            </p:nvSpPr>
            <p:spPr>
              <a:xfrm rot="16200000">
                <a:off x="7644777" y="4825376"/>
                <a:ext cx="1066800"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FC9FE32-3F91-46B2-2934-6ECF9D661789}"/>
                  </a:ext>
                </a:extLst>
              </p:cNvPr>
              <p:cNvSpPr txBox="1"/>
              <p:nvPr/>
            </p:nvSpPr>
            <p:spPr>
              <a:xfrm>
                <a:off x="5568723" y="5773330"/>
                <a:ext cx="17701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Time</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s</m:t>
                      </m:r>
                      <m:r>
                        <a:rPr kumimoji="1" lang="en-US" altLang="ja-JP" b="0" i="0" smtClean="0">
                          <a:latin typeface="Cambria Math" panose="02040503050406030204" pitchFamily="18" charset="0"/>
                        </a:rPr>
                        <m:t>]</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4FC9FE32-3F91-46B2-2934-6ECF9D661789}"/>
                  </a:ext>
                </a:extLst>
              </p:cNvPr>
              <p:cNvSpPr txBox="1">
                <a:spLocks noRot="1" noChangeAspect="1" noMove="1" noResize="1" noEditPoints="1" noAdjustHandles="1" noChangeArrowheads="1" noChangeShapeType="1" noTextEdit="1"/>
              </p:cNvSpPr>
              <p:nvPr/>
            </p:nvSpPr>
            <p:spPr>
              <a:xfrm>
                <a:off x="5568723" y="5773330"/>
                <a:ext cx="1770185" cy="369332"/>
              </a:xfrm>
              <a:prstGeom prst="rect">
                <a:avLst/>
              </a:prstGeom>
              <a:blipFill>
                <a:blip r:embed="rId12"/>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1EDD3A0F-62CD-8D8A-EBAC-14BD81617AAA}"/>
                  </a:ext>
                </a:extLst>
              </p:cNvPr>
              <p:cNvSpPr txBox="1"/>
              <p:nvPr/>
            </p:nvSpPr>
            <p:spPr>
              <a:xfrm>
                <a:off x="9651058" y="5768672"/>
                <a:ext cx="17701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Time</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s</m:t>
                      </m:r>
                      <m:r>
                        <a:rPr kumimoji="1" lang="en-US" altLang="ja-JP" b="0" i="0" smtClean="0">
                          <a:latin typeface="Cambria Math" panose="02040503050406030204" pitchFamily="18" charset="0"/>
                        </a:rPr>
                        <m:t>]</m:t>
                      </m:r>
                    </m:oMath>
                  </m:oMathPara>
                </a14:m>
                <a:endParaRPr kumimoji="1" lang="ja-JP" altLang="en-US" dirty="0"/>
              </a:p>
            </p:txBody>
          </p:sp>
        </mc:Choice>
        <mc:Fallback xmlns="">
          <p:sp>
            <p:nvSpPr>
              <p:cNvPr id="24" name="テキスト ボックス 23">
                <a:extLst>
                  <a:ext uri="{FF2B5EF4-FFF2-40B4-BE49-F238E27FC236}">
                    <a16:creationId xmlns:a16="http://schemas.microsoft.com/office/drawing/2014/main" id="{1EDD3A0F-62CD-8D8A-EBAC-14BD81617AAA}"/>
                  </a:ext>
                </a:extLst>
              </p:cNvPr>
              <p:cNvSpPr txBox="1">
                <a:spLocks noRot="1" noChangeAspect="1" noMove="1" noResize="1" noEditPoints="1" noAdjustHandles="1" noChangeArrowheads="1" noChangeShapeType="1" noTextEdit="1"/>
              </p:cNvSpPr>
              <p:nvPr/>
            </p:nvSpPr>
            <p:spPr>
              <a:xfrm>
                <a:off x="9651058" y="5768672"/>
                <a:ext cx="1770185" cy="369332"/>
              </a:xfrm>
              <a:prstGeom prst="rect">
                <a:avLst/>
              </a:prstGeom>
              <a:blipFill>
                <a:blip r:embed="rId13"/>
                <a:stretch>
                  <a:fillRect b="-163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2133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475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9"/>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2655605A-5B85-2314-5A74-B494F8B25E78}"/>
              </a:ext>
            </a:extLst>
          </p:cNvPr>
          <p:cNvSpPr>
            <a:spLocks noGrp="1"/>
          </p:cNvSpPr>
          <p:nvPr>
            <p:ph type="title"/>
          </p:nvPr>
        </p:nvSpPr>
        <p:spPr/>
        <p:txBody>
          <a:bodyPr/>
          <a:lstStyle/>
          <a:p>
            <a:r>
              <a:rPr kumimoji="1" lang="ja-JP" altLang="en-US" dirty="0"/>
              <a:t>風洞実験との比較</a:t>
            </a:r>
          </a:p>
        </p:txBody>
      </p:sp>
      <p:sp>
        <p:nvSpPr>
          <p:cNvPr id="4" name="日付プレースホルダー 3">
            <a:extLst>
              <a:ext uri="{FF2B5EF4-FFF2-40B4-BE49-F238E27FC236}">
                <a16:creationId xmlns:a16="http://schemas.microsoft.com/office/drawing/2014/main" id="{2EB6F4D1-D99D-9B91-4FAE-A5A7F07839BA}"/>
              </a:ext>
            </a:extLst>
          </p:cNvPr>
          <p:cNvSpPr>
            <a:spLocks noGrp="1"/>
          </p:cNvSpPr>
          <p:nvPr>
            <p:ph type="dt" sz="half" idx="10"/>
          </p:nvPr>
        </p:nvSpPr>
        <p:spPr/>
        <p:txBody>
          <a:bodyPr/>
          <a:lstStyle/>
          <a:p>
            <a:fld id="{1E41F557-69D6-483D-B5D3-3EF0D6322C6A}"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CF59B965-8DA6-19E0-0B60-05DA0AD5FC02}"/>
              </a:ext>
            </a:extLst>
          </p:cNvPr>
          <p:cNvSpPr>
            <a:spLocks noGrp="1"/>
          </p:cNvSpPr>
          <p:nvPr>
            <p:ph type="ftr" sz="quarter" idx="11"/>
          </p:nvPr>
        </p:nvSpPr>
        <p:spPr/>
        <p:txBody>
          <a:bodyPr/>
          <a:lstStyle/>
          <a:p>
            <a:r>
              <a:rPr kumimoji="1" lang="ja-JP" altLang="en-US"/>
              <a:t>ミーティング</a:t>
            </a:r>
          </a:p>
        </p:txBody>
      </p:sp>
      <p:sp>
        <p:nvSpPr>
          <p:cNvPr id="6" name="スライド番号プレースホルダー 5">
            <a:extLst>
              <a:ext uri="{FF2B5EF4-FFF2-40B4-BE49-F238E27FC236}">
                <a16:creationId xmlns:a16="http://schemas.microsoft.com/office/drawing/2014/main" id="{BA14C9C3-2CE4-AA5E-A4FF-F76A32A65307}"/>
              </a:ext>
            </a:extLst>
          </p:cNvPr>
          <p:cNvSpPr>
            <a:spLocks noGrp="1"/>
          </p:cNvSpPr>
          <p:nvPr>
            <p:ph type="sldNum" sz="quarter" idx="12"/>
          </p:nvPr>
        </p:nvSpPr>
        <p:spPr/>
        <p:txBody>
          <a:bodyPr/>
          <a:lstStyle/>
          <a:p>
            <a:fld id="{F8B08C4F-6BF9-6C4B-888F-6DCDB884ECD8}" type="slidenum">
              <a:rPr kumimoji="1" lang="ja-JP" altLang="en-US" smtClean="0"/>
              <a:pPr/>
              <a:t>8</a:t>
            </a:fld>
            <a:endParaRPr kumimoji="1" lang="ja-JP" altLang="en-US"/>
          </a:p>
        </p:txBody>
      </p:sp>
      <p:pic>
        <p:nvPicPr>
          <p:cNvPr id="9" name="1Sid8_60kmh">
            <a:hlinkClick r:id="" action="ppaction://media"/>
            <a:extLst>
              <a:ext uri="{FF2B5EF4-FFF2-40B4-BE49-F238E27FC236}">
                <a16:creationId xmlns:a16="http://schemas.microsoft.com/office/drawing/2014/main" id="{50491D74-C9EB-A14F-8790-C21DF0E67B9A}"/>
              </a:ext>
            </a:extLst>
          </p:cNvPr>
          <p:cNvPicPr preferRelativeResize="0">
            <a:picLocks noChangeAspect="1"/>
          </p:cNvPicPr>
          <p:nvPr>
            <a:videoFile r:link="rId2"/>
            <p:extLst>
              <p:ext uri="{DAA4B4D4-6D71-4841-9C94-3DE7FCFB9230}">
                <p14:media xmlns:p14="http://schemas.microsoft.com/office/powerpoint/2010/main" r:embed="rId1"/>
              </p:ext>
            </p:extLst>
          </p:nvPr>
        </p:nvPicPr>
        <p:blipFill rotWithShape="1">
          <a:blip r:embed="rId4"/>
          <a:srcRect l="18563" t="22248" r="21050" b="21857"/>
          <a:stretch/>
        </p:blipFill>
        <p:spPr>
          <a:xfrm>
            <a:off x="849557" y="1753111"/>
            <a:ext cx="3060954" cy="2124979"/>
          </a:xfrm>
          <a:prstGeom prst="rect">
            <a:avLst/>
          </a:prstGeom>
        </p:spPr>
      </p:pic>
      <p:pic>
        <p:nvPicPr>
          <p:cNvPr id="15" name="図 14">
            <a:extLst>
              <a:ext uri="{FF2B5EF4-FFF2-40B4-BE49-F238E27FC236}">
                <a16:creationId xmlns:a16="http://schemas.microsoft.com/office/drawing/2014/main" id="{3D685643-A2E0-6E9E-0336-26FC0E8889B9}"/>
              </a:ext>
            </a:extLst>
          </p:cNvPr>
          <p:cNvPicPr>
            <a:picLocks noChangeAspect="1"/>
          </p:cNvPicPr>
          <p:nvPr/>
        </p:nvPicPr>
        <p:blipFill>
          <a:blip r:embed="rId5"/>
          <a:stretch>
            <a:fillRect/>
          </a:stretch>
        </p:blipFill>
        <p:spPr>
          <a:xfrm>
            <a:off x="874999" y="4083359"/>
            <a:ext cx="2815914" cy="2276930"/>
          </a:xfrm>
          <a:prstGeom prst="rect">
            <a:avLst/>
          </a:prstGeom>
        </p:spPr>
      </p:pic>
      <p:sp>
        <p:nvSpPr>
          <p:cNvPr id="1132" name="テキスト ボックス 1131">
            <a:extLst>
              <a:ext uri="{FF2B5EF4-FFF2-40B4-BE49-F238E27FC236}">
                <a16:creationId xmlns:a16="http://schemas.microsoft.com/office/drawing/2014/main" id="{48122A4E-E411-01B2-F24C-9530948E16C5}"/>
              </a:ext>
            </a:extLst>
          </p:cNvPr>
          <p:cNvSpPr txBox="1"/>
          <p:nvPr/>
        </p:nvSpPr>
        <p:spPr>
          <a:xfrm>
            <a:off x="9891387" y="824995"/>
            <a:ext cx="1529856" cy="523220"/>
          </a:xfrm>
          <a:prstGeom prst="rect">
            <a:avLst/>
          </a:prstGeom>
          <a:noFill/>
        </p:spPr>
        <p:txBody>
          <a:bodyPr wrap="square" rtlCol="0">
            <a:spAutoFit/>
          </a:bodyPr>
          <a:lstStyle/>
          <a:p>
            <a:r>
              <a:rPr kumimoji="1" lang="ja-JP" altLang="en-US" sz="2800" dirty="0"/>
              <a:t>本研究</a:t>
            </a:r>
          </a:p>
        </p:txBody>
      </p:sp>
      <p:sp>
        <p:nvSpPr>
          <p:cNvPr id="1133" name="テキスト ボックス 1132">
            <a:extLst>
              <a:ext uri="{FF2B5EF4-FFF2-40B4-BE49-F238E27FC236}">
                <a16:creationId xmlns:a16="http://schemas.microsoft.com/office/drawing/2014/main" id="{8A954055-8713-83AD-3ADE-5444FB1BB9AD}"/>
              </a:ext>
            </a:extLst>
          </p:cNvPr>
          <p:cNvSpPr txBox="1"/>
          <p:nvPr/>
        </p:nvSpPr>
        <p:spPr>
          <a:xfrm>
            <a:off x="933147" y="895079"/>
            <a:ext cx="2626225" cy="523220"/>
          </a:xfrm>
          <a:prstGeom prst="rect">
            <a:avLst/>
          </a:prstGeom>
          <a:noFill/>
        </p:spPr>
        <p:txBody>
          <a:bodyPr wrap="square" rtlCol="0">
            <a:spAutoFit/>
          </a:bodyPr>
          <a:lstStyle/>
          <a:p>
            <a:r>
              <a:rPr kumimoji="1" lang="ja-JP" altLang="en-US" sz="2800" dirty="0"/>
              <a:t>先行研究</a:t>
            </a:r>
            <a:r>
              <a:rPr kumimoji="1" lang="en-US" altLang="ja-JP" sz="2800" dirty="0"/>
              <a:t>(</a:t>
            </a:r>
            <a:r>
              <a:rPr kumimoji="1" lang="ja-JP" altLang="en-US" sz="2800" dirty="0"/>
              <a:t>風洞</a:t>
            </a:r>
            <a:r>
              <a:rPr kumimoji="1" lang="en-US" altLang="ja-JP" sz="2800" dirty="0"/>
              <a:t>)</a:t>
            </a:r>
            <a:endParaRPr kumimoji="1" lang="ja-JP" altLang="en-US" sz="2800" dirty="0"/>
          </a:p>
        </p:txBody>
      </p:sp>
      <p:pic>
        <p:nvPicPr>
          <p:cNvPr id="11" name="図 10">
            <a:extLst>
              <a:ext uri="{FF2B5EF4-FFF2-40B4-BE49-F238E27FC236}">
                <a16:creationId xmlns:a16="http://schemas.microsoft.com/office/drawing/2014/main" id="{C3253F9A-67F8-130B-7700-DEC7DDA76242}"/>
              </a:ext>
            </a:extLst>
          </p:cNvPr>
          <p:cNvPicPr>
            <a:picLocks noChangeAspect="1"/>
          </p:cNvPicPr>
          <p:nvPr/>
        </p:nvPicPr>
        <p:blipFill rotWithShape="1">
          <a:blip r:embed="rId6"/>
          <a:srcRect l="24258" t="17922" r="32465" b="24153"/>
          <a:stretch/>
        </p:blipFill>
        <p:spPr>
          <a:xfrm>
            <a:off x="6792391" y="1770455"/>
            <a:ext cx="2771571" cy="2117225"/>
          </a:xfrm>
          <a:prstGeom prst="rect">
            <a:avLst/>
          </a:prstGeom>
        </p:spPr>
      </p:pic>
      <p:sp>
        <p:nvSpPr>
          <p:cNvPr id="2" name="テキスト ボックス 1">
            <a:extLst>
              <a:ext uri="{FF2B5EF4-FFF2-40B4-BE49-F238E27FC236}">
                <a16:creationId xmlns:a16="http://schemas.microsoft.com/office/drawing/2014/main" id="{443856E8-2907-1E4C-FF5E-851C0451C7A3}"/>
              </a:ext>
            </a:extLst>
          </p:cNvPr>
          <p:cNvSpPr txBox="1"/>
          <p:nvPr/>
        </p:nvSpPr>
        <p:spPr>
          <a:xfrm>
            <a:off x="5580447" y="822347"/>
            <a:ext cx="902151" cy="523220"/>
          </a:xfrm>
          <a:prstGeom prst="rect">
            <a:avLst/>
          </a:prstGeom>
          <a:noFill/>
        </p:spPr>
        <p:txBody>
          <a:bodyPr wrap="square" rtlCol="0">
            <a:spAutoFit/>
          </a:bodyPr>
          <a:lstStyle/>
          <a:p>
            <a:r>
              <a:rPr kumimoji="1" lang="ja-JP" altLang="en-US" sz="2800" dirty="0"/>
              <a:t>従来</a:t>
            </a:r>
          </a:p>
        </p:txBody>
      </p:sp>
      <p:pic>
        <p:nvPicPr>
          <p:cNvPr id="17" name="図 16">
            <a:extLst>
              <a:ext uri="{FF2B5EF4-FFF2-40B4-BE49-F238E27FC236}">
                <a16:creationId xmlns:a16="http://schemas.microsoft.com/office/drawing/2014/main" id="{2B8CC50D-6C56-1AF6-964E-BE2090CEB9B3}"/>
              </a:ext>
            </a:extLst>
          </p:cNvPr>
          <p:cNvPicPr>
            <a:picLocks noChangeAspect="1"/>
          </p:cNvPicPr>
          <p:nvPr/>
        </p:nvPicPr>
        <p:blipFill rotWithShape="1">
          <a:blip r:embed="rId7"/>
          <a:srcRect l="11197" b="13888"/>
          <a:stretch/>
        </p:blipFill>
        <p:spPr>
          <a:xfrm>
            <a:off x="4237891" y="4414022"/>
            <a:ext cx="3776787" cy="1331304"/>
          </a:xfrm>
          <a:prstGeom prst="rect">
            <a:avLst/>
          </a:prstGeom>
        </p:spPr>
      </p:pic>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CFB0246-9B5A-7761-5E5B-0AD94C631015}"/>
                  </a:ext>
                </a:extLst>
              </p:cNvPr>
              <p:cNvSpPr txBox="1"/>
              <p:nvPr/>
            </p:nvSpPr>
            <p:spPr>
              <a:xfrm rot="16200000">
                <a:off x="3561777" y="4825377"/>
                <a:ext cx="1066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m:t>
                          </m:r>
                        </m:sub>
                      </m:sSub>
                      <m:r>
                        <a:rPr kumimoji="1" lang="en-US" altLang="ja-JP" b="0" i="1" smtClean="0">
                          <a:latin typeface="Cambria Math" panose="02040503050406030204" pitchFamily="18" charset="0"/>
                        </a:rPr>
                        <m:t>𝐴</m:t>
                      </m:r>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6CFB0246-9B5A-7761-5E5B-0AD94C631015}"/>
                  </a:ext>
                </a:extLst>
              </p:cNvPr>
              <p:cNvSpPr txBox="1">
                <a:spLocks noRot="1" noChangeAspect="1" noMove="1" noResize="1" noEditPoints="1" noAdjustHandles="1" noChangeArrowheads="1" noChangeShapeType="1" noTextEdit="1"/>
              </p:cNvSpPr>
              <p:nvPr/>
            </p:nvSpPr>
            <p:spPr>
              <a:xfrm rot="16200000">
                <a:off x="3561777" y="4825377"/>
                <a:ext cx="1066800"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FC9FE32-3F91-46B2-2934-6ECF9D661789}"/>
                  </a:ext>
                </a:extLst>
              </p:cNvPr>
              <p:cNvSpPr txBox="1"/>
              <p:nvPr/>
            </p:nvSpPr>
            <p:spPr>
              <a:xfrm>
                <a:off x="5568723" y="5773330"/>
                <a:ext cx="17701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Time</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s</m:t>
                      </m:r>
                      <m:r>
                        <a:rPr kumimoji="1" lang="en-US" altLang="ja-JP" b="0" i="0" smtClean="0">
                          <a:latin typeface="Cambria Math" panose="02040503050406030204" pitchFamily="18" charset="0"/>
                        </a:rPr>
                        <m:t>]</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4FC9FE32-3F91-46B2-2934-6ECF9D661789}"/>
                  </a:ext>
                </a:extLst>
              </p:cNvPr>
              <p:cNvSpPr txBox="1">
                <a:spLocks noRot="1" noChangeAspect="1" noMove="1" noResize="1" noEditPoints="1" noAdjustHandles="1" noChangeArrowheads="1" noChangeShapeType="1" noTextEdit="1"/>
              </p:cNvSpPr>
              <p:nvPr/>
            </p:nvSpPr>
            <p:spPr>
              <a:xfrm>
                <a:off x="5568723" y="5773330"/>
                <a:ext cx="1770185" cy="369332"/>
              </a:xfrm>
              <a:prstGeom prst="rect">
                <a:avLst/>
              </a:prstGeom>
              <a:blipFill>
                <a:blip r:embed="rId9"/>
                <a:stretch>
                  <a:fillRect b="-16393"/>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4046DD84-244D-C4F4-FC54-00114AF5F3B3}"/>
              </a:ext>
            </a:extLst>
          </p:cNvPr>
          <p:cNvPicPr>
            <a:picLocks noChangeAspect="1"/>
          </p:cNvPicPr>
          <p:nvPr/>
        </p:nvPicPr>
        <p:blipFill rotWithShape="1">
          <a:blip r:embed="rId10"/>
          <a:srcRect l="7814"/>
          <a:stretch/>
        </p:blipFill>
        <p:spPr>
          <a:xfrm>
            <a:off x="8294079" y="4413694"/>
            <a:ext cx="3883583" cy="1302392"/>
          </a:xfrm>
          <a:prstGeom prst="rect">
            <a:avLst/>
          </a:prstGeom>
        </p:spPr>
      </p:pic>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EBDF953-FECB-0E0D-B62A-44ABB6F808D4}"/>
                  </a:ext>
                </a:extLst>
              </p:cNvPr>
              <p:cNvSpPr txBox="1"/>
              <p:nvPr/>
            </p:nvSpPr>
            <p:spPr>
              <a:xfrm rot="16200000">
                <a:off x="7750091" y="4825377"/>
                <a:ext cx="7286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𝐶</m:t>
                          </m:r>
                        </m:e>
                        <m:sub>
                          <m:r>
                            <a:rPr kumimoji="1" lang="en-US" altLang="ja-JP" b="0" i="1" smtClean="0">
                              <a:latin typeface="Cambria Math" panose="02040503050406030204" pitchFamily="18" charset="0"/>
                            </a:rPr>
                            <m:t>𝐷</m:t>
                          </m:r>
                        </m:sub>
                      </m:sSub>
                      <m:r>
                        <a:rPr kumimoji="1" lang="en-US" altLang="ja-JP" b="0" i="1" smtClean="0">
                          <a:latin typeface="Cambria Math" panose="02040503050406030204" pitchFamily="18" charset="0"/>
                        </a:rPr>
                        <m:t>𝐴</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AEBDF953-FECB-0E0D-B62A-44ABB6F808D4}"/>
                  </a:ext>
                </a:extLst>
              </p:cNvPr>
              <p:cNvSpPr txBox="1">
                <a:spLocks noRot="1" noChangeAspect="1" noMove="1" noResize="1" noEditPoints="1" noAdjustHandles="1" noChangeArrowheads="1" noChangeShapeType="1" noTextEdit="1"/>
              </p:cNvSpPr>
              <p:nvPr/>
            </p:nvSpPr>
            <p:spPr>
              <a:xfrm rot="16200000">
                <a:off x="7750091" y="4825377"/>
                <a:ext cx="728639" cy="369332"/>
              </a:xfrm>
              <a:prstGeom prst="rect">
                <a:avLst/>
              </a:prstGeom>
              <a:blipFill>
                <a:blip r:embed="rId11"/>
                <a:stretch>
                  <a:fillRect r="-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3FFE47E-CFBC-1417-56B6-DB3F0C43426D}"/>
                  </a:ext>
                </a:extLst>
              </p:cNvPr>
              <p:cNvSpPr txBox="1"/>
              <p:nvPr/>
            </p:nvSpPr>
            <p:spPr>
              <a:xfrm>
                <a:off x="9850932" y="5773330"/>
                <a:ext cx="12090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rPr>
                        <m:t>Time</m:t>
                      </m:r>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s</m:t>
                      </m:r>
                      <m:r>
                        <a:rPr kumimoji="1" lang="en-US" altLang="ja-JP" b="0" i="0" smtClean="0">
                          <a:latin typeface="Cambria Math" panose="02040503050406030204" pitchFamily="18" charset="0"/>
                        </a:rPr>
                        <m:t>]</m:t>
                      </m:r>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A3FFE47E-CFBC-1417-56B6-DB3F0C43426D}"/>
                  </a:ext>
                </a:extLst>
              </p:cNvPr>
              <p:cNvSpPr txBox="1">
                <a:spLocks noRot="1" noChangeAspect="1" noMove="1" noResize="1" noEditPoints="1" noAdjustHandles="1" noChangeArrowheads="1" noChangeShapeType="1" noTextEdit="1"/>
              </p:cNvSpPr>
              <p:nvPr/>
            </p:nvSpPr>
            <p:spPr>
              <a:xfrm>
                <a:off x="9850932" y="5773330"/>
                <a:ext cx="1209060" cy="369332"/>
              </a:xfrm>
              <a:prstGeom prst="rect">
                <a:avLst/>
              </a:prstGeom>
              <a:blipFill>
                <a:blip r:embed="rId12"/>
                <a:stretch>
                  <a:fillRect b="-163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6355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475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9"/>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60838EF2-A05B-883A-B773-A61634A6760B}"/>
                  </a:ext>
                </a:extLst>
              </p:cNvPr>
              <p:cNvSpPr>
                <a:spLocks noGrp="1"/>
              </p:cNvSpPr>
              <p:nvPr>
                <p:ph idx="1"/>
              </p:nvPr>
            </p:nvSpPr>
            <p:spPr>
              <a:xfrm>
                <a:off x="422029" y="970764"/>
                <a:ext cx="11730938" cy="5315073"/>
              </a:xfrm>
            </p:spPr>
            <p:txBody>
              <a:bodyPr>
                <a:normAutofit/>
              </a:bodyPr>
              <a:lstStyle/>
              <a:p>
                <a:pPr>
                  <a:lnSpc>
                    <a:spcPct val="150000"/>
                  </a:lnSpc>
                </a:pPr>
                <a:endParaRPr lang="en-US" altLang="ja-JP" sz="2400" b="1" dirty="0"/>
              </a:p>
              <a:p>
                <a:pPr>
                  <a:lnSpc>
                    <a:spcPct val="150000"/>
                  </a:lnSpc>
                </a:pPr>
                <a:r>
                  <a:rPr lang="ja-JP" altLang="en-US" sz="2400" b="1" dirty="0"/>
                  <a:t>センサからの情報のみ</a:t>
                </a:r>
                <a:r>
                  <a:rPr lang="ja-JP" altLang="en-US" sz="2400" dirty="0"/>
                  <a:t>で</a:t>
                </a:r>
                <a:r>
                  <a:rPr lang="ja-JP" altLang="en-US" sz="2400" b="1" dirty="0"/>
                  <a:t>リアルタイム</a:t>
                </a:r>
                <a:r>
                  <a:rPr lang="ja-JP" altLang="en-US" sz="2400" dirty="0"/>
                  <a:t>で選手にデータを渡すことができた</a:t>
                </a:r>
                <a:endParaRPr kumimoji="1" lang="en-US" altLang="ja-JP" sz="2400" dirty="0"/>
              </a:p>
              <a:p>
                <a:pPr>
                  <a:lnSpc>
                    <a:spcPct val="150000"/>
                  </a:lnSpc>
                </a:pPr>
                <a:r>
                  <a:rPr kumimoji="1" lang="ja-JP" altLang="en-US" sz="2400" b="1" dirty="0"/>
                  <a:t>データ分析</a:t>
                </a:r>
                <a:r>
                  <a:rPr kumimoji="1" lang="ja-JP" altLang="en-US" sz="2400" dirty="0"/>
                  <a:t>で観測値のみよりからも精度の高い</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𝐶</m:t>
                        </m:r>
                      </m:e>
                      <m:sub>
                        <m:r>
                          <a:rPr kumimoji="1" lang="en-US" altLang="ja-JP" sz="2400" b="0" i="1" smtClean="0">
                            <a:latin typeface="Cambria Math" panose="02040503050406030204" pitchFamily="18" charset="0"/>
                          </a:rPr>
                          <m:t>𝐷</m:t>
                        </m:r>
                      </m:sub>
                    </m:sSub>
                    <m:r>
                      <a:rPr kumimoji="1" lang="en-US" altLang="ja-JP" sz="2400" b="0" i="1" smtClean="0">
                        <a:latin typeface="Cambria Math" panose="02040503050406030204" pitchFamily="18" charset="0"/>
                      </a:rPr>
                      <m:t>𝐴</m:t>
                    </m:r>
                  </m:oMath>
                </a14:m>
                <a:r>
                  <a:rPr kumimoji="1" lang="ja-JP" altLang="en-US" sz="2400" dirty="0"/>
                  <a:t>を求められた</a:t>
                </a:r>
                <a:endParaRPr kumimoji="1" lang="en-US" altLang="ja-JP" sz="2400" dirty="0"/>
              </a:p>
              <a:p>
                <a:pPr>
                  <a:lnSpc>
                    <a:spcPct val="150000"/>
                  </a:lnSpc>
                </a:pPr>
                <a:endParaRPr kumimoji="1" lang="en-US" altLang="ja-JP" sz="2400" dirty="0"/>
              </a:p>
              <a:p>
                <a:pPr>
                  <a:lnSpc>
                    <a:spcPct val="150000"/>
                  </a:lnSpc>
                </a:pPr>
                <a:r>
                  <a:rPr kumimoji="1" lang="ja-JP" altLang="en-US" sz="2400" dirty="0"/>
                  <a:t>問題解決能力と課題提案能力</a:t>
                </a:r>
                <a:endParaRPr kumimoji="1" lang="en-US" altLang="ja-JP" sz="2400" dirty="0"/>
              </a:p>
              <a:p>
                <a:pPr>
                  <a:lnSpc>
                    <a:spcPct val="150000"/>
                  </a:lnSpc>
                </a:pPr>
                <a:r>
                  <a:rPr lang="en-US" altLang="ja-JP" sz="2400" dirty="0"/>
                  <a:t>Python</a:t>
                </a:r>
                <a:r>
                  <a:rPr lang="ja-JP" altLang="en-US" sz="2400" dirty="0"/>
                  <a:t>を使ったデータ分析</a:t>
                </a:r>
                <a:endParaRPr kumimoji="1" lang="en-US" altLang="ja-JP" sz="2400" dirty="0"/>
              </a:p>
              <a:p>
                <a:pPr>
                  <a:lnSpc>
                    <a:spcPct val="150000"/>
                  </a:lnSpc>
                </a:pPr>
                <a:r>
                  <a:rPr kumimoji="1" lang="ja-JP" altLang="en-US" sz="2400" dirty="0"/>
                  <a:t>学会発表でのプレゼン力</a:t>
                </a:r>
                <a:endParaRPr kumimoji="1" lang="en-US" altLang="ja-JP" sz="2400" dirty="0"/>
              </a:p>
            </p:txBody>
          </p:sp>
        </mc:Choice>
        <mc:Fallback xmlns="">
          <p:sp>
            <p:nvSpPr>
              <p:cNvPr id="2" name="コンテンツ プレースホルダー 1">
                <a:extLst>
                  <a:ext uri="{FF2B5EF4-FFF2-40B4-BE49-F238E27FC236}">
                    <a16:creationId xmlns:a16="http://schemas.microsoft.com/office/drawing/2014/main" id="{60838EF2-A05B-883A-B773-A61634A6760B}"/>
                  </a:ext>
                </a:extLst>
              </p:cNvPr>
              <p:cNvSpPr>
                <a:spLocks noGrp="1" noRot="1" noChangeAspect="1" noMove="1" noResize="1" noEditPoints="1" noAdjustHandles="1" noChangeArrowheads="1" noChangeShapeType="1" noTextEdit="1"/>
              </p:cNvSpPr>
              <p:nvPr>
                <p:ph idx="1"/>
              </p:nvPr>
            </p:nvSpPr>
            <p:spPr>
              <a:xfrm>
                <a:off x="422029" y="970764"/>
                <a:ext cx="11730938" cy="5315073"/>
              </a:xfrm>
              <a:blipFill>
                <a:blip r:embed="rId3"/>
                <a:stretch>
                  <a:fillRect l="-675"/>
                </a:stretch>
              </a:blipFill>
            </p:spPr>
            <p:txBody>
              <a:bodyPr/>
              <a:lstStyle/>
              <a:p>
                <a:r>
                  <a:rPr lang="ja-JP" altLang="en-US">
                    <a:noFill/>
                  </a:rPr>
                  <a:t> </a:t>
                </a:r>
              </a:p>
            </p:txBody>
          </p:sp>
        </mc:Fallback>
      </mc:AlternateContent>
      <p:sp>
        <p:nvSpPr>
          <p:cNvPr id="3" name="タイトル 2">
            <a:extLst>
              <a:ext uri="{FF2B5EF4-FFF2-40B4-BE49-F238E27FC236}">
                <a16:creationId xmlns:a16="http://schemas.microsoft.com/office/drawing/2014/main" id="{4CAAC2DF-ADF6-26AD-977B-F559F4B990FF}"/>
              </a:ext>
            </a:extLst>
          </p:cNvPr>
          <p:cNvSpPr>
            <a:spLocks noGrp="1"/>
          </p:cNvSpPr>
          <p:nvPr>
            <p:ph type="title"/>
          </p:nvPr>
        </p:nvSpPr>
        <p:spPr/>
        <p:txBody>
          <a:bodyPr/>
          <a:lstStyle/>
          <a:p>
            <a:r>
              <a:rPr kumimoji="1" lang="ja-JP" altLang="en-US" dirty="0"/>
              <a:t>まとめ</a:t>
            </a:r>
          </a:p>
        </p:txBody>
      </p:sp>
      <p:sp>
        <p:nvSpPr>
          <p:cNvPr id="4" name="日付プレースホルダー 3">
            <a:extLst>
              <a:ext uri="{FF2B5EF4-FFF2-40B4-BE49-F238E27FC236}">
                <a16:creationId xmlns:a16="http://schemas.microsoft.com/office/drawing/2014/main" id="{07B94F2D-6053-CD16-B99B-5F1E1C42C8CB}"/>
              </a:ext>
            </a:extLst>
          </p:cNvPr>
          <p:cNvSpPr>
            <a:spLocks noGrp="1"/>
          </p:cNvSpPr>
          <p:nvPr>
            <p:ph type="dt" sz="half" idx="10"/>
          </p:nvPr>
        </p:nvSpPr>
        <p:spPr/>
        <p:txBody>
          <a:bodyPr/>
          <a:lstStyle/>
          <a:p>
            <a:fld id="{1E41F557-69D6-483D-B5D3-3EF0D6322C6A}" type="datetime1">
              <a:rPr kumimoji="1" lang="ja-JP" altLang="en-US" smtClean="0"/>
              <a:t>2023/12/6</a:t>
            </a:fld>
            <a:endParaRPr kumimoji="1" lang="ja-JP" altLang="en-US"/>
          </a:p>
        </p:txBody>
      </p:sp>
      <p:sp>
        <p:nvSpPr>
          <p:cNvPr id="5" name="フッター プレースホルダー 4">
            <a:extLst>
              <a:ext uri="{FF2B5EF4-FFF2-40B4-BE49-F238E27FC236}">
                <a16:creationId xmlns:a16="http://schemas.microsoft.com/office/drawing/2014/main" id="{BC9F3A0D-781F-FC89-719C-4D55BF4D6D94}"/>
              </a:ext>
            </a:extLst>
          </p:cNvPr>
          <p:cNvSpPr>
            <a:spLocks noGrp="1"/>
          </p:cNvSpPr>
          <p:nvPr>
            <p:ph type="ftr" sz="quarter" idx="11"/>
          </p:nvPr>
        </p:nvSpPr>
        <p:spPr/>
        <p:txBody>
          <a:bodyPr/>
          <a:lstStyle/>
          <a:p>
            <a:r>
              <a:rPr kumimoji="1" lang="ja-JP" altLang="en-US"/>
              <a:t>ミーティング</a:t>
            </a:r>
          </a:p>
        </p:txBody>
      </p:sp>
      <p:sp>
        <p:nvSpPr>
          <p:cNvPr id="6" name="スライド番号プレースホルダー 5">
            <a:extLst>
              <a:ext uri="{FF2B5EF4-FFF2-40B4-BE49-F238E27FC236}">
                <a16:creationId xmlns:a16="http://schemas.microsoft.com/office/drawing/2014/main" id="{D852E386-18F4-6B8E-9473-D30A704D95B4}"/>
              </a:ext>
            </a:extLst>
          </p:cNvPr>
          <p:cNvSpPr>
            <a:spLocks noGrp="1"/>
          </p:cNvSpPr>
          <p:nvPr>
            <p:ph type="sldNum" sz="quarter" idx="12"/>
          </p:nvPr>
        </p:nvSpPr>
        <p:spPr/>
        <p:txBody>
          <a:bodyPr/>
          <a:lstStyle/>
          <a:p>
            <a:fld id="{F8B08C4F-6BF9-6C4B-888F-6DCDB884ECD8}" type="slidenum">
              <a:rPr kumimoji="1" lang="ja-JP" altLang="en-US" smtClean="0"/>
              <a:pPr/>
              <a:t>9</a:t>
            </a:fld>
            <a:endParaRPr kumimoji="1" lang="ja-JP" altLang="en-US"/>
          </a:p>
        </p:txBody>
      </p:sp>
      <p:sp>
        <p:nvSpPr>
          <p:cNvPr id="7" name="四角形: 角を丸くする 6">
            <a:extLst>
              <a:ext uri="{FF2B5EF4-FFF2-40B4-BE49-F238E27FC236}">
                <a16:creationId xmlns:a16="http://schemas.microsoft.com/office/drawing/2014/main" id="{347D02E3-C140-FE1E-2B58-3E40356753D7}"/>
              </a:ext>
            </a:extLst>
          </p:cNvPr>
          <p:cNvSpPr/>
          <p:nvPr/>
        </p:nvSpPr>
        <p:spPr>
          <a:xfrm>
            <a:off x="492369" y="1033033"/>
            <a:ext cx="2069124" cy="66101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indent="0" algn="ctr">
              <a:lnSpc>
                <a:spcPct val="150000"/>
              </a:lnSpc>
              <a:buNone/>
            </a:pPr>
            <a:r>
              <a:rPr kumimoji="1" lang="ja-JP" altLang="en-US" sz="2400" dirty="0"/>
              <a:t>進捗点</a:t>
            </a:r>
            <a:endParaRPr kumimoji="1" lang="en-US" altLang="ja-JP" sz="2400" dirty="0"/>
          </a:p>
        </p:txBody>
      </p:sp>
      <p:sp>
        <p:nvSpPr>
          <p:cNvPr id="8" name="四角形: 角を丸くする 7">
            <a:extLst>
              <a:ext uri="{FF2B5EF4-FFF2-40B4-BE49-F238E27FC236}">
                <a16:creationId xmlns:a16="http://schemas.microsoft.com/office/drawing/2014/main" id="{D45CFE94-8771-07AD-61D9-FECFC4BAA8F4}"/>
              </a:ext>
            </a:extLst>
          </p:cNvPr>
          <p:cNvSpPr/>
          <p:nvPr/>
        </p:nvSpPr>
        <p:spPr>
          <a:xfrm>
            <a:off x="492369" y="2998424"/>
            <a:ext cx="2069124" cy="6610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kumimoji="1" lang="ja-JP" altLang="en-US" sz="2400" dirty="0"/>
              <a:t>培った経験</a:t>
            </a:r>
            <a:endParaRPr kumimoji="1" lang="en-US" altLang="ja-JP" sz="2400" dirty="0"/>
          </a:p>
        </p:txBody>
      </p:sp>
    </p:spTree>
    <p:extLst>
      <p:ext uri="{BB962C8B-B14F-4D97-AF65-F5344CB8AC3E}">
        <p14:creationId xmlns:p14="http://schemas.microsoft.com/office/powerpoint/2010/main" val="18972341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Hiragino_Ariel">
      <a:majorFont>
        <a:latin typeface="Arial"/>
        <a:ea typeface="ヒラギノ角ゴ Pro W6"/>
        <a:cs typeface=""/>
      </a:majorFont>
      <a:minorFont>
        <a:latin typeface="Arial"/>
        <a:ea typeface="ヒラギノ角ゴ Pro W3"/>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5BC5C10B-3A04-634B-B33C-F0B9FD71B5ED}" vid="{B092C3BA-46AD-034B-8337-A1ACE18E7B8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19841</TotalTime>
  <Words>1349</Words>
  <Application>Microsoft Office PowerPoint</Application>
  <PresentationFormat>ワイド画面</PresentationFormat>
  <Paragraphs>146</Paragraphs>
  <Slides>10</Slides>
  <Notes>8</Notes>
  <HiddenSlides>1</HiddenSlides>
  <MMClips>3</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Arial Unicode MS</vt:lpstr>
      <vt:lpstr>ヒラギノ角ゴ Pro W3</vt:lpstr>
      <vt:lpstr>游ゴシック</vt:lpstr>
      <vt:lpstr>游明朝</vt:lpstr>
      <vt:lpstr>Arial</vt:lpstr>
      <vt:lpstr>Cambria Math</vt:lpstr>
      <vt:lpstr>Office テーマ</vt:lpstr>
      <vt:lpstr>トラック競技における 自転車-選手系に働く 空気抗力係数の導出</vt:lpstr>
      <vt:lpstr>研究紹介</vt:lpstr>
      <vt:lpstr>自転車トラック競技とは</vt:lpstr>
      <vt:lpstr>乗車姿勢によるv_CG</vt:lpstr>
      <vt:lpstr>研究像の全体像</vt:lpstr>
      <vt:lpstr>データ解析</vt:lpstr>
      <vt:lpstr>風洞実験との比較</vt:lpstr>
      <vt:lpstr>風洞実験との比較</vt:lpstr>
      <vt:lpstr>まとめ</vt:lpstr>
      <vt:lpstr>謝辞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ゼミ資料</dc:title>
  <dc:creator>田村 大吾</dc:creator>
  <cp:lastModifiedBy>大吾 田村</cp:lastModifiedBy>
  <cp:revision>306</cp:revision>
  <dcterms:created xsi:type="dcterms:W3CDTF">2021-03-27T11:06:07Z</dcterms:created>
  <dcterms:modified xsi:type="dcterms:W3CDTF">2023-12-05T23:36:41Z</dcterms:modified>
</cp:coreProperties>
</file>