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73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EC8"/>
    <a:srgbClr val="ADC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3" autoAdjust="0"/>
    <p:restoredTop sz="96327" autoAdjust="0"/>
  </p:normalViewPr>
  <p:slideViewPr>
    <p:cSldViewPr showGuides="1">
      <p:cViewPr>
        <p:scale>
          <a:sx n="75" d="100"/>
          <a:sy n="75" d="100"/>
        </p:scale>
        <p:origin x="110" y="475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73"/>
        <p:guide pos="272"/>
        <p:guide pos="4687"/>
        <p:guide pos="4808"/>
        <p:guide pos="5593"/>
        <p:guide pos="5715"/>
        <p:guide pos="6501"/>
        <p:guide pos="6623"/>
        <p:guide pos="74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76B4632-710A-C3C1-0321-22004E49B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05" y="1"/>
            <a:ext cx="3698875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03.06.2024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03.06.2024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03.06.2024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5" y="6453336"/>
            <a:ext cx="412750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03.06.2024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7597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03.06.2024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431800" y="6408378"/>
            <a:ext cx="1132882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279693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 dirty="0" err="1"/>
              <a:t>Proximity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altermagnetic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‹N°›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03.06.2024</a:t>
            </a:r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7632701" y="6453336"/>
            <a:ext cx="4127929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AA8ACD3-9599-7AC4-FF9A-ABD3EDE61C3E}"/>
              </a:ext>
            </a:extLst>
          </p:cNvPr>
          <p:cNvSpPr/>
          <p:nvPr userDrawn="1"/>
        </p:nvSpPr>
        <p:spPr>
          <a:xfrm rot="19667417">
            <a:off x="-155982" y="-604629"/>
            <a:ext cx="1586539" cy="1586539"/>
          </a:xfrm>
          <a:prstGeom prst="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DB6F5F0-70BC-16D9-16D1-983CA1A44B6B}"/>
              </a:ext>
            </a:extLst>
          </p:cNvPr>
          <p:cNvGrpSpPr/>
          <p:nvPr userDrawn="1"/>
        </p:nvGrpSpPr>
        <p:grpSpPr>
          <a:xfrm rot="16405151">
            <a:off x="11632761" y="2586277"/>
            <a:ext cx="2436177" cy="2134654"/>
            <a:chOff x="7616906" y="6328887"/>
            <a:chExt cx="2436177" cy="213465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1AFA6EF-C344-9061-3A8F-4FA883D76C70}"/>
                </a:ext>
              </a:extLst>
            </p:cNvPr>
            <p:cNvSpPr/>
            <p:nvPr/>
          </p:nvSpPr>
          <p:spPr>
            <a:xfrm rot="18900000">
              <a:off x="7616906" y="6328887"/>
              <a:ext cx="2134654" cy="213465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FC651A2-4596-3A2C-9B15-CBD5139DD1C4}"/>
                </a:ext>
              </a:extLst>
            </p:cNvPr>
            <p:cNvSpPr/>
            <p:nvPr/>
          </p:nvSpPr>
          <p:spPr>
            <a:xfrm rot="18900000">
              <a:off x="8642312" y="6470058"/>
              <a:ext cx="1410771" cy="141077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7490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36585C3A-0AC1-F8A9-57C7-38B2DA5BE5CE}"/>
              </a:ext>
            </a:extLst>
          </p:cNvPr>
          <p:cNvSpPr/>
          <p:nvPr userDrawn="1"/>
        </p:nvSpPr>
        <p:spPr>
          <a:xfrm rot="19667417">
            <a:off x="786153" y="345719"/>
            <a:ext cx="785320" cy="785320"/>
          </a:xfrm>
          <a:prstGeom prst="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CC36ED-FA0D-B371-6F82-992B1812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1" y="3717255"/>
            <a:ext cx="6144252" cy="1152128"/>
          </a:xfrm>
        </p:spPr>
        <p:txBody>
          <a:bodyPr/>
          <a:lstStyle/>
          <a:p>
            <a:r>
              <a:rPr lang="en-GB" noProof="0" dirty="0"/>
              <a:t>Proximity effects in </a:t>
            </a:r>
            <a:r>
              <a:rPr lang="en-GB" noProof="0" dirty="0" err="1"/>
              <a:t>altermagnetic</a:t>
            </a:r>
            <a:r>
              <a:rPr lang="en-GB" noProof="0" dirty="0"/>
              <a:t> systems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F5C864-80E2-BD3E-C600-A3FC3E59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783" y="1772816"/>
            <a:ext cx="6676796" cy="2705291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77BD36D-9BF1-DE7B-E54E-A47D5CB3B966}"/>
              </a:ext>
            </a:extLst>
          </p:cNvPr>
          <p:cNvCxnSpPr>
            <a:cxnSpLocks/>
          </p:cNvCxnSpPr>
          <p:nvPr/>
        </p:nvCxnSpPr>
        <p:spPr>
          <a:xfrm>
            <a:off x="5447928" y="1484784"/>
            <a:ext cx="0" cy="1152128"/>
          </a:xfrm>
          <a:prstGeom prst="line">
            <a:avLst/>
          </a:prstGeom>
          <a:ln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118E99-C994-5F9C-C501-44BDB52E39C5}"/>
              </a:ext>
            </a:extLst>
          </p:cNvPr>
          <p:cNvCxnSpPr>
            <a:cxnSpLocks/>
          </p:cNvCxnSpPr>
          <p:nvPr/>
        </p:nvCxnSpPr>
        <p:spPr>
          <a:xfrm>
            <a:off x="5303912" y="1628800"/>
            <a:ext cx="3600400" cy="0"/>
          </a:xfrm>
          <a:prstGeom prst="line">
            <a:avLst/>
          </a:prstGeom>
          <a:ln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F4B47CB-3A82-2357-88B6-635E7FD54C98}"/>
              </a:ext>
            </a:extLst>
          </p:cNvPr>
          <p:cNvCxnSpPr>
            <a:cxnSpLocks/>
          </p:cNvCxnSpPr>
          <p:nvPr/>
        </p:nvCxnSpPr>
        <p:spPr>
          <a:xfrm>
            <a:off x="8591600" y="4478107"/>
            <a:ext cx="3600400" cy="0"/>
          </a:xfrm>
          <a:prstGeom prst="line">
            <a:avLst/>
          </a:prstGeom>
          <a:ln>
            <a:solidFill>
              <a:schemeClr val="dk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FC936-F01F-5358-E1FF-3DE0E571E64B}"/>
              </a:ext>
            </a:extLst>
          </p:cNvPr>
          <p:cNvSpPr/>
          <p:nvPr/>
        </p:nvSpPr>
        <p:spPr>
          <a:xfrm>
            <a:off x="8759275" y="4353984"/>
            <a:ext cx="248245" cy="24824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20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700C9B-5D61-7D1A-EF5A-2F31EE0B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BCS superconductivity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0E9388-AAB1-ECE0-CA97-A8C189BF5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30CE32-6D97-1BDA-3EF7-CD464077A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060DAEB-0FCA-7CF6-385B-D893E84D90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08F493-B41F-9B6D-CAA8-B2C55D6F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3" y="2636912"/>
            <a:ext cx="6971316" cy="912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534FAFD-4A32-2EF6-6EE0-A2571005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240" y="4046584"/>
            <a:ext cx="1790950" cy="8954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9B2EE76-FAB5-3622-4E31-B6E890C87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544" y="3953099"/>
            <a:ext cx="2032752" cy="119402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62324CD-6D28-5336-7411-73AE2B5A7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00" y="5515162"/>
            <a:ext cx="7325747" cy="77163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9D80412-D032-23EA-6219-223DB3C6DF09}"/>
              </a:ext>
            </a:extLst>
          </p:cNvPr>
          <p:cNvSpPr txBox="1"/>
          <p:nvPr/>
        </p:nvSpPr>
        <p:spPr>
          <a:xfrm>
            <a:off x="523072" y="23395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Effective e-e interaction: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AA38E47-63FD-4E75-9187-9995B24BE269}"/>
              </a:ext>
            </a:extLst>
          </p:cNvPr>
          <p:cNvSpPr txBox="1"/>
          <p:nvPr/>
        </p:nvSpPr>
        <p:spPr>
          <a:xfrm>
            <a:off x="523072" y="361320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Mean-field approach: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81F07D2-852F-FFF9-638B-B43E08A52776}"/>
              </a:ext>
            </a:extLst>
          </p:cNvPr>
          <p:cNvSpPr txBox="1"/>
          <p:nvPr/>
        </p:nvSpPr>
        <p:spPr>
          <a:xfrm>
            <a:off x="523072" y="5197383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Cumbersome result: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ED7E5F-1F66-D956-B786-8707EB192B86}"/>
              </a:ext>
            </a:extLst>
          </p:cNvPr>
          <p:cNvSpPr txBox="1"/>
          <p:nvPr/>
        </p:nvSpPr>
        <p:spPr>
          <a:xfrm>
            <a:off x="479376" y="1340768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Goal: present </a:t>
            </a:r>
            <a:r>
              <a:rPr lang="en-GB" i="1" u="sng" dirty="0">
                <a:uFill>
                  <a:solidFill>
                    <a:schemeClr val="accent2"/>
                  </a:solidFill>
                </a:uFill>
              </a:rPr>
              <a:t>central concepts</a:t>
            </a:r>
            <a:r>
              <a:rPr lang="en-GB" i="1" dirty="0"/>
              <a:t> that follow from the mean field approach of the effective e-e interaction.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BA4E6B5-1871-8721-F392-0BFB76A73CD5}"/>
                  </a:ext>
                </a:extLst>
              </p:cNvPr>
              <p:cNvSpPr txBox="1"/>
              <p:nvPr/>
            </p:nvSpPr>
            <p:spPr>
              <a:xfrm>
                <a:off x="4853909" y="4206883"/>
                <a:ext cx="2592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</a:t>
                </a:r>
                <a:r>
                  <a:rPr lang="en-GB" u="sng" dirty="0">
                    <a:uFill>
                      <a:solidFill>
                        <a:schemeClr val="accent2"/>
                      </a:solidFill>
                    </a:uFill>
                  </a:rPr>
                  <a:t>Energy gap</a:t>
                </a:r>
                <a:r>
                  <a:rPr lang="en-GB" dirty="0"/>
                  <a:t>:</a:t>
                </a: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FBA4E6B5-1871-8721-F392-0BFB76A7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909" y="4206883"/>
                <a:ext cx="2592288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B035AE7-D2C3-5379-A396-F98A20872EF8}"/>
              </a:ext>
            </a:extLst>
          </p:cNvPr>
          <p:cNvCxnSpPr/>
          <p:nvPr/>
        </p:nvCxnSpPr>
        <p:spPr>
          <a:xfrm>
            <a:off x="5663952" y="3284984"/>
            <a:ext cx="43204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2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B43A-8142-2D2C-2D2A-0A734F72C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AD06FC-569A-65DC-B97F-4B4319A0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2634384"/>
            <a:ext cx="3422472" cy="150769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0D19712-B0A0-198F-DDCA-03C6737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BCS superconductivity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C2617E-E785-7E39-BCCA-9AF915A4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7C5109-BBC7-2EEF-03C6-44950134A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FD404A5-C236-EFAB-C291-467F411CB8E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EE5C36-892E-5963-90A4-88C557C87295}"/>
              </a:ext>
            </a:extLst>
          </p:cNvPr>
          <p:cNvSpPr txBox="1"/>
          <p:nvPr/>
        </p:nvSpPr>
        <p:spPr>
          <a:xfrm>
            <a:off x="551384" y="105273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Idea: rotate the basis to eliminate terms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F42B42-B262-32C4-7C27-61C010C54250}"/>
              </a:ext>
            </a:extLst>
          </p:cNvPr>
          <p:cNvSpPr txBox="1"/>
          <p:nvPr/>
        </p:nvSpPr>
        <p:spPr>
          <a:xfrm>
            <a:off x="551384" y="23395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well-known </a:t>
            </a:r>
            <a:r>
              <a:rPr lang="en-GB" u="sng" dirty="0">
                <a:uFill>
                  <a:solidFill>
                    <a:schemeClr val="accent2"/>
                  </a:solidFill>
                </a:uFill>
              </a:rPr>
              <a:t>coherence factors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BEF45E-AD37-3ACF-BBB3-E7D010CAC600}"/>
              </a:ext>
            </a:extLst>
          </p:cNvPr>
          <p:cNvSpPr txBox="1"/>
          <p:nvPr/>
        </p:nvSpPr>
        <p:spPr>
          <a:xfrm>
            <a:off x="551384" y="41397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Superconductivity in mean field: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07C6CF-6970-5EFD-BD65-08E62509D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477452"/>
            <a:ext cx="4135711" cy="770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9ECBC6E-0F2C-E74F-361A-98F2A36DD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4485687"/>
            <a:ext cx="5184576" cy="146508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A69A9F5-DA10-528F-E8D1-7749D7475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328" y="4725144"/>
            <a:ext cx="2254116" cy="3834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E406973-9871-B211-624C-E6C4D6B5F400}"/>
                  </a:ext>
                </a:extLst>
              </p:cNvPr>
              <p:cNvSpPr txBox="1"/>
              <p:nvPr/>
            </p:nvSpPr>
            <p:spPr>
              <a:xfrm>
                <a:off x="551384" y="5939988"/>
                <a:ext cx="6048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And allows us to find a self consistent Eq. for the gap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E406973-9871-B211-624C-E6C4D6B5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5939988"/>
                <a:ext cx="6048672" cy="369332"/>
              </a:xfrm>
              <a:prstGeom prst="rect">
                <a:avLst/>
              </a:prstGeom>
              <a:blipFill>
                <a:blip r:embed="rId6"/>
                <a:stretch>
                  <a:fillRect l="-806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2221BBD-75B6-6789-E2A3-4C10E1C30A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BCS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Generalization: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-wave,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-wave</a:t>
                </a:r>
              </a:p>
            </p:txBody>
          </p:sp>
        </mc:Choice>
        <mc:Fallback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2221BBD-75B6-6789-E2A3-4C10E1C30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76" t="-115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F6CE171-0D15-FCCE-0D3D-95184F869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7944" y="1499746"/>
            <a:ext cx="6494783" cy="2448272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D3CCF4-C3AB-EE2C-1635-BE36A367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085370-2BBC-AE0B-68C2-62B945F16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4C68D7D-9BD5-2613-57B4-545444BB7B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EBBE40C-369D-28E0-FAF6-B10310D6A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18" y="1384068"/>
            <a:ext cx="2797303" cy="6058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EEADFE1-ED5E-92DB-AB12-625124EBE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27" y="3356992"/>
            <a:ext cx="3465761" cy="29726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4AEE6A7-5150-9F2B-C02E-178EB8068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159" y="4010411"/>
            <a:ext cx="957596" cy="15631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B91C86A-E1F1-C7D2-7C28-1EF555F73E5C}"/>
              </a:ext>
            </a:extLst>
          </p:cNvPr>
          <p:cNvSpPr txBox="1"/>
          <p:nvPr/>
        </p:nvSpPr>
        <p:spPr>
          <a:xfrm>
            <a:off x="412764" y="209305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the states follow from the </a:t>
            </a:r>
            <a:br>
              <a:rPr lang="en-GB" dirty="0"/>
            </a:br>
            <a:r>
              <a:rPr lang="en-GB" dirty="0"/>
              <a:t>crystal periodicity, we can express the potential from the crystallographic basis.</a:t>
            </a:r>
          </a:p>
        </p:txBody>
      </p:sp>
    </p:spTree>
    <p:extLst>
      <p:ext uri="{BB962C8B-B14F-4D97-AF65-F5344CB8AC3E}">
        <p14:creationId xmlns:p14="http://schemas.microsoft.com/office/powerpoint/2010/main" val="63925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93732-B79B-DD12-808B-6F339219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Proximity effects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0BAE12-C9A2-563C-7502-9A0631BE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CF58F9-AC4C-37A6-1796-B4348E198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Hopfield Modell</a:t>
            </a:r>
            <a:endParaRPr lang="de-D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68572C-4088-DDD8-972A-DB74FFC93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535BA58E-10B8-FDD6-A384-24A5439348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03.06.2024</a:t>
            </a:r>
            <a:endParaRPr lang="de-D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AFB01D-C8B0-8950-71C6-473FAD3A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44824"/>
            <a:ext cx="7416824" cy="30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3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AD2E8592-A1AA-656A-A412-2AFA40E1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50494A7-8706-91E8-2AA6-FDE4692F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Freepik</a:t>
            </a:r>
            <a:endParaRPr lang="en-GB" noProof="0" dirty="0"/>
          </a:p>
          <a:p>
            <a:r>
              <a:rPr lang="en-GB" noProof="0" dirty="0"/>
              <a:t>okta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87626-C567-AD3A-804E-B10BFF940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671008-0D5A-BD23-543B-AAC69C915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C416E2-DE74-0375-B45C-44147FBF2C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</p:spTree>
    <p:extLst>
      <p:ext uri="{BB962C8B-B14F-4D97-AF65-F5344CB8AC3E}">
        <p14:creationId xmlns:p14="http://schemas.microsoft.com/office/powerpoint/2010/main" val="130279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553E7-6EFB-9A62-98CB-6FF794CB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Fermi-liquids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CD5A6B3-63D8-2F60-E954-61628EEFAD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noProof="0" dirty="0"/>
              <a:t>Non-interacting case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A51AC49-3F9A-0B6A-2057-034E59ECC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noProof="0" dirty="0"/>
              <a:t>Interacting case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211FFD-0386-A770-D4AA-496CE056E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E0AFC0-679C-B87C-15A3-D62BBA050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0D51458-C301-25E8-EA94-5A06C608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BF5B7A7-72E0-8C2D-1A87-4E32194F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26" y="4253828"/>
            <a:ext cx="2201421" cy="79814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151C8BBE-C12B-E75E-7D1F-78BBFE403A61}"/>
              </a:ext>
            </a:extLst>
          </p:cNvPr>
          <p:cNvSpPr/>
          <p:nvPr/>
        </p:nvSpPr>
        <p:spPr>
          <a:xfrm>
            <a:off x="676402" y="2780928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C09FFA1-F155-D8FE-7681-A73E92A9F3EF}"/>
              </a:ext>
            </a:extLst>
          </p:cNvPr>
          <p:cNvSpPr/>
          <p:nvPr/>
        </p:nvSpPr>
        <p:spPr>
          <a:xfrm>
            <a:off x="2784226" y="2564904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C3178E1-00E4-6E22-310B-2E0695931A29}"/>
              </a:ext>
            </a:extLst>
          </p:cNvPr>
          <p:cNvSpPr/>
          <p:nvPr/>
        </p:nvSpPr>
        <p:spPr>
          <a:xfrm>
            <a:off x="1919536" y="3429000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0E837E7-39B0-D5F8-C3EB-F59D3B85D6BF}"/>
              </a:ext>
            </a:extLst>
          </p:cNvPr>
          <p:cNvCxnSpPr/>
          <p:nvPr/>
        </p:nvCxnSpPr>
        <p:spPr>
          <a:xfrm>
            <a:off x="7752184" y="2996952"/>
            <a:ext cx="0" cy="7920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B400FDA-6B55-D585-FE49-4CC66203F449}"/>
              </a:ext>
            </a:extLst>
          </p:cNvPr>
          <p:cNvCxnSpPr>
            <a:cxnSpLocks/>
          </p:cNvCxnSpPr>
          <p:nvPr/>
        </p:nvCxnSpPr>
        <p:spPr>
          <a:xfrm flipV="1">
            <a:off x="9528084" y="1772816"/>
            <a:ext cx="0" cy="86409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91DD9FFB-7FF9-4EF6-BF27-DC30B89F61EC}"/>
              </a:ext>
            </a:extLst>
          </p:cNvPr>
          <p:cNvSpPr/>
          <p:nvPr/>
        </p:nvSpPr>
        <p:spPr>
          <a:xfrm>
            <a:off x="9312060" y="2420888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9FA0461-638D-8871-9C9F-DF1673A8D99F}"/>
              </a:ext>
            </a:extLst>
          </p:cNvPr>
          <p:cNvCxnSpPr>
            <a:cxnSpLocks/>
          </p:cNvCxnSpPr>
          <p:nvPr/>
        </p:nvCxnSpPr>
        <p:spPr>
          <a:xfrm flipV="1">
            <a:off x="7748520" y="2348880"/>
            <a:ext cx="15051" cy="619760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07CA395-0742-FFCE-E54A-4BDF5442346D}"/>
              </a:ext>
            </a:extLst>
          </p:cNvPr>
          <p:cNvSpPr/>
          <p:nvPr/>
        </p:nvSpPr>
        <p:spPr>
          <a:xfrm>
            <a:off x="7528437" y="2752616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AF0BD0A-85A9-35F7-9798-F78F8121AA02}"/>
              </a:ext>
            </a:extLst>
          </p:cNvPr>
          <p:cNvCxnSpPr/>
          <p:nvPr/>
        </p:nvCxnSpPr>
        <p:spPr>
          <a:xfrm flipV="1">
            <a:off x="9528084" y="1268760"/>
            <a:ext cx="0" cy="547752"/>
          </a:xfrm>
          <a:prstGeom prst="straightConnector1">
            <a:avLst/>
          </a:prstGeom>
          <a:ln w="22225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4D1C161-7EF4-EBD5-E32D-917C73DFCDFE}"/>
                  </a:ext>
                </a:extLst>
              </p:cNvPr>
              <p:cNvSpPr txBox="1"/>
              <p:nvPr/>
            </p:nvSpPr>
            <p:spPr>
              <a:xfrm>
                <a:off x="7808670" y="2373833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4D1C161-7EF4-EBD5-E32D-917C73DF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670" y="2373833"/>
                <a:ext cx="203582" cy="276999"/>
              </a:xfrm>
              <a:prstGeom prst="rect">
                <a:avLst/>
              </a:prstGeom>
              <a:blipFill>
                <a:blip r:embed="rId3"/>
                <a:stretch>
                  <a:fillRect l="-27273" r="-27273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C9971E7-0171-5101-3E30-61000C1AB76D}"/>
                  </a:ext>
                </a:extLst>
              </p:cNvPr>
              <p:cNvSpPr txBox="1"/>
              <p:nvPr/>
            </p:nvSpPr>
            <p:spPr>
              <a:xfrm>
                <a:off x="9642317" y="1404136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C9971E7-0171-5101-3E30-61000C1A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317" y="1404136"/>
                <a:ext cx="203582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260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4950385-A83A-B73F-E4E2-7561EE179563}"/>
                  </a:ext>
                </a:extLst>
              </p:cNvPr>
              <p:cNvSpPr txBox="1"/>
              <p:nvPr/>
            </p:nvSpPr>
            <p:spPr>
              <a:xfrm>
                <a:off x="7960485" y="3286448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4950385-A83A-B73F-E4E2-7561EE179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485" y="3286448"/>
                <a:ext cx="203582" cy="276999"/>
              </a:xfrm>
              <a:prstGeom prst="rect">
                <a:avLst/>
              </a:prstGeom>
              <a:blipFill>
                <a:blip r:embed="rId5"/>
                <a:stretch>
                  <a:fillRect l="-30303" r="-27273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F8E6D58-CFFD-ED2B-113B-6B4FABAA4A97}"/>
                  </a:ext>
                </a:extLst>
              </p:cNvPr>
              <p:cNvSpPr txBox="1"/>
              <p:nvPr/>
            </p:nvSpPr>
            <p:spPr>
              <a:xfrm>
                <a:off x="9668957" y="1989887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noProof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noProof="0" dirty="0"/>
                  <a:t>’</a:t>
                </a: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F8E6D58-CFFD-ED2B-113B-6B4FABAA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957" y="1989887"/>
                <a:ext cx="205184" cy="276999"/>
              </a:xfrm>
              <a:prstGeom prst="rect">
                <a:avLst/>
              </a:prstGeom>
              <a:blipFill>
                <a:blip r:embed="rId6"/>
                <a:stretch>
                  <a:fillRect l="-41176" t="-28261" r="-70588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>
            <a:extLst>
              <a:ext uri="{FF2B5EF4-FFF2-40B4-BE49-F238E27FC236}">
                <a16:creationId xmlns:a16="http://schemas.microsoft.com/office/drawing/2014/main" id="{4DB4A7CC-6C05-EAC1-6B4D-7706F67D9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7753" y="5375346"/>
            <a:ext cx="4486901" cy="81926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7E506B-F34A-9241-2C04-4A0AEA85C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094" y="4422137"/>
            <a:ext cx="2753109" cy="866896"/>
          </a:xfrm>
          <a:prstGeom prst="rect">
            <a:avLst/>
          </a:prstGeom>
        </p:spPr>
      </p:pic>
      <p:sp>
        <p:nvSpPr>
          <p:cNvPr id="40" name="Espace réservé du contenu 6">
            <a:extLst>
              <a:ext uri="{FF2B5EF4-FFF2-40B4-BE49-F238E27FC236}">
                <a16:creationId xmlns:a16="http://schemas.microsoft.com/office/drawing/2014/main" id="{F57C2E25-869A-75E6-F4F0-9B786702C924}"/>
              </a:ext>
            </a:extLst>
          </p:cNvPr>
          <p:cNvSpPr txBox="1">
            <a:spLocks/>
          </p:cNvSpPr>
          <p:nvPr/>
        </p:nvSpPr>
        <p:spPr>
          <a:xfrm>
            <a:off x="375442" y="1234604"/>
            <a:ext cx="5568951" cy="3940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We consider an inert Fermi-sea</a:t>
            </a:r>
          </a:p>
        </p:txBody>
      </p:sp>
    </p:spTree>
    <p:extLst>
      <p:ext uri="{BB962C8B-B14F-4D97-AF65-F5344CB8AC3E}">
        <p14:creationId xmlns:p14="http://schemas.microsoft.com/office/powerpoint/2010/main" val="350666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BCC6-59A7-9538-5009-C40D78C12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06407-7C44-8968-267D-40C8E8A2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360510"/>
          </a:xfrm>
        </p:spPr>
        <p:txBody>
          <a:bodyPr/>
          <a:lstStyle/>
          <a:p>
            <a:r>
              <a:rPr lang="en-GB" noProof="0" dirty="0"/>
              <a:t>Fermi-liquids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22D1FD-796F-1F8A-FB89-D8304DF2B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CAD93-B9E8-C4C1-D622-4DD2191C3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1169F74-1F03-6A5C-2360-FDFFD598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AB310B-0B75-6353-E6A6-1C9F00F2C965}"/>
              </a:ext>
            </a:extLst>
          </p:cNvPr>
          <p:cNvSpPr txBox="1"/>
          <p:nvPr/>
        </p:nvSpPr>
        <p:spPr>
          <a:xfrm>
            <a:off x="300467" y="828516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Propagator and Dyson equation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3653502-A8FE-4BCA-FE18-9C542E3C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58" y="4970880"/>
            <a:ext cx="3888432" cy="428724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8F2978D-616D-43EB-F40D-C18D5370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5386793"/>
            <a:ext cx="4691159" cy="864992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9E67404-615A-2EA1-42E2-F622F5A2ECE5}"/>
              </a:ext>
            </a:extLst>
          </p:cNvPr>
          <p:cNvCxnSpPr/>
          <p:nvPr/>
        </p:nvCxnSpPr>
        <p:spPr>
          <a:xfrm>
            <a:off x="2575331" y="2418810"/>
            <a:ext cx="0" cy="7920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BA05D838-8246-EC70-1B2E-DA6F5D90982E}"/>
              </a:ext>
            </a:extLst>
          </p:cNvPr>
          <p:cNvSpPr/>
          <p:nvPr/>
        </p:nvSpPr>
        <p:spPr>
          <a:xfrm>
            <a:off x="2351584" y="2174474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24373A0-2613-80D4-C7D6-F62427A0E89F}"/>
                  </a:ext>
                </a:extLst>
              </p:cNvPr>
              <p:cNvSpPr txBox="1"/>
              <p:nvPr/>
            </p:nvSpPr>
            <p:spPr>
              <a:xfrm>
                <a:off x="2773870" y="2737692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24373A0-2613-80D4-C7D6-F62427A0E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70" y="2737692"/>
                <a:ext cx="203582" cy="276999"/>
              </a:xfrm>
              <a:prstGeom prst="rect">
                <a:avLst/>
              </a:prstGeom>
              <a:blipFill>
                <a:blip r:embed="rId4"/>
                <a:stretch>
                  <a:fillRect l="-27273" r="-30303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0106F3C-E557-F6A2-4D3C-DD28DC07EA81}"/>
              </a:ext>
            </a:extLst>
          </p:cNvPr>
          <p:cNvCxnSpPr>
            <a:cxnSpLocks/>
          </p:cNvCxnSpPr>
          <p:nvPr/>
        </p:nvCxnSpPr>
        <p:spPr>
          <a:xfrm>
            <a:off x="7827429" y="1326017"/>
            <a:ext cx="819812" cy="39488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78F4B6F6-D0A2-E586-EC6B-1039DCF48E06}"/>
              </a:ext>
            </a:extLst>
          </p:cNvPr>
          <p:cNvSpPr/>
          <p:nvPr/>
        </p:nvSpPr>
        <p:spPr>
          <a:xfrm>
            <a:off x="7603682" y="1081681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C9E2CB4-8BA3-43DF-15F9-3197BF571540}"/>
                  </a:ext>
                </a:extLst>
              </p:cNvPr>
              <p:cNvSpPr txBox="1"/>
              <p:nvPr/>
            </p:nvSpPr>
            <p:spPr>
              <a:xfrm>
                <a:off x="8189481" y="1647426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noProof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noProof="0" dirty="0"/>
                  <a:t>’</a:t>
                </a:r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C9E2CB4-8BA3-43DF-15F9-3197BF571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81" y="1647426"/>
                <a:ext cx="205184" cy="276999"/>
              </a:xfrm>
              <a:prstGeom prst="rect">
                <a:avLst/>
              </a:prstGeom>
              <a:blipFill>
                <a:blip r:embed="rId5"/>
                <a:stretch>
                  <a:fillRect l="-41176" t="-28261" r="-70588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3A5A213-A402-1CF3-8A8F-1218BB8BC9D6}"/>
              </a:ext>
            </a:extLst>
          </p:cNvPr>
          <p:cNvCxnSpPr>
            <a:cxnSpLocks/>
          </p:cNvCxnSpPr>
          <p:nvPr/>
        </p:nvCxnSpPr>
        <p:spPr>
          <a:xfrm flipV="1">
            <a:off x="7817667" y="2487260"/>
            <a:ext cx="829574" cy="175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F51DF482-AA50-8AFA-DFA0-EC91F78A6880}"/>
              </a:ext>
            </a:extLst>
          </p:cNvPr>
          <p:cNvSpPr/>
          <p:nvPr/>
        </p:nvSpPr>
        <p:spPr>
          <a:xfrm>
            <a:off x="7593920" y="2260511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17D9CEB-D805-A15B-7055-9CA98F81D12D}"/>
                  </a:ext>
                </a:extLst>
              </p:cNvPr>
              <p:cNvSpPr txBox="1"/>
              <p:nvPr/>
            </p:nvSpPr>
            <p:spPr>
              <a:xfrm>
                <a:off x="8197513" y="2670453"/>
                <a:ext cx="205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noProof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noProof="0" dirty="0"/>
                  <a:t>’</a:t>
                </a: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17D9CEB-D805-A15B-7055-9CA98F81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513" y="2670453"/>
                <a:ext cx="205184" cy="276999"/>
              </a:xfrm>
              <a:prstGeom prst="rect">
                <a:avLst/>
              </a:prstGeom>
              <a:blipFill>
                <a:blip r:embed="rId6"/>
                <a:stretch>
                  <a:fillRect l="-45455" t="-28261" r="-7272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9CFE186-49B3-C1F6-F3D1-2F6461C41CB3}"/>
                  </a:ext>
                </a:extLst>
              </p:cNvPr>
              <p:cNvSpPr txBox="1"/>
              <p:nvPr/>
            </p:nvSpPr>
            <p:spPr>
              <a:xfrm>
                <a:off x="2794243" y="3402948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9CFE186-49B3-C1F6-F3D1-2F6461C41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43" y="3402948"/>
                <a:ext cx="160300" cy="276999"/>
              </a:xfrm>
              <a:prstGeom prst="rect">
                <a:avLst/>
              </a:prstGeom>
              <a:blipFill>
                <a:blip r:embed="rId7"/>
                <a:stretch>
                  <a:fillRect l="-25926" r="-25926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1D07A93B-B658-3DB4-8AD1-C9F044A2B193}"/>
                  </a:ext>
                </a:extLst>
              </p:cNvPr>
              <p:cNvSpPr txBox="1"/>
              <p:nvPr/>
            </p:nvSpPr>
            <p:spPr>
              <a:xfrm>
                <a:off x="8108637" y="350160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b="1" i="0" noProof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1D07A93B-B658-3DB4-8AD1-C9F044A2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637" y="3501603"/>
                <a:ext cx="219611" cy="276999"/>
              </a:xfrm>
              <a:prstGeom prst="rect">
                <a:avLst/>
              </a:prstGeom>
              <a:blipFill>
                <a:blip r:embed="rId8"/>
                <a:stretch>
                  <a:fillRect l="-19444" r="-27778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42AFBFA-8076-C36F-CB47-9928EBF40DE3}"/>
              </a:ext>
            </a:extLst>
          </p:cNvPr>
          <p:cNvCxnSpPr>
            <a:cxnSpLocks/>
          </p:cNvCxnSpPr>
          <p:nvPr/>
        </p:nvCxnSpPr>
        <p:spPr>
          <a:xfrm>
            <a:off x="4295800" y="2504847"/>
            <a:ext cx="2100551" cy="0"/>
          </a:xfrm>
          <a:prstGeom prst="straightConnector1">
            <a:avLst/>
          </a:prstGeom>
          <a:ln w="31750" cap="rnd" cmpd="sng" algn="ctr">
            <a:solidFill>
              <a:schemeClr val="dk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8003FC80-BFB9-C203-51A8-8C1F8DD192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4750" y="1976626"/>
            <a:ext cx="1551249" cy="401185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74A2B5CD-2090-44AC-77C1-E7C9B2247A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5464" y="3284984"/>
            <a:ext cx="517196" cy="517196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FCF0CA0D-D6F5-5373-C82F-010FD6516E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4990483">
            <a:off x="7480180" y="3356992"/>
            <a:ext cx="517196" cy="517196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81D14EC0-3378-6834-38C5-CE4AB14669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9944" y="5684328"/>
            <a:ext cx="1333411" cy="269921"/>
          </a:xfrm>
          <a:prstGeom prst="rect">
            <a:avLst/>
          </a:prstGeom>
        </p:spPr>
      </p:pic>
      <p:sp>
        <p:nvSpPr>
          <p:cNvPr id="64" name="Espace réservé du contenu 6">
            <a:extLst>
              <a:ext uri="{FF2B5EF4-FFF2-40B4-BE49-F238E27FC236}">
                <a16:creationId xmlns:a16="http://schemas.microsoft.com/office/drawing/2014/main" id="{AD1A6496-665F-F556-7E1A-C6BED422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242478"/>
            <a:ext cx="5568951" cy="240994"/>
          </a:xfrm>
        </p:spPr>
        <p:txBody>
          <a:bodyPr/>
          <a:lstStyle/>
          <a:p>
            <a:r>
              <a:rPr lang="en-GB" noProof="0" dirty="0"/>
              <a:t>Non-interacting case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748CCCA-CC28-A16F-27F5-7D8CA2F81A55}"/>
              </a:ext>
            </a:extLst>
          </p:cNvPr>
          <p:cNvSpPr txBox="1"/>
          <p:nvPr/>
        </p:nvSpPr>
        <p:spPr>
          <a:xfrm>
            <a:off x="4789654" y="2508555"/>
            <a:ext cx="2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0" dirty="0"/>
              <a:t>Probability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C761ABB2-0022-88A2-946A-260CA2C467B1}"/>
              </a:ext>
            </a:extLst>
          </p:cNvPr>
          <p:cNvSpPr txBox="1"/>
          <p:nvPr/>
        </p:nvSpPr>
        <p:spPr>
          <a:xfrm>
            <a:off x="768444" y="453065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noProof="0" dirty="0"/>
              <a:t>The particle should not scatter:</a:t>
            </a:r>
          </a:p>
        </p:txBody>
      </p:sp>
    </p:spTree>
    <p:extLst>
      <p:ext uri="{BB962C8B-B14F-4D97-AF65-F5344CB8AC3E}">
        <p14:creationId xmlns:p14="http://schemas.microsoft.com/office/powerpoint/2010/main" val="64092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1DE56-745A-B4E9-8DFF-A4FD57984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F8F81-00E3-A939-2272-297C142A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360510"/>
          </a:xfrm>
        </p:spPr>
        <p:txBody>
          <a:bodyPr/>
          <a:lstStyle/>
          <a:p>
            <a:r>
              <a:rPr lang="en-GB" noProof="0" dirty="0"/>
              <a:t>Fermi-liquids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1F9A8F-BA31-A644-5855-53AFD1C96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B55A3-A30F-D4F6-2662-396162FF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1780B1-1E45-1EF8-9BAC-1719D894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1FF389-4A60-6862-15D8-B74A7983BFE5}"/>
              </a:ext>
            </a:extLst>
          </p:cNvPr>
          <p:cNvSpPr txBox="1"/>
          <p:nvPr/>
        </p:nvSpPr>
        <p:spPr>
          <a:xfrm>
            <a:off x="300467" y="828516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Propagator and Dyson equation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D5407B35-5A3B-A835-B897-BAF5946844AC}"/>
              </a:ext>
            </a:extLst>
          </p:cNvPr>
          <p:cNvCxnSpPr/>
          <p:nvPr/>
        </p:nvCxnSpPr>
        <p:spPr>
          <a:xfrm>
            <a:off x="2575331" y="2418810"/>
            <a:ext cx="0" cy="7920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B95D433-0C1B-4511-8938-8821E23C7E3F}"/>
              </a:ext>
            </a:extLst>
          </p:cNvPr>
          <p:cNvSpPr/>
          <p:nvPr/>
        </p:nvSpPr>
        <p:spPr>
          <a:xfrm>
            <a:off x="2351584" y="2174474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6BCFCD-B26F-5039-43B0-7387ECC7A13A}"/>
                  </a:ext>
                </a:extLst>
              </p:cNvPr>
              <p:cNvSpPr txBox="1"/>
              <p:nvPr/>
            </p:nvSpPr>
            <p:spPr>
              <a:xfrm>
                <a:off x="2773870" y="2737692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B6BCFCD-B26F-5039-43B0-7387ECC7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70" y="2737692"/>
                <a:ext cx="203582" cy="276999"/>
              </a:xfrm>
              <a:prstGeom prst="rect">
                <a:avLst/>
              </a:prstGeom>
              <a:blipFill>
                <a:blip r:embed="rId2"/>
                <a:stretch>
                  <a:fillRect l="-27273" r="-30303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E79AD6B-4D4C-6848-86A6-6DCEE773FE00}"/>
              </a:ext>
            </a:extLst>
          </p:cNvPr>
          <p:cNvCxnSpPr>
            <a:cxnSpLocks/>
          </p:cNvCxnSpPr>
          <p:nvPr/>
        </p:nvCxnSpPr>
        <p:spPr>
          <a:xfrm flipV="1">
            <a:off x="7817667" y="2464752"/>
            <a:ext cx="829574" cy="175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92DF8A0E-7963-BA22-81F7-FA6C2DF216B8}"/>
              </a:ext>
            </a:extLst>
          </p:cNvPr>
          <p:cNvSpPr/>
          <p:nvPr/>
        </p:nvSpPr>
        <p:spPr>
          <a:xfrm>
            <a:off x="7593920" y="2260511"/>
            <a:ext cx="432048" cy="432048"/>
          </a:xfrm>
          <a:prstGeom prst="ellipse">
            <a:avLst/>
          </a:prstGeom>
          <a:solidFill>
            <a:srgbClr val="ADC8C5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FDB566F-5240-7E94-48EF-F0A4CE8E3A10}"/>
                  </a:ext>
                </a:extLst>
              </p:cNvPr>
              <p:cNvSpPr txBox="1"/>
              <p:nvPr/>
            </p:nvSpPr>
            <p:spPr>
              <a:xfrm>
                <a:off x="8197513" y="2647945"/>
                <a:ext cx="2051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noProof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noProof="0" dirty="0"/>
                  <a:t>’</a:t>
                </a: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AFDB566F-5240-7E94-48EF-F0A4CE8E3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513" y="2647945"/>
                <a:ext cx="205184" cy="276999"/>
              </a:xfrm>
              <a:prstGeom prst="rect">
                <a:avLst/>
              </a:prstGeom>
              <a:blipFill>
                <a:blip r:embed="rId3"/>
                <a:stretch>
                  <a:fillRect l="-45455" t="-28261" r="-7272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8AAFF21-56A8-304B-843D-AEC9FC8FCDAE}"/>
                  </a:ext>
                </a:extLst>
              </p:cNvPr>
              <p:cNvSpPr txBox="1"/>
              <p:nvPr/>
            </p:nvSpPr>
            <p:spPr>
              <a:xfrm>
                <a:off x="2794243" y="3605832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18AAFF21-56A8-304B-843D-AEC9FC8F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43" y="3605832"/>
                <a:ext cx="160300" cy="276999"/>
              </a:xfrm>
              <a:prstGeom prst="rect">
                <a:avLst/>
              </a:prstGeom>
              <a:blipFill>
                <a:blip r:embed="rId4"/>
                <a:stretch>
                  <a:fillRect l="-25926" r="-2592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D707C8E-B149-1727-B49C-94FC6FC65FCE}"/>
                  </a:ext>
                </a:extLst>
              </p:cNvPr>
              <p:cNvSpPr txBox="1"/>
              <p:nvPr/>
            </p:nvSpPr>
            <p:spPr>
              <a:xfrm>
                <a:off x="8251276" y="360151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noProof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 b="1" i="0" noProof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1" noProof="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2D707C8E-B149-1727-B49C-94FC6FC6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76" y="3601519"/>
                <a:ext cx="219611" cy="276999"/>
              </a:xfrm>
              <a:prstGeom prst="rect">
                <a:avLst/>
              </a:prstGeom>
              <a:blipFill>
                <a:blip r:embed="rId5"/>
                <a:stretch>
                  <a:fillRect l="-22222" t="-2222" r="-27778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214DD4-3DA5-C033-739B-D0487315FCA3}"/>
              </a:ext>
            </a:extLst>
          </p:cNvPr>
          <p:cNvCxnSpPr>
            <a:cxnSpLocks/>
          </p:cNvCxnSpPr>
          <p:nvPr/>
        </p:nvCxnSpPr>
        <p:spPr>
          <a:xfrm>
            <a:off x="4295800" y="2504847"/>
            <a:ext cx="2100551" cy="0"/>
          </a:xfrm>
          <a:prstGeom prst="straightConnector1">
            <a:avLst/>
          </a:prstGeom>
          <a:ln w="31750" cap="rnd" cmpd="sng" algn="ctr">
            <a:solidFill>
              <a:schemeClr val="dk1"/>
            </a:solidFill>
            <a:prstDash val="solid"/>
            <a:round/>
            <a:headEnd type="diamond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14D5175D-05B7-0A2E-07C3-06ADCE122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464" y="3487868"/>
            <a:ext cx="517196" cy="517196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5B63A04-B003-237C-627B-4E996AF62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990483">
            <a:off x="7622819" y="3458967"/>
            <a:ext cx="517196" cy="517196"/>
          </a:xfrm>
          <a:prstGeom prst="rect">
            <a:avLst/>
          </a:prstGeom>
        </p:spPr>
      </p:pic>
      <p:sp>
        <p:nvSpPr>
          <p:cNvPr id="64" name="Espace réservé du contenu 6">
            <a:extLst>
              <a:ext uri="{FF2B5EF4-FFF2-40B4-BE49-F238E27FC236}">
                <a16:creationId xmlns:a16="http://schemas.microsoft.com/office/drawing/2014/main" id="{540A6B21-853F-9102-D374-300AEAF2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242478"/>
            <a:ext cx="5568951" cy="240994"/>
          </a:xfrm>
        </p:spPr>
        <p:txBody>
          <a:bodyPr/>
          <a:lstStyle/>
          <a:p>
            <a:r>
              <a:rPr lang="en-GB" noProof="0" dirty="0"/>
              <a:t>Interacting case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40D21E-5A75-57FC-06CB-D18A198491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77" y="5100956"/>
            <a:ext cx="3735331" cy="3701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A3340-0F64-A6C3-07F6-96F54767F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056" y="5550531"/>
            <a:ext cx="2417622" cy="6622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4225904-0D7C-23C5-BAA6-3BAC79C3B6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1615" y="5856290"/>
            <a:ext cx="2408761" cy="2786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075575-6A97-6A5E-3A5E-59A0999731D4}"/>
              </a:ext>
            </a:extLst>
          </p:cNvPr>
          <p:cNvSpPr txBox="1"/>
          <p:nvPr/>
        </p:nvSpPr>
        <p:spPr>
          <a:xfrm>
            <a:off x="8896890" y="2172364"/>
            <a:ext cx="2055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0" dirty="0"/>
              <a:t>Among other possibilities..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B85674-C556-C8C7-5449-D79F20A48ADE}"/>
              </a:ext>
            </a:extLst>
          </p:cNvPr>
          <p:cNvSpPr txBox="1"/>
          <p:nvPr/>
        </p:nvSpPr>
        <p:spPr>
          <a:xfrm>
            <a:off x="4486382" y="2877965"/>
            <a:ext cx="2055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0" dirty="0"/>
              <a:t>Momentum </a:t>
            </a:r>
            <a:r>
              <a:rPr lang="en-GB" sz="1600" noProof="0" dirty="0" err="1"/>
              <a:t>transfert</a:t>
            </a:r>
            <a:endParaRPr lang="en-GB" sz="1600" noProof="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D40D7B6-137F-D517-F3BB-E53765F521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7768" y="2737493"/>
            <a:ext cx="619499" cy="61949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0E5F73F-BB7A-5BE1-6D3B-D7AA1523F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9251" y="5085184"/>
            <a:ext cx="2101439" cy="662218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2B642EA-4686-F85B-511E-DAB56762AA31}"/>
              </a:ext>
            </a:extLst>
          </p:cNvPr>
          <p:cNvCxnSpPr/>
          <p:nvPr/>
        </p:nvCxnSpPr>
        <p:spPr>
          <a:xfrm>
            <a:off x="4079776" y="5517232"/>
            <a:ext cx="709878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D13635C-D75F-7A12-2B7D-155F45A7DA09}"/>
              </a:ext>
            </a:extLst>
          </p:cNvPr>
          <p:cNvCxnSpPr>
            <a:cxnSpLocks/>
          </p:cNvCxnSpPr>
          <p:nvPr/>
        </p:nvCxnSpPr>
        <p:spPr>
          <a:xfrm>
            <a:off x="8136956" y="5597716"/>
            <a:ext cx="97373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7B60707-AC65-F94E-A4C6-CF7EE175BE7E}"/>
              </a:ext>
            </a:extLst>
          </p:cNvPr>
          <p:cNvCxnSpPr>
            <a:cxnSpLocks/>
          </p:cNvCxnSpPr>
          <p:nvPr/>
        </p:nvCxnSpPr>
        <p:spPr>
          <a:xfrm>
            <a:off x="8002212" y="6173780"/>
            <a:ext cx="97373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19C21508-78AF-16E2-1E30-8A70CE72F1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1271" y="2058568"/>
            <a:ext cx="918414" cy="355386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7EF78859-E00E-E14F-13B7-18E93253CD13}"/>
              </a:ext>
            </a:extLst>
          </p:cNvPr>
          <p:cNvSpPr txBox="1"/>
          <p:nvPr/>
        </p:nvSpPr>
        <p:spPr>
          <a:xfrm>
            <a:off x="768444" y="4530652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noProof="0" dirty="0"/>
              <a:t>The particle can scatter:</a:t>
            </a:r>
          </a:p>
        </p:txBody>
      </p:sp>
    </p:spTree>
    <p:extLst>
      <p:ext uri="{BB962C8B-B14F-4D97-AF65-F5344CB8AC3E}">
        <p14:creationId xmlns:p14="http://schemas.microsoft.com/office/powerpoint/2010/main" val="30509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DE1B7-DACD-8DA3-B647-34BF9C38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Fermi-liquids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A2075-8785-3868-2D73-DF348721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E4871-069D-7329-B1CB-DBEE17C5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D94D0F-1DC5-3D1F-7524-7AAD111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3B09FA-8973-02FA-3929-0376152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79" y="1393162"/>
            <a:ext cx="9696400" cy="14349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95052D-B9B9-BFB1-BB33-DA41407F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126" y="2929053"/>
            <a:ext cx="5813748" cy="243166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0FC6786-B901-F01B-5AE9-F67FFA2E7ED2}"/>
              </a:ext>
            </a:extLst>
          </p:cNvPr>
          <p:cNvSpPr txBox="1"/>
          <p:nvPr/>
        </p:nvSpPr>
        <p:spPr>
          <a:xfrm>
            <a:off x="695400" y="5707807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Fermi-liquid: </a:t>
            </a:r>
            <a:r>
              <a:rPr lang="en-GB" sz="1600" noProof="0" dirty="0">
                <a:latin typeface="+mj-lt"/>
              </a:rPr>
              <a:t>interacting system of electrons and quasiparticles.</a:t>
            </a:r>
            <a:endParaRPr lang="en-GB" sz="1600" b="1" noProof="0" dirty="0">
              <a:latin typeface="+mj-lt"/>
            </a:endParaRPr>
          </a:p>
        </p:txBody>
      </p:sp>
      <p:sp>
        <p:nvSpPr>
          <p:cNvPr id="13" name="Espace réservé du contenu 6">
            <a:extLst>
              <a:ext uri="{FF2B5EF4-FFF2-40B4-BE49-F238E27FC236}">
                <a16:creationId xmlns:a16="http://schemas.microsoft.com/office/drawing/2014/main" id="{9C5DB7AD-9715-5218-9D61-4F421168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800" y="1242478"/>
            <a:ext cx="5568951" cy="240994"/>
          </a:xfrm>
        </p:spPr>
        <p:txBody>
          <a:bodyPr/>
          <a:lstStyle/>
          <a:p>
            <a:r>
              <a:rPr lang="en-GB" noProof="0" dirty="0"/>
              <a:t>Summary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C89E1B0-6E7B-E28E-A579-DB9731655A38}"/>
              </a:ext>
            </a:extLst>
          </p:cNvPr>
          <p:cNvSpPr txBox="1"/>
          <p:nvPr/>
        </p:nvSpPr>
        <p:spPr>
          <a:xfrm>
            <a:off x="452867" y="980916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Propagator and Dyson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6E9DDFD-C096-C5EF-6E88-F3FE3AD8EE54}"/>
                  </a:ext>
                </a:extLst>
              </p:cNvPr>
              <p:cNvSpPr txBox="1"/>
              <p:nvPr/>
            </p:nvSpPr>
            <p:spPr>
              <a:xfrm>
                <a:off x="767408" y="5373216"/>
                <a:ext cx="95050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1600" b="1" i="1" noProof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sz="1600" b="1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1" i="1" noProof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noProof="0" dirty="0">
                    <a:latin typeface="+mj-lt"/>
                  </a:rPr>
                  <a:t>: We find a precise low energy single particle excitation. Not an exact eigenstate: a quasiparticle.</a:t>
                </a: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6E9DDFD-C096-C5EF-6E88-F3FE3AD8E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373216"/>
                <a:ext cx="9505056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79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9310EE41-0641-DC81-BF0C-89F04099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Stability of the liquid</a:t>
            </a: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F052D9A-B2F6-CEA7-9C07-609EE9283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799" y="1340768"/>
            <a:ext cx="5568951" cy="1295845"/>
          </a:xfrm>
        </p:spPr>
        <p:txBody>
          <a:bodyPr/>
          <a:lstStyle/>
          <a:p>
            <a:r>
              <a:rPr lang="en-GB" noProof="0" dirty="0"/>
              <a:t>To repulsive interactions</a:t>
            </a:r>
          </a:p>
          <a:p>
            <a:endParaRPr lang="en-GB" noProof="0" dirty="0"/>
          </a:p>
          <a:p>
            <a:r>
              <a:rPr lang="en-GB" b="0" noProof="0" dirty="0">
                <a:solidFill>
                  <a:schemeClr val="tx1"/>
                </a:solidFill>
              </a:rPr>
              <a:t>Coulomb potential &gt; 0 and the accessible states are above the Fermi-surface.  ”Stable</a:t>
            </a:r>
            <a:r>
              <a:rPr lang="en-GB" b="0" dirty="0">
                <a:solidFill>
                  <a:schemeClr val="tx1"/>
                </a:solidFill>
              </a:rPr>
              <a:t>”</a:t>
            </a:r>
            <a:endParaRPr lang="en-GB" b="0" noProof="0" dirty="0">
              <a:solidFill>
                <a:schemeClr val="tx1"/>
              </a:solidFill>
            </a:endParaRPr>
          </a:p>
          <a:p>
            <a:endParaRPr lang="en-GB" noProof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4BC16AC-898B-0D22-6FFD-EDBBA9C3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1" y="1340768"/>
            <a:ext cx="5568949" cy="1151829"/>
          </a:xfrm>
        </p:spPr>
        <p:txBody>
          <a:bodyPr/>
          <a:lstStyle/>
          <a:p>
            <a:r>
              <a:rPr lang="en-GB" noProof="0" dirty="0"/>
              <a:t>To attractive interactions</a:t>
            </a:r>
            <a:br>
              <a:rPr lang="en-GB" noProof="0" dirty="0"/>
            </a:br>
            <a:br>
              <a:rPr lang="en-GB" noProof="0" dirty="0"/>
            </a:br>
            <a:r>
              <a:rPr lang="en-GB" b="0" noProof="0" dirty="0">
                <a:solidFill>
                  <a:schemeClr val="tx1"/>
                </a:solidFill>
              </a:rPr>
              <a:t>Attractive interactions lead to states bellow the Fermi-surface:</a:t>
            </a:r>
          </a:p>
          <a:p>
            <a:r>
              <a:rPr lang="en-GB" b="0" dirty="0">
                <a:solidFill>
                  <a:schemeClr val="tx1"/>
                </a:solidFill>
              </a:rPr>
              <a:t>“</a:t>
            </a:r>
            <a:r>
              <a:rPr lang="en-GB" b="0" noProof="0" dirty="0">
                <a:solidFill>
                  <a:schemeClr val="tx1"/>
                </a:solidFill>
              </a:rPr>
              <a:t>destabilization”</a:t>
            </a:r>
          </a:p>
          <a:p>
            <a:endParaRPr lang="en-GB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50861-CF28-575F-3A58-59F8CF071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09FAA-5619-9E9B-DFF6-131E76D30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75A9C5-C9BE-7188-22B0-E9B35DD5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C512AA4-F428-E569-12FF-01B307F63723}"/>
              </a:ext>
            </a:extLst>
          </p:cNvPr>
          <p:cNvCxnSpPr/>
          <p:nvPr/>
        </p:nvCxnSpPr>
        <p:spPr>
          <a:xfrm>
            <a:off x="431800" y="2852936"/>
            <a:ext cx="11136808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contenu 9">
            <a:extLst>
              <a:ext uri="{FF2B5EF4-FFF2-40B4-BE49-F238E27FC236}">
                <a16:creationId xmlns:a16="http://schemas.microsoft.com/office/drawing/2014/main" id="{B25FBC76-9C9B-987A-9612-25BA0925B947}"/>
              </a:ext>
            </a:extLst>
          </p:cNvPr>
          <p:cNvSpPr txBox="1">
            <a:spLocks/>
          </p:cNvSpPr>
          <p:nvPr/>
        </p:nvSpPr>
        <p:spPr>
          <a:xfrm>
            <a:off x="436891" y="3231001"/>
            <a:ext cx="5568951" cy="12958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Phonon exchange in a lattice</a:t>
            </a:r>
            <a:br>
              <a:rPr lang="en-GB" noProof="0" dirty="0"/>
            </a:br>
            <a:br>
              <a:rPr lang="en-GB" b="0" noProof="0" dirty="0">
                <a:solidFill>
                  <a:schemeClr val="tx1"/>
                </a:solidFill>
              </a:rPr>
            </a:br>
            <a:r>
              <a:rPr lang="en-GB" b="0" noProof="0" dirty="0">
                <a:solidFill>
                  <a:schemeClr val="tx1"/>
                </a:solidFill>
              </a:rPr>
              <a:t>A phonon is send by an electron.</a:t>
            </a:r>
          </a:p>
          <a:p>
            <a:r>
              <a:rPr lang="en-GB" b="0" noProof="0" dirty="0">
                <a:solidFill>
                  <a:schemeClr val="tx1"/>
                </a:solidFill>
              </a:rPr>
              <a:t>Later another electron </a:t>
            </a:r>
            <a:r>
              <a:rPr lang="en-GB" b="0" noProof="0" dirty="0" err="1">
                <a:solidFill>
                  <a:schemeClr val="tx1"/>
                </a:solidFill>
              </a:rPr>
              <a:t>absorbes</a:t>
            </a:r>
            <a:r>
              <a:rPr lang="en-GB" b="0" noProof="0" dirty="0">
                <a:solidFill>
                  <a:schemeClr val="tx1"/>
                </a:solidFill>
              </a:rPr>
              <a:t> it,</a:t>
            </a:r>
          </a:p>
          <a:p>
            <a:r>
              <a:rPr lang="en-GB" b="0" noProof="0" dirty="0">
                <a:solidFill>
                  <a:schemeClr val="tx1"/>
                </a:solidFill>
              </a:rPr>
              <a:t>leading to an effective e-e interaction.</a:t>
            </a:r>
          </a:p>
          <a:p>
            <a:endParaRPr lang="en-GB" noProof="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3474F7C-B855-1369-C753-2AE27A53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3440072"/>
            <a:ext cx="5845101" cy="2762473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9353E36-E407-F330-BAF4-D506CDCB5832}"/>
              </a:ext>
            </a:extLst>
          </p:cNvPr>
          <p:cNvSpPr txBox="1"/>
          <p:nvPr/>
        </p:nvSpPr>
        <p:spPr>
          <a:xfrm>
            <a:off x="300467" y="758445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4964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339DECF-7EDA-CC57-2566-2019E7E7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29976"/>
            <a:ext cx="7932396" cy="339750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E16CFB0-AB7F-C1AC-D23B-B65DF6F9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Stability of the liquid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4C73042-4035-7B6F-E66D-3B950C7E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196752"/>
            <a:ext cx="11328400" cy="338554"/>
          </a:xfrm>
        </p:spPr>
        <p:txBody>
          <a:bodyPr/>
          <a:lstStyle/>
          <a:p>
            <a:r>
              <a:rPr lang="en-GB" noProof="0" dirty="0"/>
              <a:t>The interactions takes place into a tiny shell (dotted line) around the Fermi-surface (solid circle).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F0E08A-48A2-1B0B-B032-D634959DF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A198D-ADC2-54C1-9C07-E29CEC123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469291-9AFD-5815-E8C8-8ECABFC90E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90C5D5-C47E-92A3-E415-C651BB385441}"/>
              </a:ext>
            </a:extLst>
          </p:cNvPr>
          <p:cNvSpPr txBox="1"/>
          <p:nvPr/>
        </p:nvSpPr>
        <p:spPr>
          <a:xfrm>
            <a:off x="300467" y="758445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Attractive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ce réservé du contenu 8">
                <a:extLst>
                  <a:ext uri="{FF2B5EF4-FFF2-40B4-BE49-F238E27FC236}">
                    <a16:creationId xmlns:a16="http://schemas.microsoft.com/office/drawing/2014/main" id="{F3B22226-CF15-1A45-199A-F5CFFAD345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5640" y="1556556"/>
                <a:ext cx="1656184" cy="33855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None/>
                  <a:defRPr sz="1600" u="sng" kern="1200" baseline="0">
                    <a:solidFill>
                      <a:schemeClr val="tx1"/>
                    </a:solidFill>
                    <a:uFill>
                      <a:solidFill>
                        <a:schemeClr val="accent1"/>
                      </a:solidFill>
                    </a:u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0" noProof="0" dirty="0">
                    <a:solidFill>
                      <a:schemeClr val="tx1"/>
                    </a:solidFill>
                  </a:rPr>
                  <a:t>Arbitrary </a:t>
                </a:r>
                <a14:m>
                  <m:oMath xmlns:m="http://schemas.openxmlformats.org/officeDocument/2006/math">
                    <m:r>
                      <a:rPr lang="en-GB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0" noProof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b="0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Espace réservé du contenu 8">
                <a:extLst>
                  <a:ext uri="{FF2B5EF4-FFF2-40B4-BE49-F238E27FC236}">
                    <a16:creationId xmlns:a16="http://schemas.microsoft.com/office/drawing/2014/main" id="{F3B22226-CF15-1A45-199A-F5CFFAD34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1556556"/>
                <a:ext cx="1656184" cy="338554"/>
              </a:xfrm>
              <a:prstGeom prst="rect">
                <a:avLst/>
              </a:prstGeom>
              <a:blipFill>
                <a:blip r:embed="rId3"/>
                <a:stretch>
                  <a:fillRect l="-7353" t="-16071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Espace réservé du contenu 8">
                <a:extLst>
                  <a:ext uri="{FF2B5EF4-FFF2-40B4-BE49-F238E27FC236}">
                    <a16:creationId xmlns:a16="http://schemas.microsoft.com/office/drawing/2014/main" id="{A6BB7958-4E76-ADF6-88AC-7F89934D6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36160" y="1632166"/>
                <a:ext cx="1656184" cy="33855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None/>
                  <a:defRPr sz="1600" u="sng" kern="1200" baseline="0">
                    <a:solidFill>
                      <a:schemeClr val="tx1"/>
                    </a:solidFill>
                    <a:uFill>
                      <a:solidFill>
                        <a:schemeClr val="accent1"/>
                      </a:solidFill>
                    </a:u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b="0" noProof="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Espace réservé du contenu 8">
                <a:extLst>
                  <a:ext uri="{FF2B5EF4-FFF2-40B4-BE49-F238E27FC236}">
                    <a16:creationId xmlns:a16="http://schemas.microsoft.com/office/drawing/2014/main" id="{A6BB7958-4E76-ADF6-88AC-7F89934D6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1632166"/>
                <a:ext cx="1656184" cy="338554"/>
              </a:xfrm>
              <a:prstGeom prst="rect">
                <a:avLst/>
              </a:prstGeom>
              <a:blipFill>
                <a:blip r:embed="rId4"/>
                <a:stretch>
                  <a:fillRect l="-44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space réservé du contenu 8">
            <a:extLst>
              <a:ext uri="{FF2B5EF4-FFF2-40B4-BE49-F238E27FC236}">
                <a16:creationId xmlns:a16="http://schemas.microsoft.com/office/drawing/2014/main" id="{CD515928-4096-B220-412D-75746445362A}"/>
              </a:ext>
            </a:extLst>
          </p:cNvPr>
          <p:cNvSpPr txBox="1">
            <a:spLocks/>
          </p:cNvSpPr>
          <p:nvPr/>
        </p:nvSpPr>
        <p:spPr>
          <a:xfrm>
            <a:off x="7012135" y="5322694"/>
            <a:ext cx="2704233" cy="3385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noProof="0" dirty="0">
                <a:solidFill>
                  <a:schemeClr val="tx1"/>
                </a:solidFill>
              </a:rPr>
              <a:t>Scattering possibilities maximized.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776052AA-0866-527F-35D2-799AE709934E}"/>
              </a:ext>
            </a:extLst>
          </p:cNvPr>
          <p:cNvSpPr txBox="1">
            <a:spLocks/>
          </p:cNvSpPr>
          <p:nvPr/>
        </p:nvSpPr>
        <p:spPr>
          <a:xfrm>
            <a:off x="2495550" y="5301208"/>
            <a:ext cx="2704233" cy="3385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noProof="0" dirty="0">
                <a:solidFill>
                  <a:schemeClr val="tx1"/>
                </a:solidFill>
              </a:rPr>
              <a:t>Not a valid attractive interaction because the scattering makes the second electron leave the shell.</a:t>
            </a:r>
          </a:p>
        </p:txBody>
      </p:sp>
    </p:spTree>
    <p:extLst>
      <p:ext uri="{BB962C8B-B14F-4D97-AF65-F5344CB8AC3E}">
        <p14:creationId xmlns:p14="http://schemas.microsoft.com/office/powerpoint/2010/main" val="12548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06C9E-8C68-AD98-109D-8BE529C9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8776FC-BE33-1C60-45DF-EA38E4FF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Stability of the liquid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CE441D3-CD27-5960-4633-65E1FAB6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3666510"/>
            <a:ext cx="11328400" cy="338554"/>
          </a:xfrm>
        </p:spPr>
        <p:txBody>
          <a:bodyPr/>
          <a:lstStyle/>
          <a:p>
            <a:r>
              <a:rPr lang="en-GB" noProof="0" dirty="0"/>
              <a:t>And in real space?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33F2DD-6CA3-4C15-0ECF-036BAFB3F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17CB1D-2F8A-9AA9-0751-331C35C90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0EB58-7B95-EB6B-3A56-EFD8052803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C2BAF5-5123-616E-87EA-33AC397A81BB}"/>
              </a:ext>
            </a:extLst>
          </p:cNvPr>
          <p:cNvSpPr txBox="1"/>
          <p:nvPr/>
        </p:nvSpPr>
        <p:spPr>
          <a:xfrm>
            <a:off x="300467" y="758445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Attractive interactions mediated by phonons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ce réservé du contenu 8">
                <a:extLst>
                  <a:ext uri="{FF2B5EF4-FFF2-40B4-BE49-F238E27FC236}">
                    <a16:creationId xmlns:a16="http://schemas.microsoft.com/office/drawing/2014/main" id="{A8617822-E397-3BD8-9518-5C6A99A36B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008" y="3963986"/>
                <a:ext cx="4640880" cy="198529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None/>
                  <a:defRPr sz="1600" u="sng" kern="1200" baseline="0">
                    <a:solidFill>
                      <a:schemeClr val="tx1"/>
                    </a:solidFill>
                    <a:uFill>
                      <a:solidFill>
                        <a:schemeClr val="accent1"/>
                      </a:solidFill>
                    </a:u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0" u="sng" noProof="0" dirty="0">
                    <a:solidFill>
                      <a:schemeClr val="tx1"/>
                    </a:solidFill>
                  </a:rPr>
                  <a:t>Coulomb force</a:t>
                </a:r>
                <a:r>
                  <a:rPr lang="en-GB" b="0" noProof="0" dirty="0">
                    <a:solidFill>
                      <a:schemeClr val="tx1"/>
                    </a:solidFill>
                  </a:rPr>
                  <a:t>: Want to put maximal distance in a minimal amount of time.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b="0" noProof="0" dirty="0">
                    <a:solidFill>
                      <a:schemeClr val="tx1"/>
                    </a:solidFill>
                  </a:rPr>
                  <a:t> Collinear displacement</a:t>
                </a:r>
              </a:p>
              <a:p>
                <a:endParaRPr lang="en-GB" b="0" dirty="0">
                  <a:solidFill>
                    <a:schemeClr val="tx1"/>
                  </a:solidFill>
                </a:endParaRPr>
              </a:p>
              <a:p>
                <a:r>
                  <a:rPr lang="en-GB" b="0" u="sng" noProof="0" dirty="0">
                    <a:solidFill>
                      <a:schemeClr val="tx1"/>
                    </a:solidFill>
                  </a:rPr>
                  <a:t>Retardation processes</a:t>
                </a:r>
                <a:r>
                  <a:rPr lang="en-GB" b="0" noProof="0" dirty="0">
                    <a:solidFill>
                      <a:schemeClr val="tx1"/>
                    </a:solidFill>
                  </a:rPr>
                  <a:t>: energetically more favourable to move along the distortion.</a:t>
                </a:r>
              </a:p>
            </p:txBody>
          </p:sp>
        </mc:Choice>
        <mc:Fallback>
          <p:sp>
            <p:nvSpPr>
              <p:cNvPr id="16" name="Espace réservé du contenu 8">
                <a:extLst>
                  <a:ext uri="{FF2B5EF4-FFF2-40B4-BE49-F238E27FC236}">
                    <a16:creationId xmlns:a16="http://schemas.microsoft.com/office/drawing/2014/main" id="{A8617822-E397-3BD8-9518-5C6A99A3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8" y="3963986"/>
                <a:ext cx="4640880" cy="1985294"/>
              </a:xfrm>
              <a:prstGeom prst="rect">
                <a:avLst/>
              </a:prstGeom>
              <a:blipFill>
                <a:blip r:embed="rId2"/>
                <a:stretch>
                  <a:fillRect l="-2625" t="-2761" r="-3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AB918505-4CB3-CEFF-C69D-5790725B0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95" y="1096999"/>
            <a:ext cx="6339183" cy="4721598"/>
          </a:xfrm>
          <a:prstGeom prst="rect">
            <a:avLst/>
          </a:prstGeom>
        </p:spPr>
      </p:pic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C6846E9F-639C-9A95-053D-B2E9F1C44782}"/>
              </a:ext>
            </a:extLst>
          </p:cNvPr>
          <p:cNvSpPr txBox="1">
            <a:spLocks/>
          </p:cNvSpPr>
          <p:nvPr/>
        </p:nvSpPr>
        <p:spPr>
          <a:xfrm>
            <a:off x="427505" y="1691657"/>
            <a:ext cx="4424856" cy="1985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noProof="0" dirty="0">
                <a:solidFill>
                  <a:schemeClr val="tx1"/>
                </a:solidFill>
              </a:rPr>
              <a:t>An electron disforms the lattice. The ion moves slowly and comes back to its original position long after the electron left.</a:t>
            </a:r>
            <a:br>
              <a:rPr lang="en-GB" b="0" noProof="0" dirty="0">
                <a:solidFill>
                  <a:schemeClr val="tx1"/>
                </a:solidFill>
              </a:rPr>
            </a:br>
            <a:br>
              <a:rPr lang="en-GB" b="0" noProof="0" dirty="0">
                <a:solidFill>
                  <a:schemeClr val="tx1"/>
                </a:solidFill>
              </a:rPr>
            </a:br>
            <a:r>
              <a:rPr lang="en-GB" b="0" noProof="0" dirty="0">
                <a:solidFill>
                  <a:schemeClr val="tx1"/>
                </a:solidFill>
              </a:rPr>
              <a:t>A second electron experiences a dipole moment</a:t>
            </a:r>
            <a:r>
              <a:rPr lang="en-GB" b="0" dirty="0">
                <a:solidFill>
                  <a:schemeClr val="tx1"/>
                </a:solidFill>
              </a:rPr>
              <a:t> and is attracted towards the distortion.</a:t>
            </a:r>
            <a:endParaRPr lang="en-GB" b="0" noProof="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38DEA2C5-BCEE-9827-7504-C741A477C6C4}"/>
              </a:ext>
            </a:extLst>
          </p:cNvPr>
          <p:cNvSpPr txBox="1">
            <a:spLocks/>
          </p:cNvSpPr>
          <p:nvPr/>
        </p:nvSpPr>
        <p:spPr>
          <a:xfrm>
            <a:off x="431800" y="1362254"/>
            <a:ext cx="11328400" cy="3385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Retardation processes</a:t>
            </a:r>
          </a:p>
        </p:txBody>
      </p:sp>
    </p:spTree>
    <p:extLst>
      <p:ext uri="{BB962C8B-B14F-4D97-AF65-F5344CB8AC3E}">
        <p14:creationId xmlns:p14="http://schemas.microsoft.com/office/powerpoint/2010/main" val="237700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EBE-ACF2-8626-9688-A90B0BFA1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64EE21-2E81-375B-3D08-05793DC4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Stability of the liquid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4D3927A-92DC-1C49-CCF2-EC9BD381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08" y="3284984"/>
            <a:ext cx="11328400" cy="338554"/>
          </a:xfrm>
        </p:spPr>
        <p:txBody>
          <a:bodyPr/>
          <a:lstStyle/>
          <a:p>
            <a:r>
              <a:rPr lang="en-GB" noProof="0" dirty="0"/>
              <a:t>Cooper-Pairing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E5209-F73A-CDFE-794E-6840629E7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Hopfield Modell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2AEB2-9BAF-019E-F428-7B3C4902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6F422E-8267-6728-7D13-00C53A41EA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0" dirty="0"/>
              <a:t>03.06.2024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F965EE-4715-BEFB-8F07-B0E89B9A5FC6}"/>
              </a:ext>
            </a:extLst>
          </p:cNvPr>
          <p:cNvSpPr txBox="1"/>
          <p:nvPr/>
        </p:nvSpPr>
        <p:spPr>
          <a:xfrm>
            <a:off x="300467" y="758445"/>
            <a:ext cx="6024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noProof="0" dirty="0">
                <a:latin typeface="+mj-lt"/>
              </a:rPr>
              <a:t>Attractive interactions mediated by phonons</a:t>
            </a:r>
          </a:p>
        </p:txBody>
      </p:sp>
      <p:sp>
        <p:nvSpPr>
          <p:cNvPr id="16" name="Espace réservé du contenu 8">
            <a:extLst>
              <a:ext uri="{FF2B5EF4-FFF2-40B4-BE49-F238E27FC236}">
                <a16:creationId xmlns:a16="http://schemas.microsoft.com/office/drawing/2014/main" id="{2717E19E-C8B4-3242-2F56-96BBB96E86D4}"/>
              </a:ext>
            </a:extLst>
          </p:cNvPr>
          <p:cNvSpPr txBox="1">
            <a:spLocks/>
          </p:cNvSpPr>
          <p:nvPr/>
        </p:nvSpPr>
        <p:spPr>
          <a:xfrm>
            <a:off x="447008" y="3573016"/>
            <a:ext cx="4640880" cy="1985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dirty="0">
                <a:solidFill>
                  <a:schemeClr val="tx1"/>
                </a:solidFill>
              </a:rPr>
              <a:t>Coupling of electrons in momentum space.</a:t>
            </a:r>
          </a:p>
          <a:p>
            <a:r>
              <a:rPr lang="en-GB" b="0" noProof="0" dirty="0">
                <a:solidFill>
                  <a:schemeClr val="tx1"/>
                </a:solidFill>
              </a:rPr>
              <a:t>Requires electrons of opposite wave vectors and spins. 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dirty="0">
                <a:solidFill>
                  <a:schemeClr val="tx1"/>
                </a:solidFill>
              </a:rPr>
              <a:t>Behave like bosons and can therefore condensate.</a:t>
            </a:r>
          </a:p>
          <a:p>
            <a:r>
              <a:rPr lang="en-GB" noProof="0" dirty="0">
                <a:solidFill>
                  <a:schemeClr val="tx1"/>
                </a:solidFill>
              </a:rPr>
              <a:t>“Superconductive condensate”</a:t>
            </a:r>
            <a:r>
              <a:rPr lang="en-GB" b="0" noProof="0" dirty="0">
                <a:solidFill>
                  <a:schemeClr val="tx1"/>
                </a:solidFill>
              </a:rPr>
              <a:t>.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b="0" noProof="0" dirty="0">
                <a:solidFill>
                  <a:schemeClr val="tx1"/>
                </a:solidFill>
              </a:rPr>
              <a:t>Main source of superconductivity but also of principal origin of resistivity in clean materials.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805B31-FA26-B558-AD5B-BA9C9385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695" y="1096999"/>
            <a:ext cx="6339183" cy="4721598"/>
          </a:xfrm>
          <a:prstGeom prst="rect">
            <a:avLst/>
          </a:prstGeom>
        </p:spPr>
      </p:pic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871A5C7C-21C0-C706-6645-2587E8FD206F}"/>
              </a:ext>
            </a:extLst>
          </p:cNvPr>
          <p:cNvSpPr txBox="1">
            <a:spLocks/>
          </p:cNvSpPr>
          <p:nvPr/>
        </p:nvSpPr>
        <p:spPr>
          <a:xfrm>
            <a:off x="427505" y="1691657"/>
            <a:ext cx="4424856" cy="1985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0" noProof="0" dirty="0">
                <a:solidFill>
                  <a:schemeClr val="tx1"/>
                </a:solidFill>
              </a:rPr>
              <a:t>Electrons are very close to each other (recall the tiny shell). Due to the Pauli </a:t>
            </a:r>
            <a:r>
              <a:rPr lang="en-GB" b="0" dirty="0">
                <a:solidFill>
                  <a:schemeClr val="tx1"/>
                </a:solidFill>
              </a:rPr>
              <a:t>principle,</a:t>
            </a:r>
            <a:r>
              <a:rPr lang="en-GB" b="0" noProof="0" dirty="0">
                <a:solidFill>
                  <a:schemeClr val="tx1"/>
                </a:solidFill>
              </a:rPr>
              <a:t> they must have opposite spins to coexist.</a:t>
            </a:r>
          </a:p>
        </p:txBody>
      </p:sp>
      <p:sp>
        <p:nvSpPr>
          <p:cNvPr id="14" name="Espace réservé du contenu 8">
            <a:extLst>
              <a:ext uri="{FF2B5EF4-FFF2-40B4-BE49-F238E27FC236}">
                <a16:creationId xmlns:a16="http://schemas.microsoft.com/office/drawing/2014/main" id="{BFEC1D06-6B7A-7F87-107C-2030203E1A2F}"/>
              </a:ext>
            </a:extLst>
          </p:cNvPr>
          <p:cNvSpPr txBox="1">
            <a:spLocks/>
          </p:cNvSpPr>
          <p:nvPr/>
        </p:nvSpPr>
        <p:spPr>
          <a:xfrm>
            <a:off x="431800" y="1362254"/>
            <a:ext cx="11328400" cy="3385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Pauli Principle</a:t>
            </a:r>
          </a:p>
        </p:txBody>
      </p:sp>
    </p:spTree>
    <p:extLst>
      <p:ext uri="{BB962C8B-B14F-4D97-AF65-F5344CB8AC3E}">
        <p14:creationId xmlns:p14="http://schemas.microsoft.com/office/powerpoint/2010/main" val="3854031806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7" id="{C2ACFBF1-D273-2A45-BA74-4F502F60B375}" vid="{0EE5357B-5458-6C42-B046-B27BD377E1C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552</Words>
  <Application>Microsoft Office PowerPoint</Application>
  <PresentationFormat>Grand écran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PPT_UniKN</vt:lpstr>
      <vt:lpstr>Proximity effects in altermagnetic systems</vt:lpstr>
      <vt:lpstr>Fermi-liquids</vt:lpstr>
      <vt:lpstr>Fermi-liquids </vt:lpstr>
      <vt:lpstr>Fermi-liquids </vt:lpstr>
      <vt:lpstr>Fermi-liquids </vt:lpstr>
      <vt:lpstr>Stability of the liquid</vt:lpstr>
      <vt:lpstr>Stability of the liquid</vt:lpstr>
      <vt:lpstr>Stability of the liquid</vt:lpstr>
      <vt:lpstr>Stability of the liquid</vt:lpstr>
      <vt:lpstr>BCS superconductivity</vt:lpstr>
      <vt:lpstr>BCS superconductivity</vt:lpstr>
      <vt:lpstr>BCS → Generalization: s-wave, d-wave</vt:lpstr>
      <vt:lpstr>Proximity effects</vt:lpstr>
      <vt:lpstr>Présentation PowerPoint</vt:lpstr>
    </vt:vector>
  </TitlesOfParts>
  <Company>Universität Konstanz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Annalena.Kampermann</dc:creator>
  <dc:description>Vorlage Praesentation – Office 2010;_x000d_
Version 010;_x000d_
2015-03-03;</dc:description>
  <cp:lastModifiedBy>massa steffan</cp:lastModifiedBy>
  <cp:revision>30</cp:revision>
  <dcterms:created xsi:type="dcterms:W3CDTF">2022-11-02T07:03:49Z</dcterms:created>
  <dcterms:modified xsi:type="dcterms:W3CDTF">2025-02-12T14:59:21Z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