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29"/>
  </p:notesMasterIdLst>
  <p:handoutMasterIdLst>
    <p:handoutMasterId r:id="rId30"/>
  </p:handoutMasterIdLst>
  <p:sldIdLst>
    <p:sldId id="256" r:id="rId2"/>
    <p:sldId id="289" r:id="rId3"/>
    <p:sldId id="290" r:id="rId4"/>
    <p:sldId id="267" r:id="rId5"/>
    <p:sldId id="268" r:id="rId6"/>
    <p:sldId id="269" r:id="rId7"/>
    <p:sldId id="291" r:id="rId8"/>
    <p:sldId id="292" r:id="rId9"/>
    <p:sldId id="271" r:id="rId10"/>
    <p:sldId id="272" r:id="rId11"/>
    <p:sldId id="273" r:id="rId12"/>
    <p:sldId id="274" r:id="rId13"/>
    <p:sldId id="288" r:id="rId14"/>
    <p:sldId id="275" r:id="rId15"/>
    <p:sldId id="276" r:id="rId16"/>
    <p:sldId id="293" r:id="rId17"/>
    <p:sldId id="277" r:id="rId18"/>
    <p:sldId id="278" r:id="rId19"/>
    <p:sldId id="279" r:id="rId20"/>
    <p:sldId id="280" r:id="rId21"/>
    <p:sldId id="281" r:id="rId22"/>
    <p:sldId id="282" r:id="rId23"/>
    <p:sldId id="283" r:id="rId24"/>
    <p:sldId id="294" r:id="rId25"/>
    <p:sldId id="295" r:id="rId26"/>
    <p:sldId id="296" r:id="rId27"/>
    <p:sldId id="261" r:id="rId2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53" userDrawn="1">
          <p15:clr>
            <a:srgbClr val="A4A3A4"/>
          </p15:clr>
        </p15:guide>
        <p15:guide id="2" orient="horz" pos="3838" userDrawn="1">
          <p15:clr>
            <a:srgbClr val="A4A3A4"/>
          </p15:clr>
        </p15:guide>
        <p15:guide id="3" orient="horz" pos="4201" userDrawn="1">
          <p15:clr>
            <a:srgbClr val="A4A3A4"/>
          </p15:clr>
        </p15:guide>
        <p15:guide id="4" orient="horz" pos="3294" userDrawn="1">
          <p15:clr>
            <a:srgbClr val="A4A3A4"/>
          </p15:clr>
        </p15:guide>
        <p15:guide id="5" orient="horz" pos="255" userDrawn="1">
          <p15:clr>
            <a:srgbClr val="A4A3A4"/>
          </p15:clr>
        </p15:guide>
        <p15:guide id="6" orient="horz" pos="1026" userDrawn="1">
          <p15:clr>
            <a:srgbClr val="A4A3A4"/>
          </p15:clr>
        </p15:guide>
        <p15:guide id="7" orient="horz" pos="3884" userDrawn="1">
          <p15:clr>
            <a:srgbClr val="A4A3A4"/>
          </p15:clr>
        </p15:guide>
        <p15:guide id="8" orient="horz" pos="3385" userDrawn="1">
          <p15:clr>
            <a:srgbClr val="A4A3A4"/>
          </p15:clr>
        </p15:guide>
        <p15:guide id="9" orient="horz" pos="2704" userDrawn="1">
          <p15:clr>
            <a:srgbClr val="A4A3A4"/>
          </p15:clr>
        </p15:guide>
        <p15:guide id="10" orient="horz" pos="1207" userDrawn="1">
          <p15:clr>
            <a:srgbClr val="A4A3A4"/>
          </p15:clr>
        </p15:guide>
        <p15:guide id="11" orient="horz" pos="1525" userDrawn="1">
          <p15:clr>
            <a:srgbClr val="A4A3A4"/>
          </p15:clr>
        </p15:guide>
        <p15:guide id="12" orient="horz" pos="1480" userDrawn="1">
          <p15:clr>
            <a:srgbClr val="A4A3A4"/>
          </p15:clr>
        </p15:guide>
        <p15:guide id="13" orient="horz" pos="3067" userDrawn="1">
          <p15:clr>
            <a:srgbClr val="A4A3A4"/>
          </p15:clr>
        </p15:guide>
        <p15:guide id="14" orient="horz" pos="1979" userDrawn="1">
          <p15:clr>
            <a:srgbClr val="A4A3A4"/>
          </p15:clr>
        </p15:guide>
        <p15:guide id="15" pos="3900" userDrawn="1">
          <p15:clr>
            <a:srgbClr val="A4A3A4"/>
          </p15:clr>
        </p15:guide>
        <p15:guide id="16" pos="3780" userDrawn="1">
          <p15:clr>
            <a:srgbClr val="A4A3A4"/>
          </p15:clr>
        </p15:guide>
        <p15:guide id="17" pos="2993" userDrawn="1">
          <p15:clr>
            <a:srgbClr val="A4A3A4"/>
          </p15:clr>
        </p15:guide>
        <p15:guide id="18" pos="2872" userDrawn="1">
          <p15:clr>
            <a:srgbClr val="A4A3A4"/>
          </p15:clr>
        </p15:guide>
        <p15:guide id="19" pos="2087" userDrawn="1">
          <p15:clr>
            <a:srgbClr val="A4A3A4"/>
          </p15:clr>
        </p15:guide>
        <p15:guide id="20" pos="1965" userDrawn="1">
          <p15:clr>
            <a:srgbClr val="A4A3A4"/>
          </p15:clr>
        </p15:guide>
        <p15:guide id="21" pos="1179" userDrawn="1">
          <p15:clr>
            <a:srgbClr val="A4A3A4"/>
          </p15:clr>
        </p15:guide>
        <p15:guide id="22" pos="1073" userDrawn="1">
          <p15:clr>
            <a:srgbClr val="A4A3A4"/>
          </p15:clr>
        </p15:guide>
        <p15:guide id="23" pos="272" userDrawn="1">
          <p15:clr>
            <a:srgbClr val="A4A3A4"/>
          </p15:clr>
        </p15:guide>
        <p15:guide id="24" pos="4687" userDrawn="1">
          <p15:clr>
            <a:srgbClr val="A4A3A4"/>
          </p15:clr>
        </p15:guide>
        <p15:guide id="25" pos="4808" userDrawn="1">
          <p15:clr>
            <a:srgbClr val="A4A3A4"/>
          </p15:clr>
        </p15:guide>
        <p15:guide id="26" pos="5593" userDrawn="1">
          <p15:clr>
            <a:srgbClr val="A4A3A4"/>
          </p15:clr>
        </p15:guide>
        <p15:guide id="27" pos="5715" userDrawn="1">
          <p15:clr>
            <a:srgbClr val="A4A3A4"/>
          </p15:clr>
        </p15:guide>
        <p15:guide id="28" pos="6501" userDrawn="1">
          <p15:clr>
            <a:srgbClr val="A4A3A4"/>
          </p15:clr>
        </p15:guide>
        <p15:guide id="29" pos="6623" userDrawn="1">
          <p15:clr>
            <a:srgbClr val="A4A3A4"/>
          </p15:clr>
        </p15:guide>
        <p15:guide id="30" pos="7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C8C5"/>
    <a:srgbClr val="B4AE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59" autoAdjust="0"/>
    <p:restoredTop sz="96327" autoAdjust="0"/>
  </p:normalViewPr>
  <p:slideViewPr>
    <p:cSldViewPr showGuides="1">
      <p:cViewPr varScale="1">
        <p:scale>
          <a:sx n="102" d="100"/>
          <a:sy n="102" d="100"/>
        </p:scale>
        <p:origin x="126" y="654"/>
      </p:cViewPr>
      <p:guideLst>
        <p:guide orient="horz" pos="1253"/>
        <p:guide orient="horz" pos="3838"/>
        <p:guide orient="horz" pos="4201"/>
        <p:guide orient="horz" pos="3294"/>
        <p:guide orient="horz" pos="255"/>
        <p:guide orient="horz" pos="1026"/>
        <p:guide orient="horz" pos="3884"/>
        <p:guide orient="horz" pos="3385"/>
        <p:guide orient="horz" pos="2704"/>
        <p:guide orient="horz" pos="1207"/>
        <p:guide orient="horz" pos="1525"/>
        <p:guide orient="horz" pos="1480"/>
        <p:guide orient="horz" pos="3067"/>
        <p:guide orient="horz" pos="1979"/>
        <p:guide pos="3900"/>
        <p:guide pos="3780"/>
        <p:guide pos="2993"/>
        <p:guide pos="2872"/>
        <p:guide pos="2087"/>
        <p:guide pos="1965"/>
        <p:guide pos="1179"/>
        <p:guide pos="1073"/>
        <p:guide pos="272"/>
        <p:guide pos="4687"/>
        <p:guide pos="4808"/>
        <p:guide pos="5593"/>
        <p:guide pos="5715"/>
        <p:guide pos="6501"/>
        <p:guide pos="6623"/>
        <p:guide pos="7408"/>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82" d="100"/>
          <a:sy n="82" d="100"/>
        </p:scale>
        <p:origin x="-31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3797C4-ED8E-4EA4-959C-2AEEE7E3AD08}" type="datetimeFigureOut">
              <a:rPr lang="de-DE" smtClean="0"/>
              <a:t>21.02.2025</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F1F910-8AA9-49D3-9D40-DBE35BDF9359}" type="slidenum">
              <a:rPr lang="de-DE" smtClean="0"/>
              <a:t>‹N°›</a:t>
            </a:fld>
            <a:endParaRPr lang="de-DE" dirty="0"/>
          </a:p>
        </p:txBody>
      </p:sp>
    </p:spTree>
    <p:extLst>
      <p:ext uri="{BB962C8B-B14F-4D97-AF65-F5344CB8AC3E}">
        <p14:creationId xmlns:p14="http://schemas.microsoft.com/office/powerpoint/2010/main" val="2771589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5C22D-DB44-4084-9471-0EB64DB204F9}" type="datetimeFigureOut">
              <a:rPr lang="de-DE" smtClean="0"/>
              <a:t>21.02.2025</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47F2EB-A273-4CA5-8E41-BC88C509E25D}" type="slidenum">
              <a:rPr lang="de-DE" smtClean="0"/>
              <a:t>‹N°›</a:t>
            </a:fld>
            <a:endParaRPr lang="de-DE" dirty="0"/>
          </a:p>
        </p:txBody>
      </p:sp>
    </p:spTree>
    <p:extLst>
      <p:ext uri="{BB962C8B-B14F-4D97-AF65-F5344CB8AC3E}">
        <p14:creationId xmlns:p14="http://schemas.microsoft.com/office/powerpoint/2010/main" val="931534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hteck 6"/>
          <p:cNvSpPr/>
          <p:nvPr userDrawn="1"/>
        </p:nvSpPr>
        <p:spPr>
          <a:xfrm>
            <a:off x="0" y="283"/>
            <a:ext cx="12191496"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dirty="0"/>
          </a:p>
        </p:txBody>
      </p:sp>
      <p:sp>
        <p:nvSpPr>
          <p:cNvPr id="5" name="Bildplatzhalter 4"/>
          <p:cNvSpPr>
            <a:spLocks noGrp="1"/>
          </p:cNvSpPr>
          <p:nvPr>
            <p:ph type="pic" sz="quarter" idx="10" hasCustomPrompt="1"/>
          </p:nvPr>
        </p:nvSpPr>
        <p:spPr>
          <a:xfrm>
            <a:off x="6769101" y="1989139"/>
            <a:ext cx="5422396" cy="2663824"/>
          </a:xfrm>
        </p:spPr>
        <p:txBody>
          <a:bodyPr anchor="t"/>
          <a:lstStyle>
            <a:lvl1pPr algn="ctr">
              <a:defRPr/>
            </a:lvl1pPr>
          </a:lstStyle>
          <a:p>
            <a:r>
              <a:rPr lang="de-DE" dirty="0"/>
              <a:t>Zuerst Bild durch klicken auf Symbol hinzufügen und anschließend in den Hintergrund stellen!</a:t>
            </a:r>
          </a:p>
        </p:txBody>
      </p:sp>
      <p:sp>
        <p:nvSpPr>
          <p:cNvPr id="3" name="Untertitel 2"/>
          <p:cNvSpPr>
            <a:spLocks noGrp="1"/>
          </p:cNvSpPr>
          <p:nvPr>
            <p:ph type="subTitle" idx="1"/>
          </p:nvPr>
        </p:nvSpPr>
        <p:spPr>
          <a:xfrm>
            <a:off x="431801" y="5373688"/>
            <a:ext cx="8447617" cy="792162"/>
          </a:xfrm>
        </p:spPr>
        <p:txBody>
          <a:bodyPr anchor="b">
            <a:noAutofit/>
          </a:bodyPr>
          <a:lstStyle>
            <a:lvl1pPr marL="0" indent="0" algn="l">
              <a:lnSpc>
                <a:spcPct val="110000"/>
              </a:lnSpc>
              <a:buNone/>
              <a:defRPr sz="2000" b="1" u="none" baseline="0">
                <a:solidFill>
                  <a:schemeClr val="accent1"/>
                </a:solidFill>
                <a:uFill>
                  <a:solidFill>
                    <a:schemeClr val="accent1"/>
                  </a:solidFill>
                </a:u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7805" y="1"/>
            <a:ext cx="3698875" cy="2016125"/>
          </a:xfrm>
          <a:prstGeom prst="rect">
            <a:avLst/>
          </a:prstGeom>
        </p:spPr>
      </p:pic>
      <p:sp>
        <p:nvSpPr>
          <p:cNvPr id="2" name="Titel 1"/>
          <p:cNvSpPr>
            <a:spLocks noGrp="1"/>
          </p:cNvSpPr>
          <p:nvPr>
            <p:ph type="ctrTitle"/>
          </p:nvPr>
        </p:nvSpPr>
        <p:spPr>
          <a:xfrm>
            <a:off x="431801" y="2492896"/>
            <a:ext cx="6144252" cy="2376487"/>
          </a:xfrm>
        </p:spPr>
        <p:txBody>
          <a:bodyPr bIns="82800" anchor="b">
            <a:noAutofit/>
          </a:bodyPr>
          <a:lstStyle>
            <a:lvl1pPr>
              <a:lnSpc>
                <a:spcPct val="105000"/>
              </a:lnSpc>
              <a:defRPr sz="3500" b="1" u="none" baseline="0"/>
            </a:lvl1pPr>
          </a:lstStyle>
          <a:p>
            <a:r>
              <a:rPr lang="de-DE"/>
              <a:t>Titelmasterformat durch Klicken bearbeiten</a:t>
            </a:r>
            <a:endParaRPr lang="de-DE" dirty="0"/>
          </a:p>
        </p:txBody>
      </p:sp>
    </p:spTree>
    <p:extLst>
      <p:ext uri="{BB962C8B-B14F-4D97-AF65-F5344CB8AC3E}">
        <p14:creationId xmlns:p14="http://schemas.microsoft.com/office/powerpoint/2010/main" val="74184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itat Gross">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en-US" dirty="0"/>
              <a:t>Proximity Effects in Altermagnetic Systems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a:t>
            </a:fld>
            <a:endParaRPr lang="de-DE" dirty="0"/>
          </a:p>
        </p:txBody>
      </p:sp>
      <p:sp>
        <p:nvSpPr>
          <p:cNvPr id="5" name="Datumsplatzhalter 4"/>
          <p:cNvSpPr>
            <a:spLocks noGrp="1"/>
          </p:cNvSpPr>
          <p:nvPr>
            <p:ph type="dt" sz="half" idx="12"/>
          </p:nvPr>
        </p:nvSpPr>
        <p:spPr/>
        <p:txBody>
          <a:bodyPr/>
          <a:lstStyle/>
          <a:p>
            <a:r>
              <a:rPr lang="fr-FR" dirty="0"/>
              <a:t>24.02.2025</a:t>
            </a:r>
            <a:endParaRPr lang="de-DE" dirty="0"/>
          </a:p>
        </p:txBody>
      </p:sp>
      <p:sp>
        <p:nvSpPr>
          <p:cNvPr id="7" name="Textplatzhalter 6"/>
          <p:cNvSpPr>
            <a:spLocks noGrp="1"/>
          </p:cNvSpPr>
          <p:nvPr>
            <p:ph type="body" sz="quarter" idx="13"/>
          </p:nvPr>
        </p:nvSpPr>
        <p:spPr>
          <a:xfrm>
            <a:off x="431801" y="404813"/>
            <a:ext cx="8447617" cy="5688012"/>
          </a:xfrm>
        </p:spPr>
        <p:txBody>
          <a:bodyPr/>
          <a:lstStyle>
            <a:lvl1pPr>
              <a:lnSpc>
                <a:spcPct val="95000"/>
              </a:lnSpc>
              <a:spcBef>
                <a:spcPts val="0"/>
              </a:spcBef>
              <a:defRPr sz="5200" u="none" baseline="0">
                <a:solidFill>
                  <a:schemeClr val="accent1"/>
                </a:solidFill>
                <a:uFill>
                  <a:solidFill>
                    <a:schemeClr val="accent1"/>
                  </a:solidFill>
                </a:uFill>
              </a:defRPr>
            </a:lvl1pPr>
            <a:lvl2pPr marL="0" indent="0">
              <a:lnSpc>
                <a:spcPct val="100000"/>
              </a:lnSpc>
              <a:spcBef>
                <a:spcPts val="5200"/>
              </a:spcBef>
              <a:buFont typeface="Arial" panose="020B0604020202020204" pitchFamily="34" charset="0"/>
              <a:buNone/>
              <a:defRPr sz="2600" b="1">
                <a:solidFill>
                  <a:schemeClr val="accent1"/>
                </a:solidFill>
              </a:defRPr>
            </a:lvl2pPr>
            <a:lvl3pPr marL="0" indent="0">
              <a:lnSpc>
                <a:spcPct val="100000"/>
              </a:lnSpc>
              <a:buFont typeface="Arial" panose="020B0604020202020204" pitchFamily="34" charset="0"/>
              <a:buNone/>
              <a:defRPr/>
            </a:lvl3pPr>
            <a:lvl4pPr marL="0" indent="0">
              <a:lnSpc>
                <a:spcPct val="100000"/>
              </a:lnSpc>
              <a:buFont typeface="Arial" panose="020B0604020202020204" pitchFamily="34" charset="0"/>
              <a:buNone/>
              <a:defRPr/>
            </a:lvl4pPr>
            <a:lvl5pPr marL="0" indent="0">
              <a:lnSpc>
                <a:spcPct val="100000"/>
              </a:lnSpc>
              <a:buFont typeface="Arial" panose="020B0604020202020204" pitchFamily="34" charset="0"/>
              <a:buNone/>
              <a:defRPr/>
            </a:lvl5pPr>
            <a:lvl6pPr marL="0" indent="0">
              <a:lnSpc>
                <a:spcPct val="100000"/>
              </a:lnSpc>
              <a:buFont typeface="Arial" panose="020B0604020202020204" pitchFamily="34" charset="0"/>
              <a:buNone/>
              <a:defRPr/>
            </a:lvl6pPr>
            <a:lvl7pPr marL="0" indent="0">
              <a:lnSpc>
                <a:spcPct val="100000"/>
              </a:lnSpc>
              <a:buFont typeface="Arial" panose="020B0604020202020204" pitchFamily="34" charset="0"/>
              <a:buNone/>
              <a:defRPr/>
            </a:lvl7pPr>
            <a:lvl8pPr marL="0" indent="0">
              <a:lnSpc>
                <a:spcPct val="100000"/>
              </a:lnSpc>
              <a:buFont typeface="Arial" panose="020B0604020202020204" pitchFamily="34" charset="0"/>
              <a:buNone/>
              <a:defRPr/>
            </a:lvl8pPr>
            <a:lvl9pPr marL="0" indent="0">
              <a:lnSpc>
                <a:spcPct val="100000"/>
              </a:lnSpc>
              <a:buFont typeface="Arial" panose="020B0604020202020204" pitchFamily="34" charset="0"/>
              <a:buNone/>
              <a:defRPr/>
            </a:lvl9pPr>
          </a:lstStyle>
          <a:p>
            <a:pPr lvl="0"/>
            <a:r>
              <a:rPr lang="de-DE"/>
              <a:t>Formatvorlagen des Textmasters bearbeiten</a:t>
            </a:r>
          </a:p>
          <a:p>
            <a:pPr lvl="1"/>
            <a:r>
              <a:rPr lang="de-DE"/>
              <a:t>Zweite Ebene</a:t>
            </a:r>
          </a:p>
          <a:p>
            <a:pPr lvl="2"/>
            <a:r>
              <a:rPr lang="de-DE"/>
              <a:t>Dritte Ebene</a:t>
            </a:r>
          </a:p>
        </p:txBody>
      </p:sp>
    </p:spTree>
    <p:extLst>
      <p:ext uri="{BB962C8B-B14F-4D97-AF65-F5344CB8AC3E}">
        <p14:creationId xmlns:p14="http://schemas.microsoft.com/office/powerpoint/2010/main" val="3395096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en-US" dirty="0"/>
              <a:t>Proximity Effects in Altermagnetic Systems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a:t>
            </a:fld>
            <a:endParaRPr lang="de-DE" dirty="0"/>
          </a:p>
        </p:txBody>
      </p:sp>
      <p:sp>
        <p:nvSpPr>
          <p:cNvPr id="5" name="Datumsplatzhalter 4"/>
          <p:cNvSpPr>
            <a:spLocks noGrp="1"/>
          </p:cNvSpPr>
          <p:nvPr>
            <p:ph type="dt" sz="half" idx="12"/>
          </p:nvPr>
        </p:nvSpPr>
        <p:spPr/>
        <p:txBody>
          <a:bodyPr/>
          <a:lstStyle/>
          <a:p>
            <a:r>
              <a:rPr lang="fr-FR" dirty="0"/>
              <a:t>24.02.2025</a:t>
            </a:r>
            <a:endParaRPr lang="de-DE" dirty="0"/>
          </a:p>
        </p:txBody>
      </p:sp>
      <p:sp>
        <p:nvSpPr>
          <p:cNvPr id="7" name="Textplatzhalter 6"/>
          <p:cNvSpPr>
            <a:spLocks noGrp="1"/>
          </p:cNvSpPr>
          <p:nvPr>
            <p:ph type="body" sz="quarter" idx="13"/>
          </p:nvPr>
        </p:nvSpPr>
        <p:spPr>
          <a:xfrm>
            <a:off x="431801" y="404813"/>
            <a:ext cx="8447617" cy="5688012"/>
          </a:xfrm>
        </p:spPr>
        <p:txBody>
          <a:bodyPr/>
          <a:lstStyle>
            <a:lvl1pPr>
              <a:lnSpc>
                <a:spcPct val="95000"/>
              </a:lnSpc>
              <a:spcBef>
                <a:spcPts val="0"/>
              </a:spcBef>
              <a:defRPr sz="3500" u="sng" baseline="0">
                <a:solidFill>
                  <a:schemeClr val="tx1"/>
                </a:solidFill>
                <a:uFill>
                  <a:solidFill>
                    <a:schemeClr val="accent1"/>
                  </a:solidFill>
                </a:uFill>
              </a:defRPr>
            </a:lvl1pPr>
            <a:lvl2pPr marL="0" indent="0">
              <a:lnSpc>
                <a:spcPct val="100000"/>
              </a:lnSpc>
              <a:spcBef>
                <a:spcPts val="3500"/>
              </a:spcBef>
              <a:buFont typeface="Arial" panose="020B0604020202020204" pitchFamily="34" charset="0"/>
              <a:buNone/>
              <a:defRPr sz="2000" b="1">
                <a:solidFill>
                  <a:schemeClr val="accent1"/>
                </a:solidFill>
              </a:defRPr>
            </a:lvl2pPr>
            <a:lvl3pPr marL="0" indent="0">
              <a:lnSpc>
                <a:spcPct val="100000"/>
              </a:lnSpc>
              <a:buFont typeface="Arial" panose="020B0604020202020204" pitchFamily="34" charset="0"/>
              <a:buNone/>
              <a:defRPr/>
            </a:lvl3pPr>
            <a:lvl4pPr marL="0" indent="0">
              <a:lnSpc>
                <a:spcPct val="100000"/>
              </a:lnSpc>
              <a:buFont typeface="Arial" panose="020B0604020202020204" pitchFamily="34" charset="0"/>
              <a:buNone/>
              <a:defRPr/>
            </a:lvl4pPr>
            <a:lvl5pPr marL="0" indent="0">
              <a:lnSpc>
                <a:spcPct val="100000"/>
              </a:lnSpc>
              <a:buFont typeface="Arial" panose="020B0604020202020204" pitchFamily="34" charset="0"/>
              <a:buNone/>
              <a:defRPr/>
            </a:lvl5pPr>
            <a:lvl6pPr marL="0" indent="0">
              <a:lnSpc>
                <a:spcPct val="100000"/>
              </a:lnSpc>
              <a:buFont typeface="Arial" panose="020B0604020202020204" pitchFamily="34" charset="0"/>
              <a:buNone/>
              <a:defRPr/>
            </a:lvl6pPr>
            <a:lvl7pPr marL="0" indent="0">
              <a:lnSpc>
                <a:spcPct val="100000"/>
              </a:lnSpc>
              <a:buFont typeface="Arial" panose="020B0604020202020204" pitchFamily="34" charset="0"/>
              <a:buNone/>
              <a:defRPr/>
            </a:lvl7pPr>
            <a:lvl8pPr marL="0" indent="0">
              <a:lnSpc>
                <a:spcPct val="100000"/>
              </a:lnSpc>
              <a:buFont typeface="Arial" panose="020B0604020202020204" pitchFamily="34" charset="0"/>
              <a:buNone/>
              <a:defRPr/>
            </a:lvl8pPr>
            <a:lvl9pPr marL="0" indent="0">
              <a:lnSpc>
                <a:spcPct val="100000"/>
              </a:lnSpc>
              <a:buFont typeface="Arial" panose="020B0604020202020204" pitchFamily="34" charset="0"/>
              <a:buNone/>
              <a:defRPr/>
            </a:lvl9pPr>
          </a:lstStyle>
          <a:p>
            <a:pPr lvl="0"/>
            <a:r>
              <a:rPr lang="de-DE"/>
              <a:t>Formatvorlagen des Textmasters bearbeiten</a:t>
            </a:r>
          </a:p>
          <a:p>
            <a:pPr lvl="1"/>
            <a:r>
              <a:rPr lang="de-DE"/>
              <a:t>Zweite Ebene</a:t>
            </a:r>
          </a:p>
          <a:p>
            <a:pPr lvl="2"/>
            <a:r>
              <a:rPr lang="de-DE"/>
              <a:t>Dritte Ebene</a:t>
            </a:r>
          </a:p>
        </p:txBody>
      </p:sp>
    </p:spTree>
    <p:extLst>
      <p:ext uri="{BB962C8B-B14F-4D97-AF65-F5344CB8AC3E}">
        <p14:creationId xmlns:p14="http://schemas.microsoft.com/office/powerpoint/2010/main" val="1487186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lin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p>
            <a:r>
              <a:rPr lang="en-US" dirty="0"/>
              <a:t>Proximity Effects in Altermagnetic Systems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a:t>
            </a:fld>
            <a:endParaRPr lang="de-DE" dirty="0"/>
          </a:p>
        </p:txBody>
      </p:sp>
      <p:sp>
        <p:nvSpPr>
          <p:cNvPr id="5" name="Datumsplatzhalter 4"/>
          <p:cNvSpPr>
            <a:spLocks noGrp="1"/>
          </p:cNvSpPr>
          <p:nvPr>
            <p:ph type="dt" sz="half" idx="12"/>
          </p:nvPr>
        </p:nvSpPr>
        <p:spPr/>
        <p:txBody>
          <a:bodyPr/>
          <a:lstStyle/>
          <a:p>
            <a:r>
              <a:rPr lang="fr-FR" dirty="0"/>
              <a:t>24.02.2025</a:t>
            </a:r>
            <a:endParaRPr lang="de-DE" dirty="0"/>
          </a:p>
        </p:txBody>
      </p:sp>
    </p:spTree>
    <p:extLst>
      <p:ext uri="{BB962C8B-B14F-4D97-AF65-F5344CB8AC3E}">
        <p14:creationId xmlns:p14="http://schemas.microsoft.com/office/powerpoint/2010/main" val="2721132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go">
    <p:spTree>
      <p:nvGrpSpPr>
        <p:cNvPr id="1" name=""/>
        <p:cNvGrpSpPr/>
        <p:nvPr/>
      </p:nvGrpSpPr>
      <p:grpSpPr>
        <a:xfrm>
          <a:off x="0" y="0"/>
          <a:ext cx="0" cy="0"/>
          <a:chOff x="0" y="0"/>
          <a:chExt cx="0" cy="0"/>
        </a:xfrm>
      </p:grpSpPr>
      <p:sp>
        <p:nvSpPr>
          <p:cNvPr id="7" name="Rechteck 6"/>
          <p:cNvSpPr/>
          <p:nvPr userDrawn="1"/>
        </p:nvSpPr>
        <p:spPr>
          <a:xfrm>
            <a:off x="0" y="283"/>
            <a:ext cx="12191496"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dirty="0"/>
          </a:p>
        </p:txBody>
      </p:sp>
      <p:pic>
        <p:nvPicPr>
          <p:cNvPr id="4" name="Grafik 3">
            <a:extLst>
              <a:ext uri="{FF2B5EF4-FFF2-40B4-BE49-F238E27FC236}">
                <a16:creationId xmlns:a16="http://schemas.microsoft.com/office/drawing/2014/main" id="{F76B4632-710A-C3C1-0321-22004E49B1D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7805" y="1"/>
            <a:ext cx="3698875" cy="2016125"/>
          </a:xfrm>
          <a:prstGeom prst="rect">
            <a:avLst/>
          </a:prstGeom>
        </p:spPr>
      </p:pic>
    </p:spTree>
    <p:extLst>
      <p:ext uri="{BB962C8B-B14F-4D97-AF65-F5344CB8AC3E}">
        <p14:creationId xmlns:p14="http://schemas.microsoft.com/office/powerpoint/2010/main" val="271378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formatierungen Listeneben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en-US" dirty="0"/>
              <a:t>Proximity Effects in Altermagnetic Systems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fr-FR" dirty="0"/>
              <a:t>24.02.2025</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extfolie ein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en-US" dirty="0"/>
              <a:t>Proximity Effects in Altermagnetic Systems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fr-FR" dirty="0"/>
              <a:t>24.02.2025</a:t>
            </a:r>
            <a:endParaRPr lang="de-DE" dirty="0"/>
          </a:p>
        </p:txBody>
      </p:sp>
    </p:spTree>
    <p:extLst>
      <p:ext uri="{BB962C8B-B14F-4D97-AF65-F5344CB8AC3E}">
        <p14:creationId xmlns:p14="http://schemas.microsoft.com/office/powerpoint/2010/main" val="426115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extfolie zwei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sz="half" idx="1" hasCustomPrompt="1"/>
          </p:nvPr>
        </p:nvSpPr>
        <p:spPr>
          <a:xfrm>
            <a:off x="431799" y="1989139"/>
            <a:ext cx="5568951" cy="4103687"/>
          </a:xfrm>
        </p:spPr>
        <p:txBody>
          <a:bodyPr>
            <a:noAutofit/>
          </a:bodyPr>
          <a:lstStyle>
            <a:lvl1pPr>
              <a:defRPr sz="1600"/>
            </a:lvl1pPr>
            <a:lvl2pPr>
              <a:defRPr sz="1600"/>
            </a:lvl2pPr>
            <a:lvl3pPr>
              <a:defRPr sz="1600"/>
            </a:lvl3pPr>
            <a:lvl4pPr>
              <a:defRPr sz="1600"/>
            </a:lvl4pPr>
            <a:lvl5pPr>
              <a:defRPr sz="1600"/>
            </a:lvl5pPr>
            <a:lvl6pPr>
              <a:defRPr sz="1600"/>
            </a:lvl6pPr>
            <a:lvl7pPr marL="0" indent="0">
              <a:buFont typeface="Arial" panose="020B0604020202020204" pitchFamily="34" charset="0"/>
              <a:buNone/>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hasCustomPrompt="1"/>
          </p:nvPr>
        </p:nvSpPr>
        <p:spPr>
          <a:xfrm>
            <a:off x="6191251" y="1989139"/>
            <a:ext cx="5568949" cy="4103687"/>
          </a:xfrm>
        </p:spPr>
        <p:txBody>
          <a:bodyPr>
            <a:noAutofit/>
          </a:bodyPr>
          <a:lstStyle>
            <a:lvl1pPr>
              <a:defRPr sz="1600"/>
            </a:lvl1pPr>
            <a:lvl2pPr>
              <a:defRPr sz="1600"/>
            </a:lvl2pPr>
            <a:lvl3pPr>
              <a:defRPr sz="1600"/>
            </a:lvl3pPr>
            <a:lvl4pPr>
              <a:defRPr sz="1600"/>
            </a:lvl4pPr>
            <a:lvl5pPr>
              <a:buAutoNum type="arabicPeriod"/>
              <a:defRPr sz="1600"/>
            </a:lvl5pPr>
            <a:lvl6pPr>
              <a:defRPr sz="1600"/>
            </a:lvl6pPr>
            <a:lvl7pPr>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en-US" dirty="0"/>
              <a:t>Proximity Effects in Altermagnetic Systems</a:t>
            </a:r>
            <a:endParaRPr lang="de-DE" dirty="0"/>
          </a:p>
        </p:txBody>
      </p:sp>
      <p:sp>
        <p:nvSpPr>
          <p:cNvPr id="9"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a:t>
            </a:fld>
            <a:endParaRPr lang="de-DE" dirty="0"/>
          </a:p>
        </p:txBody>
      </p:sp>
      <p:sp>
        <p:nvSpPr>
          <p:cNvPr id="10" name="Datumsplatzhalter 8"/>
          <p:cNvSpPr>
            <a:spLocks noGrp="1"/>
          </p:cNvSpPr>
          <p:nvPr>
            <p:ph type="dt" sz="half" idx="10"/>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fr-FR" dirty="0"/>
              <a:t>24.02.2025</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osse Headline – Textfolie ein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36"/>
          </a:xfrm>
        </p:spPr>
        <p:txBody>
          <a:bodyPr>
            <a:normAutofit/>
          </a:bodyPr>
          <a:lstStyle>
            <a:lvl1pPr>
              <a:defRPr sz="3500"/>
            </a:lvl1p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en-US" dirty="0"/>
              <a:t>Proximity Effects in Altermagnetic Systems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fr-FR" dirty="0"/>
              <a:t>24.02.2025</a:t>
            </a:r>
            <a:endParaRPr lang="de-DE" dirty="0"/>
          </a:p>
        </p:txBody>
      </p:sp>
    </p:spTree>
    <p:extLst>
      <p:ext uri="{BB962C8B-B14F-4D97-AF65-F5344CB8AC3E}">
        <p14:creationId xmlns:p14="http://schemas.microsoft.com/office/powerpoint/2010/main" val="85653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Grosse Headline – Textfolie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11"/>
          </a:xfrm>
        </p:spPr>
        <p:txBody>
          <a:bodyPr/>
          <a:lstStyle>
            <a:lvl1pPr>
              <a:defRPr lang="de-DE" sz="3500" b="1" u="sng" kern="1200" baseline="0" dirty="0" smtClean="0">
                <a:solidFill>
                  <a:schemeClr val="tx1"/>
                </a:solidFill>
                <a:uFill>
                  <a:solidFill>
                    <a:schemeClr val="accent1"/>
                  </a:solidFill>
                </a:uFill>
                <a:latin typeface="+mj-lt"/>
                <a:ea typeface="+mj-ea"/>
                <a:cs typeface="+mj-cs"/>
              </a:defRPr>
            </a:lvl1pPr>
          </a:lstStyle>
          <a:p>
            <a:r>
              <a:rPr lang="de-DE"/>
              <a:t>Titelmasterformat durch Klicken bearbeiten</a:t>
            </a:r>
            <a:endParaRPr lang="de-DE" dirty="0"/>
          </a:p>
        </p:txBody>
      </p:sp>
      <p:sp>
        <p:nvSpPr>
          <p:cNvPr id="3" name="Inhaltsplatzhalter 2"/>
          <p:cNvSpPr>
            <a:spLocks noGrp="1"/>
          </p:cNvSpPr>
          <p:nvPr>
            <p:ph sz="half" idx="1" hasCustomPrompt="1"/>
          </p:nvPr>
        </p:nvSpPr>
        <p:spPr>
          <a:xfrm>
            <a:off x="431799" y="1989139"/>
            <a:ext cx="5568951" cy="4103687"/>
          </a:xfrm>
        </p:spPr>
        <p:txBody>
          <a:bodyPr>
            <a:noAutofit/>
          </a:bodyPr>
          <a:lstStyle>
            <a:lvl1pPr>
              <a:defRPr sz="1600"/>
            </a:lvl1pPr>
            <a:lvl2pPr>
              <a:defRPr sz="1600"/>
            </a:lvl2pPr>
            <a:lvl3pPr>
              <a:defRPr sz="1600"/>
            </a:lvl3pPr>
            <a:lvl4pPr>
              <a:defRPr sz="1600"/>
            </a:lvl4pPr>
            <a:lvl5pPr>
              <a:defRPr sz="1600"/>
            </a:lvl5pPr>
            <a:lvl6pPr>
              <a:defRPr sz="1600"/>
            </a:lvl6pPr>
            <a:lvl7pPr marL="0" indent="0">
              <a:buFont typeface="Arial" panose="020B0604020202020204" pitchFamily="34" charset="0"/>
              <a:buNone/>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hasCustomPrompt="1"/>
          </p:nvPr>
        </p:nvSpPr>
        <p:spPr>
          <a:xfrm>
            <a:off x="6191251" y="1989139"/>
            <a:ext cx="5568949" cy="4103687"/>
          </a:xfr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ußzeilenplatzhalter 4"/>
          <p:cNvSpPr>
            <a:spLocks noGrp="1"/>
          </p:cNvSpPr>
          <p:nvPr>
            <p:ph type="ftr" sz="quarter" idx="3"/>
          </p:nvPr>
        </p:nvSpPr>
        <p:spPr>
          <a:xfrm>
            <a:off x="3312584" y="6453336"/>
            <a:ext cx="5759747" cy="216024"/>
          </a:xfrm>
          <a:prstGeom prst="rect">
            <a:avLst/>
          </a:prstGeom>
        </p:spPr>
        <p:txBody>
          <a:bodyPr vert="horz" lIns="0" tIns="0" rIns="0" bIns="54000" rtlCol="0" anchor="b" anchorCtr="0"/>
          <a:lstStyle>
            <a:lvl1pPr algn="l">
              <a:defRPr sz="900" b="1">
                <a:solidFill>
                  <a:schemeClr val="tx1"/>
                </a:solidFill>
              </a:defRPr>
            </a:lvl1pPr>
          </a:lstStyle>
          <a:p>
            <a:r>
              <a:rPr lang="en-US" dirty="0"/>
              <a:t>Proximity Effects in Altermagnetic Systems</a:t>
            </a:r>
            <a:endParaRPr lang="de-DE" dirty="0"/>
          </a:p>
        </p:txBody>
      </p:sp>
      <p:sp>
        <p:nvSpPr>
          <p:cNvPr id="9"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900" b="1">
                <a:solidFill>
                  <a:schemeClr val="tx1"/>
                </a:solidFill>
              </a:defRPr>
            </a:lvl1pPr>
          </a:lstStyle>
          <a:p>
            <a:fld id="{C05EE493-AD2E-4872-B2F6-8F12A747F0A5}" type="slidenum">
              <a:rPr lang="de-DE" smtClean="0"/>
              <a:pPr/>
              <a:t>‹N°›</a:t>
            </a:fld>
            <a:endParaRPr lang="de-DE" dirty="0"/>
          </a:p>
        </p:txBody>
      </p:sp>
      <p:sp>
        <p:nvSpPr>
          <p:cNvPr id="10" name="Datumsplatzhalter 8"/>
          <p:cNvSpPr>
            <a:spLocks noGrp="1"/>
          </p:cNvSpPr>
          <p:nvPr>
            <p:ph type="dt" sz="half" idx="10"/>
          </p:nvPr>
        </p:nvSpPr>
        <p:spPr>
          <a:xfrm>
            <a:off x="1871133" y="6453336"/>
            <a:ext cx="1248835" cy="216024"/>
          </a:xfrm>
          <a:prstGeom prst="rect">
            <a:avLst/>
          </a:prstGeom>
        </p:spPr>
        <p:txBody>
          <a:bodyPr vert="horz" lIns="0" tIns="0" rIns="0" bIns="54000" rtlCol="0" anchor="b" anchorCtr="0"/>
          <a:lstStyle>
            <a:lvl1pPr algn="l">
              <a:defRPr sz="900" b="1">
                <a:solidFill>
                  <a:schemeClr val="tx1"/>
                </a:solidFill>
              </a:defRPr>
            </a:lvl1pPr>
          </a:lstStyle>
          <a:p>
            <a:r>
              <a:rPr lang="fr-FR" dirty="0"/>
              <a:t>24.02.2025</a:t>
            </a:r>
            <a:endParaRPr lang="de-DE" dirty="0"/>
          </a:p>
        </p:txBody>
      </p:sp>
    </p:spTree>
    <p:extLst>
      <p:ext uri="{BB962C8B-B14F-4D97-AF65-F5344CB8AC3E}">
        <p14:creationId xmlns:p14="http://schemas.microsoft.com/office/powerpoint/2010/main" val="400131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folie zwei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p>
            <a:r>
              <a:rPr lang="en-US" dirty="0"/>
              <a:t>Proximity Effects in Altermagnetic Systems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a:t>
            </a:fld>
            <a:endParaRPr lang="de-DE" dirty="0"/>
          </a:p>
        </p:txBody>
      </p:sp>
      <p:sp>
        <p:nvSpPr>
          <p:cNvPr id="5" name="Datumsplatzhalter 4"/>
          <p:cNvSpPr>
            <a:spLocks noGrp="1"/>
          </p:cNvSpPr>
          <p:nvPr>
            <p:ph type="dt" sz="half" idx="12"/>
          </p:nvPr>
        </p:nvSpPr>
        <p:spPr/>
        <p:txBody>
          <a:bodyPr/>
          <a:lstStyle/>
          <a:p>
            <a:r>
              <a:rPr lang="fr-FR" dirty="0"/>
              <a:t>24.02.2025</a:t>
            </a:r>
            <a:endParaRPr lang="de-DE" dirty="0"/>
          </a:p>
        </p:txBody>
      </p:sp>
      <p:sp>
        <p:nvSpPr>
          <p:cNvPr id="7" name="Bildplatzhalter 6"/>
          <p:cNvSpPr>
            <a:spLocks noGrp="1"/>
          </p:cNvSpPr>
          <p:nvPr>
            <p:ph type="pic" sz="quarter" idx="13"/>
          </p:nvPr>
        </p:nvSpPr>
        <p:spPr>
          <a:xfrm>
            <a:off x="431371" y="1989139"/>
            <a:ext cx="5569380" cy="2736006"/>
          </a:xfrm>
        </p:spPr>
        <p:txBody>
          <a:bodyPr/>
          <a:lstStyle>
            <a:lvl1pPr algn="ctr">
              <a:defRPr/>
            </a:lvl1pPr>
          </a:lstStyle>
          <a:p>
            <a:r>
              <a:rPr lang="de-DE" dirty="0"/>
              <a:t>Bild durch Klicken auf Symbol hinzufügen</a:t>
            </a:r>
          </a:p>
        </p:txBody>
      </p:sp>
      <p:sp>
        <p:nvSpPr>
          <p:cNvPr id="11" name="Textplatzhalter 10"/>
          <p:cNvSpPr>
            <a:spLocks noGrp="1"/>
          </p:cNvSpPr>
          <p:nvPr>
            <p:ph type="body" sz="quarter" idx="15"/>
          </p:nvPr>
        </p:nvSpPr>
        <p:spPr>
          <a:xfrm>
            <a:off x="431801"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Bildplatzhalter 6"/>
          <p:cNvSpPr>
            <a:spLocks noGrp="1"/>
          </p:cNvSpPr>
          <p:nvPr>
            <p:ph type="pic" sz="quarter" idx="16"/>
          </p:nvPr>
        </p:nvSpPr>
        <p:spPr>
          <a:xfrm>
            <a:off x="6191250" y="1989139"/>
            <a:ext cx="5569380" cy="2736006"/>
          </a:xfrm>
        </p:spPr>
        <p:txBody>
          <a:bodyPr/>
          <a:lstStyle>
            <a:lvl1pPr algn="ctr">
              <a:defRPr/>
            </a:lvl1pPr>
          </a:lstStyle>
          <a:p>
            <a:r>
              <a:rPr lang="de-DE" dirty="0"/>
              <a:t>Bild durch Klicken auf Symbol hinzufügen</a:t>
            </a:r>
          </a:p>
        </p:txBody>
      </p:sp>
      <p:sp>
        <p:nvSpPr>
          <p:cNvPr id="14" name="Textplatzhalter 10"/>
          <p:cNvSpPr>
            <a:spLocks noGrp="1"/>
          </p:cNvSpPr>
          <p:nvPr>
            <p:ph type="body" sz="quarter" idx="17"/>
          </p:nvPr>
        </p:nvSpPr>
        <p:spPr>
          <a:xfrm>
            <a:off x="6191679"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495184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osse Headline – Bildfolie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11"/>
          </a:xfrm>
        </p:spPr>
        <p:txBody>
          <a:bodyPr/>
          <a:lstStyle>
            <a:lvl1pPr>
              <a:defRPr lang="de-DE" sz="3500" b="1" u="sng" kern="1200" baseline="0" dirty="0" smtClean="0">
                <a:solidFill>
                  <a:schemeClr val="tx1"/>
                </a:solidFill>
                <a:uFill>
                  <a:solidFill>
                    <a:schemeClr val="accent1"/>
                  </a:solidFill>
                </a:uFill>
                <a:latin typeface="+mj-lt"/>
                <a:ea typeface="+mj-ea"/>
                <a:cs typeface="+mj-cs"/>
              </a:defRPr>
            </a:lvl1pPr>
          </a:lstStyle>
          <a:p>
            <a:r>
              <a:rPr lang="de-DE"/>
              <a:t>Titelmasterformat durch Klicken bearbeiten</a:t>
            </a:r>
            <a:endParaRPr lang="de-DE" dirty="0"/>
          </a:p>
        </p:txBody>
      </p:sp>
      <p:sp>
        <p:nvSpPr>
          <p:cNvPr id="3" name="Fußzeilenplatzhalter 2"/>
          <p:cNvSpPr>
            <a:spLocks noGrp="1"/>
          </p:cNvSpPr>
          <p:nvPr>
            <p:ph type="ftr" sz="quarter" idx="10"/>
          </p:nvPr>
        </p:nvSpPr>
        <p:spPr/>
        <p:txBody>
          <a:bodyPr/>
          <a:lstStyle/>
          <a:p>
            <a:r>
              <a:rPr lang="en-US" dirty="0"/>
              <a:t>Proximity Effects in Altermagnetic Systems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a:t>
            </a:fld>
            <a:endParaRPr lang="de-DE" dirty="0"/>
          </a:p>
        </p:txBody>
      </p:sp>
      <p:sp>
        <p:nvSpPr>
          <p:cNvPr id="5" name="Datumsplatzhalter 4"/>
          <p:cNvSpPr>
            <a:spLocks noGrp="1"/>
          </p:cNvSpPr>
          <p:nvPr>
            <p:ph type="dt" sz="half" idx="12"/>
          </p:nvPr>
        </p:nvSpPr>
        <p:spPr/>
        <p:txBody>
          <a:bodyPr/>
          <a:lstStyle/>
          <a:p>
            <a:r>
              <a:rPr lang="fr-FR" dirty="0"/>
              <a:t>24.02.2025</a:t>
            </a:r>
            <a:endParaRPr lang="de-DE" dirty="0"/>
          </a:p>
        </p:txBody>
      </p:sp>
      <p:sp>
        <p:nvSpPr>
          <p:cNvPr id="7" name="Bildplatzhalter 6"/>
          <p:cNvSpPr>
            <a:spLocks noGrp="1"/>
          </p:cNvSpPr>
          <p:nvPr>
            <p:ph type="pic" sz="quarter" idx="13"/>
          </p:nvPr>
        </p:nvSpPr>
        <p:spPr>
          <a:xfrm>
            <a:off x="431371" y="1989139"/>
            <a:ext cx="5569380" cy="2736006"/>
          </a:xfrm>
        </p:spPr>
        <p:txBody>
          <a:bodyPr/>
          <a:lstStyle>
            <a:lvl1pPr algn="ctr">
              <a:defRPr/>
            </a:lvl1pPr>
          </a:lstStyle>
          <a:p>
            <a:r>
              <a:rPr lang="de-DE" dirty="0"/>
              <a:t>Bild durch Klicken auf Symbol hinzufügen</a:t>
            </a:r>
          </a:p>
        </p:txBody>
      </p:sp>
      <p:sp>
        <p:nvSpPr>
          <p:cNvPr id="11" name="Textplatzhalter 10"/>
          <p:cNvSpPr>
            <a:spLocks noGrp="1"/>
          </p:cNvSpPr>
          <p:nvPr>
            <p:ph type="body" sz="quarter" idx="15"/>
          </p:nvPr>
        </p:nvSpPr>
        <p:spPr>
          <a:xfrm>
            <a:off x="431801"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Bildplatzhalter 6"/>
          <p:cNvSpPr>
            <a:spLocks noGrp="1"/>
          </p:cNvSpPr>
          <p:nvPr>
            <p:ph type="pic" sz="quarter" idx="16"/>
          </p:nvPr>
        </p:nvSpPr>
        <p:spPr>
          <a:xfrm>
            <a:off x="6191250" y="1989139"/>
            <a:ext cx="5569380" cy="2736006"/>
          </a:xfrm>
        </p:spPr>
        <p:txBody>
          <a:bodyPr/>
          <a:lstStyle>
            <a:lvl1pPr algn="ctr">
              <a:defRPr/>
            </a:lvl1pPr>
          </a:lstStyle>
          <a:p>
            <a:r>
              <a:rPr lang="de-DE" dirty="0"/>
              <a:t>Bild durch Klicken auf Symbol hinzufügen</a:t>
            </a:r>
          </a:p>
        </p:txBody>
      </p:sp>
      <p:sp>
        <p:nvSpPr>
          <p:cNvPr id="14" name="Textplatzhalter 10"/>
          <p:cNvSpPr>
            <a:spLocks noGrp="1"/>
          </p:cNvSpPr>
          <p:nvPr>
            <p:ph type="body" sz="quarter" idx="17"/>
          </p:nvPr>
        </p:nvSpPr>
        <p:spPr>
          <a:xfrm>
            <a:off x="6191679"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60267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fol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en-US" dirty="0"/>
              <a:t>Proximity Effects in Altermagnetic Systems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a:t>
            </a:fld>
            <a:endParaRPr lang="de-DE" dirty="0"/>
          </a:p>
        </p:txBody>
      </p:sp>
      <p:sp>
        <p:nvSpPr>
          <p:cNvPr id="5" name="Datumsplatzhalter 4"/>
          <p:cNvSpPr>
            <a:spLocks noGrp="1"/>
          </p:cNvSpPr>
          <p:nvPr>
            <p:ph type="dt" sz="half" idx="12"/>
          </p:nvPr>
        </p:nvSpPr>
        <p:spPr/>
        <p:txBody>
          <a:bodyPr/>
          <a:lstStyle/>
          <a:p>
            <a:r>
              <a:rPr lang="fr-FR" dirty="0"/>
              <a:t>24.02.2025</a:t>
            </a:r>
            <a:endParaRPr lang="de-DE" dirty="0"/>
          </a:p>
        </p:txBody>
      </p:sp>
      <p:sp>
        <p:nvSpPr>
          <p:cNvPr id="7" name="Bildplatzhalter 6"/>
          <p:cNvSpPr>
            <a:spLocks noGrp="1"/>
          </p:cNvSpPr>
          <p:nvPr>
            <p:ph type="pic" sz="quarter" idx="13"/>
          </p:nvPr>
        </p:nvSpPr>
        <p:spPr>
          <a:xfrm>
            <a:off x="431371" y="1"/>
            <a:ext cx="11328829" cy="5084762"/>
          </a:xfrm>
        </p:spPr>
        <p:txBody>
          <a:bodyPr/>
          <a:lstStyle>
            <a:lvl1pPr algn="ctr">
              <a:defRPr/>
            </a:lvl1pPr>
          </a:lstStyle>
          <a:p>
            <a:r>
              <a:rPr lang="de-DE" dirty="0"/>
              <a:t>Bild durch Klicken auf Symbol hinzufügen</a:t>
            </a:r>
          </a:p>
        </p:txBody>
      </p:sp>
      <p:sp>
        <p:nvSpPr>
          <p:cNvPr id="11" name="Textplatzhalter 10"/>
          <p:cNvSpPr>
            <a:spLocks noGrp="1"/>
          </p:cNvSpPr>
          <p:nvPr>
            <p:ph type="body" sz="quarter" idx="15"/>
          </p:nvPr>
        </p:nvSpPr>
        <p:spPr>
          <a:xfrm>
            <a:off x="431801" y="5229226"/>
            <a:ext cx="8447617" cy="863601"/>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614292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31801" y="404664"/>
            <a:ext cx="8447617" cy="792088"/>
          </a:xfrm>
          <a:prstGeom prst="rect">
            <a:avLst/>
          </a:prstGeom>
        </p:spPr>
        <p:txBody>
          <a:bodyPr vert="horz" lIns="0" tIns="0" rIns="0" bIns="0"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431800" y="1988841"/>
            <a:ext cx="11328400" cy="4103985"/>
          </a:xfrm>
          <a:prstGeom prst="rect">
            <a:avLst/>
          </a:prstGeom>
        </p:spPr>
        <p:txBody>
          <a:bodyPr vert="horz" lIns="0" tIns="0" rIns="0" bIns="0" rtlCol="0">
            <a:no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11" name="Gerade Verbindung 10"/>
          <p:cNvCxnSpPr/>
          <p:nvPr/>
        </p:nvCxnSpPr>
        <p:spPr>
          <a:xfrm>
            <a:off x="431800" y="6408378"/>
            <a:ext cx="1132882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Fußzeilenplatzhalter 4"/>
          <p:cNvSpPr>
            <a:spLocks noGrp="1"/>
          </p:cNvSpPr>
          <p:nvPr>
            <p:ph type="ftr" sz="quarter" idx="3"/>
          </p:nvPr>
        </p:nvSpPr>
        <p:spPr>
          <a:xfrm>
            <a:off x="3312584" y="6453336"/>
            <a:ext cx="5279693" cy="216024"/>
          </a:xfrm>
          <a:prstGeom prst="rect">
            <a:avLst/>
          </a:prstGeom>
        </p:spPr>
        <p:txBody>
          <a:bodyPr vert="horz" lIns="0" tIns="0" rIns="0" bIns="54000" rtlCol="0" anchor="b" anchorCtr="0"/>
          <a:lstStyle>
            <a:lvl1pPr algn="l">
              <a:defRPr sz="900" b="1">
                <a:solidFill>
                  <a:schemeClr val="tx1"/>
                </a:solidFill>
              </a:defRPr>
            </a:lvl1pPr>
          </a:lstStyle>
          <a:p>
            <a:r>
              <a:rPr lang="en-US" dirty="0"/>
              <a:t>Proximity Effects in Altermagnetic Systems</a:t>
            </a:r>
            <a:endParaRPr lang="de-DE" dirty="0"/>
          </a:p>
        </p:txBody>
      </p:sp>
      <p:sp>
        <p:nvSpPr>
          <p:cNvPr id="15"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900" b="1">
                <a:solidFill>
                  <a:schemeClr val="tx1"/>
                </a:solidFill>
              </a:defRPr>
            </a:lvl1pPr>
          </a:lstStyle>
          <a:p>
            <a:fld id="{C05EE493-AD2E-4872-B2F6-8F12A747F0A5}" type="slidenum">
              <a:rPr lang="de-DE" smtClean="0"/>
              <a:pPr/>
              <a:t>‹N°›</a:t>
            </a:fld>
            <a:endParaRPr lang="de-DE" dirty="0"/>
          </a:p>
        </p:txBody>
      </p:sp>
      <p:sp>
        <p:nvSpPr>
          <p:cNvPr id="17"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900" b="1">
                <a:solidFill>
                  <a:schemeClr val="tx1"/>
                </a:solidFill>
              </a:defRPr>
            </a:lvl1pPr>
          </a:lstStyle>
          <a:p>
            <a:r>
              <a:rPr lang="fr-FR" dirty="0"/>
              <a:t>24.02.2025</a:t>
            </a:r>
            <a:endParaRPr lang="de-DE" dirty="0"/>
          </a:p>
        </p:txBody>
      </p:sp>
      <p:sp>
        <p:nvSpPr>
          <p:cNvPr id="18" name="Fußzeilenplatzhalter 4"/>
          <p:cNvSpPr txBox="1">
            <a:spLocks/>
          </p:cNvSpPr>
          <p:nvPr/>
        </p:nvSpPr>
        <p:spPr>
          <a:xfrm>
            <a:off x="7632701" y="6453336"/>
            <a:ext cx="4127929" cy="216024"/>
          </a:xfrm>
          <a:prstGeom prst="rect">
            <a:avLst/>
          </a:prstGeom>
        </p:spPr>
        <p:txBody>
          <a:bodyPr vert="horz" lIns="0" tIns="0" rIns="0" bIns="54000" rtlCol="0" anchor="b" anchorCtr="0"/>
          <a:lstStyle>
            <a:defPPr>
              <a:defRPr lang="de-DE"/>
            </a:defPPr>
            <a:lvl1pPr marL="0" algn="l" defTabSz="914400" rtl="0" eaLnBrk="1" latinLnBrk="0" hangingPunct="1">
              <a:defRPr sz="7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sz="900" dirty="0"/>
              <a:t>Universität Konstanz</a:t>
            </a:r>
          </a:p>
        </p:txBody>
      </p:sp>
      <p:sp>
        <p:nvSpPr>
          <p:cNvPr id="9" name="Rechteck 8">
            <a:extLst>
              <a:ext uri="{FF2B5EF4-FFF2-40B4-BE49-F238E27FC236}">
                <a16:creationId xmlns:a16="http://schemas.microsoft.com/office/drawing/2014/main" id="{BAA8ACD3-9599-7AC4-FF9A-ABD3EDE61C3E}"/>
              </a:ext>
            </a:extLst>
          </p:cNvPr>
          <p:cNvSpPr/>
          <p:nvPr userDrawn="1"/>
        </p:nvSpPr>
        <p:spPr>
          <a:xfrm rot="19667417">
            <a:off x="-155982" y="-604629"/>
            <a:ext cx="1586539" cy="1586539"/>
          </a:xfrm>
          <a:prstGeom prst="rect">
            <a:avLst/>
          </a:prstGeom>
          <a:solidFill>
            <a:schemeClr val="accent3">
              <a:lumMod val="60000"/>
              <a:lumOff val="4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10" name="Gruppieren 9">
            <a:extLst>
              <a:ext uri="{FF2B5EF4-FFF2-40B4-BE49-F238E27FC236}">
                <a16:creationId xmlns:a16="http://schemas.microsoft.com/office/drawing/2014/main" id="{DDB6F5F0-70BC-16D9-16D1-983CA1A44B6B}"/>
              </a:ext>
            </a:extLst>
          </p:cNvPr>
          <p:cNvGrpSpPr/>
          <p:nvPr userDrawn="1"/>
        </p:nvGrpSpPr>
        <p:grpSpPr>
          <a:xfrm rot="16405151">
            <a:off x="11632761" y="2586277"/>
            <a:ext cx="2436177" cy="2134654"/>
            <a:chOff x="7616906" y="6328887"/>
            <a:chExt cx="2436177" cy="2134654"/>
          </a:xfrm>
        </p:grpSpPr>
        <p:sp>
          <p:nvSpPr>
            <p:cNvPr id="12" name="Rechteck 11">
              <a:extLst>
                <a:ext uri="{FF2B5EF4-FFF2-40B4-BE49-F238E27FC236}">
                  <a16:creationId xmlns:a16="http://schemas.microsoft.com/office/drawing/2014/main" id="{01AFA6EF-C344-9061-3A8F-4FA883D76C70}"/>
                </a:ext>
              </a:extLst>
            </p:cNvPr>
            <p:cNvSpPr/>
            <p:nvPr/>
          </p:nvSpPr>
          <p:spPr>
            <a:xfrm rot="18900000">
              <a:off x="7616906" y="6328887"/>
              <a:ext cx="2134654" cy="2134654"/>
            </a:xfrm>
            <a:prstGeom prst="rect">
              <a:avLst/>
            </a:prstGeom>
            <a:solidFill>
              <a:schemeClr val="accent5">
                <a:lumMod val="60000"/>
                <a:lumOff val="4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a:extLst>
                <a:ext uri="{FF2B5EF4-FFF2-40B4-BE49-F238E27FC236}">
                  <a16:creationId xmlns:a16="http://schemas.microsoft.com/office/drawing/2014/main" id="{0FC651A2-4596-3A2C-9B15-CBD5139DD1C4}"/>
                </a:ext>
              </a:extLst>
            </p:cNvPr>
            <p:cNvSpPr/>
            <p:nvPr/>
          </p:nvSpPr>
          <p:spPr>
            <a:xfrm rot="18900000">
              <a:off x="8642312" y="6470058"/>
              <a:ext cx="1410771" cy="1410771"/>
            </a:xfrm>
            <a:prstGeom prst="rect">
              <a:avLst/>
            </a:prstGeom>
            <a:solidFill>
              <a:schemeClr val="accent5">
                <a:lumMod val="60000"/>
                <a:lumOff val="4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16" name="Rechteck 15">
            <a:extLst>
              <a:ext uri="{FF2B5EF4-FFF2-40B4-BE49-F238E27FC236}">
                <a16:creationId xmlns:a16="http://schemas.microsoft.com/office/drawing/2014/main" id="{36585C3A-0AC1-F8A9-57C7-38B2DA5BE5CE}"/>
              </a:ext>
            </a:extLst>
          </p:cNvPr>
          <p:cNvSpPr/>
          <p:nvPr userDrawn="1"/>
        </p:nvSpPr>
        <p:spPr>
          <a:xfrm rot="19667417">
            <a:off x="786153" y="345719"/>
            <a:ext cx="785320" cy="785320"/>
          </a:xfrm>
          <a:prstGeom prst="rect">
            <a:avLst/>
          </a:prstGeom>
          <a:solidFill>
            <a:schemeClr val="accent3">
              <a:lumMod val="60000"/>
              <a:lumOff val="4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cSld>
  <p:clrMap bg1="lt1" tx1="dk1" bg2="lt2" tx2="dk2" accent1="accent1" accent2="accent2" accent3="accent3" accent4="accent4" accent5="accent5" accent6="accent6" hlink="hlink" folHlink="folHlink"/>
  <p:sldLayoutIdLst>
    <p:sldLayoutId id="2147483668" r:id="rId1"/>
    <p:sldLayoutId id="2147483655" r:id="rId2"/>
    <p:sldLayoutId id="2147483671" r:id="rId3"/>
    <p:sldLayoutId id="2147483656" r:id="rId4"/>
    <p:sldLayoutId id="2147483657" r:id="rId5"/>
    <p:sldLayoutId id="2147483659" r:id="rId6"/>
    <p:sldLayoutId id="2147483665" r:id="rId7"/>
    <p:sldLayoutId id="2147483666" r:id="rId8"/>
    <p:sldLayoutId id="2147483667" r:id="rId9"/>
    <p:sldLayoutId id="2147483663" r:id="rId10"/>
    <p:sldLayoutId id="2147483662" r:id="rId11"/>
    <p:sldLayoutId id="2147483674" r:id="rId12"/>
    <p:sldLayoutId id="2147483673" r:id="rId13"/>
  </p:sldLayoutIdLst>
  <p:hf hdr="0"/>
  <p:txStyles>
    <p:titleStyle>
      <a:lvl1pPr algn="l" defTabSz="914400" rtl="0" eaLnBrk="1" latinLnBrk="0" hangingPunct="1">
        <a:lnSpc>
          <a:spcPct val="95000"/>
        </a:lnSpc>
        <a:spcBef>
          <a:spcPct val="0"/>
        </a:spcBef>
        <a:buNone/>
        <a:defRPr sz="2000" b="1" u="sng" kern="1200" baseline="0">
          <a:solidFill>
            <a:schemeClr val="tx1"/>
          </a:solidFill>
          <a:uFill>
            <a:solidFill>
              <a:schemeClr val="accent1"/>
            </a:solidFill>
          </a:uFill>
          <a:latin typeface="+mj-lt"/>
          <a:ea typeface="+mj-ea"/>
          <a:cs typeface="+mj-cs"/>
        </a:defRPr>
      </a:lvl1pPr>
    </p:titleStyle>
    <p:body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30.png"/><Relationship Id="rId7" Type="http://schemas.openxmlformats.org/officeDocument/2006/relationships/image" Target="../media/image93.png"/><Relationship Id="rId2"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95.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109.png"/><Relationship Id="rId5" Type="http://schemas.openxmlformats.org/officeDocument/2006/relationships/image" Target="../media/image40.png"/><Relationship Id="rId10" Type="http://schemas.openxmlformats.org/officeDocument/2006/relationships/image" Target="../media/image108.png"/><Relationship Id="rId4" Type="http://schemas.openxmlformats.org/officeDocument/2006/relationships/image" Target="../media/image39.png"/><Relationship Id="rId9" Type="http://schemas.openxmlformats.org/officeDocument/2006/relationships/image" Target="../media/image107.png"/></Relationships>
</file>

<file path=ppt/slides/_rels/slide13.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 Id="rId6" Type="http://schemas.openxmlformats.org/officeDocument/2006/relationships/image" Target="../media/image121.png"/><Relationship Id="rId5" Type="http://schemas.openxmlformats.org/officeDocument/2006/relationships/image" Target="../media/image120.png"/><Relationship Id="rId4" Type="http://schemas.openxmlformats.org/officeDocument/2006/relationships/image" Target="../media/image119.png"/></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124.png"/></Relationships>
</file>

<file path=ppt/slides/_rels/slide16.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128.png"/></Relationships>
</file>

<file path=ppt/slides/_rels/slide18.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39.png"/><Relationship Id="rId3" Type="http://schemas.openxmlformats.org/officeDocument/2006/relationships/image" Target="../media/image134.png"/><Relationship Id="rId7" Type="http://schemas.openxmlformats.org/officeDocument/2006/relationships/image" Target="../media/image138.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136.png"/><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142.png"/><Relationship Id="rId4" Type="http://schemas.openxmlformats.org/officeDocument/2006/relationships/image" Target="../media/image141.png"/></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146.png"/><Relationship Id="rId4" Type="http://schemas.openxmlformats.org/officeDocument/2006/relationships/image" Target="../media/image145.png"/></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150.png"/><Relationship Id="rId4" Type="http://schemas.openxmlformats.org/officeDocument/2006/relationships/image" Target="../media/image59.png"/></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51.png"/><Relationship Id="rId1" Type="http://schemas.openxmlformats.org/officeDocument/2006/relationships/slideLayout" Target="../slideLayouts/slideLayout2.xml"/><Relationship Id="rId5" Type="http://schemas.openxmlformats.org/officeDocument/2006/relationships/image" Target="../media/image154.png"/><Relationship Id="rId4" Type="http://schemas.openxmlformats.org/officeDocument/2006/relationships/image" Target="../media/image61.png"/></Relationships>
</file>

<file path=ppt/slides/_rels/slide24.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8" Type="http://schemas.openxmlformats.org/officeDocument/2006/relationships/image" Target="../media/image158.png"/><Relationship Id="rId3" Type="http://schemas.openxmlformats.org/officeDocument/2006/relationships/image" Target="../media/image29.png"/><Relationship Id="rId7"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160.png"/><Relationship Id="rId4" Type="http://schemas.openxmlformats.org/officeDocument/2006/relationships/image" Target="../media/image157.png"/><Relationship Id="rId9" Type="http://schemas.openxmlformats.org/officeDocument/2006/relationships/image" Target="../media/image159.png"/></Relationships>
</file>

<file path=ppt/slides/_rels/slide26.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62.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s://doi.org/10.1063/5.0130313" TargetMode="External"/><Relationship Id="rId2" Type="http://schemas.openxmlformats.org/officeDocument/2006/relationships/hyperlink" Target="https://en.wikipedia.org/wiki/Proximity_effect_(superconductivity)" TargetMode="External"/><Relationship Id="rId1" Type="http://schemas.openxmlformats.org/officeDocument/2006/relationships/slideLayout" Target="../slideLayouts/slideLayout5.xml"/><Relationship Id="rId6" Type="http://schemas.openxmlformats.org/officeDocument/2006/relationships/hyperlink" Target="https://en.wikipedia.org/wiki/Friedel_oscillations" TargetMode="External"/><Relationship Id="rId5" Type="http://schemas.openxmlformats.org/officeDocument/2006/relationships/hyperlink" Target="https://gravityandlevity.wordpress.com/2009/06/02/" TargetMode="External"/><Relationship Id="rId4" Type="http://schemas.openxmlformats.org/officeDocument/2006/relationships/hyperlink" Target="https://link.aps.org/doi/10.1103/PhysRevX.12.04050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8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5CC36ED-FA0D-B371-6F82-992B1812CCAA}"/>
              </a:ext>
            </a:extLst>
          </p:cNvPr>
          <p:cNvSpPr>
            <a:spLocks noGrp="1"/>
          </p:cNvSpPr>
          <p:nvPr>
            <p:ph type="ctrTitle"/>
          </p:nvPr>
        </p:nvSpPr>
        <p:spPr>
          <a:xfrm>
            <a:off x="431801" y="3717255"/>
            <a:ext cx="6144252" cy="1152128"/>
          </a:xfrm>
        </p:spPr>
        <p:txBody>
          <a:bodyPr/>
          <a:lstStyle/>
          <a:p>
            <a:r>
              <a:rPr lang="en-GB" noProof="0" dirty="0"/>
              <a:t>Proximity effects in </a:t>
            </a:r>
            <a:r>
              <a:rPr lang="en-GB" noProof="0" dirty="0" err="1"/>
              <a:t>altermagnetic</a:t>
            </a:r>
            <a:r>
              <a:rPr lang="en-GB" noProof="0" dirty="0"/>
              <a:t> systems</a:t>
            </a:r>
          </a:p>
        </p:txBody>
      </p:sp>
      <p:pic>
        <p:nvPicPr>
          <p:cNvPr id="6" name="Image 5">
            <a:extLst>
              <a:ext uri="{FF2B5EF4-FFF2-40B4-BE49-F238E27FC236}">
                <a16:creationId xmlns:a16="http://schemas.microsoft.com/office/drawing/2014/main" id="{5DF5C864-80E2-BD3E-C600-A3FC3E59946A}"/>
              </a:ext>
            </a:extLst>
          </p:cNvPr>
          <p:cNvPicPr>
            <a:picLocks noChangeAspect="1"/>
          </p:cNvPicPr>
          <p:nvPr/>
        </p:nvPicPr>
        <p:blipFill>
          <a:blip r:embed="rId2"/>
          <a:stretch>
            <a:fillRect/>
          </a:stretch>
        </p:blipFill>
        <p:spPr>
          <a:xfrm>
            <a:off x="5515204" y="1788099"/>
            <a:ext cx="6676796" cy="2705291"/>
          </a:xfrm>
          <a:prstGeom prst="rect">
            <a:avLst/>
          </a:prstGeom>
        </p:spPr>
      </p:pic>
      <p:cxnSp>
        <p:nvCxnSpPr>
          <p:cNvPr id="8" name="Connecteur droit 7">
            <a:extLst>
              <a:ext uri="{FF2B5EF4-FFF2-40B4-BE49-F238E27FC236}">
                <a16:creationId xmlns:a16="http://schemas.microsoft.com/office/drawing/2014/main" id="{C77BD36D-9BF1-DE7B-E54E-A47D5CB3B966}"/>
              </a:ext>
            </a:extLst>
          </p:cNvPr>
          <p:cNvCxnSpPr>
            <a:cxnSpLocks/>
          </p:cNvCxnSpPr>
          <p:nvPr/>
        </p:nvCxnSpPr>
        <p:spPr>
          <a:xfrm>
            <a:off x="5447928" y="1484784"/>
            <a:ext cx="0" cy="1152128"/>
          </a:xfrm>
          <a:prstGeom prst="line">
            <a:avLst/>
          </a:prstGeom>
          <a:ln>
            <a:solidFill>
              <a:schemeClr val="dk1"/>
            </a:solidFill>
          </a:ln>
          <a:effectLst/>
        </p:spPr>
        <p:style>
          <a:lnRef idx="2">
            <a:schemeClr val="dk1"/>
          </a:lnRef>
          <a:fillRef idx="0">
            <a:schemeClr val="dk1"/>
          </a:fillRef>
          <a:effectRef idx="1">
            <a:schemeClr val="dk1"/>
          </a:effectRef>
          <a:fontRef idx="minor">
            <a:schemeClr val="tx1"/>
          </a:fontRef>
        </p:style>
      </p:cxnSp>
      <p:cxnSp>
        <p:nvCxnSpPr>
          <p:cNvPr id="9" name="Connecteur droit 8">
            <a:extLst>
              <a:ext uri="{FF2B5EF4-FFF2-40B4-BE49-F238E27FC236}">
                <a16:creationId xmlns:a16="http://schemas.microsoft.com/office/drawing/2014/main" id="{ED118E99-C994-5F9C-C501-44BDB52E39C5}"/>
              </a:ext>
            </a:extLst>
          </p:cNvPr>
          <p:cNvCxnSpPr>
            <a:cxnSpLocks/>
          </p:cNvCxnSpPr>
          <p:nvPr/>
        </p:nvCxnSpPr>
        <p:spPr>
          <a:xfrm>
            <a:off x="5303912" y="1628800"/>
            <a:ext cx="3600400" cy="0"/>
          </a:xfrm>
          <a:prstGeom prst="line">
            <a:avLst/>
          </a:prstGeom>
          <a:ln>
            <a:solidFill>
              <a:schemeClr val="dk1"/>
            </a:solidFill>
          </a:ln>
          <a:effectLst/>
        </p:spPr>
        <p:style>
          <a:lnRef idx="2">
            <a:schemeClr val="dk1"/>
          </a:lnRef>
          <a:fillRef idx="0">
            <a:schemeClr val="dk1"/>
          </a:fillRef>
          <a:effectRef idx="1">
            <a:schemeClr val="dk1"/>
          </a:effectRef>
          <a:fontRef idx="minor">
            <a:schemeClr val="tx1"/>
          </a:fontRef>
        </p:style>
      </p:cxnSp>
      <p:cxnSp>
        <p:nvCxnSpPr>
          <p:cNvPr id="15" name="Connecteur droit 14">
            <a:extLst>
              <a:ext uri="{FF2B5EF4-FFF2-40B4-BE49-F238E27FC236}">
                <a16:creationId xmlns:a16="http://schemas.microsoft.com/office/drawing/2014/main" id="{EF4B47CB-3A82-2357-88B6-635E7FD54C98}"/>
              </a:ext>
            </a:extLst>
          </p:cNvPr>
          <p:cNvCxnSpPr>
            <a:cxnSpLocks/>
          </p:cNvCxnSpPr>
          <p:nvPr/>
        </p:nvCxnSpPr>
        <p:spPr>
          <a:xfrm>
            <a:off x="8591600" y="4478107"/>
            <a:ext cx="3600400" cy="0"/>
          </a:xfrm>
          <a:prstGeom prst="line">
            <a:avLst/>
          </a:prstGeom>
          <a:ln>
            <a:solidFill>
              <a:schemeClr val="dk1"/>
            </a:solidFill>
          </a:ln>
          <a:effectLst/>
        </p:spPr>
        <p:style>
          <a:lnRef idx="2">
            <a:schemeClr val="dk1"/>
          </a:lnRef>
          <a:fillRef idx="0">
            <a:schemeClr val="dk1"/>
          </a:fillRef>
          <a:effectRef idx="1">
            <a:schemeClr val="dk1"/>
          </a:effectRef>
          <a:fontRef idx="minor">
            <a:schemeClr val="tx1"/>
          </a:fontRef>
        </p:style>
      </p:cxnSp>
      <p:sp>
        <p:nvSpPr>
          <p:cNvPr id="16" name="Rectangle 15">
            <a:extLst>
              <a:ext uri="{FF2B5EF4-FFF2-40B4-BE49-F238E27FC236}">
                <a16:creationId xmlns:a16="http://schemas.microsoft.com/office/drawing/2014/main" id="{5D8FC936-F01F-5358-E1FF-3DE0E571E64B}"/>
              </a:ext>
            </a:extLst>
          </p:cNvPr>
          <p:cNvSpPr/>
          <p:nvPr/>
        </p:nvSpPr>
        <p:spPr>
          <a:xfrm>
            <a:off x="8759275" y="4353984"/>
            <a:ext cx="248245" cy="248245"/>
          </a:xfrm>
          <a:prstGeom prst="rect">
            <a:avLst/>
          </a:prstGeom>
          <a:no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 name="ZoneTexte 1">
            <a:extLst>
              <a:ext uri="{FF2B5EF4-FFF2-40B4-BE49-F238E27FC236}">
                <a16:creationId xmlns:a16="http://schemas.microsoft.com/office/drawing/2014/main" id="{C6A9BB11-906E-DB11-F59F-C16C83CA705C}"/>
              </a:ext>
            </a:extLst>
          </p:cNvPr>
          <p:cNvSpPr txBox="1"/>
          <p:nvPr/>
        </p:nvSpPr>
        <p:spPr>
          <a:xfrm>
            <a:off x="337667" y="5872919"/>
            <a:ext cx="1512168" cy="369332"/>
          </a:xfrm>
          <a:prstGeom prst="rect">
            <a:avLst/>
          </a:prstGeom>
          <a:noFill/>
        </p:spPr>
        <p:txBody>
          <a:bodyPr wrap="square" rtlCol="0">
            <a:spAutoFit/>
          </a:bodyPr>
          <a:lstStyle/>
          <a:p>
            <a:r>
              <a:rPr lang="en-GB" noProof="0" dirty="0"/>
              <a:t>Arto Steffan</a:t>
            </a:r>
          </a:p>
        </p:txBody>
      </p:sp>
      <p:sp>
        <p:nvSpPr>
          <p:cNvPr id="3" name="ZoneTexte 2">
            <a:extLst>
              <a:ext uri="{FF2B5EF4-FFF2-40B4-BE49-F238E27FC236}">
                <a16:creationId xmlns:a16="http://schemas.microsoft.com/office/drawing/2014/main" id="{BC09F4AB-EBAD-CE2C-3912-2B938D32944C}"/>
              </a:ext>
            </a:extLst>
          </p:cNvPr>
          <p:cNvSpPr txBox="1"/>
          <p:nvPr/>
        </p:nvSpPr>
        <p:spPr>
          <a:xfrm>
            <a:off x="329738" y="5517232"/>
            <a:ext cx="4512071" cy="369332"/>
          </a:xfrm>
          <a:prstGeom prst="rect">
            <a:avLst/>
          </a:prstGeom>
          <a:noFill/>
        </p:spPr>
        <p:txBody>
          <a:bodyPr wrap="square" rtlCol="0">
            <a:spAutoFit/>
          </a:bodyPr>
          <a:lstStyle/>
          <a:p>
            <a:r>
              <a:rPr lang="en-GB" dirty="0"/>
              <a:t>A bachelor thesis in theoretical physics.</a:t>
            </a:r>
          </a:p>
        </p:txBody>
      </p:sp>
    </p:spTree>
    <p:extLst>
      <p:ext uri="{BB962C8B-B14F-4D97-AF65-F5344CB8AC3E}">
        <p14:creationId xmlns:p14="http://schemas.microsoft.com/office/powerpoint/2010/main" val="690200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0FFA1-9F61-7019-ECD4-70BA96943BA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9182297-6AF7-391E-D87D-4CF696D7376D}"/>
              </a:ext>
            </a:extLst>
          </p:cNvPr>
          <p:cNvSpPr>
            <a:spLocks noGrp="1"/>
          </p:cNvSpPr>
          <p:nvPr>
            <p:ph type="title"/>
          </p:nvPr>
        </p:nvSpPr>
        <p:spPr/>
        <p:txBody>
          <a:bodyPr/>
          <a:lstStyle/>
          <a:p>
            <a:r>
              <a:rPr lang="en-GB" noProof="0" dirty="0" err="1"/>
              <a:t>Altermagnet</a:t>
            </a:r>
            <a:endParaRPr lang="en-GB" noProof="0"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854820C4-A268-56C0-97E0-DF6807A3E90F}"/>
                  </a:ext>
                </a:extLst>
              </p:cNvPr>
              <p:cNvSpPr>
                <a:spLocks noGrp="1"/>
              </p:cNvSpPr>
              <p:nvPr>
                <p:ph idx="1"/>
              </p:nvPr>
            </p:nvSpPr>
            <p:spPr>
              <a:xfrm>
                <a:off x="431800" y="1556793"/>
                <a:ext cx="3431952" cy="1389638"/>
              </a:xfrm>
            </p:spPr>
            <p:txBody>
              <a:bodyPr/>
              <a:lstStyle/>
              <a:p>
                <a:r>
                  <a:rPr lang="en-GB" b="0" noProof="0" dirty="0">
                    <a:solidFill>
                      <a:schemeClr val="tx1"/>
                    </a:solidFill>
                  </a:rPr>
                  <a:t>Alternating hopping amplitude after the direction (like FM).</a:t>
                </a:r>
              </a:p>
              <a:p>
                <a:endParaRPr lang="en-GB" b="0" noProof="0" dirty="0">
                  <a:solidFill>
                    <a:schemeClr val="tx1"/>
                  </a:solidFill>
                </a:endParaRPr>
              </a:p>
              <a:p>
                <a:r>
                  <a:rPr lang="en-GB" b="0" noProof="0" dirty="0">
                    <a:solidFill>
                      <a:schemeClr val="tx1"/>
                    </a:solidFill>
                  </a:rPr>
                  <a:t>+Alternating hopping for </a:t>
                </a:r>
                <a14:m>
                  <m:oMath xmlns:m="http://schemas.openxmlformats.org/officeDocument/2006/math">
                    <m:r>
                      <a:rPr lang="en-GB" b="0" i="1" noProof="0" smtClean="0">
                        <a:solidFill>
                          <a:schemeClr val="tx1"/>
                        </a:solidFill>
                        <a:latin typeface="Cambria Math" panose="02040503050406030204" pitchFamily="18" charset="0"/>
                        <a:ea typeface="Cambria Math" panose="02040503050406030204" pitchFamily="18" charset="0"/>
                      </a:rPr>
                      <m:t>↑↑</m:t>
                    </m:r>
                  </m:oMath>
                </a14:m>
                <a:r>
                  <a:rPr lang="en-GB" b="0" noProof="0" dirty="0">
                    <a:solidFill>
                      <a:schemeClr val="tx1"/>
                    </a:solidFill>
                  </a:rPr>
                  <a:t> and </a:t>
                </a:r>
                <a14:m>
                  <m:oMath xmlns:m="http://schemas.openxmlformats.org/officeDocument/2006/math">
                    <m:r>
                      <a:rPr lang="en-GB" b="0" i="1" noProof="0" smtClean="0">
                        <a:solidFill>
                          <a:schemeClr val="tx1"/>
                        </a:solidFill>
                        <a:latin typeface="Cambria Math" panose="02040503050406030204" pitchFamily="18" charset="0"/>
                        <a:ea typeface="Cambria Math" panose="02040503050406030204" pitchFamily="18" charset="0"/>
                      </a:rPr>
                      <m:t>↓↓</m:t>
                    </m:r>
                  </m:oMath>
                </a14:m>
                <a:r>
                  <a:rPr lang="en-GB" b="0" noProof="0" dirty="0">
                    <a:solidFill>
                      <a:schemeClr val="tx1"/>
                    </a:solidFill>
                  </a:rPr>
                  <a:t> interaction.</a:t>
                </a:r>
              </a:p>
              <a:p>
                <a:endParaRPr lang="en-GB" b="0" noProof="0" dirty="0">
                  <a:solidFill>
                    <a:schemeClr val="tx1"/>
                  </a:solidFill>
                </a:endParaRPr>
              </a:p>
            </p:txBody>
          </p:sp>
        </mc:Choice>
        <mc:Fallback xmlns="">
          <p:sp>
            <p:nvSpPr>
              <p:cNvPr id="3" name="Espace réservé du contenu 2">
                <a:extLst>
                  <a:ext uri="{FF2B5EF4-FFF2-40B4-BE49-F238E27FC236}">
                    <a16:creationId xmlns:a16="http://schemas.microsoft.com/office/drawing/2014/main" id="{854820C4-A268-56C0-97E0-DF6807A3E90F}"/>
                  </a:ext>
                </a:extLst>
              </p:cNvPr>
              <p:cNvSpPr>
                <a:spLocks noGrp="1" noRot="1" noChangeAspect="1" noMove="1" noResize="1" noEditPoints="1" noAdjustHandles="1" noChangeArrowheads="1" noChangeShapeType="1" noTextEdit="1"/>
              </p:cNvSpPr>
              <p:nvPr>
                <p:ph idx="1"/>
              </p:nvPr>
            </p:nvSpPr>
            <p:spPr>
              <a:xfrm>
                <a:off x="431800" y="1556793"/>
                <a:ext cx="3431952" cy="1389638"/>
              </a:xfrm>
              <a:blipFill>
                <a:blip r:embed="rId2"/>
                <a:stretch>
                  <a:fillRect l="-3730" t="-3947" b="-4386"/>
                </a:stretch>
              </a:blipFill>
            </p:spPr>
            <p:txBody>
              <a:bodyPr/>
              <a:lstStyle/>
              <a:p>
                <a:r>
                  <a:rPr lang="en-GB">
                    <a:noFill/>
                  </a:rPr>
                  <a:t> </a:t>
                </a:r>
              </a:p>
            </p:txBody>
          </p:sp>
        </mc:Fallback>
      </mc:AlternateContent>
      <p:sp>
        <p:nvSpPr>
          <p:cNvPr id="4" name="Espace réservé du pied de page 3">
            <a:extLst>
              <a:ext uri="{FF2B5EF4-FFF2-40B4-BE49-F238E27FC236}">
                <a16:creationId xmlns:a16="http://schemas.microsoft.com/office/drawing/2014/main" id="{3E2C6DBD-BD23-A91A-7B53-3691DF31DEC0}"/>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F79A8900-0406-F3BE-5CAA-F2C5A0EF1499}"/>
              </a:ext>
            </a:extLst>
          </p:cNvPr>
          <p:cNvSpPr>
            <a:spLocks noGrp="1"/>
          </p:cNvSpPr>
          <p:nvPr>
            <p:ph type="sldNum" sz="quarter" idx="4"/>
          </p:nvPr>
        </p:nvSpPr>
        <p:spPr/>
        <p:txBody>
          <a:bodyPr/>
          <a:lstStyle/>
          <a:p>
            <a:fld id="{C05EE493-AD2E-4872-B2F6-8F12A747F0A5}" type="slidenum">
              <a:rPr lang="en-GB" noProof="0" smtClean="0"/>
              <a:pPr/>
              <a:t>10</a:t>
            </a:fld>
            <a:endParaRPr lang="en-GB" noProof="0" dirty="0"/>
          </a:p>
        </p:txBody>
      </p:sp>
      <p:sp>
        <p:nvSpPr>
          <p:cNvPr id="6" name="Espace réservé de la date 5">
            <a:extLst>
              <a:ext uri="{FF2B5EF4-FFF2-40B4-BE49-F238E27FC236}">
                <a16:creationId xmlns:a16="http://schemas.microsoft.com/office/drawing/2014/main" id="{56EB9896-D3EA-6211-417B-5ED3C8BE3943}"/>
              </a:ext>
            </a:extLst>
          </p:cNvPr>
          <p:cNvSpPr>
            <a:spLocks noGrp="1"/>
          </p:cNvSpPr>
          <p:nvPr>
            <p:ph type="dt" sz="half" idx="2"/>
          </p:nvPr>
        </p:nvSpPr>
        <p:spPr/>
        <p:txBody>
          <a:bodyPr/>
          <a:lstStyle/>
          <a:p>
            <a:r>
              <a:rPr lang="en-GB" noProof="0" dirty="0"/>
              <a:t>24.02.2025</a:t>
            </a:r>
          </a:p>
        </p:txBody>
      </p:sp>
      <p:sp>
        <p:nvSpPr>
          <p:cNvPr id="8" name="Espace réservé du contenu 8">
            <a:extLst>
              <a:ext uri="{FF2B5EF4-FFF2-40B4-BE49-F238E27FC236}">
                <a16:creationId xmlns:a16="http://schemas.microsoft.com/office/drawing/2014/main" id="{9E2573A3-5B5F-1D2E-6557-2704714F8CC1}"/>
              </a:ext>
            </a:extLst>
          </p:cNvPr>
          <p:cNvSpPr txBox="1">
            <a:spLocks/>
          </p:cNvSpPr>
          <p:nvPr/>
        </p:nvSpPr>
        <p:spPr>
          <a:xfrm>
            <a:off x="447008" y="1268760"/>
            <a:ext cx="11328400"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Type I (a)</a:t>
            </a:r>
          </a:p>
        </p:txBody>
      </p:sp>
      <p:sp>
        <p:nvSpPr>
          <p:cNvPr id="9" name="Espace réservé du contenu 8">
            <a:extLst>
              <a:ext uri="{FF2B5EF4-FFF2-40B4-BE49-F238E27FC236}">
                <a16:creationId xmlns:a16="http://schemas.microsoft.com/office/drawing/2014/main" id="{5F3AAAC6-2DAE-1761-5C52-44130327586D}"/>
              </a:ext>
            </a:extLst>
          </p:cNvPr>
          <p:cNvSpPr txBox="1">
            <a:spLocks/>
          </p:cNvSpPr>
          <p:nvPr/>
        </p:nvSpPr>
        <p:spPr>
          <a:xfrm>
            <a:off x="407368" y="4530606"/>
            <a:ext cx="11328400"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Hamiltonian</a:t>
            </a:r>
          </a:p>
        </p:txBody>
      </p:sp>
      <p:sp>
        <p:nvSpPr>
          <p:cNvPr id="11" name="ZoneTexte 10">
            <a:extLst>
              <a:ext uri="{FF2B5EF4-FFF2-40B4-BE49-F238E27FC236}">
                <a16:creationId xmlns:a16="http://schemas.microsoft.com/office/drawing/2014/main" id="{6D467751-3DA0-BBE9-9F7D-A689CBD238B3}"/>
              </a:ext>
            </a:extLst>
          </p:cNvPr>
          <p:cNvSpPr txBox="1"/>
          <p:nvPr/>
        </p:nvSpPr>
        <p:spPr>
          <a:xfrm>
            <a:off x="7101377" y="4035525"/>
            <a:ext cx="4127500" cy="523220"/>
          </a:xfrm>
          <a:prstGeom prst="rect">
            <a:avLst/>
          </a:prstGeom>
          <a:noFill/>
        </p:spPr>
        <p:txBody>
          <a:bodyPr wrap="square" rtlCol="0">
            <a:spAutoFit/>
          </a:bodyPr>
          <a:lstStyle/>
          <a:p>
            <a:pPr marL="285750" indent="-285750">
              <a:buFont typeface="Wingdings" panose="05000000000000000000" pitchFamily="2" charset="2"/>
              <a:buChar char="Ø"/>
            </a:pPr>
            <a:r>
              <a:rPr lang="en-GB" sz="1400" i="1" noProof="0" dirty="0" err="1"/>
              <a:t>Altermagnet</a:t>
            </a:r>
            <a:r>
              <a:rPr lang="en-GB" sz="1400" i="1" noProof="0" dirty="0"/>
              <a:t> of type I (a) and II (b).</a:t>
            </a:r>
            <a:br>
              <a:rPr lang="en-GB" sz="1400" i="1" noProof="0" dirty="0"/>
            </a:br>
            <a:endParaRPr lang="en-GB" sz="1400" i="1" noProof="0" dirty="0"/>
          </a:p>
        </p:txBody>
      </p:sp>
      <p:sp>
        <p:nvSpPr>
          <p:cNvPr id="14" name="ZoneTexte 13">
            <a:extLst>
              <a:ext uri="{FF2B5EF4-FFF2-40B4-BE49-F238E27FC236}">
                <a16:creationId xmlns:a16="http://schemas.microsoft.com/office/drawing/2014/main" id="{EE3177C4-58A9-912B-FEFD-8102032EF20A}"/>
              </a:ext>
            </a:extLst>
          </p:cNvPr>
          <p:cNvSpPr txBox="1"/>
          <p:nvPr/>
        </p:nvSpPr>
        <p:spPr>
          <a:xfrm>
            <a:off x="300467" y="758445"/>
            <a:ext cx="6024236" cy="338554"/>
          </a:xfrm>
          <a:prstGeom prst="rect">
            <a:avLst/>
          </a:prstGeom>
          <a:noFill/>
        </p:spPr>
        <p:txBody>
          <a:bodyPr wrap="square" rtlCol="0">
            <a:spAutoFit/>
          </a:bodyPr>
          <a:lstStyle/>
          <a:p>
            <a:r>
              <a:rPr lang="en-GB" sz="1600" b="1" noProof="0" dirty="0">
                <a:latin typeface="+mj-lt"/>
              </a:rPr>
              <a:t>Implementation</a:t>
            </a:r>
          </a:p>
        </p:txBody>
      </p:sp>
      <p:pic>
        <p:nvPicPr>
          <p:cNvPr id="20" name="Image 19">
            <a:extLst>
              <a:ext uri="{FF2B5EF4-FFF2-40B4-BE49-F238E27FC236}">
                <a16:creationId xmlns:a16="http://schemas.microsoft.com/office/drawing/2014/main" id="{C677CE95-E644-4389-DFBD-2896DD75BCA9}"/>
              </a:ext>
            </a:extLst>
          </p:cNvPr>
          <p:cNvPicPr>
            <a:picLocks noChangeAspect="1"/>
          </p:cNvPicPr>
          <p:nvPr/>
        </p:nvPicPr>
        <p:blipFill>
          <a:blip r:embed="rId3"/>
          <a:stretch>
            <a:fillRect/>
          </a:stretch>
        </p:blipFill>
        <p:spPr>
          <a:xfrm>
            <a:off x="4682679" y="1268760"/>
            <a:ext cx="6858823" cy="2791873"/>
          </a:xfrm>
          <a:prstGeom prst="rect">
            <a:avLst/>
          </a:prstGeom>
        </p:spPr>
      </p:pic>
      <p:sp>
        <p:nvSpPr>
          <p:cNvPr id="21" name="Espace réservé du contenu 8">
            <a:extLst>
              <a:ext uri="{FF2B5EF4-FFF2-40B4-BE49-F238E27FC236}">
                <a16:creationId xmlns:a16="http://schemas.microsoft.com/office/drawing/2014/main" id="{4B931EC9-83DF-6C57-2932-9114E1837C1D}"/>
              </a:ext>
            </a:extLst>
          </p:cNvPr>
          <p:cNvSpPr txBox="1">
            <a:spLocks/>
          </p:cNvSpPr>
          <p:nvPr/>
        </p:nvSpPr>
        <p:spPr>
          <a:xfrm>
            <a:off x="456232" y="3018438"/>
            <a:ext cx="11328400"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Type II (b)</a:t>
            </a:r>
          </a:p>
        </p:txBody>
      </p:sp>
      <p:sp>
        <p:nvSpPr>
          <p:cNvPr id="22" name="Espace réservé du contenu 2">
            <a:extLst>
              <a:ext uri="{FF2B5EF4-FFF2-40B4-BE49-F238E27FC236}">
                <a16:creationId xmlns:a16="http://schemas.microsoft.com/office/drawing/2014/main" id="{6E21A5C9-E377-433F-0722-141D2E0EAF2C}"/>
              </a:ext>
            </a:extLst>
          </p:cNvPr>
          <p:cNvSpPr txBox="1">
            <a:spLocks/>
          </p:cNvSpPr>
          <p:nvPr/>
        </p:nvSpPr>
        <p:spPr>
          <a:xfrm>
            <a:off x="431800" y="3407514"/>
            <a:ext cx="3431952" cy="309518"/>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b="0" noProof="0" dirty="0">
                <a:solidFill>
                  <a:schemeClr val="tx1"/>
                </a:solidFill>
              </a:rPr>
              <a:t>Non-magnetic particle in the unit cell.</a:t>
            </a:r>
          </a:p>
          <a:p>
            <a:endParaRPr lang="en-GB" b="0" noProof="0" dirty="0">
              <a:solidFill>
                <a:schemeClr val="tx1"/>
              </a:solidFill>
            </a:endParaRPr>
          </a:p>
        </p:txBody>
      </p:sp>
      <p:pic>
        <p:nvPicPr>
          <p:cNvPr id="24" name="Image 23">
            <a:extLst>
              <a:ext uri="{FF2B5EF4-FFF2-40B4-BE49-F238E27FC236}">
                <a16:creationId xmlns:a16="http://schemas.microsoft.com/office/drawing/2014/main" id="{B1D5F4B8-0DFD-E5A6-13CE-FB12CC4F1551}"/>
              </a:ext>
            </a:extLst>
          </p:cNvPr>
          <p:cNvPicPr>
            <a:picLocks noChangeAspect="1"/>
          </p:cNvPicPr>
          <p:nvPr/>
        </p:nvPicPr>
        <p:blipFill>
          <a:blip r:embed="rId4"/>
          <a:stretch>
            <a:fillRect/>
          </a:stretch>
        </p:blipFill>
        <p:spPr>
          <a:xfrm>
            <a:off x="456232" y="4731403"/>
            <a:ext cx="4252666" cy="740299"/>
          </a:xfrm>
          <a:prstGeom prst="rect">
            <a:avLst/>
          </a:prstGeom>
        </p:spPr>
      </p:pic>
      <p:pic>
        <p:nvPicPr>
          <p:cNvPr id="26" name="Image 25">
            <a:extLst>
              <a:ext uri="{FF2B5EF4-FFF2-40B4-BE49-F238E27FC236}">
                <a16:creationId xmlns:a16="http://schemas.microsoft.com/office/drawing/2014/main" id="{F6575C29-6B8A-ECC8-E701-098FA9796DE3}"/>
              </a:ext>
            </a:extLst>
          </p:cNvPr>
          <p:cNvPicPr>
            <a:picLocks noChangeAspect="1"/>
          </p:cNvPicPr>
          <p:nvPr/>
        </p:nvPicPr>
        <p:blipFill>
          <a:blip r:embed="rId5"/>
          <a:stretch>
            <a:fillRect/>
          </a:stretch>
        </p:blipFill>
        <p:spPr>
          <a:xfrm>
            <a:off x="7904120" y="4943392"/>
            <a:ext cx="1806737" cy="294977"/>
          </a:xfrm>
          <a:prstGeom prst="rect">
            <a:avLst/>
          </a:prstGeom>
        </p:spPr>
      </p:pic>
      <p:pic>
        <p:nvPicPr>
          <p:cNvPr id="28" name="Image 27">
            <a:extLst>
              <a:ext uri="{FF2B5EF4-FFF2-40B4-BE49-F238E27FC236}">
                <a16:creationId xmlns:a16="http://schemas.microsoft.com/office/drawing/2014/main" id="{9E9259C4-E919-E55B-4EF1-AD0FF727D3F9}"/>
              </a:ext>
            </a:extLst>
          </p:cNvPr>
          <p:cNvPicPr>
            <a:picLocks noChangeAspect="1"/>
          </p:cNvPicPr>
          <p:nvPr/>
        </p:nvPicPr>
        <p:blipFill>
          <a:blip r:embed="rId6"/>
          <a:stretch>
            <a:fillRect/>
          </a:stretch>
        </p:blipFill>
        <p:spPr>
          <a:xfrm>
            <a:off x="7883762" y="5447448"/>
            <a:ext cx="1991311" cy="248914"/>
          </a:xfrm>
          <a:prstGeom prst="rect">
            <a:avLst/>
          </a:prstGeom>
        </p:spPr>
      </p:pic>
      <mc:AlternateContent xmlns:mc="http://schemas.openxmlformats.org/markup-compatibility/2006" xmlns:a14="http://schemas.microsoft.com/office/drawing/2010/main">
        <mc:Choice Requires="a14">
          <p:sp>
            <p:nvSpPr>
              <p:cNvPr id="30" name="ZoneTexte 29">
                <a:extLst>
                  <a:ext uri="{FF2B5EF4-FFF2-40B4-BE49-F238E27FC236}">
                    <a16:creationId xmlns:a16="http://schemas.microsoft.com/office/drawing/2014/main" id="{475EEA8B-1FA8-347C-B61C-4C99E55AEE84}"/>
                  </a:ext>
                </a:extLst>
              </p:cNvPr>
              <p:cNvSpPr txBox="1"/>
              <p:nvPr/>
            </p:nvSpPr>
            <p:spPr>
              <a:xfrm>
                <a:off x="6750236" y="4868055"/>
                <a:ext cx="167466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noProof="0" smtClean="0">
                              <a:latin typeface="Cambria Math" panose="02040503050406030204" pitchFamily="18" charset="0"/>
                            </a:rPr>
                          </m:ctrlPr>
                        </m:sSubPr>
                        <m:e>
                          <m:r>
                            <a:rPr lang="en-GB" b="0" i="1" noProof="0" smtClean="0">
                              <a:latin typeface="Cambria Math" panose="02040503050406030204" pitchFamily="18" charset="0"/>
                            </a:rPr>
                            <m:t>𝑒</m:t>
                          </m:r>
                        </m:e>
                        <m:sub>
                          <m:r>
                            <a:rPr lang="en-GB" b="0" i="1" noProof="0" smtClean="0">
                              <a:latin typeface="Cambria Math" panose="02040503050406030204" pitchFamily="18" charset="0"/>
                            </a:rPr>
                            <m:t>𝑥</m:t>
                          </m:r>
                        </m:sub>
                      </m:sSub>
                      <m:r>
                        <a:rPr lang="en-GB" b="0" i="1" noProof="0" smtClean="0">
                          <a:latin typeface="Cambria Math" panose="02040503050406030204" pitchFamily="18" charset="0"/>
                        </a:rPr>
                        <m:t>:</m:t>
                      </m:r>
                    </m:oMath>
                  </m:oMathPara>
                </a14:m>
                <a:endParaRPr lang="en-GB" b="0" noProof="0" dirty="0"/>
              </a:p>
            </p:txBody>
          </p:sp>
        </mc:Choice>
        <mc:Fallback xmlns="">
          <p:sp>
            <p:nvSpPr>
              <p:cNvPr id="30" name="ZoneTexte 29">
                <a:extLst>
                  <a:ext uri="{FF2B5EF4-FFF2-40B4-BE49-F238E27FC236}">
                    <a16:creationId xmlns:a16="http://schemas.microsoft.com/office/drawing/2014/main" id="{475EEA8B-1FA8-347C-B61C-4C99E55AEE84}"/>
                  </a:ext>
                </a:extLst>
              </p:cNvPr>
              <p:cNvSpPr txBox="1">
                <a:spLocks noRot="1" noChangeAspect="1" noMove="1" noResize="1" noEditPoints="1" noAdjustHandles="1" noChangeArrowheads="1" noChangeShapeType="1" noTextEdit="1"/>
              </p:cNvSpPr>
              <p:nvPr/>
            </p:nvSpPr>
            <p:spPr>
              <a:xfrm>
                <a:off x="6750236" y="4868055"/>
                <a:ext cx="1674663" cy="369332"/>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ZoneTexte 30">
                <a:extLst>
                  <a:ext uri="{FF2B5EF4-FFF2-40B4-BE49-F238E27FC236}">
                    <a16:creationId xmlns:a16="http://schemas.microsoft.com/office/drawing/2014/main" id="{86755C3D-AFCE-306E-730B-1910674D3AB9}"/>
                  </a:ext>
                </a:extLst>
              </p:cNvPr>
              <p:cNvSpPr txBox="1"/>
              <p:nvPr/>
            </p:nvSpPr>
            <p:spPr>
              <a:xfrm>
                <a:off x="447007" y="5589240"/>
                <a:ext cx="4127499" cy="584775"/>
              </a:xfrm>
              <a:prstGeom prst="rect">
                <a:avLst/>
              </a:prstGeom>
              <a:noFill/>
            </p:spPr>
            <p:txBody>
              <a:bodyPr wrap="square" rtlCol="0">
                <a:spAutoFit/>
              </a:bodyPr>
              <a:lstStyle/>
              <a:p>
                <a:r>
                  <a:rPr lang="en-GB" sz="1600" noProof="0" dirty="0"/>
                  <a:t>Combined with a standard </a:t>
                </a:r>
                <a14:m>
                  <m:oMath xmlns:m="http://schemas.openxmlformats.org/officeDocument/2006/math">
                    <m:r>
                      <a:rPr lang="en-GB" sz="1600" i="1" noProof="0" smtClean="0">
                        <a:latin typeface="Cambria Math" panose="02040503050406030204" pitchFamily="18" charset="0"/>
                      </a:rPr>
                      <m:t>𝑡</m:t>
                    </m:r>
                  </m:oMath>
                </a14:m>
                <a:r>
                  <a:rPr lang="en-GB" sz="1600" noProof="0" dirty="0"/>
                  <a:t>-hopping, delivers an AM of type I.</a:t>
                </a:r>
              </a:p>
            </p:txBody>
          </p:sp>
        </mc:Choice>
        <mc:Fallback xmlns="">
          <p:sp>
            <p:nvSpPr>
              <p:cNvPr id="31" name="ZoneTexte 30">
                <a:extLst>
                  <a:ext uri="{FF2B5EF4-FFF2-40B4-BE49-F238E27FC236}">
                    <a16:creationId xmlns:a16="http://schemas.microsoft.com/office/drawing/2014/main" id="{86755C3D-AFCE-306E-730B-1910674D3AB9}"/>
                  </a:ext>
                </a:extLst>
              </p:cNvPr>
              <p:cNvSpPr txBox="1">
                <a:spLocks noRot="1" noChangeAspect="1" noMove="1" noResize="1" noEditPoints="1" noAdjustHandles="1" noChangeArrowheads="1" noChangeShapeType="1" noTextEdit="1"/>
              </p:cNvSpPr>
              <p:nvPr/>
            </p:nvSpPr>
            <p:spPr>
              <a:xfrm>
                <a:off x="447007" y="5589240"/>
                <a:ext cx="4127499" cy="584775"/>
              </a:xfrm>
              <a:prstGeom prst="rect">
                <a:avLst/>
              </a:prstGeom>
              <a:blipFill>
                <a:blip r:embed="rId8"/>
                <a:stretch>
                  <a:fillRect l="-739" t="-3125" b="-12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ZoneTexte 32">
                <a:extLst>
                  <a:ext uri="{FF2B5EF4-FFF2-40B4-BE49-F238E27FC236}">
                    <a16:creationId xmlns:a16="http://schemas.microsoft.com/office/drawing/2014/main" id="{B5C372F5-2CB3-2124-A8F6-D4A043DB81A9}"/>
                  </a:ext>
                </a:extLst>
              </p:cNvPr>
              <p:cNvSpPr txBox="1"/>
              <p:nvPr/>
            </p:nvSpPr>
            <p:spPr>
              <a:xfrm>
                <a:off x="6591911" y="5327613"/>
                <a:ext cx="1991312" cy="3912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noProof="0" smtClean="0">
                              <a:latin typeface="Cambria Math" panose="02040503050406030204" pitchFamily="18" charset="0"/>
                            </a:rPr>
                          </m:ctrlPr>
                        </m:sSubPr>
                        <m:e>
                          <m:r>
                            <a:rPr lang="en-GB" b="0" i="1" noProof="0" smtClean="0">
                              <a:latin typeface="Cambria Math" panose="02040503050406030204" pitchFamily="18" charset="0"/>
                            </a:rPr>
                            <m:t>𝑒</m:t>
                          </m:r>
                        </m:e>
                        <m:sub>
                          <m:r>
                            <a:rPr lang="en-GB" b="0" i="1" noProof="0" smtClean="0">
                              <a:latin typeface="Cambria Math" panose="02040503050406030204" pitchFamily="18" charset="0"/>
                            </a:rPr>
                            <m:t>𝑦</m:t>
                          </m:r>
                        </m:sub>
                      </m:sSub>
                      <m:r>
                        <a:rPr lang="en-GB" b="0" i="1" noProof="0" smtClean="0">
                          <a:latin typeface="Cambria Math" panose="02040503050406030204" pitchFamily="18" charset="0"/>
                        </a:rPr>
                        <m:t>:</m:t>
                      </m:r>
                    </m:oMath>
                  </m:oMathPara>
                </a14:m>
                <a:endParaRPr lang="en-GB" noProof="0" dirty="0"/>
              </a:p>
            </p:txBody>
          </p:sp>
        </mc:Choice>
        <mc:Fallback xmlns="">
          <p:sp>
            <p:nvSpPr>
              <p:cNvPr id="33" name="ZoneTexte 32">
                <a:extLst>
                  <a:ext uri="{FF2B5EF4-FFF2-40B4-BE49-F238E27FC236}">
                    <a16:creationId xmlns:a16="http://schemas.microsoft.com/office/drawing/2014/main" id="{B5C372F5-2CB3-2124-A8F6-D4A043DB81A9}"/>
                  </a:ext>
                </a:extLst>
              </p:cNvPr>
              <p:cNvSpPr txBox="1">
                <a:spLocks noRot="1" noChangeAspect="1" noMove="1" noResize="1" noEditPoints="1" noAdjustHandles="1" noChangeArrowheads="1" noChangeShapeType="1" noTextEdit="1"/>
              </p:cNvSpPr>
              <p:nvPr/>
            </p:nvSpPr>
            <p:spPr>
              <a:xfrm>
                <a:off x="6591911" y="5327613"/>
                <a:ext cx="1991312" cy="391261"/>
              </a:xfrm>
              <a:prstGeom prst="rect">
                <a:avLst/>
              </a:prstGeom>
              <a:blipFill>
                <a:blip r:embed="rId9"/>
                <a:stretch>
                  <a:fillRect b="-3125"/>
                </a:stretch>
              </a:blipFill>
            </p:spPr>
            <p:txBody>
              <a:bodyPr/>
              <a:lstStyle/>
              <a:p>
                <a:r>
                  <a:rPr lang="en-GB">
                    <a:noFill/>
                  </a:rPr>
                  <a:t> </a:t>
                </a:r>
              </a:p>
            </p:txBody>
          </p:sp>
        </mc:Fallback>
      </mc:AlternateContent>
    </p:spTree>
    <p:extLst>
      <p:ext uri="{BB962C8B-B14F-4D97-AF65-F5344CB8AC3E}">
        <p14:creationId xmlns:p14="http://schemas.microsoft.com/office/powerpoint/2010/main" val="306762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1" grpId="0"/>
      <p:bldP spid="21" grpId="0"/>
      <p:bldP spid="22" grpId="0"/>
      <p:bldP spid="30" grpId="0"/>
      <p:bldP spid="31"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4351DB-D1D8-09B0-91D4-339082AF0BB2}"/>
              </a:ext>
            </a:extLst>
          </p:cNvPr>
          <p:cNvSpPr>
            <a:spLocks noGrp="1"/>
          </p:cNvSpPr>
          <p:nvPr>
            <p:ph type="title"/>
          </p:nvPr>
        </p:nvSpPr>
        <p:spPr/>
        <p:txBody>
          <a:bodyPr/>
          <a:lstStyle/>
          <a:p>
            <a:r>
              <a:rPr lang="en-GB" noProof="0" dirty="0"/>
              <a:t>The </a:t>
            </a:r>
            <a:r>
              <a:rPr lang="en-GB" noProof="0" dirty="0" err="1"/>
              <a:t>Bogoliubov</a:t>
            </a:r>
            <a:r>
              <a:rPr lang="en-GB" noProof="0" dirty="0"/>
              <a:t> de-</a:t>
            </a:r>
            <a:r>
              <a:rPr lang="en-GB" noProof="0" dirty="0" err="1"/>
              <a:t>Gennes</a:t>
            </a:r>
            <a:r>
              <a:rPr lang="en-GB" noProof="0" dirty="0"/>
              <a:t> transformation</a:t>
            </a:r>
          </a:p>
        </p:txBody>
      </p:sp>
      <p:sp>
        <p:nvSpPr>
          <p:cNvPr id="4" name="Espace réservé du pied de page 3">
            <a:extLst>
              <a:ext uri="{FF2B5EF4-FFF2-40B4-BE49-F238E27FC236}">
                <a16:creationId xmlns:a16="http://schemas.microsoft.com/office/drawing/2014/main" id="{CBBC60D5-69AB-B0FD-DB41-83351E7560BA}"/>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8972F9C2-66E9-2BEC-38D1-CF4FDD73E135}"/>
              </a:ext>
            </a:extLst>
          </p:cNvPr>
          <p:cNvSpPr>
            <a:spLocks noGrp="1"/>
          </p:cNvSpPr>
          <p:nvPr>
            <p:ph type="sldNum" sz="quarter" idx="4"/>
          </p:nvPr>
        </p:nvSpPr>
        <p:spPr/>
        <p:txBody>
          <a:bodyPr/>
          <a:lstStyle/>
          <a:p>
            <a:fld id="{C05EE493-AD2E-4872-B2F6-8F12A747F0A5}" type="slidenum">
              <a:rPr lang="en-GB" noProof="0" smtClean="0"/>
              <a:pPr/>
              <a:t>11</a:t>
            </a:fld>
            <a:endParaRPr lang="en-GB" noProof="0" dirty="0"/>
          </a:p>
        </p:txBody>
      </p:sp>
      <p:sp>
        <p:nvSpPr>
          <p:cNvPr id="6" name="Espace réservé de la date 5">
            <a:extLst>
              <a:ext uri="{FF2B5EF4-FFF2-40B4-BE49-F238E27FC236}">
                <a16:creationId xmlns:a16="http://schemas.microsoft.com/office/drawing/2014/main" id="{C46BC651-6557-5A6C-8582-F755CB807131}"/>
              </a:ext>
            </a:extLst>
          </p:cNvPr>
          <p:cNvSpPr>
            <a:spLocks noGrp="1"/>
          </p:cNvSpPr>
          <p:nvPr>
            <p:ph type="dt" sz="half" idx="2"/>
          </p:nvPr>
        </p:nvSpPr>
        <p:spPr/>
        <p:txBody>
          <a:bodyPr/>
          <a:lstStyle/>
          <a:p>
            <a:r>
              <a:rPr lang="en-GB" noProof="0" dirty="0"/>
              <a:t>24.02.2025</a:t>
            </a:r>
          </a:p>
        </p:txBody>
      </p:sp>
      <p:sp>
        <p:nvSpPr>
          <p:cNvPr id="8" name="ZoneTexte 7">
            <a:extLst>
              <a:ext uri="{FF2B5EF4-FFF2-40B4-BE49-F238E27FC236}">
                <a16:creationId xmlns:a16="http://schemas.microsoft.com/office/drawing/2014/main" id="{9FDDA9DC-0FF5-4234-D5F0-DC16657FD613}"/>
              </a:ext>
            </a:extLst>
          </p:cNvPr>
          <p:cNvSpPr txBox="1"/>
          <p:nvPr/>
        </p:nvSpPr>
        <p:spPr>
          <a:xfrm>
            <a:off x="343770" y="1556792"/>
            <a:ext cx="4905772" cy="1323439"/>
          </a:xfrm>
          <a:prstGeom prst="rect">
            <a:avLst/>
          </a:prstGeom>
          <a:noFill/>
        </p:spPr>
        <p:txBody>
          <a:bodyPr wrap="square">
            <a:spAutoFit/>
          </a:bodyPr>
          <a:lstStyle/>
          <a:p>
            <a:r>
              <a:rPr lang="en-GB" sz="1600" noProof="0" dirty="0"/>
              <a:t>Transform the Hamiltonian in a vector-matrix-vector product.</a:t>
            </a:r>
          </a:p>
          <a:p>
            <a:r>
              <a:rPr lang="en-GB" sz="1600" noProof="0" dirty="0"/>
              <a:t>Then by diagonalising the matrix we can find from the eigenvalues, -vectors an expression for the physical quantities we want to calculate.</a:t>
            </a:r>
          </a:p>
        </p:txBody>
      </p:sp>
      <p:sp>
        <p:nvSpPr>
          <p:cNvPr id="9" name="Espace réservé du contenu 8">
            <a:extLst>
              <a:ext uri="{FF2B5EF4-FFF2-40B4-BE49-F238E27FC236}">
                <a16:creationId xmlns:a16="http://schemas.microsoft.com/office/drawing/2014/main" id="{DB451948-EB46-0A66-F8B1-E626B78F0C0B}"/>
              </a:ext>
            </a:extLst>
          </p:cNvPr>
          <p:cNvSpPr txBox="1">
            <a:spLocks/>
          </p:cNvSpPr>
          <p:nvPr/>
        </p:nvSpPr>
        <p:spPr>
          <a:xfrm>
            <a:off x="447008" y="1268760"/>
            <a:ext cx="4784896"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Key idea</a:t>
            </a:r>
          </a:p>
        </p:txBody>
      </p:sp>
      <p:pic>
        <p:nvPicPr>
          <p:cNvPr id="13" name="Image 12">
            <a:extLst>
              <a:ext uri="{FF2B5EF4-FFF2-40B4-BE49-F238E27FC236}">
                <a16:creationId xmlns:a16="http://schemas.microsoft.com/office/drawing/2014/main" id="{08D41F3C-1E80-6421-9111-85C814E71FC3}"/>
              </a:ext>
            </a:extLst>
          </p:cNvPr>
          <p:cNvPicPr>
            <a:picLocks noChangeAspect="1"/>
          </p:cNvPicPr>
          <p:nvPr/>
        </p:nvPicPr>
        <p:blipFill>
          <a:blip r:embed="rId2"/>
          <a:stretch>
            <a:fillRect/>
          </a:stretch>
        </p:blipFill>
        <p:spPr>
          <a:xfrm>
            <a:off x="1127448" y="3284984"/>
            <a:ext cx="3168352" cy="812289"/>
          </a:xfrm>
          <a:prstGeom prst="rect">
            <a:avLst/>
          </a:prstGeom>
        </p:spPr>
      </p:pic>
      <p:pic>
        <p:nvPicPr>
          <p:cNvPr id="15" name="Image 14">
            <a:extLst>
              <a:ext uri="{FF2B5EF4-FFF2-40B4-BE49-F238E27FC236}">
                <a16:creationId xmlns:a16="http://schemas.microsoft.com/office/drawing/2014/main" id="{44DCDCC8-51A7-4867-D7A0-EEB89CA0AF51}"/>
              </a:ext>
            </a:extLst>
          </p:cNvPr>
          <p:cNvPicPr>
            <a:picLocks noChangeAspect="1"/>
          </p:cNvPicPr>
          <p:nvPr/>
        </p:nvPicPr>
        <p:blipFill>
          <a:blip r:embed="rId3"/>
          <a:stretch>
            <a:fillRect/>
          </a:stretch>
        </p:blipFill>
        <p:spPr>
          <a:xfrm>
            <a:off x="1164173" y="4170273"/>
            <a:ext cx="3168352" cy="835361"/>
          </a:xfrm>
          <a:prstGeom prst="rect">
            <a:avLst/>
          </a:prstGeom>
        </p:spPr>
      </p:pic>
      <p:pic>
        <p:nvPicPr>
          <p:cNvPr id="17" name="Image 16">
            <a:extLst>
              <a:ext uri="{FF2B5EF4-FFF2-40B4-BE49-F238E27FC236}">
                <a16:creationId xmlns:a16="http://schemas.microsoft.com/office/drawing/2014/main" id="{A51CE688-6BBF-AC51-6B7D-040382C4B165}"/>
              </a:ext>
            </a:extLst>
          </p:cNvPr>
          <p:cNvPicPr>
            <a:picLocks noChangeAspect="1"/>
          </p:cNvPicPr>
          <p:nvPr/>
        </p:nvPicPr>
        <p:blipFill>
          <a:blip r:embed="rId4"/>
          <a:stretch>
            <a:fillRect/>
          </a:stretch>
        </p:blipFill>
        <p:spPr>
          <a:xfrm>
            <a:off x="5358826" y="3212976"/>
            <a:ext cx="6005792" cy="1567754"/>
          </a:xfrm>
          <a:prstGeom prst="rect">
            <a:avLst/>
          </a:prstGeom>
        </p:spPr>
      </p:pic>
      <p:pic>
        <p:nvPicPr>
          <p:cNvPr id="19" name="Image 18">
            <a:extLst>
              <a:ext uri="{FF2B5EF4-FFF2-40B4-BE49-F238E27FC236}">
                <a16:creationId xmlns:a16="http://schemas.microsoft.com/office/drawing/2014/main" id="{EC51F9EC-4439-6E9B-DE24-AFB932CAF221}"/>
              </a:ext>
            </a:extLst>
          </p:cNvPr>
          <p:cNvPicPr>
            <a:picLocks noChangeAspect="1"/>
          </p:cNvPicPr>
          <p:nvPr/>
        </p:nvPicPr>
        <p:blipFill>
          <a:blip r:embed="rId5"/>
          <a:stretch>
            <a:fillRect/>
          </a:stretch>
        </p:blipFill>
        <p:spPr>
          <a:xfrm>
            <a:off x="5519936" y="2254760"/>
            <a:ext cx="2609935" cy="727359"/>
          </a:xfrm>
          <a:prstGeom prst="rect">
            <a:avLst/>
          </a:prstGeom>
        </p:spPr>
      </p:pic>
      <p:sp>
        <p:nvSpPr>
          <p:cNvPr id="20" name="Espace réservé du contenu 8">
            <a:extLst>
              <a:ext uri="{FF2B5EF4-FFF2-40B4-BE49-F238E27FC236}">
                <a16:creationId xmlns:a16="http://schemas.microsoft.com/office/drawing/2014/main" id="{529C82B7-49B1-DD46-62B7-EDDF549B9289}"/>
              </a:ext>
            </a:extLst>
          </p:cNvPr>
          <p:cNvSpPr txBox="1">
            <a:spLocks/>
          </p:cNvSpPr>
          <p:nvPr/>
        </p:nvSpPr>
        <p:spPr>
          <a:xfrm>
            <a:off x="5467029" y="1300199"/>
            <a:ext cx="4784896"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Example</a:t>
            </a:r>
          </a:p>
        </p:txBody>
      </p:sp>
      <p:sp>
        <p:nvSpPr>
          <p:cNvPr id="22" name="ZoneTexte 21">
            <a:extLst>
              <a:ext uri="{FF2B5EF4-FFF2-40B4-BE49-F238E27FC236}">
                <a16:creationId xmlns:a16="http://schemas.microsoft.com/office/drawing/2014/main" id="{7122FEAB-4474-D907-CD13-10D0A0A5B865}"/>
              </a:ext>
            </a:extLst>
          </p:cNvPr>
          <p:cNvSpPr txBox="1"/>
          <p:nvPr/>
        </p:nvSpPr>
        <p:spPr>
          <a:xfrm>
            <a:off x="5335142" y="1556792"/>
            <a:ext cx="4905772" cy="338554"/>
          </a:xfrm>
          <a:prstGeom prst="rect">
            <a:avLst/>
          </a:prstGeom>
          <a:noFill/>
        </p:spPr>
        <p:txBody>
          <a:bodyPr wrap="square">
            <a:spAutoFit/>
          </a:bodyPr>
          <a:lstStyle/>
          <a:p>
            <a:r>
              <a:rPr lang="en-GB" sz="1600" noProof="0" dirty="0"/>
              <a:t>The chemical potential is a simple term:</a:t>
            </a:r>
          </a:p>
        </p:txBody>
      </p:sp>
      <p:cxnSp>
        <p:nvCxnSpPr>
          <p:cNvPr id="24" name="Connecteur droit 23">
            <a:extLst>
              <a:ext uri="{FF2B5EF4-FFF2-40B4-BE49-F238E27FC236}">
                <a16:creationId xmlns:a16="http://schemas.microsoft.com/office/drawing/2014/main" id="{5D36C0F0-E24E-340C-DEB7-392707896F2C}"/>
              </a:ext>
            </a:extLst>
          </p:cNvPr>
          <p:cNvCxnSpPr/>
          <p:nvPr/>
        </p:nvCxnSpPr>
        <p:spPr>
          <a:xfrm>
            <a:off x="3503712" y="3925514"/>
            <a:ext cx="36004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Connecteur droit 24">
            <a:extLst>
              <a:ext uri="{FF2B5EF4-FFF2-40B4-BE49-F238E27FC236}">
                <a16:creationId xmlns:a16="http://schemas.microsoft.com/office/drawing/2014/main" id="{DC165E14-D586-13B0-2CD3-2CC5F3C801A1}"/>
              </a:ext>
            </a:extLst>
          </p:cNvPr>
          <p:cNvCxnSpPr>
            <a:cxnSpLocks/>
          </p:cNvCxnSpPr>
          <p:nvPr/>
        </p:nvCxnSpPr>
        <p:spPr>
          <a:xfrm>
            <a:off x="7320136" y="4852738"/>
            <a:ext cx="1944216"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9" name="Connecteur droit 28">
            <a:extLst>
              <a:ext uri="{FF2B5EF4-FFF2-40B4-BE49-F238E27FC236}">
                <a16:creationId xmlns:a16="http://schemas.microsoft.com/office/drawing/2014/main" id="{56867FE1-94DB-4FB1-1497-504092B72450}"/>
              </a:ext>
            </a:extLst>
          </p:cNvPr>
          <p:cNvCxnSpPr>
            <a:stCxn id="17" idx="1"/>
          </p:cNvCxnSpPr>
          <p:nvPr/>
        </p:nvCxnSpPr>
        <p:spPr>
          <a:xfrm>
            <a:off x="5358826" y="3996853"/>
            <a:ext cx="161110" cy="0"/>
          </a:xfrm>
          <a:prstGeom prst="line">
            <a:avLst/>
          </a:prstGeom>
          <a:effectLst/>
        </p:spPr>
        <p:style>
          <a:lnRef idx="2">
            <a:schemeClr val="dk1"/>
          </a:lnRef>
          <a:fillRef idx="0">
            <a:schemeClr val="dk1"/>
          </a:fillRef>
          <a:effectRef idx="1">
            <a:schemeClr val="dk1"/>
          </a:effectRef>
          <a:fontRef idx="minor">
            <a:schemeClr val="tx1"/>
          </a:fontRef>
        </p:style>
      </p:cxnSp>
      <p:sp>
        <p:nvSpPr>
          <p:cNvPr id="30" name="ZoneTexte 29">
            <a:extLst>
              <a:ext uri="{FF2B5EF4-FFF2-40B4-BE49-F238E27FC236}">
                <a16:creationId xmlns:a16="http://schemas.microsoft.com/office/drawing/2014/main" id="{418D09EB-AD68-BEA5-C0EF-BB88C36C539A}"/>
              </a:ext>
            </a:extLst>
          </p:cNvPr>
          <p:cNvSpPr txBox="1"/>
          <p:nvPr/>
        </p:nvSpPr>
        <p:spPr>
          <a:xfrm>
            <a:off x="447008" y="5373216"/>
            <a:ext cx="6441080" cy="584775"/>
          </a:xfrm>
          <a:prstGeom prst="rect">
            <a:avLst/>
          </a:prstGeom>
          <a:noFill/>
        </p:spPr>
        <p:txBody>
          <a:bodyPr wrap="square">
            <a:spAutoFit/>
          </a:bodyPr>
          <a:lstStyle/>
          <a:p>
            <a:r>
              <a:rPr lang="en-GB" sz="1600" noProof="0" dirty="0"/>
              <a:t>This makes the self consistent algorithm easier to solve. We need to diagonalize a matrix..</a:t>
            </a:r>
          </a:p>
        </p:txBody>
      </p:sp>
      <p:sp>
        <p:nvSpPr>
          <p:cNvPr id="31" name="ZoneTexte 30">
            <a:extLst>
              <a:ext uri="{FF2B5EF4-FFF2-40B4-BE49-F238E27FC236}">
                <a16:creationId xmlns:a16="http://schemas.microsoft.com/office/drawing/2014/main" id="{DBB4296A-EE84-F89B-FF22-6FBF08AC010D}"/>
              </a:ext>
            </a:extLst>
          </p:cNvPr>
          <p:cNvSpPr txBox="1"/>
          <p:nvPr/>
        </p:nvSpPr>
        <p:spPr>
          <a:xfrm>
            <a:off x="300467" y="758445"/>
            <a:ext cx="6024236" cy="338554"/>
          </a:xfrm>
          <a:prstGeom prst="rect">
            <a:avLst/>
          </a:prstGeom>
          <a:noFill/>
        </p:spPr>
        <p:txBody>
          <a:bodyPr wrap="square" rtlCol="0">
            <a:spAutoFit/>
          </a:bodyPr>
          <a:lstStyle/>
          <a:p>
            <a:r>
              <a:rPr lang="en-GB" sz="1600" b="1" noProof="0" dirty="0">
                <a:latin typeface="+mj-lt"/>
              </a:rPr>
              <a:t>Overview</a:t>
            </a:r>
          </a:p>
        </p:txBody>
      </p:sp>
    </p:spTree>
    <p:extLst>
      <p:ext uri="{BB962C8B-B14F-4D97-AF65-F5344CB8AC3E}">
        <p14:creationId xmlns:p14="http://schemas.microsoft.com/office/powerpoint/2010/main" val="355698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0" grpId="0"/>
      <p:bldP spid="22"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C7F0F9-838E-E310-ADD1-BF15FCDB751A}"/>
              </a:ext>
            </a:extLst>
          </p:cNvPr>
          <p:cNvSpPr>
            <a:spLocks noGrp="1"/>
          </p:cNvSpPr>
          <p:nvPr>
            <p:ph type="title"/>
          </p:nvPr>
        </p:nvSpPr>
        <p:spPr/>
        <p:txBody>
          <a:bodyPr/>
          <a:lstStyle/>
          <a:p>
            <a:r>
              <a:rPr lang="en-GB" noProof="0" dirty="0"/>
              <a:t>The </a:t>
            </a:r>
            <a:r>
              <a:rPr lang="en-GB" noProof="0" dirty="0" err="1"/>
              <a:t>Bogoliubov</a:t>
            </a:r>
            <a:r>
              <a:rPr lang="en-GB" noProof="0" dirty="0"/>
              <a:t> de-</a:t>
            </a:r>
            <a:r>
              <a:rPr lang="en-GB" noProof="0" dirty="0" err="1"/>
              <a:t>Gennes</a:t>
            </a:r>
            <a:r>
              <a:rPr lang="en-GB" noProof="0" dirty="0"/>
              <a:t> transformation</a:t>
            </a:r>
          </a:p>
        </p:txBody>
      </p:sp>
      <p:sp>
        <p:nvSpPr>
          <p:cNvPr id="4" name="Espace réservé du pied de page 3">
            <a:extLst>
              <a:ext uri="{FF2B5EF4-FFF2-40B4-BE49-F238E27FC236}">
                <a16:creationId xmlns:a16="http://schemas.microsoft.com/office/drawing/2014/main" id="{F4659671-EC0D-08B9-2A49-3BAB73851C32}"/>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724F6DFE-C860-DAB8-447F-A16BDD793C95}"/>
              </a:ext>
            </a:extLst>
          </p:cNvPr>
          <p:cNvSpPr>
            <a:spLocks noGrp="1"/>
          </p:cNvSpPr>
          <p:nvPr>
            <p:ph type="sldNum" sz="quarter" idx="4"/>
          </p:nvPr>
        </p:nvSpPr>
        <p:spPr/>
        <p:txBody>
          <a:bodyPr/>
          <a:lstStyle/>
          <a:p>
            <a:fld id="{C05EE493-AD2E-4872-B2F6-8F12A747F0A5}" type="slidenum">
              <a:rPr lang="en-GB" noProof="0" smtClean="0"/>
              <a:pPr/>
              <a:t>12</a:t>
            </a:fld>
            <a:endParaRPr lang="en-GB" noProof="0" dirty="0"/>
          </a:p>
        </p:txBody>
      </p:sp>
      <p:sp>
        <p:nvSpPr>
          <p:cNvPr id="6" name="Espace réservé de la date 5">
            <a:extLst>
              <a:ext uri="{FF2B5EF4-FFF2-40B4-BE49-F238E27FC236}">
                <a16:creationId xmlns:a16="http://schemas.microsoft.com/office/drawing/2014/main" id="{F59E8CB0-4094-E17C-606E-18AD9D438711}"/>
              </a:ext>
            </a:extLst>
          </p:cNvPr>
          <p:cNvSpPr>
            <a:spLocks noGrp="1"/>
          </p:cNvSpPr>
          <p:nvPr>
            <p:ph type="dt" sz="half" idx="2"/>
          </p:nvPr>
        </p:nvSpPr>
        <p:spPr/>
        <p:txBody>
          <a:bodyPr/>
          <a:lstStyle/>
          <a:p>
            <a:r>
              <a:rPr lang="en-GB" noProof="0" dirty="0"/>
              <a:t>24.02.2025</a:t>
            </a:r>
          </a:p>
        </p:txBody>
      </p:sp>
      <p:sp>
        <p:nvSpPr>
          <p:cNvPr id="7" name="ZoneTexte 6">
            <a:extLst>
              <a:ext uri="{FF2B5EF4-FFF2-40B4-BE49-F238E27FC236}">
                <a16:creationId xmlns:a16="http://schemas.microsoft.com/office/drawing/2014/main" id="{52EC87F5-01FB-8416-3DFE-6EF0F241E390}"/>
              </a:ext>
            </a:extLst>
          </p:cNvPr>
          <p:cNvSpPr txBox="1"/>
          <p:nvPr/>
        </p:nvSpPr>
        <p:spPr>
          <a:xfrm>
            <a:off x="407368" y="758445"/>
            <a:ext cx="6024236" cy="338554"/>
          </a:xfrm>
          <a:prstGeom prst="rect">
            <a:avLst/>
          </a:prstGeom>
          <a:noFill/>
        </p:spPr>
        <p:txBody>
          <a:bodyPr wrap="square" rtlCol="0">
            <a:spAutoFit/>
          </a:bodyPr>
          <a:lstStyle/>
          <a:p>
            <a:r>
              <a:rPr lang="en-GB" sz="1600" b="1" noProof="0" dirty="0">
                <a:latin typeface="+mj-lt"/>
              </a:rPr>
              <a:t>In action</a:t>
            </a:r>
          </a:p>
        </p:txBody>
      </p:sp>
      <p:sp>
        <p:nvSpPr>
          <p:cNvPr id="9" name="Espace réservé du contenu 8">
            <a:extLst>
              <a:ext uri="{FF2B5EF4-FFF2-40B4-BE49-F238E27FC236}">
                <a16:creationId xmlns:a16="http://schemas.microsoft.com/office/drawing/2014/main" id="{2416E660-1657-1FCE-F8F1-A8634D084DF4}"/>
              </a:ext>
            </a:extLst>
          </p:cNvPr>
          <p:cNvSpPr txBox="1">
            <a:spLocks/>
          </p:cNvSpPr>
          <p:nvPr/>
        </p:nvSpPr>
        <p:spPr>
          <a:xfrm>
            <a:off x="447008" y="1268760"/>
            <a:ext cx="4784896"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endParaRPr lang="en-GB" noProof="0" dirty="0"/>
          </a:p>
        </p:txBody>
      </p:sp>
      <mc:AlternateContent xmlns:mc="http://schemas.openxmlformats.org/markup-compatibility/2006" xmlns:a14="http://schemas.microsoft.com/office/drawing/2010/main">
        <mc:Choice Requires="a14">
          <p:sp>
            <p:nvSpPr>
              <p:cNvPr id="10" name="Espace réservé du contenu 8">
                <a:extLst>
                  <a:ext uri="{FF2B5EF4-FFF2-40B4-BE49-F238E27FC236}">
                    <a16:creationId xmlns:a16="http://schemas.microsoft.com/office/drawing/2014/main" id="{870D4623-8288-2A00-1F00-B3352DF85910}"/>
                  </a:ext>
                </a:extLst>
              </p:cNvPr>
              <p:cNvSpPr txBox="1">
                <a:spLocks/>
              </p:cNvSpPr>
              <p:nvPr/>
            </p:nvSpPr>
            <p:spPr>
              <a:xfrm>
                <a:off x="479376" y="1268760"/>
                <a:ext cx="4784896"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Transformation of the </a:t>
                </a:r>
                <a14:m>
                  <m:oMath xmlns:m="http://schemas.openxmlformats.org/officeDocument/2006/math">
                    <m:r>
                      <a:rPr lang="en-GB" sz="1800" i="1" noProof="0" smtClean="0">
                        <a:latin typeface="Cambria Math" panose="02040503050406030204" pitchFamily="18" charset="0"/>
                      </a:rPr>
                      <m:t>𝑐</m:t>
                    </m:r>
                  </m:oMath>
                </a14:m>
                <a:r>
                  <a:rPr lang="en-GB" noProof="0" dirty="0"/>
                  <a:t>-operators</a:t>
                </a:r>
              </a:p>
            </p:txBody>
          </p:sp>
        </mc:Choice>
        <mc:Fallback xmlns="">
          <p:sp>
            <p:nvSpPr>
              <p:cNvPr id="10" name="Espace réservé du contenu 8">
                <a:extLst>
                  <a:ext uri="{FF2B5EF4-FFF2-40B4-BE49-F238E27FC236}">
                    <a16:creationId xmlns:a16="http://schemas.microsoft.com/office/drawing/2014/main" id="{870D4623-8288-2A00-1F00-B3352DF85910}"/>
                  </a:ext>
                </a:extLst>
              </p:cNvPr>
              <p:cNvSpPr txBox="1">
                <a:spLocks noRot="1" noChangeAspect="1" noMove="1" noResize="1" noEditPoints="1" noAdjustHandles="1" noChangeArrowheads="1" noChangeShapeType="1" noTextEdit="1"/>
              </p:cNvSpPr>
              <p:nvPr/>
            </p:nvSpPr>
            <p:spPr>
              <a:xfrm>
                <a:off x="479376" y="1268760"/>
                <a:ext cx="4784896" cy="338554"/>
              </a:xfrm>
              <a:prstGeom prst="rect">
                <a:avLst/>
              </a:prstGeom>
              <a:blipFill>
                <a:blip r:embed="rId2"/>
                <a:stretch>
                  <a:fillRect l="-2675" t="-10714" b="-16071"/>
                </a:stretch>
              </a:blipFill>
            </p:spPr>
            <p:txBody>
              <a:bodyPr/>
              <a:lstStyle/>
              <a:p>
                <a:r>
                  <a:rPr lang="en-GB">
                    <a:noFill/>
                  </a:rPr>
                  <a:t> </a:t>
                </a:r>
              </a:p>
            </p:txBody>
          </p:sp>
        </mc:Fallback>
      </mc:AlternateContent>
      <p:grpSp>
        <p:nvGrpSpPr>
          <p:cNvPr id="19" name="Groupe 18">
            <a:extLst>
              <a:ext uri="{FF2B5EF4-FFF2-40B4-BE49-F238E27FC236}">
                <a16:creationId xmlns:a16="http://schemas.microsoft.com/office/drawing/2014/main" id="{9581E851-8B2D-5002-3FD7-0BD0D894C363}"/>
              </a:ext>
            </a:extLst>
          </p:cNvPr>
          <p:cNvGrpSpPr/>
          <p:nvPr/>
        </p:nvGrpSpPr>
        <p:grpSpPr>
          <a:xfrm>
            <a:off x="623392" y="1679322"/>
            <a:ext cx="3202209" cy="714162"/>
            <a:chOff x="479376" y="1634718"/>
            <a:chExt cx="3972479" cy="885949"/>
          </a:xfrm>
        </p:grpSpPr>
        <p:pic>
          <p:nvPicPr>
            <p:cNvPr id="16" name="Image 15">
              <a:extLst>
                <a:ext uri="{FF2B5EF4-FFF2-40B4-BE49-F238E27FC236}">
                  <a16:creationId xmlns:a16="http://schemas.microsoft.com/office/drawing/2014/main" id="{D2C10848-122C-4DFA-64FC-8BAB62995D11}"/>
                </a:ext>
              </a:extLst>
            </p:cNvPr>
            <p:cNvPicPr>
              <a:picLocks noChangeAspect="1"/>
            </p:cNvPicPr>
            <p:nvPr/>
          </p:nvPicPr>
          <p:blipFill>
            <a:blip r:embed="rId3"/>
            <a:stretch>
              <a:fillRect/>
            </a:stretch>
          </p:blipFill>
          <p:spPr>
            <a:xfrm>
              <a:off x="479376" y="1864006"/>
              <a:ext cx="876422" cy="304843"/>
            </a:xfrm>
            <a:prstGeom prst="rect">
              <a:avLst/>
            </a:prstGeom>
          </p:spPr>
        </p:pic>
        <p:pic>
          <p:nvPicPr>
            <p:cNvPr id="18" name="Image 17">
              <a:extLst>
                <a:ext uri="{FF2B5EF4-FFF2-40B4-BE49-F238E27FC236}">
                  <a16:creationId xmlns:a16="http://schemas.microsoft.com/office/drawing/2014/main" id="{5A0F5801-0345-DE84-E3C4-ABF4C1233FE5}"/>
                </a:ext>
              </a:extLst>
            </p:cNvPr>
            <p:cNvPicPr>
              <a:picLocks noChangeAspect="1"/>
            </p:cNvPicPr>
            <p:nvPr/>
          </p:nvPicPr>
          <p:blipFill>
            <a:blip r:embed="rId4"/>
            <a:stretch>
              <a:fillRect/>
            </a:stretch>
          </p:blipFill>
          <p:spPr>
            <a:xfrm>
              <a:off x="1355798" y="1634718"/>
              <a:ext cx="3096057" cy="885949"/>
            </a:xfrm>
            <a:prstGeom prst="rect">
              <a:avLst/>
            </a:prstGeom>
          </p:spPr>
        </p:pic>
      </p:grpSp>
      <p:grpSp>
        <p:nvGrpSpPr>
          <p:cNvPr id="24" name="Groupe 23">
            <a:extLst>
              <a:ext uri="{FF2B5EF4-FFF2-40B4-BE49-F238E27FC236}">
                <a16:creationId xmlns:a16="http://schemas.microsoft.com/office/drawing/2014/main" id="{07736617-FE53-8AE6-BD91-882B7DF1BED4}"/>
              </a:ext>
            </a:extLst>
          </p:cNvPr>
          <p:cNvGrpSpPr/>
          <p:nvPr/>
        </p:nvGrpSpPr>
        <p:grpSpPr>
          <a:xfrm>
            <a:off x="598970" y="2540383"/>
            <a:ext cx="3226631" cy="715119"/>
            <a:chOff x="493105" y="2559389"/>
            <a:chExt cx="3997418" cy="885949"/>
          </a:xfrm>
        </p:grpSpPr>
        <p:pic>
          <p:nvPicPr>
            <p:cNvPr id="21" name="Image 20">
              <a:extLst>
                <a:ext uri="{FF2B5EF4-FFF2-40B4-BE49-F238E27FC236}">
                  <a16:creationId xmlns:a16="http://schemas.microsoft.com/office/drawing/2014/main" id="{B47A8626-8986-DC6B-ACAE-6FDC07B0758A}"/>
                </a:ext>
              </a:extLst>
            </p:cNvPr>
            <p:cNvPicPr>
              <a:picLocks noChangeAspect="1"/>
            </p:cNvPicPr>
            <p:nvPr/>
          </p:nvPicPr>
          <p:blipFill>
            <a:blip r:embed="rId5"/>
            <a:stretch>
              <a:fillRect/>
            </a:stretch>
          </p:blipFill>
          <p:spPr>
            <a:xfrm>
              <a:off x="965781" y="2559389"/>
              <a:ext cx="3524742" cy="885949"/>
            </a:xfrm>
            <a:prstGeom prst="rect">
              <a:avLst/>
            </a:prstGeom>
          </p:spPr>
        </p:pic>
        <p:pic>
          <p:nvPicPr>
            <p:cNvPr id="23" name="Image 22">
              <a:extLst>
                <a:ext uri="{FF2B5EF4-FFF2-40B4-BE49-F238E27FC236}">
                  <a16:creationId xmlns:a16="http://schemas.microsoft.com/office/drawing/2014/main" id="{5DD7096C-66B1-DBD9-E2DC-2E9EF14312C7}"/>
                </a:ext>
              </a:extLst>
            </p:cNvPr>
            <p:cNvPicPr>
              <a:picLocks noChangeAspect="1"/>
            </p:cNvPicPr>
            <p:nvPr/>
          </p:nvPicPr>
          <p:blipFill>
            <a:blip r:embed="rId6"/>
            <a:stretch>
              <a:fillRect/>
            </a:stretch>
          </p:blipFill>
          <p:spPr>
            <a:xfrm>
              <a:off x="493105" y="2569499"/>
              <a:ext cx="562053" cy="485843"/>
            </a:xfrm>
            <a:prstGeom prst="rect">
              <a:avLst/>
            </a:prstGeom>
          </p:spPr>
        </p:pic>
      </p:grpSp>
      <p:pic>
        <p:nvPicPr>
          <p:cNvPr id="26" name="Image 25">
            <a:extLst>
              <a:ext uri="{FF2B5EF4-FFF2-40B4-BE49-F238E27FC236}">
                <a16:creationId xmlns:a16="http://schemas.microsoft.com/office/drawing/2014/main" id="{F69DA38E-B85A-FF04-A330-511B4C411019}"/>
              </a:ext>
            </a:extLst>
          </p:cNvPr>
          <p:cNvPicPr>
            <a:picLocks noChangeAspect="1"/>
          </p:cNvPicPr>
          <p:nvPr/>
        </p:nvPicPr>
        <p:blipFill>
          <a:blip r:embed="rId7"/>
          <a:stretch>
            <a:fillRect/>
          </a:stretch>
        </p:blipFill>
        <p:spPr>
          <a:xfrm>
            <a:off x="491212" y="4496337"/>
            <a:ext cx="6675089" cy="805500"/>
          </a:xfrm>
          <a:prstGeom prst="rect">
            <a:avLst/>
          </a:prstGeom>
        </p:spPr>
      </p:pic>
      <p:pic>
        <p:nvPicPr>
          <p:cNvPr id="28" name="Image 27">
            <a:extLst>
              <a:ext uri="{FF2B5EF4-FFF2-40B4-BE49-F238E27FC236}">
                <a16:creationId xmlns:a16="http://schemas.microsoft.com/office/drawing/2014/main" id="{26371487-1CB7-2D08-86B9-9E5030B2D2BB}"/>
              </a:ext>
            </a:extLst>
          </p:cNvPr>
          <p:cNvPicPr>
            <a:picLocks noChangeAspect="1"/>
          </p:cNvPicPr>
          <p:nvPr/>
        </p:nvPicPr>
        <p:blipFill>
          <a:blip r:embed="rId8"/>
          <a:stretch>
            <a:fillRect/>
          </a:stretch>
        </p:blipFill>
        <p:spPr>
          <a:xfrm>
            <a:off x="566763" y="3985970"/>
            <a:ext cx="2216869" cy="418710"/>
          </a:xfrm>
          <a:prstGeom prst="rect">
            <a:avLst/>
          </a:prstGeom>
        </p:spPr>
      </p:pic>
      <p:sp>
        <p:nvSpPr>
          <p:cNvPr id="29" name="Rectangle 28">
            <a:extLst>
              <a:ext uri="{FF2B5EF4-FFF2-40B4-BE49-F238E27FC236}">
                <a16:creationId xmlns:a16="http://schemas.microsoft.com/office/drawing/2014/main" id="{6DF64847-5DA8-6268-B77E-EF8E381B35E5}"/>
              </a:ext>
            </a:extLst>
          </p:cNvPr>
          <p:cNvSpPr/>
          <p:nvPr/>
        </p:nvSpPr>
        <p:spPr>
          <a:xfrm>
            <a:off x="8184232" y="1096999"/>
            <a:ext cx="2232248" cy="582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noProof="0" dirty="0"/>
              <a:t>Build the matrix</a:t>
            </a:r>
          </a:p>
        </p:txBody>
      </p:sp>
      <p:sp>
        <p:nvSpPr>
          <p:cNvPr id="30" name="Rectangle 29">
            <a:extLst>
              <a:ext uri="{FF2B5EF4-FFF2-40B4-BE49-F238E27FC236}">
                <a16:creationId xmlns:a16="http://schemas.microsoft.com/office/drawing/2014/main" id="{3348E966-6626-02C5-62FD-04BC9B8CF030}"/>
              </a:ext>
            </a:extLst>
          </p:cNvPr>
          <p:cNvSpPr/>
          <p:nvPr/>
        </p:nvSpPr>
        <p:spPr>
          <a:xfrm>
            <a:off x="8184232" y="1838565"/>
            <a:ext cx="2232248" cy="582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noProof="0" dirty="0"/>
              <a:t>Diagonalize</a:t>
            </a:r>
          </a:p>
        </p:txBody>
      </p:sp>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DC66D8C1-B4BB-B64B-FF86-0A8B1633FAB7}"/>
                  </a:ext>
                </a:extLst>
              </p:cNvPr>
              <p:cNvSpPr/>
              <p:nvPr/>
            </p:nvSpPr>
            <p:spPr>
              <a:xfrm>
                <a:off x="8184232" y="2564904"/>
                <a:ext cx="2232248" cy="582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noProof="0" dirty="0"/>
                  <a:t>Compute</a:t>
                </a:r>
                <a:r>
                  <a:rPr lang="en-GB" noProof="0" dirty="0"/>
                  <a:t> </a:t>
                </a:r>
                <a14:m>
                  <m:oMath xmlns:m="http://schemas.openxmlformats.org/officeDocument/2006/math">
                    <m:r>
                      <a:rPr lang="en-GB" i="1" noProof="0" smtClean="0">
                        <a:latin typeface="Cambria Math" panose="02040503050406030204" pitchFamily="18" charset="0"/>
                        <a:ea typeface="Cambria Math" panose="02040503050406030204" pitchFamily="18" charset="0"/>
                      </a:rPr>
                      <m:t>∆</m:t>
                    </m:r>
                  </m:oMath>
                </a14:m>
                <a:endParaRPr lang="en-GB" noProof="0" dirty="0"/>
              </a:p>
            </p:txBody>
          </p:sp>
        </mc:Choice>
        <mc:Fallback xmlns="">
          <p:sp>
            <p:nvSpPr>
              <p:cNvPr id="31" name="Rectangle 30">
                <a:extLst>
                  <a:ext uri="{FF2B5EF4-FFF2-40B4-BE49-F238E27FC236}">
                    <a16:creationId xmlns:a16="http://schemas.microsoft.com/office/drawing/2014/main" id="{DC66D8C1-B4BB-B64B-FF86-0A8B1633FAB7}"/>
                  </a:ext>
                </a:extLst>
              </p:cNvPr>
              <p:cNvSpPr>
                <a:spLocks noRot="1" noChangeAspect="1" noMove="1" noResize="1" noEditPoints="1" noAdjustHandles="1" noChangeArrowheads="1" noChangeShapeType="1" noTextEdit="1"/>
              </p:cNvSpPr>
              <p:nvPr/>
            </p:nvSpPr>
            <p:spPr>
              <a:xfrm>
                <a:off x="8184232" y="2564904"/>
                <a:ext cx="2232248" cy="582323"/>
              </a:xfrm>
              <a:prstGeom prst="rect">
                <a:avLst/>
              </a:prstGeom>
              <a:blipFill>
                <a:blip r:embed="rId9"/>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Rectangle : avec coins rognés en diagonale 33">
                <a:extLst>
                  <a:ext uri="{FF2B5EF4-FFF2-40B4-BE49-F238E27FC236}">
                    <a16:creationId xmlns:a16="http://schemas.microsoft.com/office/drawing/2014/main" id="{7B259358-F8B0-81AC-2E93-7C53D76A5779}"/>
                  </a:ext>
                </a:extLst>
              </p:cNvPr>
              <p:cNvSpPr/>
              <p:nvPr/>
            </p:nvSpPr>
            <p:spPr>
              <a:xfrm>
                <a:off x="8184231" y="3297576"/>
                <a:ext cx="2232247" cy="688394"/>
              </a:xfrm>
              <a:prstGeom prst="snip2Diag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noProof="0" dirty="0"/>
                  <a:t>Converged since last update of </a:t>
                </a:r>
                <a14:m>
                  <m:oMath xmlns:m="http://schemas.openxmlformats.org/officeDocument/2006/math">
                    <m:r>
                      <a:rPr lang="en-GB" i="1" noProof="0" smtClean="0">
                        <a:latin typeface="Cambria Math" panose="02040503050406030204" pitchFamily="18" charset="0"/>
                        <a:ea typeface="Cambria Math" panose="02040503050406030204" pitchFamily="18" charset="0"/>
                      </a:rPr>
                      <m:t>∆</m:t>
                    </m:r>
                  </m:oMath>
                </a14:m>
                <a:r>
                  <a:rPr lang="en-GB" noProof="0" dirty="0"/>
                  <a:t>?</a:t>
                </a:r>
              </a:p>
            </p:txBody>
          </p:sp>
        </mc:Choice>
        <mc:Fallback xmlns="">
          <p:sp>
            <p:nvSpPr>
              <p:cNvPr id="34" name="Rectangle : avec coins rognés en diagonale 33">
                <a:extLst>
                  <a:ext uri="{FF2B5EF4-FFF2-40B4-BE49-F238E27FC236}">
                    <a16:creationId xmlns:a16="http://schemas.microsoft.com/office/drawing/2014/main" id="{7B259358-F8B0-81AC-2E93-7C53D76A5779}"/>
                  </a:ext>
                </a:extLst>
              </p:cNvPr>
              <p:cNvSpPr>
                <a:spLocks noRot="1" noChangeAspect="1" noMove="1" noResize="1" noEditPoints="1" noAdjustHandles="1" noChangeArrowheads="1" noChangeShapeType="1" noTextEdit="1"/>
              </p:cNvSpPr>
              <p:nvPr/>
            </p:nvSpPr>
            <p:spPr>
              <a:xfrm>
                <a:off x="8184231" y="3297576"/>
                <a:ext cx="2232247" cy="688394"/>
              </a:xfrm>
              <a:prstGeom prst="snip2DiagRect">
                <a:avLst/>
              </a:prstGeom>
              <a:blipFill>
                <a:blip r:embed="rId10"/>
                <a:stretch>
                  <a:fillRect r="-820" b="-7965"/>
                </a:stretch>
              </a:blipFill>
              <a:ln>
                <a:noFill/>
              </a:ln>
            </p:spPr>
            <p:txBody>
              <a:bodyPr/>
              <a:lstStyle/>
              <a:p>
                <a:r>
                  <a:rPr lang="en-GB">
                    <a:noFill/>
                  </a:rPr>
                  <a:t> </a:t>
                </a:r>
              </a:p>
            </p:txBody>
          </p:sp>
        </mc:Fallback>
      </mc:AlternateContent>
      <p:cxnSp>
        <p:nvCxnSpPr>
          <p:cNvPr id="36" name="Connecteur droit avec flèche 35">
            <a:extLst>
              <a:ext uri="{FF2B5EF4-FFF2-40B4-BE49-F238E27FC236}">
                <a16:creationId xmlns:a16="http://schemas.microsoft.com/office/drawing/2014/main" id="{70459044-0163-CC4A-C07D-93F4C45A9D88}"/>
              </a:ext>
            </a:extLst>
          </p:cNvPr>
          <p:cNvCxnSpPr>
            <a:cxnSpLocks/>
            <a:endCxn id="29" idx="3"/>
          </p:cNvCxnSpPr>
          <p:nvPr/>
        </p:nvCxnSpPr>
        <p:spPr>
          <a:xfrm flipH="1">
            <a:off x="10416480" y="1388161"/>
            <a:ext cx="576064" cy="0"/>
          </a:xfrm>
          <a:prstGeom prst="straightConnector1">
            <a:avLst/>
          </a:prstGeom>
          <a:ln w="38100">
            <a:solidFill>
              <a:schemeClr val="tx2"/>
            </a:solidFill>
            <a:tailEnd type="stealth"/>
          </a:ln>
          <a:effectLst/>
        </p:spPr>
        <p:style>
          <a:lnRef idx="2">
            <a:schemeClr val="accent1"/>
          </a:lnRef>
          <a:fillRef idx="0">
            <a:schemeClr val="accent1"/>
          </a:fillRef>
          <a:effectRef idx="1">
            <a:schemeClr val="accent1"/>
          </a:effectRef>
          <a:fontRef idx="minor">
            <a:schemeClr val="tx1"/>
          </a:fontRef>
        </p:style>
      </p:cxnSp>
      <p:cxnSp>
        <p:nvCxnSpPr>
          <p:cNvPr id="38" name="Connecteur droit avec flèche 37">
            <a:extLst>
              <a:ext uri="{FF2B5EF4-FFF2-40B4-BE49-F238E27FC236}">
                <a16:creationId xmlns:a16="http://schemas.microsoft.com/office/drawing/2014/main" id="{A4490884-CAD0-8E92-2983-246A4129FF75}"/>
              </a:ext>
            </a:extLst>
          </p:cNvPr>
          <p:cNvCxnSpPr>
            <a:cxnSpLocks/>
          </p:cNvCxnSpPr>
          <p:nvPr/>
        </p:nvCxnSpPr>
        <p:spPr>
          <a:xfrm flipV="1">
            <a:off x="10992544" y="1388161"/>
            <a:ext cx="0" cy="2400879"/>
          </a:xfrm>
          <a:prstGeom prst="straightConnector1">
            <a:avLst/>
          </a:prstGeom>
          <a:ln w="38100">
            <a:solidFill>
              <a:schemeClr val="tx2"/>
            </a:solidFill>
            <a:tailEnd type="none"/>
          </a:ln>
          <a:effectLst/>
        </p:spPr>
        <p:style>
          <a:lnRef idx="2">
            <a:schemeClr val="accent1"/>
          </a:lnRef>
          <a:fillRef idx="0">
            <a:schemeClr val="accent1"/>
          </a:fillRef>
          <a:effectRef idx="1">
            <a:schemeClr val="accent1"/>
          </a:effectRef>
          <a:fontRef idx="minor">
            <a:schemeClr val="tx1"/>
          </a:fontRef>
        </p:style>
      </p:cxnSp>
      <p:cxnSp>
        <p:nvCxnSpPr>
          <p:cNvPr id="40" name="Connecteur droit avec flèche 39">
            <a:extLst>
              <a:ext uri="{FF2B5EF4-FFF2-40B4-BE49-F238E27FC236}">
                <a16:creationId xmlns:a16="http://schemas.microsoft.com/office/drawing/2014/main" id="{4FE25C05-B5E2-A217-0B44-D59F6F308761}"/>
              </a:ext>
            </a:extLst>
          </p:cNvPr>
          <p:cNvCxnSpPr>
            <a:cxnSpLocks/>
            <a:endCxn id="34" idx="0"/>
          </p:cNvCxnSpPr>
          <p:nvPr/>
        </p:nvCxnSpPr>
        <p:spPr>
          <a:xfrm flipH="1">
            <a:off x="10416478" y="3641773"/>
            <a:ext cx="576063" cy="0"/>
          </a:xfrm>
          <a:prstGeom prst="straightConnector1">
            <a:avLst/>
          </a:prstGeom>
          <a:ln w="38100">
            <a:solidFill>
              <a:schemeClr val="tx2"/>
            </a:solidFill>
            <a:tailEnd type="none"/>
          </a:ln>
          <a:effectLst/>
        </p:spPr>
        <p:style>
          <a:lnRef idx="2">
            <a:schemeClr val="accent1"/>
          </a:lnRef>
          <a:fillRef idx="0">
            <a:schemeClr val="accent1"/>
          </a:fillRef>
          <a:effectRef idx="1">
            <a:schemeClr val="accent1"/>
          </a:effectRef>
          <a:fontRef idx="minor">
            <a:schemeClr val="tx1"/>
          </a:fontRef>
        </p:style>
      </p:cxnSp>
      <p:cxnSp>
        <p:nvCxnSpPr>
          <p:cNvPr id="43" name="Connecteur droit avec flèche 42">
            <a:extLst>
              <a:ext uri="{FF2B5EF4-FFF2-40B4-BE49-F238E27FC236}">
                <a16:creationId xmlns:a16="http://schemas.microsoft.com/office/drawing/2014/main" id="{522E8CC9-4572-9ABB-9717-1846A2DEB29F}"/>
              </a:ext>
            </a:extLst>
          </p:cNvPr>
          <p:cNvCxnSpPr>
            <a:cxnSpLocks/>
          </p:cNvCxnSpPr>
          <p:nvPr/>
        </p:nvCxnSpPr>
        <p:spPr>
          <a:xfrm>
            <a:off x="9336360" y="3985970"/>
            <a:ext cx="0" cy="524781"/>
          </a:xfrm>
          <a:prstGeom prst="straightConnector1">
            <a:avLst/>
          </a:prstGeom>
          <a:ln w="38100">
            <a:solidFill>
              <a:schemeClr val="tx2"/>
            </a:solidFill>
            <a:tailEnd type="stealth"/>
          </a:ln>
          <a:effectLst/>
        </p:spPr>
        <p:style>
          <a:lnRef idx="2">
            <a:schemeClr val="accent1"/>
          </a:lnRef>
          <a:fillRef idx="0">
            <a:schemeClr val="accent1"/>
          </a:fillRef>
          <a:effectRef idx="1">
            <a:schemeClr val="accent1"/>
          </a:effectRef>
          <a:fontRef idx="minor">
            <a:schemeClr val="tx1"/>
          </a:fontRef>
        </p:style>
      </p:cxnSp>
      <p:sp>
        <p:nvSpPr>
          <p:cNvPr id="45" name="Rectangle 44">
            <a:extLst>
              <a:ext uri="{FF2B5EF4-FFF2-40B4-BE49-F238E27FC236}">
                <a16:creationId xmlns:a16="http://schemas.microsoft.com/office/drawing/2014/main" id="{267E3328-AAD0-15FC-EB21-8C44A9930AB1}"/>
              </a:ext>
            </a:extLst>
          </p:cNvPr>
          <p:cNvSpPr/>
          <p:nvPr/>
        </p:nvSpPr>
        <p:spPr>
          <a:xfrm>
            <a:off x="8184230" y="4540800"/>
            <a:ext cx="2232248" cy="582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noProof="0" dirty="0"/>
              <a:t>Finished</a:t>
            </a:r>
          </a:p>
        </p:txBody>
      </p:sp>
      <p:cxnSp>
        <p:nvCxnSpPr>
          <p:cNvPr id="48" name="Connecteur droit avec flèche 47">
            <a:extLst>
              <a:ext uri="{FF2B5EF4-FFF2-40B4-BE49-F238E27FC236}">
                <a16:creationId xmlns:a16="http://schemas.microsoft.com/office/drawing/2014/main" id="{E3952FE4-3684-3441-9F57-3D3EE2ECCA2E}"/>
              </a:ext>
            </a:extLst>
          </p:cNvPr>
          <p:cNvCxnSpPr>
            <a:cxnSpLocks/>
          </p:cNvCxnSpPr>
          <p:nvPr/>
        </p:nvCxnSpPr>
        <p:spPr>
          <a:xfrm>
            <a:off x="7968208" y="1847493"/>
            <a:ext cx="0" cy="1450083"/>
          </a:xfrm>
          <a:prstGeom prst="straightConnector1">
            <a:avLst/>
          </a:prstGeom>
          <a:ln w="38100">
            <a:solidFill>
              <a:schemeClr val="accent6"/>
            </a:solidFill>
            <a:tailEnd type="stealth"/>
          </a:ln>
          <a:effectLst/>
        </p:spPr>
        <p:style>
          <a:lnRef idx="2">
            <a:schemeClr val="accent1"/>
          </a:lnRef>
          <a:fillRef idx="0">
            <a:schemeClr val="accent1"/>
          </a:fillRef>
          <a:effectRef idx="1">
            <a:schemeClr val="accent1"/>
          </a:effectRef>
          <a:fontRef idx="minor">
            <a:schemeClr val="tx1"/>
          </a:fontRef>
        </p:style>
      </p:cxnSp>
      <p:sp>
        <p:nvSpPr>
          <p:cNvPr id="50" name="ZoneTexte 49">
            <a:extLst>
              <a:ext uri="{FF2B5EF4-FFF2-40B4-BE49-F238E27FC236}">
                <a16:creationId xmlns:a16="http://schemas.microsoft.com/office/drawing/2014/main" id="{E24D4501-EDD6-EC85-7E08-90E47FC3F9E3}"/>
              </a:ext>
            </a:extLst>
          </p:cNvPr>
          <p:cNvSpPr txBox="1"/>
          <p:nvPr/>
        </p:nvSpPr>
        <p:spPr>
          <a:xfrm>
            <a:off x="10725602" y="3763905"/>
            <a:ext cx="864096" cy="338554"/>
          </a:xfrm>
          <a:prstGeom prst="rect">
            <a:avLst/>
          </a:prstGeom>
          <a:noFill/>
        </p:spPr>
        <p:txBody>
          <a:bodyPr wrap="square" rtlCol="0">
            <a:spAutoFit/>
          </a:bodyPr>
          <a:lstStyle/>
          <a:p>
            <a:r>
              <a:rPr lang="en-GB" sz="1600" noProof="0" dirty="0"/>
              <a:t>No</a:t>
            </a:r>
          </a:p>
        </p:txBody>
      </p:sp>
      <p:sp>
        <p:nvSpPr>
          <p:cNvPr id="51" name="ZoneTexte 50">
            <a:extLst>
              <a:ext uri="{FF2B5EF4-FFF2-40B4-BE49-F238E27FC236}">
                <a16:creationId xmlns:a16="http://schemas.microsoft.com/office/drawing/2014/main" id="{EAA87B0F-2FF9-B597-AE4B-EF144C746370}"/>
              </a:ext>
            </a:extLst>
          </p:cNvPr>
          <p:cNvSpPr txBox="1"/>
          <p:nvPr/>
        </p:nvSpPr>
        <p:spPr>
          <a:xfrm>
            <a:off x="9397707" y="4078719"/>
            <a:ext cx="864096" cy="338554"/>
          </a:xfrm>
          <a:prstGeom prst="rect">
            <a:avLst/>
          </a:prstGeom>
          <a:noFill/>
        </p:spPr>
        <p:txBody>
          <a:bodyPr wrap="square" rtlCol="0">
            <a:spAutoFit/>
          </a:bodyPr>
          <a:lstStyle/>
          <a:p>
            <a:r>
              <a:rPr lang="en-GB" sz="1600" noProof="0" dirty="0"/>
              <a:t>Yes</a:t>
            </a:r>
          </a:p>
        </p:txBody>
      </p:sp>
      <mc:AlternateContent xmlns:mc="http://schemas.openxmlformats.org/markup-compatibility/2006" xmlns:a14="http://schemas.microsoft.com/office/drawing/2010/main">
        <mc:Choice Requires="a14">
          <p:sp>
            <p:nvSpPr>
              <p:cNvPr id="52" name="Espace réservé du contenu 8">
                <a:extLst>
                  <a:ext uri="{FF2B5EF4-FFF2-40B4-BE49-F238E27FC236}">
                    <a16:creationId xmlns:a16="http://schemas.microsoft.com/office/drawing/2014/main" id="{8250F809-EB3C-519A-B993-7D2F4CD22CD3}"/>
                  </a:ext>
                </a:extLst>
              </p:cNvPr>
              <p:cNvSpPr txBox="1">
                <a:spLocks/>
              </p:cNvSpPr>
              <p:nvPr/>
            </p:nvSpPr>
            <p:spPr>
              <a:xfrm>
                <a:off x="479376" y="3594502"/>
                <a:ext cx="4784896"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Transformation of </a:t>
                </a:r>
                <a14:m>
                  <m:oMath xmlns:m="http://schemas.openxmlformats.org/officeDocument/2006/math">
                    <m:r>
                      <a:rPr lang="en-GB" sz="1800" i="1" noProof="0" smtClean="0">
                        <a:latin typeface="Cambria Math" panose="02040503050406030204" pitchFamily="18" charset="0"/>
                        <a:ea typeface="Cambria Math" panose="02040503050406030204" pitchFamily="18" charset="0"/>
                      </a:rPr>
                      <m:t>∆</m:t>
                    </m:r>
                  </m:oMath>
                </a14:m>
                <a:endParaRPr lang="en-GB" sz="1800" noProof="0" dirty="0"/>
              </a:p>
            </p:txBody>
          </p:sp>
        </mc:Choice>
        <mc:Fallback xmlns="">
          <p:sp>
            <p:nvSpPr>
              <p:cNvPr id="52" name="Espace réservé du contenu 8">
                <a:extLst>
                  <a:ext uri="{FF2B5EF4-FFF2-40B4-BE49-F238E27FC236}">
                    <a16:creationId xmlns:a16="http://schemas.microsoft.com/office/drawing/2014/main" id="{8250F809-EB3C-519A-B993-7D2F4CD22CD3}"/>
                  </a:ext>
                </a:extLst>
              </p:cNvPr>
              <p:cNvSpPr txBox="1">
                <a:spLocks noRot="1" noChangeAspect="1" noMove="1" noResize="1" noEditPoints="1" noAdjustHandles="1" noChangeArrowheads="1" noChangeShapeType="1" noTextEdit="1"/>
              </p:cNvSpPr>
              <p:nvPr/>
            </p:nvSpPr>
            <p:spPr>
              <a:xfrm>
                <a:off x="479376" y="3594502"/>
                <a:ext cx="4784896" cy="338554"/>
              </a:xfrm>
              <a:prstGeom prst="rect">
                <a:avLst/>
              </a:prstGeom>
              <a:blipFill>
                <a:blip r:embed="rId11"/>
                <a:stretch>
                  <a:fillRect l="-2675" t="-10909" b="-18182"/>
                </a:stretch>
              </a:blipFill>
            </p:spPr>
            <p:txBody>
              <a:bodyPr/>
              <a:lstStyle/>
              <a:p>
                <a:r>
                  <a:rPr lang="en-GB">
                    <a:noFill/>
                  </a:rPr>
                  <a:t> </a:t>
                </a:r>
              </a:p>
            </p:txBody>
          </p:sp>
        </mc:Fallback>
      </mc:AlternateContent>
    </p:spTree>
    <p:extLst>
      <p:ext uri="{BB962C8B-B14F-4D97-AF65-F5344CB8AC3E}">
        <p14:creationId xmlns:p14="http://schemas.microsoft.com/office/powerpoint/2010/main" val="179327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9" grpId="0" animBg="1"/>
      <p:bldP spid="30" grpId="0" animBg="1"/>
      <p:bldP spid="31" grpId="0" animBg="1"/>
      <p:bldP spid="34" grpId="0" animBg="1"/>
      <p:bldP spid="45" grpId="0" animBg="1"/>
      <p:bldP spid="50" grpId="0"/>
      <p:bldP spid="51" grpId="0"/>
      <p:bldP spid="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ACC23F-604E-AAC6-9C86-8737C8C2CB2A}"/>
              </a:ext>
            </a:extLst>
          </p:cNvPr>
          <p:cNvSpPr>
            <a:spLocks noGrp="1"/>
          </p:cNvSpPr>
          <p:nvPr>
            <p:ph type="title"/>
          </p:nvPr>
        </p:nvSpPr>
        <p:spPr/>
        <p:txBody>
          <a:bodyPr/>
          <a:lstStyle/>
          <a:p>
            <a:r>
              <a:rPr lang="en-GB" noProof="0" dirty="0"/>
              <a:t>Simulated system</a:t>
            </a:r>
          </a:p>
        </p:txBody>
      </p:sp>
      <p:sp>
        <p:nvSpPr>
          <p:cNvPr id="4" name="Espace réservé du pied de page 3">
            <a:extLst>
              <a:ext uri="{FF2B5EF4-FFF2-40B4-BE49-F238E27FC236}">
                <a16:creationId xmlns:a16="http://schemas.microsoft.com/office/drawing/2014/main" id="{0D420883-428E-C550-15D6-C8E000DE5361}"/>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42B38DAB-6D82-06B9-7349-3B1244F57D07}"/>
              </a:ext>
            </a:extLst>
          </p:cNvPr>
          <p:cNvSpPr>
            <a:spLocks noGrp="1"/>
          </p:cNvSpPr>
          <p:nvPr>
            <p:ph type="sldNum" sz="quarter" idx="4"/>
          </p:nvPr>
        </p:nvSpPr>
        <p:spPr/>
        <p:txBody>
          <a:bodyPr/>
          <a:lstStyle/>
          <a:p>
            <a:fld id="{C05EE493-AD2E-4872-B2F6-8F12A747F0A5}" type="slidenum">
              <a:rPr lang="en-GB" noProof="0" smtClean="0"/>
              <a:pPr/>
              <a:t>13</a:t>
            </a:fld>
            <a:endParaRPr lang="en-GB" noProof="0" dirty="0"/>
          </a:p>
        </p:txBody>
      </p:sp>
      <p:sp>
        <p:nvSpPr>
          <p:cNvPr id="6" name="Espace réservé de la date 5">
            <a:extLst>
              <a:ext uri="{FF2B5EF4-FFF2-40B4-BE49-F238E27FC236}">
                <a16:creationId xmlns:a16="http://schemas.microsoft.com/office/drawing/2014/main" id="{7CCBC3E8-E048-F332-8020-81335DBD81B8}"/>
              </a:ext>
            </a:extLst>
          </p:cNvPr>
          <p:cNvSpPr>
            <a:spLocks noGrp="1"/>
          </p:cNvSpPr>
          <p:nvPr>
            <p:ph type="dt" sz="half" idx="2"/>
          </p:nvPr>
        </p:nvSpPr>
        <p:spPr/>
        <p:txBody>
          <a:bodyPr/>
          <a:lstStyle/>
          <a:p>
            <a:r>
              <a:rPr lang="en-GB" noProof="0" dirty="0"/>
              <a:t>24.02.2025</a:t>
            </a:r>
          </a:p>
        </p:txBody>
      </p:sp>
      <p:pic>
        <p:nvPicPr>
          <p:cNvPr id="8" name="Image 7">
            <a:extLst>
              <a:ext uri="{FF2B5EF4-FFF2-40B4-BE49-F238E27FC236}">
                <a16:creationId xmlns:a16="http://schemas.microsoft.com/office/drawing/2014/main" id="{D1881CF9-0949-C4C0-F5E4-2F32D4539846}"/>
              </a:ext>
            </a:extLst>
          </p:cNvPr>
          <p:cNvPicPr>
            <a:picLocks noChangeAspect="1"/>
          </p:cNvPicPr>
          <p:nvPr/>
        </p:nvPicPr>
        <p:blipFill>
          <a:blip r:embed="rId2"/>
          <a:stretch>
            <a:fillRect/>
          </a:stretch>
        </p:blipFill>
        <p:spPr>
          <a:xfrm>
            <a:off x="6105475" y="908720"/>
            <a:ext cx="4543425" cy="2219325"/>
          </a:xfrm>
          <a:prstGeom prst="rect">
            <a:avLst/>
          </a:prstGeom>
        </p:spPr>
      </p:pic>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53842BFE-F27B-232C-E1CC-8007E51C4982}"/>
                  </a:ext>
                </a:extLst>
              </p:cNvPr>
              <p:cNvSpPr txBox="1"/>
              <p:nvPr/>
            </p:nvSpPr>
            <p:spPr>
              <a:xfrm>
                <a:off x="410121" y="1537094"/>
                <a:ext cx="4543425" cy="3332066"/>
              </a:xfrm>
              <a:prstGeom prst="rect">
                <a:avLst/>
              </a:prstGeom>
              <a:noFill/>
            </p:spPr>
            <p:txBody>
              <a:bodyPr wrap="square" rtlCol="0">
                <a:spAutoFit/>
              </a:bodyPr>
              <a:lstStyle/>
              <a:p>
                <a:endParaRPr lang="en-GB" sz="1600" noProof="0" dirty="0"/>
              </a:p>
              <a:p>
                <a:r>
                  <a:rPr lang="en-GB" sz="1600" noProof="0" dirty="0"/>
                  <a:t>Site indexing </a:t>
                </a:r>
                <a14:m>
                  <m:oMath xmlns:m="http://schemas.openxmlformats.org/officeDocument/2006/math">
                    <m:d>
                      <m:dPr>
                        <m:ctrlPr>
                          <a:rPr lang="en-GB" sz="1600" b="0" i="1" noProof="0" smtClean="0">
                            <a:latin typeface="Cambria Math" panose="02040503050406030204" pitchFamily="18" charset="0"/>
                          </a:rPr>
                        </m:ctrlPr>
                      </m:dPr>
                      <m:e>
                        <m:r>
                          <a:rPr lang="en-GB" sz="1600" b="0" i="1" noProof="0" smtClean="0">
                            <a:latin typeface="Cambria Math" panose="02040503050406030204" pitchFamily="18" charset="0"/>
                          </a:rPr>
                          <m:t>𝑥</m:t>
                        </m:r>
                        <m:r>
                          <a:rPr lang="en-GB" sz="1600" b="0" i="1" noProof="0" smtClean="0">
                            <a:latin typeface="Cambria Math" panose="02040503050406030204" pitchFamily="18" charset="0"/>
                          </a:rPr>
                          <m:t>,</m:t>
                        </m:r>
                        <m:r>
                          <a:rPr lang="en-GB" sz="1600" b="0" i="1" noProof="0" smtClean="0">
                            <a:latin typeface="Cambria Math" panose="02040503050406030204" pitchFamily="18" charset="0"/>
                          </a:rPr>
                          <m:t>𝑦</m:t>
                        </m:r>
                      </m:e>
                    </m:d>
                    <m:r>
                      <a:rPr lang="en-GB" sz="1600" b="0" i="1" noProof="0" smtClean="0">
                        <a:latin typeface="Cambria Math" panose="02040503050406030204" pitchFamily="18" charset="0"/>
                      </a:rPr>
                      <m:t>→</m:t>
                    </m:r>
                    <m:r>
                      <a:rPr lang="en-GB" sz="1600" b="0" i="1" noProof="0" smtClean="0">
                        <a:latin typeface="Cambria Math" panose="02040503050406030204" pitchFamily="18" charset="0"/>
                      </a:rPr>
                      <m:t>𝑖</m:t>
                    </m:r>
                  </m:oMath>
                </a14:m>
                <a:r>
                  <a:rPr lang="en-GB" sz="1600" noProof="0" dirty="0"/>
                  <a:t>.</a:t>
                </a:r>
              </a:p>
              <a:p>
                <a:r>
                  <a:rPr lang="en-GB" sz="1600" noProof="0" dirty="0"/>
                  <a:t>Size along </a:t>
                </a:r>
                <a14:m>
                  <m:oMath xmlns:m="http://schemas.openxmlformats.org/officeDocument/2006/math">
                    <m:r>
                      <a:rPr lang="en-GB" sz="1600" i="1" noProof="0" smtClean="0">
                        <a:latin typeface="Cambria Math" panose="02040503050406030204" pitchFamily="18" charset="0"/>
                      </a:rPr>
                      <m:t>𝑥</m:t>
                    </m:r>
                  </m:oMath>
                </a14:m>
                <a:r>
                  <a:rPr lang="en-GB" sz="1600" noProof="0" dirty="0"/>
                  <a:t>: </a:t>
                </a:r>
                <a14:m>
                  <m:oMath xmlns:m="http://schemas.openxmlformats.org/officeDocument/2006/math">
                    <m:sSub>
                      <m:sSubPr>
                        <m:ctrlPr>
                          <a:rPr lang="en-GB" sz="1600" i="1" noProof="0" smtClean="0">
                            <a:latin typeface="Cambria Math" panose="02040503050406030204" pitchFamily="18" charset="0"/>
                          </a:rPr>
                        </m:ctrlPr>
                      </m:sSubPr>
                      <m:e>
                        <m:r>
                          <a:rPr lang="en-GB" sz="1600" b="0" i="1" noProof="0" smtClean="0">
                            <a:latin typeface="Cambria Math" panose="02040503050406030204" pitchFamily="18" charset="0"/>
                          </a:rPr>
                          <m:t>𝑁</m:t>
                        </m:r>
                      </m:e>
                      <m:sub>
                        <m:r>
                          <a:rPr lang="en-GB" sz="1600" b="0" i="1" noProof="0" smtClean="0">
                            <a:latin typeface="Cambria Math" panose="02040503050406030204" pitchFamily="18" charset="0"/>
                          </a:rPr>
                          <m:t>𝑥</m:t>
                        </m:r>
                      </m:sub>
                    </m:sSub>
                  </m:oMath>
                </a14:m>
                <a:r>
                  <a:rPr lang="en-GB" sz="1600" noProof="0" dirty="0"/>
                  <a:t>, along </a:t>
                </a:r>
                <a14:m>
                  <m:oMath xmlns:m="http://schemas.openxmlformats.org/officeDocument/2006/math">
                    <m:r>
                      <a:rPr lang="en-GB" sz="1600" b="0" i="1" noProof="0" smtClean="0">
                        <a:latin typeface="Cambria Math" panose="02040503050406030204" pitchFamily="18" charset="0"/>
                      </a:rPr>
                      <m:t>𝑦</m:t>
                    </m:r>
                  </m:oMath>
                </a14:m>
                <a:r>
                  <a:rPr lang="en-GB" sz="1600" noProof="0" dirty="0"/>
                  <a:t>: </a:t>
                </a:r>
                <a14:m>
                  <m:oMath xmlns:m="http://schemas.openxmlformats.org/officeDocument/2006/math">
                    <m:sSub>
                      <m:sSubPr>
                        <m:ctrlPr>
                          <a:rPr lang="en-GB" sz="1600" i="1" noProof="0">
                            <a:latin typeface="Cambria Math" panose="02040503050406030204" pitchFamily="18" charset="0"/>
                          </a:rPr>
                        </m:ctrlPr>
                      </m:sSubPr>
                      <m:e>
                        <m:r>
                          <a:rPr lang="en-GB" sz="1600" i="1" noProof="0" smtClean="0">
                            <a:latin typeface="Cambria Math" panose="02040503050406030204" pitchFamily="18" charset="0"/>
                          </a:rPr>
                          <m:t>𝑁</m:t>
                        </m:r>
                      </m:e>
                      <m:sub>
                        <m:r>
                          <a:rPr lang="en-GB" sz="1600" b="0" i="1" noProof="0" smtClean="0">
                            <a:latin typeface="Cambria Math" panose="02040503050406030204" pitchFamily="18" charset="0"/>
                          </a:rPr>
                          <m:t>𝑦</m:t>
                        </m:r>
                      </m:sub>
                    </m:sSub>
                  </m:oMath>
                </a14:m>
                <a:r>
                  <a:rPr lang="en-GB" sz="1600" noProof="0" dirty="0"/>
                  <a:t>.</a:t>
                </a:r>
              </a:p>
              <a:p>
                <a:pPr/>
                <a:br>
                  <a:rPr lang="en-GB" sz="1600" noProof="0" dirty="0"/>
                </a:br>
                <a14:m>
                  <m:oMathPara xmlns:m="http://schemas.openxmlformats.org/officeDocument/2006/math">
                    <m:oMathParaPr>
                      <m:jc m:val="centerGroup"/>
                    </m:oMathParaPr>
                    <m:oMath xmlns:m="http://schemas.openxmlformats.org/officeDocument/2006/math">
                      <m:r>
                        <a:rPr lang="en-GB" sz="1600" b="0" i="1" noProof="0" smtClean="0">
                          <a:latin typeface="Cambria Math" panose="02040503050406030204" pitchFamily="18" charset="0"/>
                        </a:rPr>
                        <m:t>𝑖</m:t>
                      </m:r>
                      <m:r>
                        <a:rPr lang="en-GB" sz="1600" b="0" i="1" noProof="0" smtClean="0">
                          <a:latin typeface="Cambria Math" panose="02040503050406030204" pitchFamily="18" charset="0"/>
                          <a:ea typeface="Cambria Math" panose="02040503050406030204" pitchFamily="18" charset="0"/>
                        </a:rPr>
                        <m:t>∈{1,..,</m:t>
                      </m:r>
                      <m:sSub>
                        <m:sSubPr>
                          <m:ctrlPr>
                            <a:rPr lang="en-GB" sz="1600" i="1" noProof="0">
                              <a:latin typeface="Cambria Math" panose="02040503050406030204" pitchFamily="18" charset="0"/>
                            </a:rPr>
                          </m:ctrlPr>
                        </m:sSubPr>
                        <m:e>
                          <m:r>
                            <a:rPr lang="en-GB" sz="1600" i="1" noProof="0" smtClean="0">
                              <a:latin typeface="Cambria Math" panose="02040503050406030204" pitchFamily="18" charset="0"/>
                            </a:rPr>
                            <m:t>𝑁</m:t>
                          </m:r>
                        </m:e>
                        <m:sub>
                          <m:r>
                            <a:rPr lang="en-GB" sz="1600" i="1" noProof="0" smtClean="0">
                              <a:latin typeface="Cambria Math" panose="02040503050406030204" pitchFamily="18" charset="0"/>
                            </a:rPr>
                            <m:t>𝑥</m:t>
                          </m:r>
                        </m:sub>
                      </m:sSub>
                      <m:sSub>
                        <m:sSubPr>
                          <m:ctrlPr>
                            <a:rPr lang="en-GB" sz="1600" i="1" noProof="0">
                              <a:latin typeface="Cambria Math" panose="02040503050406030204" pitchFamily="18" charset="0"/>
                            </a:rPr>
                          </m:ctrlPr>
                        </m:sSubPr>
                        <m:e>
                          <m:r>
                            <a:rPr lang="en-GB" sz="1600" i="1" noProof="0" smtClean="0">
                              <a:latin typeface="Cambria Math" panose="02040503050406030204" pitchFamily="18" charset="0"/>
                            </a:rPr>
                            <m:t>𝑁</m:t>
                          </m:r>
                        </m:e>
                        <m:sub>
                          <m:r>
                            <a:rPr lang="en-GB" sz="1600" b="0" i="1" noProof="0" smtClean="0">
                              <a:latin typeface="Cambria Math" panose="02040503050406030204" pitchFamily="18" charset="0"/>
                            </a:rPr>
                            <m:t>𝑦</m:t>
                          </m:r>
                        </m:sub>
                      </m:sSub>
                      <m:r>
                        <a:rPr lang="en-GB" sz="1600" b="0" i="1" noProof="0" smtClean="0">
                          <a:latin typeface="Cambria Math" panose="02040503050406030204" pitchFamily="18" charset="0"/>
                          <a:ea typeface="Cambria Math" panose="02040503050406030204" pitchFamily="18" charset="0"/>
                        </a:rPr>
                        <m:t>}</m:t>
                      </m:r>
                    </m:oMath>
                  </m:oMathPara>
                </a14:m>
                <a:endParaRPr lang="en-GB" sz="1600" noProof="0" dirty="0"/>
              </a:p>
              <a:p>
                <a:endParaRPr lang="en-GB" sz="1600" noProof="0" dirty="0"/>
              </a:p>
              <a:p>
                <a:r>
                  <a:rPr lang="en-GB" sz="1600" noProof="0" dirty="0"/>
                  <a:t>Vertical periodic boundary conditions</a:t>
                </a:r>
              </a:p>
              <a:p>
                <a:endParaRPr lang="en-GB" sz="1600" noProof="0" dirty="0"/>
              </a:p>
              <a:p>
                <a:endParaRPr lang="en-GB" sz="1600" noProof="0" dirty="0"/>
              </a:p>
              <a:p>
                <a:endParaRPr lang="en-GB" sz="1600" noProof="0" dirty="0"/>
              </a:p>
              <a:p>
                <a:endParaRPr lang="en-GB" sz="1600" noProof="0" dirty="0"/>
              </a:p>
              <a:p>
                <a:r>
                  <a:rPr lang="en-GB" sz="1600" noProof="0" dirty="0"/>
                  <a:t>We take only the nearest neighbour into the interactions.</a:t>
                </a:r>
              </a:p>
            </p:txBody>
          </p:sp>
        </mc:Choice>
        <mc:Fallback xmlns="">
          <p:sp>
            <p:nvSpPr>
              <p:cNvPr id="10" name="ZoneTexte 9">
                <a:extLst>
                  <a:ext uri="{FF2B5EF4-FFF2-40B4-BE49-F238E27FC236}">
                    <a16:creationId xmlns:a16="http://schemas.microsoft.com/office/drawing/2014/main" id="{53842BFE-F27B-232C-E1CC-8007E51C4982}"/>
                  </a:ext>
                </a:extLst>
              </p:cNvPr>
              <p:cNvSpPr txBox="1">
                <a:spLocks noRot="1" noChangeAspect="1" noMove="1" noResize="1" noEditPoints="1" noAdjustHandles="1" noChangeArrowheads="1" noChangeShapeType="1" noTextEdit="1"/>
              </p:cNvSpPr>
              <p:nvPr/>
            </p:nvSpPr>
            <p:spPr>
              <a:xfrm>
                <a:off x="410121" y="1537094"/>
                <a:ext cx="4543425" cy="3332066"/>
              </a:xfrm>
              <a:prstGeom prst="rect">
                <a:avLst/>
              </a:prstGeom>
              <a:blipFill>
                <a:blip r:embed="rId3"/>
                <a:stretch>
                  <a:fillRect l="-670" b="-1463"/>
                </a:stretch>
              </a:blipFill>
            </p:spPr>
            <p:txBody>
              <a:bodyPr/>
              <a:lstStyle/>
              <a:p>
                <a:r>
                  <a:rPr lang="en-GB">
                    <a:noFill/>
                  </a:rPr>
                  <a:t> </a:t>
                </a:r>
              </a:p>
            </p:txBody>
          </p:sp>
        </mc:Fallback>
      </mc:AlternateContent>
      <p:pic>
        <p:nvPicPr>
          <p:cNvPr id="12" name="Image 11">
            <a:extLst>
              <a:ext uri="{FF2B5EF4-FFF2-40B4-BE49-F238E27FC236}">
                <a16:creationId xmlns:a16="http://schemas.microsoft.com/office/drawing/2014/main" id="{26476E50-4A46-36A1-469A-F9E01CCB5FBA}"/>
              </a:ext>
            </a:extLst>
          </p:cNvPr>
          <p:cNvPicPr>
            <a:picLocks noChangeAspect="1"/>
          </p:cNvPicPr>
          <p:nvPr/>
        </p:nvPicPr>
        <p:blipFill>
          <a:blip r:embed="rId4"/>
          <a:stretch>
            <a:fillRect/>
          </a:stretch>
        </p:blipFill>
        <p:spPr>
          <a:xfrm>
            <a:off x="529168" y="3388643"/>
            <a:ext cx="5181600" cy="342900"/>
          </a:xfrm>
          <a:prstGeom prst="rect">
            <a:avLst/>
          </a:prstGeom>
        </p:spPr>
      </p:pic>
      <p:sp>
        <p:nvSpPr>
          <p:cNvPr id="13" name="ZoneTexte 12">
            <a:extLst>
              <a:ext uri="{FF2B5EF4-FFF2-40B4-BE49-F238E27FC236}">
                <a16:creationId xmlns:a16="http://schemas.microsoft.com/office/drawing/2014/main" id="{045B0C33-7DAE-834A-509D-4A591D3E5EC1}"/>
              </a:ext>
            </a:extLst>
          </p:cNvPr>
          <p:cNvSpPr txBox="1"/>
          <p:nvPr/>
        </p:nvSpPr>
        <p:spPr>
          <a:xfrm>
            <a:off x="7440085" y="3375274"/>
            <a:ext cx="3744416" cy="830997"/>
          </a:xfrm>
          <a:prstGeom prst="rect">
            <a:avLst/>
          </a:prstGeom>
          <a:noFill/>
        </p:spPr>
        <p:txBody>
          <a:bodyPr wrap="square" rtlCol="0">
            <a:spAutoFit/>
          </a:bodyPr>
          <a:lstStyle/>
          <a:p>
            <a:pPr marL="285750" indent="-285750">
              <a:buFont typeface="Wingdings" panose="05000000000000000000" pitchFamily="2" charset="2"/>
              <a:buChar char="Ø"/>
            </a:pPr>
            <a:r>
              <a:rPr lang="en-GB" sz="1600" i="1" noProof="0" dirty="0"/>
              <a:t>The indexing technique and the representation of vertical periodic boundary conditions.</a:t>
            </a:r>
          </a:p>
        </p:txBody>
      </p:sp>
      <p:sp>
        <p:nvSpPr>
          <p:cNvPr id="15" name="ZoneTexte 14">
            <a:extLst>
              <a:ext uri="{FF2B5EF4-FFF2-40B4-BE49-F238E27FC236}">
                <a16:creationId xmlns:a16="http://schemas.microsoft.com/office/drawing/2014/main" id="{DEB4E927-2699-B252-97BB-29D011D08CAD}"/>
              </a:ext>
            </a:extLst>
          </p:cNvPr>
          <p:cNvSpPr txBox="1"/>
          <p:nvPr/>
        </p:nvSpPr>
        <p:spPr>
          <a:xfrm>
            <a:off x="431800" y="1451249"/>
            <a:ext cx="7405686" cy="338554"/>
          </a:xfrm>
          <a:prstGeom prst="rect">
            <a:avLst/>
          </a:prstGeom>
          <a:noFill/>
        </p:spPr>
        <p:txBody>
          <a:bodyPr wrap="square">
            <a:spAutoFit/>
          </a:bodyPr>
          <a:lstStyle/>
          <a:p>
            <a:r>
              <a:rPr lang="en-GB" sz="1600" b="1" noProof="0" dirty="0">
                <a:solidFill>
                  <a:schemeClr val="accent1"/>
                </a:solidFill>
              </a:rPr>
              <a:t>Rectangular system</a:t>
            </a:r>
          </a:p>
        </p:txBody>
      </p:sp>
      <p:sp>
        <p:nvSpPr>
          <p:cNvPr id="16" name="Ellipse 15">
            <a:extLst>
              <a:ext uri="{FF2B5EF4-FFF2-40B4-BE49-F238E27FC236}">
                <a16:creationId xmlns:a16="http://schemas.microsoft.com/office/drawing/2014/main" id="{8824B624-9546-570F-7DD5-22E1C5A77C97}"/>
              </a:ext>
            </a:extLst>
          </p:cNvPr>
          <p:cNvSpPr/>
          <p:nvPr/>
        </p:nvSpPr>
        <p:spPr>
          <a:xfrm>
            <a:off x="6240016" y="4941168"/>
            <a:ext cx="216024" cy="216024"/>
          </a:xfrm>
          <a:prstGeom prst="ellipse">
            <a:avLst/>
          </a:prstGeom>
          <a:solidFill>
            <a:srgbClr val="ADC8C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7" name="Ellipse 16">
            <a:extLst>
              <a:ext uri="{FF2B5EF4-FFF2-40B4-BE49-F238E27FC236}">
                <a16:creationId xmlns:a16="http://schemas.microsoft.com/office/drawing/2014/main" id="{DE29728C-03A6-A956-E3EA-0594A778D88D}"/>
              </a:ext>
            </a:extLst>
          </p:cNvPr>
          <p:cNvSpPr/>
          <p:nvPr/>
        </p:nvSpPr>
        <p:spPr>
          <a:xfrm>
            <a:off x="6604819" y="4941168"/>
            <a:ext cx="216024" cy="216024"/>
          </a:xfrm>
          <a:prstGeom prst="ellipse">
            <a:avLst/>
          </a:prstGeom>
          <a:solidFill>
            <a:srgbClr val="ADC8C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8" name="Ellipse 17">
            <a:extLst>
              <a:ext uri="{FF2B5EF4-FFF2-40B4-BE49-F238E27FC236}">
                <a16:creationId xmlns:a16="http://schemas.microsoft.com/office/drawing/2014/main" id="{57296FEC-DDF8-EC6D-FA04-0C27C23F3322}"/>
              </a:ext>
            </a:extLst>
          </p:cNvPr>
          <p:cNvSpPr/>
          <p:nvPr/>
        </p:nvSpPr>
        <p:spPr>
          <a:xfrm>
            <a:off x="6960096" y="4941168"/>
            <a:ext cx="216024" cy="216024"/>
          </a:xfrm>
          <a:prstGeom prst="ellipse">
            <a:avLst/>
          </a:prstGeom>
          <a:solidFill>
            <a:srgbClr val="ADC8C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9" name="Ellipse 18">
            <a:extLst>
              <a:ext uri="{FF2B5EF4-FFF2-40B4-BE49-F238E27FC236}">
                <a16:creationId xmlns:a16="http://schemas.microsoft.com/office/drawing/2014/main" id="{3E5C06D2-83E1-0780-8663-C42300CE571F}"/>
              </a:ext>
            </a:extLst>
          </p:cNvPr>
          <p:cNvSpPr/>
          <p:nvPr/>
        </p:nvSpPr>
        <p:spPr>
          <a:xfrm>
            <a:off x="6240016" y="5248252"/>
            <a:ext cx="216024" cy="216024"/>
          </a:xfrm>
          <a:prstGeom prst="ellipse">
            <a:avLst/>
          </a:prstGeom>
          <a:solidFill>
            <a:srgbClr val="ADC8C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0" name="Ellipse 19">
            <a:extLst>
              <a:ext uri="{FF2B5EF4-FFF2-40B4-BE49-F238E27FC236}">
                <a16:creationId xmlns:a16="http://schemas.microsoft.com/office/drawing/2014/main" id="{86240A2E-623A-0BB6-55F2-7B265C86D81D}"/>
              </a:ext>
            </a:extLst>
          </p:cNvPr>
          <p:cNvSpPr/>
          <p:nvPr/>
        </p:nvSpPr>
        <p:spPr>
          <a:xfrm>
            <a:off x="6604819" y="5248252"/>
            <a:ext cx="216024" cy="216024"/>
          </a:xfrm>
          <a:prstGeom prst="ellipse">
            <a:avLst/>
          </a:prstGeom>
          <a:solidFill>
            <a:srgbClr val="ADC8C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1" name="Ellipse 20">
            <a:extLst>
              <a:ext uri="{FF2B5EF4-FFF2-40B4-BE49-F238E27FC236}">
                <a16:creationId xmlns:a16="http://schemas.microsoft.com/office/drawing/2014/main" id="{9076917F-4BB2-0C5B-1A29-D704A8B915C6}"/>
              </a:ext>
            </a:extLst>
          </p:cNvPr>
          <p:cNvSpPr/>
          <p:nvPr/>
        </p:nvSpPr>
        <p:spPr>
          <a:xfrm>
            <a:off x="6960096" y="5248252"/>
            <a:ext cx="216024" cy="216024"/>
          </a:xfrm>
          <a:prstGeom prst="ellipse">
            <a:avLst/>
          </a:prstGeom>
          <a:solidFill>
            <a:srgbClr val="ADC8C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2" name="Ellipse 21">
            <a:extLst>
              <a:ext uri="{FF2B5EF4-FFF2-40B4-BE49-F238E27FC236}">
                <a16:creationId xmlns:a16="http://schemas.microsoft.com/office/drawing/2014/main" id="{C6A00117-7B48-24BA-2482-CA90BD89D2B4}"/>
              </a:ext>
            </a:extLst>
          </p:cNvPr>
          <p:cNvSpPr/>
          <p:nvPr/>
        </p:nvSpPr>
        <p:spPr>
          <a:xfrm>
            <a:off x="6240016" y="5553201"/>
            <a:ext cx="216024" cy="216024"/>
          </a:xfrm>
          <a:prstGeom prst="ellipse">
            <a:avLst/>
          </a:prstGeom>
          <a:solidFill>
            <a:srgbClr val="ADC8C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3" name="Ellipse 22">
            <a:extLst>
              <a:ext uri="{FF2B5EF4-FFF2-40B4-BE49-F238E27FC236}">
                <a16:creationId xmlns:a16="http://schemas.microsoft.com/office/drawing/2014/main" id="{1516D536-FF96-1930-814B-619FB740A7A8}"/>
              </a:ext>
            </a:extLst>
          </p:cNvPr>
          <p:cNvSpPr/>
          <p:nvPr/>
        </p:nvSpPr>
        <p:spPr>
          <a:xfrm>
            <a:off x="6604819" y="5553201"/>
            <a:ext cx="216024" cy="216024"/>
          </a:xfrm>
          <a:prstGeom prst="ellipse">
            <a:avLst/>
          </a:prstGeom>
          <a:solidFill>
            <a:srgbClr val="ADC8C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4" name="Ellipse 23">
            <a:extLst>
              <a:ext uri="{FF2B5EF4-FFF2-40B4-BE49-F238E27FC236}">
                <a16:creationId xmlns:a16="http://schemas.microsoft.com/office/drawing/2014/main" id="{58E572C0-5765-F1E8-523E-81AE3672F807}"/>
              </a:ext>
            </a:extLst>
          </p:cNvPr>
          <p:cNvSpPr/>
          <p:nvPr/>
        </p:nvSpPr>
        <p:spPr>
          <a:xfrm>
            <a:off x="6960096" y="5553201"/>
            <a:ext cx="216024" cy="216024"/>
          </a:xfrm>
          <a:prstGeom prst="ellipse">
            <a:avLst/>
          </a:prstGeom>
          <a:solidFill>
            <a:srgbClr val="ADC8C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5" name="Ellipse 24">
            <a:extLst>
              <a:ext uri="{FF2B5EF4-FFF2-40B4-BE49-F238E27FC236}">
                <a16:creationId xmlns:a16="http://schemas.microsoft.com/office/drawing/2014/main" id="{F4503FDE-FFD2-D2BB-D8DE-3A19B2860606}"/>
              </a:ext>
            </a:extLst>
          </p:cNvPr>
          <p:cNvSpPr/>
          <p:nvPr/>
        </p:nvSpPr>
        <p:spPr>
          <a:xfrm>
            <a:off x="6240016" y="5860285"/>
            <a:ext cx="216024" cy="216024"/>
          </a:xfrm>
          <a:prstGeom prst="ellipse">
            <a:avLst/>
          </a:prstGeom>
          <a:solidFill>
            <a:srgbClr val="ADC8C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6" name="Ellipse 25">
            <a:extLst>
              <a:ext uri="{FF2B5EF4-FFF2-40B4-BE49-F238E27FC236}">
                <a16:creationId xmlns:a16="http://schemas.microsoft.com/office/drawing/2014/main" id="{4AE77E31-074D-1B80-4AAF-5BA616E1F14A}"/>
              </a:ext>
            </a:extLst>
          </p:cNvPr>
          <p:cNvSpPr/>
          <p:nvPr/>
        </p:nvSpPr>
        <p:spPr>
          <a:xfrm>
            <a:off x="6604819" y="5860285"/>
            <a:ext cx="216024" cy="216024"/>
          </a:xfrm>
          <a:prstGeom prst="ellipse">
            <a:avLst/>
          </a:prstGeom>
          <a:solidFill>
            <a:srgbClr val="ADC8C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7" name="Ellipse 26">
            <a:extLst>
              <a:ext uri="{FF2B5EF4-FFF2-40B4-BE49-F238E27FC236}">
                <a16:creationId xmlns:a16="http://schemas.microsoft.com/office/drawing/2014/main" id="{7443C835-50FF-555D-058F-34812886CFE0}"/>
              </a:ext>
            </a:extLst>
          </p:cNvPr>
          <p:cNvSpPr/>
          <p:nvPr/>
        </p:nvSpPr>
        <p:spPr>
          <a:xfrm>
            <a:off x="6960096" y="5860285"/>
            <a:ext cx="216024" cy="216024"/>
          </a:xfrm>
          <a:prstGeom prst="ellipse">
            <a:avLst/>
          </a:prstGeom>
          <a:solidFill>
            <a:srgbClr val="ADC8C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8" name="Ellipse 27">
            <a:extLst>
              <a:ext uri="{FF2B5EF4-FFF2-40B4-BE49-F238E27FC236}">
                <a16:creationId xmlns:a16="http://schemas.microsoft.com/office/drawing/2014/main" id="{68974DFC-D5AD-4813-5C42-F2FCE62C3BBF}"/>
              </a:ext>
            </a:extLst>
          </p:cNvPr>
          <p:cNvSpPr/>
          <p:nvPr/>
        </p:nvSpPr>
        <p:spPr>
          <a:xfrm>
            <a:off x="7320136" y="4930610"/>
            <a:ext cx="216024" cy="216024"/>
          </a:xfrm>
          <a:prstGeom prst="ellipse">
            <a:avLst/>
          </a:prstGeom>
          <a:solidFill>
            <a:srgbClr val="B4AEC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9" name="Ellipse 28">
            <a:extLst>
              <a:ext uri="{FF2B5EF4-FFF2-40B4-BE49-F238E27FC236}">
                <a16:creationId xmlns:a16="http://schemas.microsoft.com/office/drawing/2014/main" id="{8EAF502F-8579-2BA0-BBF0-9F859A95C766}"/>
              </a:ext>
            </a:extLst>
          </p:cNvPr>
          <p:cNvSpPr/>
          <p:nvPr/>
        </p:nvSpPr>
        <p:spPr>
          <a:xfrm>
            <a:off x="7684939" y="4930610"/>
            <a:ext cx="216024" cy="216024"/>
          </a:xfrm>
          <a:prstGeom prst="ellipse">
            <a:avLst/>
          </a:prstGeom>
          <a:solidFill>
            <a:srgbClr val="B4AEC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30" name="Ellipse 29">
            <a:extLst>
              <a:ext uri="{FF2B5EF4-FFF2-40B4-BE49-F238E27FC236}">
                <a16:creationId xmlns:a16="http://schemas.microsoft.com/office/drawing/2014/main" id="{8F346BFF-0DAF-5916-D91F-EFA7C1E8D831}"/>
              </a:ext>
            </a:extLst>
          </p:cNvPr>
          <p:cNvSpPr/>
          <p:nvPr/>
        </p:nvSpPr>
        <p:spPr>
          <a:xfrm>
            <a:off x="8040216" y="4930610"/>
            <a:ext cx="216024" cy="216024"/>
          </a:xfrm>
          <a:prstGeom prst="ellipse">
            <a:avLst/>
          </a:prstGeom>
          <a:solidFill>
            <a:srgbClr val="B4AEC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31" name="Ellipse 30">
            <a:extLst>
              <a:ext uri="{FF2B5EF4-FFF2-40B4-BE49-F238E27FC236}">
                <a16:creationId xmlns:a16="http://schemas.microsoft.com/office/drawing/2014/main" id="{6002B845-C7EA-F08E-F708-9BF1F3AB8C35}"/>
              </a:ext>
            </a:extLst>
          </p:cNvPr>
          <p:cNvSpPr/>
          <p:nvPr/>
        </p:nvSpPr>
        <p:spPr>
          <a:xfrm>
            <a:off x="7320136" y="5237694"/>
            <a:ext cx="216024" cy="216024"/>
          </a:xfrm>
          <a:prstGeom prst="ellipse">
            <a:avLst/>
          </a:prstGeom>
          <a:solidFill>
            <a:srgbClr val="B4AEC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32" name="Ellipse 31">
            <a:extLst>
              <a:ext uri="{FF2B5EF4-FFF2-40B4-BE49-F238E27FC236}">
                <a16:creationId xmlns:a16="http://schemas.microsoft.com/office/drawing/2014/main" id="{88F4989D-E12B-F3C9-6CF5-D47DC3BE0CD3}"/>
              </a:ext>
            </a:extLst>
          </p:cNvPr>
          <p:cNvSpPr/>
          <p:nvPr/>
        </p:nvSpPr>
        <p:spPr>
          <a:xfrm>
            <a:off x="7684939" y="5237694"/>
            <a:ext cx="216024" cy="216024"/>
          </a:xfrm>
          <a:prstGeom prst="ellipse">
            <a:avLst/>
          </a:prstGeom>
          <a:solidFill>
            <a:srgbClr val="B4AEC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33" name="Ellipse 32">
            <a:extLst>
              <a:ext uri="{FF2B5EF4-FFF2-40B4-BE49-F238E27FC236}">
                <a16:creationId xmlns:a16="http://schemas.microsoft.com/office/drawing/2014/main" id="{59D2939A-3E9F-21CD-CB7A-15DA7FCD8516}"/>
              </a:ext>
            </a:extLst>
          </p:cNvPr>
          <p:cNvSpPr/>
          <p:nvPr/>
        </p:nvSpPr>
        <p:spPr>
          <a:xfrm>
            <a:off x="8040216" y="5237694"/>
            <a:ext cx="216024" cy="216024"/>
          </a:xfrm>
          <a:prstGeom prst="ellipse">
            <a:avLst/>
          </a:prstGeom>
          <a:solidFill>
            <a:srgbClr val="B4AEC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34" name="Ellipse 33">
            <a:extLst>
              <a:ext uri="{FF2B5EF4-FFF2-40B4-BE49-F238E27FC236}">
                <a16:creationId xmlns:a16="http://schemas.microsoft.com/office/drawing/2014/main" id="{753570E4-7453-7F8E-4B20-9693BB080717}"/>
              </a:ext>
            </a:extLst>
          </p:cNvPr>
          <p:cNvSpPr/>
          <p:nvPr/>
        </p:nvSpPr>
        <p:spPr>
          <a:xfrm>
            <a:off x="7320136" y="5542643"/>
            <a:ext cx="216024" cy="216024"/>
          </a:xfrm>
          <a:prstGeom prst="ellipse">
            <a:avLst/>
          </a:prstGeom>
          <a:solidFill>
            <a:srgbClr val="B4AEC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35" name="Ellipse 34">
            <a:extLst>
              <a:ext uri="{FF2B5EF4-FFF2-40B4-BE49-F238E27FC236}">
                <a16:creationId xmlns:a16="http://schemas.microsoft.com/office/drawing/2014/main" id="{13BCFB46-C323-E704-FA16-76D4CB525E77}"/>
              </a:ext>
            </a:extLst>
          </p:cNvPr>
          <p:cNvSpPr/>
          <p:nvPr/>
        </p:nvSpPr>
        <p:spPr>
          <a:xfrm>
            <a:off x="7684939" y="5542643"/>
            <a:ext cx="216024" cy="216024"/>
          </a:xfrm>
          <a:prstGeom prst="ellipse">
            <a:avLst/>
          </a:prstGeom>
          <a:solidFill>
            <a:srgbClr val="B4AEC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36" name="Ellipse 35">
            <a:extLst>
              <a:ext uri="{FF2B5EF4-FFF2-40B4-BE49-F238E27FC236}">
                <a16:creationId xmlns:a16="http://schemas.microsoft.com/office/drawing/2014/main" id="{36CDB847-7790-C2AD-3C58-ED6D0EFEBC3E}"/>
              </a:ext>
            </a:extLst>
          </p:cNvPr>
          <p:cNvSpPr/>
          <p:nvPr/>
        </p:nvSpPr>
        <p:spPr>
          <a:xfrm>
            <a:off x="8040216" y="5542643"/>
            <a:ext cx="216024" cy="216024"/>
          </a:xfrm>
          <a:prstGeom prst="ellipse">
            <a:avLst/>
          </a:prstGeom>
          <a:solidFill>
            <a:srgbClr val="B4AEC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37" name="Ellipse 36">
            <a:extLst>
              <a:ext uri="{FF2B5EF4-FFF2-40B4-BE49-F238E27FC236}">
                <a16:creationId xmlns:a16="http://schemas.microsoft.com/office/drawing/2014/main" id="{128A55B0-DF47-4E29-B97D-256F0BA98A79}"/>
              </a:ext>
            </a:extLst>
          </p:cNvPr>
          <p:cNvSpPr/>
          <p:nvPr/>
        </p:nvSpPr>
        <p:spPr>
          <a:xfrm>
            <a:off x="7320136" y="5849727"/>
            <a:ext cx="216024" cy="216024"/>
          </a:xfrm>
          <a:prstGeom prst="ellipse">
            <a:avLst/>
          </a:prstGeom>
          <a:solidFill>
            <a:srgbClr val="B4AEC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38" name="Ellipse 37">
            <a:extLst>
              <a:ext uri="{FF2B5EF4-FFF2-40B4-BE49-F238E27FC236}">
                <a16:creationId xmlns:a16="http://schemas.microsoft.com/office/drawing/2014/main" id="{50ED1232-8EAA-6E4B-540F-9E108D6C64F8}"/>
              </a:ext>
            </a:extLst>
          </p:cNvPr>
          <p:cNvSpPr/>
          <p:nvPr/>
        </p:nvSpPr>
        <p:spPr>
          <a:xfrm>
            <a:off x="7684939" y="5849727"/>
            <a:ext cx="216024" cy="216024"/>
          </a:xfrm>
          <a:prstGeom prst="ellipse">
            <a:avLst/>
          </a:prstGeom>
          <a:solidFill>
            <a:srgbClr val="B4AEC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39" name="Ellipse 38">
            <a:extLst>
              <a:ext uri="{FF2B5EF4-FFF2-40B4-BE49-F238E27FC236}">
                <a16:creationId xmlns:a16="http://schemas.microsoft.com/office/drawing/2014/main" id="{8607FCE6-6DCC-2F08-49B2-64C47C42234C}"/>
              </a:ext>
            </a:extLst>
          </p:cNvPr>
          <p:cNvSpPr/>
          <p:nvPr/>
        </p:nvSpPr>
        <p:spPr>
          <a:xfrm>
            <a:off x="8040216" y="5849727"/>
            <a:ext cx="216024" cy="216024"/>
          </a:xfrm>
          <a:prstGeom prst="ellipse">
            <a:avLst/>
          </a:prstGeom>
          <a:solidFill>
            <a:srgbClr val="B4AEC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40" name="ZoneTexte 39">
            <a:extLst>
              <a:ext uri="{FF2B5EF4-FFF2-40B4-BE49-F238E27FC236}">
                <a16:creationId xmlns:a16="http://schemas.microsoft.com/office/drawing/2014/main" id="{90A47802-1BA4-CA9A-16DA-95A2B8652391}"/>
              </a:ext>
            </a:extLst>
          </p:cNvPr>
          <p:cNvSpPr txBox="1"/>
          <p:nvPr/>
        </p:nvSpPr>
        <p:spPr>
          <a:xfrm>
            <a:off x="6456040" y="4502119"/>
            <a:ext cx="710554" cy="369332"/>
          </a:xfrm>
          <a:prstGeom prst="rect">
            <a:avLst/>
          </a:prstGeom>
          <a:noFill/>
        </p:spPr>
        <p:txBody>
          <a:bodyPr wrap="square" rtlCol="0">
            <a:spAutoFit/>
          </a:bodyPr>
          <a:lstStyle/>
          <a:p>
            <a:r>
              <a:rPr lang="en-GB" noProof="0" dirty="0"/>
              <a:t>SC</a:t>
            </a:r>
          </a:p>
        </p:txBody>
      </p:sp>
      <p:sp>
        <p:nvSpPr>
          <p:cNvPr id="41" name="ZoneTexte 40">
            <a:extLst>
              <a:ext uri="{FF2B5EF4-FFF2-40B4-BE49-F238E27FC236}">
                <a16:creationId xmlns:a16="http://schemas.microsoft.com/office/drawing/2014/main" id="{7EEA1EEC-1E2E-F868-C4D2-5004DF53B891}"/>
              </a:ext>
            </a:extLst>
          </p:cNvPr>
          <p:cNvSpPr txBox="1"/>
          <p:nvPr/>
        </p:nvSpPr>
        <p:spPr>
          <a:xfrm>
            <a:off x="7461076" y="4510731"/>
            <a:ext cx="710554" cy="369332"/>
          </a:xfrm>
          <a:prstGeom prst="rect">
            <a:avLst/>
          </a:prstGeom>
          <a:noFill/>
        </p:spPr>
        <p:txBody>
          <a:bodyPr wrap="square" rtlCol="0">
            <a:spAutoFit/>
          </a:bodyPr>
          <a:lstStyle/>
          <a:p>
            <a:r>
              <a:rPr lang="en-GB" noProof="0" dirty="0"/>
              <a:t>AM</a:t>
            </a:r>
          </a:p>
        </p:txBody>
      </p:sp>
      <mc:AlternateContent xmlns:mc="http://schemas.openxmlformats.org/markup-compatibility/2006" xmlns:a14="http://schemas.microsoft.com/office/drawing/2010/main">
        <mc:Choice Requires="a14">
          <p:sp>
            <p:nvSpPr>
              <p:cNvPr id="42" name="ZoneTexte 41">
                <a:extLst>
                  <a:ext uri="{FF2B5EF4-FFF2-40B4-BE49-F238E27FC236}">
                    <a16:creationId xmlns:a16="http://schemas.microsoft.com/office/drawing/2014/main" id="{64139C9D-B50A-F973-538B-9921F0734165}"/>
                  </a:ext>
                </a:extLst>
              </p:cNvPr>
              <p:cNvSpPr txBox="1"/>
              <p:nvPr/>
            </p:nvSpPr>
            <p:spPr>
              <a:xfrm>
                <a:off x="6172771" y="6003503"/>
                <a:ext cx="36480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600" i="1" noProof="0" smtClean="0">
                          <a:latin typeface="Cambria Math" panose="02040503050406030204" pitchFamily="18" charset="0"/>
                        </a:rPr>
                        <m:t>1</m:t>
                      </m:r>
                    </m:oMath>
                  </m:oMathPara>
                </a14:m>
                <a:endParaRPr lang="en-GB" sz="1600" noProof="0" dirty="0"/>
              </a:p>
            </p:txBody>
          </p:sp>
        </mc:Choice>
        <mc:Fallback xmlns="">
          <p:sp>
            <p:nvSpPr>
              <p:cNvPr id="42" name="ZoneTexte 41">
                <a:extLst>
                  <a:ext uri="{FF2B5EF4-FFF2-40B4-BE49-F238E27FC236}">
                    <a16:creationId xmlns:a16="http://schemas.microsoft.com/office/drawing/2014/main" id="{64139C9D-B50A-F973-538B-9921F0734165}"/>
                  </a:ext>
                </a:extLst>
              </p:cNvPr>
              <p:cNvSpPr txBox="1">
                <a:spLocks noRot="1" noChangeAspect="1" noMove="1" noResize="1" noEditPoints="1" noAdjustHandles="1" noChangeArrowheads="1" noChangeShapeType="1" noTextEdit="1"/>
              </p:cNvSpPr>
              <p:nvPr/>
            </p:nvSpPr>
            <p:spPr>
              <a:xfrm>
                <a:off x="6172771" y="6003503"/>
                <a:ext cx="364803" cy="338554"/>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3" name="ZoneTexte 42">
                <a:extLst>
                  <a:ext uri="{FF2B5EF4-FFF2-40B4-BE49-F238E27FC236}">
                    <a16:creationId xmlns:a16="http://schemas.microsoft.com/office/drawing/2014/main" id="{7C404F66-DBE7-E5EE-771A-9B72B6D13849}"/>
                  </a:ext>
                </a:extLst>
              </p:cNvPr>
              <p:cNvSpPr txBox="1"/>
              <p:nvPr/>
            </p:nvSpPr>
            <p:spPr>
              <a:xfrm>
                <a:off x="7989228" y="6063390"/>
                <a:ext cx="36480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i="1" noProof="0" smtClean="0">
                              <a:latin typeface="Cambria Math" panose="02040503050406030204" pitchFamily="18" charset="0"/>
                            </a:rPr>
                          </m:ctrlPr>
                        </m:sSubPr>
                        <m:e>
                          <m:r>
                            <a:rPr lang="en-GB" sz="1600" b="0" i="1" noProof="0" smtClean="0">
                              <a:latin typeface="Cambria Math" panose="02040503050406030204" pitchFamily="18" charset="0"/>
                            </a:rPr>
                            <m:t>𝑁</m:t>
                          </m:r>
                        </m:e>
                        <m:sub>
                          <m:r>
                            <a:rPr lang="en-GB" sz="1600" b="0" i="1" noProof="0" smtClean="0">
                              <a:latin typeface="Cambria Math" panose="02040503050406030204" pitchFamily="18" charset="0"/>
                            </a:rPr>
                            <m:t>𝑥</m:t>
                          </m:r>
                        </m:sub>
                      </m:sSub>
                    </m:oMath>
                  </m:oMathPara>
                </a14:m>
                <a:endParaRPr lang="en-GB" sz="1600" noProof="0" dirty="0"/>
              </a:p>
            </p:txBody>
          </p:sp>
        </mc:Choice>
        <mc:Fallback xmlns="">
          <p:sp>
            <p:nvSpPr>
              <p:cNvPr id="43" name="ZoneTexte 42">
                <a:extLst>
                  <a:ext uri="{FF2B5EF4-FFF2-40B4-BE49-F238E27FC236}">
                    <a16:creationId xmlns:a16="http://schemas.microsoft.com/office/drawing/2014/main" id="{7C404F66-DBE7-E5EE-771A-9B72B6D13849}"/>
                  </a:ext>
                </a:extLst>
              </p:cNvPr>
              <p:cNvSpPr txBox="1">
                <a:spLocks noRot="1" noChangeAspect="1" noMove="1" noResize="1" noEditPoints="1" noAdjustHandles="1" noChangeArrowheads="1" noChangeShapeType="1" noTextEdit="1"/>
              </p:cNvSpPr>
              <p:nvPr/>
            </p:nvSpPr>
            <p:spPr>
              <a:xfrm>
                <a:off x="7989228" y="6063390"/>
                <a:ext cx="364803" cy="338554"/>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4" name="ZoneTexte 43">
                <a:extLst>
                  <a:ext uri="{FF2B5EF4-FFF2-40B4-BE49-F238E27FC236}">
                    <a16:creationId xmlns:a16="http://schemas.microsoft.com/office/drawing/2014/main" id="{1BBB87FA-F167-DEA3-9149-69012B93FECC}"/>
                  </a:ext>
                </a:extLst>
              </p:cNvPr>
              <p:cNvSpPr txBox="1"/>
              <p:nvPr/>
            </p:nvSpPr>
            <p:spPr>
              <a:xfrm>
                <a:off x="6537574" y="6018311"/>
                <a:ext cx="36480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600" b="0" i="1" noProof="0" smtClean="0">
                          <a:latin typeface="Cambria Math" panose="02040503050406030204" pitchFamily="18" charset="0"/>
                        </a:rPr>
                        <m:t>2</m:t>
                      </m:r>
                    </m:oMath>
                  </m:oMathPara>
                </a14:m>
                <a:endParaRPr lang="en-GB" sz="1600" noProof="0" dirty="0"/>
              </a:p>
            </p:txBody>
          </p:sp>
        </mc:Choice>
        <mc:Fallback xmlns="">
          <p:sp>
            <p:nvSpPr>
              <p:cNvPr id="44" name="ZoneTexte 43">
                <a:extLst>
                  <a:ext uri="{FF2B5EF4-FFF2-40B4-BE49-F238E27FC236}">
                    <a16:creationId xmlns:a16="http://schemas.microsoft.com/office/drawing/2014/main" id="{1BBB87FA-F167-DEA3-9149-69012B93FECC}"/>
                  </a:ext>
                </a:extLst>
              </p:cNvPr>
              <p:cNvSpPr txBox="1">
                <a:spLocks noRot="1" noChangeAspect="1" noMove="1" noResize="1" noEditPoints="1" noAdjustHandles="1" noChangeArrowheads="1" noChangeShapeType="1" noTextEdit="1"/>
              </p:cNvSpPr>
              <p:nvPr/>
            </p:nvSpPr>
            <p:spPr>
              <a:xfrm>
                <a:off x="6537574" y="6018311"/>
                <a:ext cx="364803" cy="338554"/>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5" name="ZoneTexte 44">
                <a:extLst>
                  <a:ext uri="{FF2B5EF4-FFF2-40B4-BE49-F238E27FC236}">
                    <a16:creationId xmlns:a16="http://schemas.microsoft.com/office/drawing/2014/main" id="{952627DF-E77D-9FDE-67E1-D1232FE60B83}"/>
                  </a:ext>
                </a:extLst>
              </p:cNvPr>
              <p:cNvSpPr txBox="1"/>
              <p:nvPr/>
            </p:nvSpPr>
            <p:spPr>
              <a:xfrm>
                <a:off x="8256240" y="4853610"/>
                <a:ext cx="364803" cy="357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600" i="1" noProof="0" smtClean="0">
                              <a:latin typeface="Cambria Math" panose="02040503050406030204" pitchFamily="18" charset="0"/>
                            </a:rPr>
                          </m:ctrlPr>
                        </m:sSubPr>
                        <m:e>
                          <m:r>
                            <a:rPr lang="en-GB" sz="1600" b="0" i="1" noProof="0" smtClean="0">
                              <a:latin typeface="Cambria Math" panose="02040503050406030204" pitchFamily="18" charset="0"/>
                            </a:rPr>
                            <m:t>𝑁</m:t>
                          </m:r>
                        </m:e>
                        <m:sub>
                          <m:r>
                            <a:rPr lang="en-GB" sz="1600" b="0" i="1" noProof="0" smtClean="0">
                              <a:latin typeface="Cambria Math" panose="02040503050406030204" pitchFamily="18" charset="0"/>
                            </a:rPr>
                            <m:t>𝑥</m:t>
                          </m:r>
                        </m:sub>
                      </m:sSub>
                      <m:sSub>
                        <m:sSubPr>
                          <m:ctrlPr>
                            <a:rPr lang="en-GB" sz="1600" i="1" noProof="0" smtClean="0">
                              <a:latin typeface="Cambria Math" panose="02040503050406030204" pitchFamily="18" charset="0"/>
                            </a:rPr>
                          </m:ctrlPr>
                        </m:sSubPr>
                        <m:e>
                          <m:r>
                            <a:rPr lang="en-GB" sz="1600" i="1" noProof="0" smtClean="0">
                              <a:latin typeface="Cambria Math" panose="02040503050406030204" pitchFamily="18" charset="0"/>
                            </a:rPr>
                            <m:t>𝑁</m:t>
                          </m:r>
                        </m:e>
                        <m:sub>
                          <m:r>
                            <a:rPr lang="en-GB" sz="1600" b="0" i="1" noProof="0" smtClean="0">
                              <a:latin typeface="Cambria Math" panose="02040503050406030204" pitchFamily="18" charset="0"/>
                            </a:rPr>
                            <m:t>𝑦</m:t>
                          </m:r>
                        </m:sub>
                      </m:sSub>
                    </m:oMath>
                  </m:oMathPara>
                </a14:m>
                <a:endParaRPr lang="en-GB" sz="1600" noProof="0" dirty="0"/>
              </a:p>
            </p:txBody>
          </p:sp>
        </mc:Choice>
        <mc:Fallback xmlns="">
          <p:sp>
            <p:nvSpPr>
              <p:cNvPr id="45" name="ZoneTexte 44">
                <a:extLst>
                  <a:ext uri="{FF2B5EF4-FFF2-40B4-BE49-F238E27FC236}">
                    <a16:creationId xmlns:a16="http://schemas.microsoft.com/office/drawing/2014/main" id="{952627DF-E77D-9FDE-67E1-D1232FE60B83}"/>
                  </a:ext>
                </a:extLst>
              </p:cNvPr>
              <p:cNvSpPr txBox="1">
                <a:spLocks noRot="1" noChangeAspect="1" noMove="1" noResize="1" noEditPoints="1" noAdjustHandles="1" noChangeArrowheads="1" noChangeShapeType="1" noTextEdit="1"/>
              </p:cNvSpPr>
              <p:nvPr/>
            </p:nvSpPr>
            <p:spPr>
              <a:xfrm>
                <a:off x="8256240" y="4853610"/>
                <a:ext cx="364803" cy="357983"/>
              </a:xfrm>
              <a:prstGeom prst="rect">
                <a:avLst/>
              </a:prstGeom>
              <a:blipFill>
                <a:blip r:embed="rId8"/>
                <a:stretch>
                  <a:fillRect r="-63333" b="-3390"/>
                </a:stretch>
              </a:blipFill>
            </p:spPr>
            <p:txBody>
              <a:bodyPr/>
              <a:lstStyle/>
              <a:p>
                <a:r>
                  <a:rPr lang="en-GB">
                    <a:noFill/>
                  </a:rPr>
                  <a:t> </a:t>
                </a:r>
              </a:p>
            </p:txBody>
          </p:sp>
        </mc:Fallback>
      </mc:AlternateContent>
      <p:sp>
        <p:nvSpPr>
          <p:cNvPr id="47" name="ZoneTexte 46">
            <a:extLst>
              <a:ext uri="{FF2B5EF4-FFF2-40B4-BE49-F238E27FC236}">
                <a16:creationId xmlns:a16="http://schemas.microsoft.com/office/drawing/2014/main" id="{25301D28-1433-2EAF-CAC2-BF29C2B000F3}"/>
              </a:ext>
            </a:extLst>
          </p:cNvPr>
          <p:cNvSpPr txBox="1"/>
          <p:nvPr/>
        </p:nvSpPr>
        <p:spPr>
          <a:xfrm>
            <a:off x="8987814" y="5384798"/>
            <a:ext cx="3099972" cy="830997"/>
          </a:xfrm>
          <a:prstGeom prst="rect">
            <a:avLst/>
          </a:prstGeom>
          <a:noFill/>
        </p:spPr>
        <p:txBody>
          <a:bodyPr wrap="square" rtlCol="0">
            <a:spAutoFit/>
          </a:bodyPr>
          <a:lstStyle/>
          <a:p>
            <a:pPr marL="285750" indent="-285750">
              <a:buFont typeface="Wingdings" panose="05000000000000000000" pitchFamily="2" charset="2"/>
              <a:buChar char="Ø"/>
            </a:pPr>
            <a:r>
              <a:rPr lang="en-GB" sz="1600" i="1" noProof="0" dirty="0"/>
              <a:t>A 6x4 lattice with a superconductor SC and an </a:t>
            </a:r>
            <a:r>
              <a:rPr lang="en-GB" sz="1600" i="1" noProof="0" dirty="0" err="1"/>
              <a:t>altermagnet</a:t>
            </a:r>
            <a:r>
              <a:rPr lang="en-GB" sz="1600" i="1" noProof="0" dirty="0"/>
              <a:t> AM.</a:t>
            </a:r>
          </a:p>
        </p:txBody>
      </p:sp>
    </p:spTree>
    <p:extLst>
      <p:ext uri="{BB962C8B-B14F-4D97-AF65-F5344CB8AC3E}">
        <p14:creationId xmlns:p14="http://schemas.microsoft.com/office/powerpoint/2010/main" val="3422315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6B73D02D-AE91-F134-AE86-76B4037F18FC}"/>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8DD576DA-AC68-F8BB-A580-0DEB74CA85F1}"/>
              </a:ext>
            </a:extLst>
          </p:cNvPr>
          <p:cNvSpPr>
            <a:spLocks noGrp="1"/>
          </p:cNvSpPr>
          <p:nvPr>
            <p:ph type="sldNum" sz="quarter" idx="4"/>
          </p:nvPr>
        </p:nvSpPr>
        <p:spPr/>
        <p:txBody>
          <a:bodyPr/>
          <a:lstStyle/>
          <a:p>
            <a:fld id="{C05EE493-AD2E-4872-B2F6-8F12A747F0A5}" type="slidenum">
              <a:rPr lang="en-GB" noProof="0" smtClean="0"/>
              <a:pPr/>
              <a:t>14</a:t>
            </a:fld>
            <a:endParaRPr lang="en-GB" noProof="0" dirty="0"/>
          </a:p>
        </p:txBody>
      </p:sp>
      <p:sp>
        <p:nvSpPr>
          <p:cNvPr id="6" name="Espace réservé de la date 5">
            <a:extLst>
              <a:ext uri="{FF2B5EF4-FFF2-40B4-BE49-F238E27FC236}">
                <a16:creationId xmlns:a16="http://schemas.microsoft.com/office/drawing/2014/main" id="{3AF9CFCC-A1B9-A005-D724-2E4E644D7692}"/>
              </a:ext>
            </a:extLst>
          </p:cNvPr>
          <p:cNvSpPr>
            <a:spLocks noGrp="1"/>
          </p:cNvSpPr>
          <p:nvPr>
            <p:ph type="dt" sz="half" idx="2"/>
          </p:nvPr>
        </p:nvSpPr>
        <p:spPr/>
        <p:txBody>
          <a:bodyPr/>
          <a:lstStyle/>
          <a:p>
            <a:r>
              <a:rPr lang="en-GB" noProof="0" dirty="0"/>
              <a:t>24.02.2025</a:t>
            </a:r>
          </a:p>
        </p:txBody>
      </p:sp>
      <p:sp>
        <p:nvSpPr>
          <p:cNvPr id="7" name="Titre 1">
            <a:extLst>
              <a:ext uri="{FF2B5EF4-FFF2-40B4-BE49-F238E27FC236}">
                <a16:creationId xmlns:a16="http://schemas.microsoft.com/office/drawing/2014/main" id="{1B420E8D-7492-92C8-F032-341A1C1A64B0}"/>
              </a:ext>
            </a:extLst>
          </p:cNvPr>
          <p:cNvSpPr>
            <a:spLocks noGrp="1"/>
          </p:cNvSpPr>
          <p:nvPr>
            <p:ph type="title"/>
          </p:nvPr>
        </p:nvSpPr>
        <p:spPr>
          <a:xfrm>
            <a:off x="431801" y="404664"/>
            <a:ext cx="8447617" cy="792088"/>
          </a:xfrm>
        </p:spPr>
        <p:txBody>
          <a:bodyPr/>
          <a:lstStyle/>
          <a:p>
            <a:r>
              <a:rPr lang="en-GB" noProof="0" dirty="0"/>
              <a:t>The </a:t>
            </a:r>
            <a:r>
              <a:rPr lang="en-GB" b="1" noProof="0" dirty="0" err="1"/>
              <a:t>Bogoliubov</a:t>
            </a:r>
            <a:r>
              <a:rPr lang="en-GB" noProof="0" dirty="0"/>
              <a:t> de-</a:t>
            </a:r>
            <a:r>
              <a:rPr lang="en-GB" noProof="0" dirty="0" err="1"/>
              <a:t>Gennes</a:t>
            </a:r>
            <a:r>
              <a:rPr lang="en-GB" noProof="0" dirty="0"/>
              <a:t> transformation</a:t>
            </a:r>
          </a:p>
        </p:txBody>
      </p:sp>
      <p:sp>
        <p:nvSpPr>
          <p:cNvPr id="8" name="ZoneTexte 7">
            <a:extLst>
              <a:ext uri="{FF2B5EF4-FFF2-40B4-BE49-F238E27FC236}">
                <a16:creationId xmlns:a16="http://schemas.microsoft.com/office/drawing/2014/main" id="{68B31CF1-E82D-2557-D440-A7A5A394E8C3}"/>
              </a:ext>
            </a:extLst>
          </p:cNvPr>
          <p:cNvSpPr txBox="1"/>
          <p:nvPr/>
        </p:nvSpPr>
        <p:spPr>
          <a:xfrm>
            <a:off x="407368" y="758445"/>
            <a:ext cx="6024236" cy="338554"/>
          </a:xfrm>
          <a:prstGeom prst="rect">
            <a:avLst/>
          </a:prstGeom>
          <a:noFill/>
        </p:spPr>
        <p:txBody>
          <a:bodyPr wrap="square" rtlCol="0">
            <a:spAutoFit/>
          </a:bodyPr>
          <a:lstStyle/>
          <a:p>
            <a:r>
              <a:rPr lang="en-GB" sz="1600" b="1" noProof="0" dirty="0">
                <a:latin typeface="+mj-lt"/>
              </a:rPr>
              <a:t>Shape of the matrix</a:t>
            </a:r>
          </a:p>
        </p:txBody>
      </p:sp>
      <p:sp>
        <p:nvSpPr>
          <p:cNvPr id="11" name="Parenthèse ouvrante 10">
            <a:extLst>
              <a:ext uri="{FF2B5EF4-FFF2-40B4-BE49-F238E27FC236}">
                <a16:creationId xmlns:a16="http://schemas.microsoft.com/office/drawing/2014/main" id="{5D99E77B-458B-90E8-FF25-62129095AEC6}"/>
              </a:ext>
            </a:extLst>
          </p:cNvPr>
          <p:cNvSpPr/>
          <p:nvPr/>
        </p:nvSpPr>
        <p:spPr>
          <a:xfrm>
            <a:off x="767408" y="1844824"/>
            <a:ext cx="144016" cy="3888432"/>
          </a:xfrm>
          <a:prstGeom prst="leftBracket">
            <a:avLst/>
          </a:prstGeom>
          <a:effectLst/>
        </p:spPr>
        <p:style>
          <a:lnRef idx="2">
            <a:schemeClr val="dk1"/>
          </a:lnRef>
          <a:fillRef idx="0">
            <a:schemeClr val="dk1"/>
          </a:fillRef>
          <a:effectRef idx="1">
            <a:schemeClr val="dk1"/>
          </a:effectRef>
          <a:fontRef idx="minor">
            <a:schemeClr val="tx1"/>
          </a:fontRef>
        </p:style>
        <p:txBody>
          <a:bodyPr rtlCol="0" anchor="ctr"/>
          <a:lstStyle/>
          <a:p>
            <a:pPr algn="ctr"/>
            <a:endParaRPr lang="en-GB" noProof="0" dirty="0"/>
          </a:p>
        </p:txBody>
      </p:sp>
      <p:sp>
        <p:nvSpPr>
          <p:cNvPr id="12" name="Parenthèse ouvrante 11">
            <a:extLst>
              <a:ext uri="{FF2B5EF4-FFF2-40B4-BE49-F238E27FC236}">
                <a16:creationId xmlns:a16="http://schemas.microsoft.com/office/drawing/2014/main" id="{56836F01-66A3-8F17-97EF-A6CE66A82EF2}"/>
              </a:ext>
            </a:extLst>
          </p:cNvPr>
          <p:cNvSpPr/>
          <p:nvPr/>
        </p:nvSpPr>
        <p:spPr>
          <a:xfrm flipH="1">
            <a:off x="4727848" y="1844824"/>
            <a:ext cx="144016" cy="3888432"/>
          </a:xfrm>
          <a:prstGeom prst="leftBracket">
            <a:avLst/>
          </a:prstGeom>
          <a:effectLst/>
        </p:spPr>
        <p:style>
          <a:lnRef idx="2">
            <a:schemeClr val="dk1"/>
          </a:lnRef>
          <a:fillRef idx="0">
            <a:schemeClr val="dk1"/>
          </a:fillRef>
          <a:effectRef idx="1">
            <a:schemeClr val="dk1"/>
          </a:effectRef>
          <a:fontRef idx="minor">
            <a:schemeClr val="tx1"/>
          </a:fontRef>
        </p:style>
        <p:txBody>
          <a:bodyPr rtlCol="0" anchor="ctr"/>
          <a:lstStyle/>
          <a:p>
            <a:pPr algn="ctr"/>
            <a:endParaRPr lang="en-GB" noProof="0" dirty="0"/>
          </a:p>
        </p:txBody>
      </p:sp>
      <p:cxnSp>
        <p:nvCxnSpPr>
          <p:cNvPr id="14" name="Connecteur droit avec flèche 13">
            <a:extLst>
              <a:ext uri="{FF2B5EF4-FFF2-40B4-BE49-F238E27FC236}">
                <a16:creationId xmlns:a16="http://schemas.microsoft.com/office/drawing/2014/main" id="{7402766C-8A7E-4ACB-422D-CFC0652CE800}"/>
              </a:ext>
            </a:extLst>
          </p:cNvPr>
          <p:cNvCxnSpPr/>
          <p:nvPr/>
        </p:nvCxnSpPr>
        <p:spPr>
          <a:xfrm>
            <a:off x="1055440" y="1844824"/>
            <a:ext cx="3672408" cy="3744416"/>
          </a:xfrm>
          <a:prstGeom prst="straightConnector1">
            <a:avLst/>
          </a:prstGeom>
          <a:ln>
            <a:tailEnd type="none"/>
          </a:ln>
          <a:effectLst/>
        </p:spPr>
        <p:style>
          <a:lnRef idx="2">
            <a:schemeClr val="accent1"/>
          </a:lnRef>
          <a:fillRef idx="0">
            <a:schemeClr val="accent1"/>
          </a:fillRef>
          <a:effectRef idx="1">
            <a:schemeClr val="accent1"/>
          </a:effectRef>
          <a:fontRef idx="minor">
            <a:schemeClr val="tx1"/>
          </a:fontRef>
        </p:style>
      </p:cxnSp>
      <p:cxnSp>
        <p:nvCxnSpPr>
          <p:cNvPr id="15" name="Connecteur droit avec flèche 14">
            <a:extLst>
              <a:ext uri="{FF2B5EF4-FFF2-40B4-BE49-F238E27FC236}">
                <a16:creationId xmlns:a16="http://schemas.microsoft.com/office/drawing/2014/main" id="{1BD143FC-BC4F-762E-E33A-D9737C4545AD}"/>
              </a:ext>
            </a:extLst>
          </p:cNvPr>
          <p:cNvCxnSpPr>
            <a:cxnSpLocks/>
          </p:cNvCxnSpPr>
          <p:nvPr/>
        </p:nvCxnSpPr>
        <p:spPr>
          <a:xfrm>
            <a:off x="1559496" y="1844824"/>
            <a:ext cx="3168352" cy="3240360"/>
          </a:xfrm>
          <a:prstGeom prst="straightConnector1">
            <a:avLst/>
          </a:prstGeom>
          <a:ln>
            <a:solidFill>
              <a:srgbClr val="92D05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8" name="Connecteur droit avec flèche 17">
            <a:extLst>
              <a:ext uri="{FF2B5EF4-FFF2-40B4-BE49-F238E27FC236}">
                <a16:creationId xmlns:a16="http://schemas.microsoft.com/office/drawing/2014/main" id="{C573E667-F796-4E79-3ECE-BB78F0842931}"/>
              </a:ext>
            </a:extLst>
          </p:cNvPr>
          <p:cNvCxnSpPr>
            <a:cxnSpLocks/>
          </p:cNvCxnSpPr>
          <p:nvPr/>
        </p:nvCxnSpPr>
        <p:spPr>
          <a:xfrm>
            <a:off x="1055440" y="2420888"/>
            <a:ext cx="3168352" cy="3240360"/>
          </a:xfrm>
          <a:prstGeom prst="straightConnector1">
            <a:avLst/>
          </a:prstGeom>
          <a:ln>
            <a:solidFill>
              <a:srgbClr val="92D05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9" name="Connecteur droit avec flèche 18">
            <a:extLst>
              <a:ext uri="{FF2B5EF4-FFF2-40B4-BE49-F238E27FC236}">
                <a16:creationId xmlns:a16="http://schemas.microsoft.com/office/drawing/2014/main" id="{A7FBA375-2C98-B437-897B-0E7B23FB96E4}"/>
              </a:ext>
            </a:extLst>
          </p:cNvPr>
          <p:cNvCxnSpPr>
            <a:cxnSpLocks/>
          </p:cNvCxnSpPr>
          <p:nvPr/>
        </p:nvCxnSpPr>
        <p:spPr>
          <a:xfrm>
            <a:off x="3395700" y="1817079"/>
            <a:ext cx="1259909" cy="1179873"/>
          </a:xfrm>
          <a:prstGeom prst="straightConnector1">
            <a:avLst/>
          </a:prstGeom>
          <a:ln>
            <a:solidFill>
              <a:srgbClr val="FFC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22" name="Connecteur droit avec flèche 21">
            <a:extLst>
              <a:ext uri="{FF2B5EF4-FFF2-40B4-BE49-F238E27FC236}">
                <a16:creationId xmlns:a16="http://schemas.microsoft.com/office/drawing/2014/main" id="{9A0D7031-6099-59E6-71D4-963387AC1596}"/>
              </a:ext>
            </a:extLst>
          </p:cNvPr>
          <p:cNvCxnSpPr>
            <a:cxnSpLocks/>
          </p:cNvCxnSpPr>
          <p:nvPr/>
        </p:nvCxnSpPr>
        <p:spPr>
          <a:xfrm>
            <a:off x="1055158" y="4260278"/>
            <a:ext cx="1259909" cy="1179873"/>
          </a:xfrm>
          <a:prstGeom prst="straightConnector1">
            <a:avLst/>
          </a:prstGeom>
          <a:ln>
            <a:solidFill>
              <a:srgbClr val="FFC000"/>
            </a:solidFill>
            <a:tailEnd type="non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Espace réservé du contenu 8">
                <a:extLst>
                  <a:ext uri="{FF2B5EF4-FFF2-40B4-BE49-F238E27FC236}">
                    <a16:creationId xmlns:a16="http://schemas.microsoft.com/office/drawing/2014/main" id="{895DB895-4DC6-EEAD-3C74-F7D7751D8823}"/>
                  </a:ext>
                </a:extLst>
              </p:cNvPr>
              <p:cNvSpPr txBox="1">
                <a:spLocks/>
              </p:cNvSpPr>
              <p:nvPr/>
            </p:nvSpPr>
            <p:spPr>
              <a:xfrm>
                <a:off x="5663952" y="1434262"/>
                <a:ext cx="4784896"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On site: </a:t>
                </a:r>
                <a14:m>
                  <m:oMath xmlns:m="http://schemas.openxmlformats.org/officeDocument/2006/math">
                    <m:r>
                      <a:rPr lang="en-GB" i="1" noProof="0" smtClean="0">
                        <a:latin typeface="Cambria Math" panose="02040503050406030204" pitchFamily="18" charset="0"/>
                      </a:rPr>
                      <m:t>𝑖</m:t>
                    </m:r>
                    <m:r>
                      <a:rPr lang="en-GB" i="1" noProof="0" smtClean="0">
                        <a:latin typeface="Cambria Math" panose="02040503050406030204" pitchFamily="18" charset="0"/>
                      </a:rPr>
                      <m:t>=</m:t>
                    </m:r>
                    <m:r>
                      <a:rPr lang="en-GB" i="1" noProof="0" smtClean="0">
                        <a:latin typeface="Cambria Math" panose="02040503050406030204" pitchFamily="18" charset="0"/>
                      </a:rPr>
                      <m:t>𝑗</m:t>
                    </m:r>
                  </m:oMath>
                </a14:m>
                <a:endParaRPr lang="en-GB" noProof="0" dirty="0"/>
              </a:p>
            </p:txBody>
          </p:sp>
        </mc:Choice>
        <mc:Fallback xmlns="">
          <p:sp>
            <p:nvSpPr>
              <p:cNvPr id="24" name="Espace réservé du contenu 8">
                <a:extLst>
                  <a:ext uri="{FF2B5EF4-FFF2-40B4-BE49-F238E27FC236}">
                    <a16:creationId xmlns:a16="http://schemas.microsoft.com/office/drawing/2014/main" id="{895DB895-4DC6-EEAD-3C74-F7D7751D8823}"/>
                  </a:ext>
                </a:extLst>
              </p:cNvPr>
              <p:cNvSpPr txBox="1">
                <a:spLocks noRot="1" noChangeAspect="1" noMove="1" noResize="1" noEditPoints="1" noAdjustHandles="1" noChangeArrowheads="1" noChangeShapeType="1" noTextEdit="1"/>
              </p:cNvSpPr>
              <p:nvPr/>
            </p:nvSpPr>
            <p:spPr>
              <a:xfrm>
                <a:off x="5663952" y="1434262"/>
                <a:ext cx="4784896" cy="338554"/>
              </a:xfrm>
              <a:prstGeom prst="rect">
                <a:avLst/>
              </a:prstGeom>
              <a:blipFill>
                <a:blip r:embed="rId2"/>
                <a:stretch>
                  <a:fillRect l="-2548" t="-16071" b="-10714"/>
                </a:stretch>
              </a:blipFill>
            </p:spPr>
            <p:txBody>
              <a:bodyPr/>
              <a:lstStyle/>
              <a:p>
                <a:r>
                  <a:rPr lang="en-GB">
                    <a:noFill/>
                  </a:rPr>
                  <a:t> </a:t>
                </a:r>
              </a:p>
            </p:txBody>
          </p:sp>
        </mc:Fallback>
      </mc:AlternateContent>
      <p:sp>
        <p:nvSpPr>
          <p:cNvPr id="25" name="Espace réservé du contenu 8">
            <a:extLst>
              <a:ext uri="{FF2B5EF4-FFF2-40B4-BE49-F238E27FC236}">
                <a16:creationId xmlns:a16="http://schemas.microsoft.com/office/drawing/2014/main" id="{FB67D74A-3381-F9D5-CDED-825D72223FB1}"/>
              </a:ext>
            </a:extLst>
          </p:cNvPr>
          <p:cNvSpPr txBox="1">
            <a:spLocks/>
          </p:cNvSpPr>
          <p:nvPr/>
        </p:nvSpPr>
        <p:spPr>
          <a:xfrm>
            <a:off x="584200" y="1484784"/>
            <a:ext cx="4784896"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Diagonalized matrix</a:t>
            </a:r>
          </a:p>
        </p:txBody>
      </p:sp>
      <p:sp>
        <p:nvSpPr>
          <p:cNvPr id="26" name="Losange 25">
            <a:extLst>
              <a:ext uri="{FF2B5EF4-FFF2-40B4-BE49-F238E27FC236}">
                <a16:creationId xmlns:a16="http://schemas.microsoft.com/office/drawing/2014/main" id="{AB749857-0A56-AE7A-ABA9-C342F5246877}"/>
              </a:ext>
            </a:extLst>
          </p:cNvPr>
          <p:cNvSpPr/>
          <p:nvPr/>
        </p:nvSpPr>
        <p:spPr>
          <a:xfrm>
            <a:off x="7176120" y="1340768"/>
            <a:ext cx="363228" cy="363228"/>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8" name="Parenthèse ouvrante 27">
            <a:extLst>
              <a:ext uri="{FF2B5EF4-FFF2-40B4-BE49-F238E27FC236}">
                <a16:creationId xmlns:a16="http://schemas.microsoft.com/office/drawing/2014/main" id="{766EF1B6-2F62-FB1A-12F3-CBDFC46E1D5B}"/>
              </a:ext>
            </a:extLst>
          </p:cNvPr>
          <p:cNvSpPr/>
          <p:nvPr/>
        </p:nvSpPr>
        <p:spPr>
          <a:xfrm flipH="1">
            <a:off x="7472692" y="2060848"/>
            <a:ext cx="103742" cy="1368152"/>
          </a:xfrm>
          <a:prstGeom prst="leftBracket">
            <a:avLst/>
          </a:prstGeom>
          <a:effectLst/>
        </p:spPr>
        <p:style>
          <a:lnRef idx="2">
            <a:schemeClr val="dk1"/>
          </a:lnRef>
          <a:fillRef idx="0">
            <a:schemeClr val="dk1"/>
          </a:fillRef>
          <a:effectRef idx="1">
            <a:schemeClr val="dk1"/>
          </a:effectRef>
          <a:fontRef idx="minor">
            <a:schemeClr val="tx1"/>
          </a:fontRef>
        </p:style>
        <p:txBody>
          <a:bodyPr rtlCol="0" anchor="ctr"/>
          <a:lstStyle/>
          <a:p>
            <a:pPr algn="ctr"/>
            <a:endParaRPr lang="en-GB" noProof="0" dirty="0"/>
          </a:p>
        </p:txBody>
      </p:sp>
      <p:sp>
        <p:nvSpPr>
          <p:cNvPr id="29" name="Parenthèse ouvrante 28">
            <a:extLst>
              <a:ext uri="{FF2B5EF4-FFF2-40B4-BE49-F238E27FC236}">
                <a16:creationId xmlns:a16="http://schemas.microsoft.com/office/drawing/2014/main" id="{2074A101-6053-1701-546E-951C3739E335}"/>
              </a:ext>
            </a:extLst>
          </p:cNvPr>
          <p:cNvSpPr/>
          <p:nvPr/>
        </p:nvSpPr>
        <p:spPr>
          <a:xfrm>
            <a:off x="5807968" y="2060848"/>
            <a:ext cx="103742" cy="1368152"/>
          </a:xfrm>
          <a:prstGeom prst="leftBracket">
            <a:avLst/>
          </a:prstGeom>
          <a:effectLst/>
        </p:spPr>
        <p:style>
          <a:lnRef idx="2">
            <a:schemeClr val="dk1"/>
          </a:lnRef>
          <a:fillRef idx="0">
            <a:schemeClr val="dk1"/>
          </a:fillRef>
          <a:effectRef idx="1">
            <a:schemeClr val="dk1"/>
          </a:effectRef>
          <a:fontRef idx="minor">
            <a:schemeClr val="tx1"/>
          </a:fontRef>
        </p:style>
        <p:txBody>
          <a:bodyPr rtlCol="0" anchor="ctr"/>
          <a:lstStyle/>
          <a:p>
            <a:pPr algn="ctr"/>
            <a:endParaRPr lang="en-GB" noProof="0" dirty="0"/>
          </a:p>
        </p:txBody>
      </p:sp>
      <p:cxnSp>
        <p:nvCxnSpPr>
          <p:cNvPr id="31" name="Connecteur droit avec flèche 30">
            <a:extLst>
              <a:ext uri="{FF2B5EF4-FFF2-40B4-BE49-F238E27FC236}">
                <a16:creationId xmlns:a16="http://schemas.microsoft.com/office/drawing/2014/main" id="{61AA5154-EC66-6CED-EBB9-4368DD5A5B2E}"/>
              </a:ext>
            </a:extLst>
          </p:cNvPr>
          <p:cNvCxnSpPr/>
          <p:nvPr/>
        </p:nvCxnSpPr>
        <p:spPr>
          <a:xfrm>
            <a:off x="5911710" y="2204864"/>
            <a:ext cx="1528375" cy="1008112"/>
          </a:xfrm>
          <a:prstGeom prst="straightConnector1">
            <a:avLst/>
          </a:prstGeom>
          <a:ln>
            <a:prstDash val="dash"/>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p:cxnSp>
        <p:nvCxnSpPr>
          <p:cNvPr id="32" name="Connecteur droit avec flèche 31">
            <a:extLst>
              <a:ext uri="{FF2B5EF4-FFF2-40B4-BE49-F238E27FC236}">
                <a16:creationId xmlns:a16="http://schemas.microsoft.com/office/drawing/2014/main" id="{F0E81B96-A848-C467-2B94-DC1DA426D728}"/>
              </a:ext>
            </a:extLst>
          </p:cNvPr>
          <p:cNvCxnSpPr>
            <a:cxnSpLocks/>
          </p:cNvCxnSpPr>
          <p:nvPr/>
        </p:nvCxnSpPr>
        <p:spPr>
          <a:xfrm flipV="1">
            <a:off x="5911710" y="2204864"/>
            <a:ext cx="1528375" cy="1008112"/>
          </a:xfrm>
          <a:prstGeom prst="straightConnector1">
            <a:avLst/>
          </a:prstGeom>
          <a:ln>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p:cxnSp>
        <p:nvCxnSpPr>
          <p:cNvPr id="35" name="Connecteur droit avec flèche 34">
            <a:extLst>
              <a:ext uri="{FF2B5EF4-FFF2-40B4-BE49-F238E27FC236}">
                <a16:creationId xmlns:a16="http://schemas.microsoft.com/office/drawing/2014/main" id="{48E2B192-4108-DA18-3BF5-E591C3A901E0}"/>
              </a:ext>
            </a:extLst>
          </p:cNvPr>
          <p:cNvCxnSpPr>
            <a:cxnSpLocks/>
          </p:cNvCxnSpPr>
          <p:nvPr/>
        </p:nvCxnSpPr>
        <p:spPr>
          <a:xfrm flipV="1">
            <a:off x="7871290" y="2407015"/>
            <a:ext cx="259357" cy="5762"/>
          </a:xfrm>
          <a:prstGeom prst="straightConnector1">
            <a:avLst/>
          </a:prstGeom>
          <a:ln>
            <a:prstDash val="dash"/>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p:cxnSp>
        <p:nvCxnSpPr>
          <p:cNvPr id="37" name="Connecteur droit avec flèche 36">
            <a:extLst>
              <a:ext uri="{FF2B5EF4-FFF2-40B4-BE49-F238E27FC236}">
                <a16:creationId xmlns:a16="http://schemas.microsoft.com/office/drawing/2014/main" id="{42C2297A-781E-2720-B710-7AA819C86FAC}"/>
              </a:ext>
            </a:extLst>
          </p:cNvPr>
          <p:cNvCxnSpPr>
            <a:cxnSpLocks/>
          </p:cNvCxnSpPr>
          <p:nvPr/>
        </p:nvCxnSpPr>
        <p:spPr>
          <a:xfrm>
            <a:off x="7882784" y="2708920"/>
            <a:ext cx="247863" cy="0"/>
          </a:xfrm>
          <a:prstGeom prst="straightConnector1">
            <a:avLst/>
          </a:prstGeom>
          <a:ln>
            <a:prstDash val="solid"/>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p:sp>
        <p:nvSpPr>
          <p:cNvPr id="39" name="ZoneTexte 38">
            <a:extLst>
              <a:ext uri="{FF2B5EF4-FFF2-40B4-BE49-F238E27FC236}">
                <a16:creationId xmlns:a16="http://schemas.microsoft.com/office/drawing/2014/main" id="{5C8E5044-5873-7277-06F7-EFCA11CCB19C}"/>
              </a:ext>
            </a:extLst>
          </p:cNvPr>
          <p:cNvSpPr txBox="1"/>
          <p:nvPr/>
        </p:nvSpPr>
        <p:spPr>
          <a:xfrm>
            <a:off x="8202655" y="2204864"/>
            <a:ext cx="2501857" cy="369332"/>
          </a:xfrm>
          <a:prstGeom prst="rect">
            <a:avLst/>
          </a:prstGeom>
          <a:noFill/>
        </p:spPr>
        <p:txBody>
          <a:bodyPr wrap="square" rtlCol="0">
            <a:spAutoFit/>
          </a:bodyPr>
          <a:lstStyle/>
          <a:p>
            <a:r>
              <a:rPr lang="en-GB" noProof="0" dirty="0"/>
              <a:t>Chem. potential</a:t>
            </a:r>
          </a:p>
        </p:txBody>
      </p:sp>
      <p:sp>
        <p:nvSpPr>
          <p:cNvPr id="40" name="ZoneTexte 39">
            <a:extLst>
              <a:ext uri="{FF2B5EF4-FFF2-40B4-BE49-F238E27FC236}">
                <a16:creationId xmlns:a16="http://schemas.microsoft.com/office/drawing/2014/main" id="{DB553025-A74A-25B5-451D-2108FF918A9D}"/>
              </a:ext>
            </a:extLst>
          </p:cNvPr>
          <p:cNvSpPr txBox="1"/>
          <p:nvPr/>
        </p:nvSpPr>
        <p:spPr>
          <a:xfrm>
            <a:off x="8184232" y="2555612"/>
            <a:ext cx="2501857" cy="369332"/>
          </a:xfrm>
          <a:prstGeom prst="rect">
            <a:avLst/>
          </a:prstGeom>
          <a:noFill/>
        </p:spPr>
        <p:txBody>
          <a:bodyPr wrap="square" rtlCol="0">
            <a:spAutoFit/>
          </a:bodyPr>
          <a:lstStyle/>
          <a:p>
            <a:r>
              <a:rPr lang="en-GB" noProof="0" dirty="0"/>
              <a:t>Superconductive gap</a:t>
            </a:r>
          </a:p>
        </p:txBody>
      </p:sp>
      <mc:AlternateContent xmlns:mc="http://schemas.openxmlformats.org/markup-compatibility/2006" xmlns:a14="http://schemas.microsoft.com/office/drawing/2010/main">
        <mc:Choice Requires="a14">
          <p:sp>
            <p:nvSpPr>
              <p:cNvPr id="41" name="Espace réservé du contenu 8">
                <a:extLst>
                  <a:ext uri="{FF2B5EF4-FFF2-40B4-BE49-F238E27FC236}">
                    <a16:creationId xmlns:a16="http://schemas.microsoft.com/office/drawing/2014/main" id="{CC9F569A-99C6-6683-63F6-4C4622E6A9B4}"/>
                  </a:ext>
                </a:extLst>
              </p:cNvPr>
              <p:cNvSpPr txBox="1">
                <a:spLocks/>
              </p:cNvSpPr>
              <p:nvPr/>
            </p:nvSpPr>
            <p:spPr>
              <a:xfrm>
                <a:off x="5712610" y="3730839"/>
                <a:ext cx="4784896"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Nearest neighbours </a:t>
                </a:r>
                <a14:m>
                  <m:oMath xmlns:m="http://schemas.openxmlformats.org/officeDocument/2006/math">
                    <m:r>
                      <a:rPr lang="en-GB" i="1" noProof="0" smtClean="0">
                        <a:latin typeface="Cambria Math" panose="02040503050406030204" pitchFamily="18" charset="0"/>
                      </a:rPr>
                      <m:t>𝑖</m:t>
                    </m:r>
                    <m:r>
                      <a:rPr lang="en-GB" b="1" i="1" noProof="0" smtClean="0">
                        <a:latin typeface="Cambria Math" panose="02040503050406030204" pitchFamily="18" charset="0"/>
                      </a:rPr>
                      <m:t>,</m:t>
                    </m:r>
                    <m:r>
                      <a:rPr lang="en-GB" i="1" noProof="0" smtClean="0">
                        <a:latin typeface="Cambria Math" panose="02040503050406030204" pitchFamily="18" charset="0"/>
                      </a:rPr>
                      <m:t>𝑗</m:t>
                    </m:r>
                  </m:oMath>
                </a14:m>
                <a:endParaRPr lang="en-GB" noProof="0" dirty="0"/>
              </a:p>
            </p:txBody>
          </p:sp>
        </mc:Choice>
        <mc:Fallback xmlns="">
          <p:sp>
            <p:nvSpPr>
              <p:cNvPr id="41" name="Espace réservé du contenu 8">
                <a:extLst>
                  <a:ext uri="{FF2B5EF4-FFF2-40B4-BE49-F238E27FC236}">
                    <a16:creationId xmlns:a16="http://schemas.microsoft.com/office/drawing/2014/main" id="{CC9F569A-99C6-6683-63F6-4C4622E6A9B4}"/>
                  </a:ext>
                </a:extLst>
              </p:cNvPr>
              <p:cNvSpPr txBox="1">
                <a:spLocks noRot="1" noChangeAspect="1" noMove="1" noResize="1" noEditPoints="1" noAdjustHandles="1" noChangeArrowheads="1" noChangeShapeType="1" noTextEdit="1"/>
              </p:cNvSpPr>
              <p:nvPr/>
            </p:nvSpPr>
            <p:spPr>
              <a:xfrm>
                <a:off x="5712610" y="3730839"/>
                <a:ext cx="4784896" cy="338554"/>
              </a:xfrm>
              <a:prstGeom prst="rect">
                <a:avLst/>
              </a:prstGeom>
              <a:blipFill>
                <a:blip r:embed="rId3"/>
                <a:stretch>
                  <a:fillRect l="-2548" t="-16071" b="-10714"/>
                </a:stretch>
              </a:blipFill>
            </p:spPr>
            <p:txBody>
              <a:bodyPr/>
              <a:lstStyle/>
              <a:p>
                <a:r>
                  <a:rPr lang="en-GB">
                    <a:noFill/>
                  </a:rPr>
                  <a:t> </a:t>
                </a:r>
              </a:p>
            </p:txBody>
          </p:sp>
        </mc:Fallback>
      </mc:AlternateContent>
      <p:sp>
        <p:nvSpPr>
          <p:cNvPr id="42" name="Parenthèse ouvrante 41">
            <a:extLst>
              <a:ext uri="{FF2B5EF4-FFF2-40B4-BE49-F238E27FC236}">
                <a16:creationId xmlns:a16="http://schemas.microsoft.com/office/drawing/2014/main" id="{D805F379-BE9B-B367-520E-420966C78355}"/>
              </a:ext>
            </a:extLst>
          </p:cNvPr>
          <p:cNvSpPr/>
          <p:nvPr/>
        </p:nvSpPr>
        <p:spPr>
          <a:xfrm flipH="1">
            <a:off x="7521350" y="4214653"/>
            <a:ext cx="103742" cy="1368152"/>
          </a:xfrm>
          <a:prstGeom prst="leftBracket">
            <a:avLst/>
          </a:prstGeom>
          <a:effectLst/>
        </p:spPr>
        <p:style>
          <a:lnRef idx="2">
            <a:schemeClr val="dk1"/>
          </a:lnRef>
          <a:fillRef idx="0">
            <a:schemeClr val="dk1"/>
          </a:fillRef>
          <a:effectRef idx="1">
            <a:schemeClr val="dk1"/>
          </a:effectRef>
          <a:fontRef idx="minor">
            <a:schemeClr val="tx1"/>
          </a:fontRef>
        </p:style>
        <p:txBody>
          <a:bodyPr rtlCol="0" anchor="ctr"/>
          <a:lstStyle/>
          <a:p>
            <a:pPr algn="ctr"/>
            <a:endParaRPr lang="en-GB" noProof="0" dirty="0"/>
          </a:p>
        </p:txBody>
      </p:sp>
      <p:sp>
        <p:nvSpPr>
          <p:cNvPr id="43" name="Parenthèse ouvrante 42">
            <a:extLst>
              <a:ext uri="{FF2B5EF4-FFF2-40B4-BE49-F238E27FC236}">
                <a16:creationId xmlns:a16="http://schemas.microsoft.com/office/drawing/2014/main" id="{D6929D02-6212-98D0-0B13-2D246B4ADBDD}"/>
              </a:ext>
            </a:extLst>
          </p:cNvPr>
          <p:cNvSpPr/>
          <p:nvPr/>
        </p:nvSpPr>
        <p:spPr>
          <a:xfrm>
            <a:off x="5856626" y="4214653"/>
            <a:ext cx="103742" cy="1368152"/>
          </a:xfrm>
          <a:prstGeom prst="leftBracket">
            <a:avLst/>
          </a:prstGeom>
          <a:effectLst/>
        </p:spPr>
        <p:style>
          <a:lnRef idx="2">
            <a:schemeClr val="dk1"/>
          </a:lnRef>
          <a:fillRef idx="0">
            <a:schemeClr val="dk1"/>
          </a:fillRef>
          <a:effectRef idx="1">
            <a:schemeClr val="dk1"/>
          </a:effectRef>
          <a:fontRef idx="minor">
            <a:schemeClr val="tx1"/>
          </a:fontRef>
        </p:style>
        <p:txBody>
          <a:bodyPr rtlCol="0" anchor="ctr"/>
          <a:lstStyle/>
          <a:p>
            <a:pPr algn="ctr"/>
            <a:endParaRPr lang="en-GB" noProof="0" dirty="0"/>
          </a:p>
        </p:txBody>
      </p:sp>
      <p:cxnSp>
        <p:nvCxnSpPr>
          <p:cNvPr id="44" name="Connecteur droit avec flèche 43">
            <a:extLst>
              <a:ext uri="{FF2B5EF4-FFF2-40B4-BE49-F238E27FC236}">
                <a16:creationId xmlns:a16="http://schemas.microsoft.com/office/drawing/2014/main" id="{15CD29DB-4E96-F2D4-3E4B-EB7EEA0AF561}"/>
              </a:ext>
            </a:extLst>
          </p:cNvPr>
          <p:cNvCxnSpPr/>
          <p:nvPr/>
        </p:nvCxnSpPr>
        <p:spPr>
          <a:xfrm>
            <a:off x="5960368" y="4358669"/>
            <a:ext cx="1528375" cy="1008112"/>
          </a:xfrm>
          <a:prstGeom prst="straightConnector1">
            <a:avLst/>
          </a:prstGeom>
          <a:ln>
            <a:prstDash val="dash"/>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p:cxnSp>
        <p:nvCxnSpPr>
          <p:cNvPr id="47" name="Connecteur droit avec flèche 46">
            <a:extLst>
              <a:ext uri="{FF2B5EF4-FFF2-40B4-BE49-F238E27FC236}">
                <a16:creationId xmlns:a16="http://schemas.microsoft.com/office/drawing/2014/main" id="{5AC646ED-9E48-9C5D-42F9-F7721E56FACA}"/>
              </a:ext>
            </a:extLst>
          </p:cNvPr>
          <p:cNvCxnSpPr>
            <a:cxnSpLocks/>
          </p:cNvCxnSpPr>
          <p:nvPr/>
        </p:nvCxnSpPr>
        <p:spPr>
          <a:xfrm>
            <a:off x="7931442" y="4862725"/>
            <a:ext cx="247863" cy="0"/>
          </a:xfrm>
          <a:prstGeom prst="straightConnector1">
            <a:avLst/>
          </a:prstGeom>
          <a:ln>
            <a:prstDash val="dash"/>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mc:AlternateContent xmlns:mc="http://schemas.openxmlformats.org/markup-compatibility/2006" xmlns:a14="http://schemas.microsoft.com/office/drawing/2010/main">
        <mc:Choice Requires="a14">
          <p:sp>
            <p:nvSpPr>
              <p:cNvPr id="49" name="ZoneTexte 48">
                <a:extLst>
                  <a:ext uri="{FF2B5EF4-FFF2-40B4-BE49-F238E27FC236}">
                    <a16:creationId xmlns:a16="http://schemas.microsoft.com/office/drawing/2014/main" id="{CE2C5DF5-5A43-2FD1-7116-1A4063E724E2}"/>
                  </a:ext>
                </a:extLst>
              </p:cNvPr>
              <p:cNvSpPr txBox="1"/>
              <p:nvPr/>
            </p:nvSpPr>
            <p:spPr>
              <a:xfrm>
                <a:off x="8274663" y="4709417"/>
                <a:ext cx="2501857" cy="369332"/>
              </a:xfrm>
              <a:prstGeom prst="rect">
                <a:avLst/>
              </a:prstGeom>
              <a:noFill/>
            </p:spPr>
            <p:txBody>
              <a:bodyPr wrap="square" rtlCol="0">
                <a:spAutoFit/>
              </a:bodyPr>
              <a:lstStyle/>
              <a:p>
                <a:r>
                  <a:rPr lang="en-GB" noProof="0" dirty="0"/>
                  <a:t>Hopping </a:t>
                </a:r>
                <a14:m>
                  <m:oMath xmlns:m="http://schemas.openxmlformats.org/officeDocument/2006/math">
                    <m:r>
                      <a:rPr lang="en-GB" b="0" i="1" noProof="0" smtClean="0">
                        <a:latin typeface="Cambria Math" panose="02040503050406030204" pitchFamily="18" charset="0"/>
                      </a:rPr>
                      <m:t>𝑡</m:t>
                    </m:r>
                  </m:oMath>
                </a14:m>
                <a:r>
                  <a:rPr lang="en-GB" noProof="0" dirty="0"/>
                  <a:t> and </a:t>
                </a:r>
                <a14:m>
                  <m:oMath xmlns:m="http://schemas.openxmlformats.org/officeDocument/2006/math">
                    <m:r>
                      <a:rPr lang="en-GB" i="1" noProof="0" smtClean="0">
                        <a:latin typeface="Cambria Math" panose="02040503050406030204" pitchFamily="18" charset="0"/>
                      </a:rPr>
                      <m:t>𝑡</m:t>
                    </m:r>
                    <m:r>
                      <a:rPr lang="en-GB" i="1" noProof="0" smtClean="0">
                        <a:latin typeface="Cambria Math" panose="02040503050406030204" pitchFamily="18" charset="0"/>
                        <a:ea typeface="Cambria Math" panose="02040503050406030204" pitchFamily="18" charset="0"/>
                      </a:rPr>
                      <m:t>±</m:t>
                    </m:r>
                    <m:r>
                      <a:rPr lang="en-GB" b="0" i="1" noProof="0" smtClean="0">
                        <a:latin typeface="Cambria Math" panose="02040503050406030204" pitchFamily="18" charset="0"/>
                        <a:ea typeface="Cambria Math" panose="02040503050406030204" pitchFamily="18" charset="0"/>
                      </a:rPr>
                      <m:t>𝑚</m:t>
                    </m:r>
                  </m:oMath>
                </a14:m>
                <a:endParaRPr lang="en-GB" noProof="0" dirty="0"/>
              </a:p>
            </p:txBody>
          </p:sp>
        </mc:Choice>
        <mc:Fallback xmlns="">
          <p:sp>
            <p:nvSpPr>
              <p:cNvPr id="49" name="ZoneTexte 48">
                <a:extLst>
                  <a:ext uri="{FF2B5EF4-FFF2-40B4-BE49-F238E27FC236}">
                    <a16:creationId xmlns:a16="http://schemas.microsoft.com/office/drawing/2014/main" id="{CE2C5DF5-5A43-2FD1-7116-1A4063E724E2}"/>
                  </a:ext>
                </a:extLst>
              </p:cNvPr>
              <p:cNvSpPr txBox="1">
                <a:spLocks noRot="1" noChangeAspect="1" noMove="1" noResize="1" noEditPoints="1" noAdjustHandles="1" noChangeArrowheads="1" noChangeShapeType="1" noTextEdit="1"/>
              </p:cNvSpPr>
              <p:nvPr/>
            </p:nvSpPr>
            <p:spPr>
              <a:xfrm>
                <a:off x="8274663" y="4709417"/>
                <a:ext cx="2501857" cy="369332"/>
              </a:xfrm>
              <a:prstGeom prst="rect">
                <a:avLst/>
              </a:prstGeom>
              <a:blipFill>
                <a:blip r:embed="rId4"/>
                <a:stretch>
                  <a:fillRect l="-1946" t="-10000" b="-26667"/>
                </a:stretch>
              </a:blipFill>
            </p:spPr>
            <p:txBody>
              <a:bodyPr/>
              <a:lstStyle/>
              <a:p>
                <a:r>
                  <a:rPr lang="en-GB">
                    <a:noFill/>
                  </a:rPr>
                  <a:t> </a:t>
                </a:r>
              </a:p>
            </p:txBody>
          </p:sp>
        </mc:Fallback>
      </mc:AlternateContent>
      <p:sp>
        <p:nvSpPr>
          <p:cNvPr id="59" name="Losange 58">
            <a:extLst>
              <a:ext uri="{FF2B5EF4-FFF2-40B4-BE49-F238E27FC236}">
                <a16:creationId xmlns:a16="http://schemas.microsoft.com/office/drawing/2014/main" id="{D20FB7CE-0C95-6019-6517-D0230539CA5F}"/>
              </a:ext>
            </a:extLst>
          </p:cNvPr>
          <p:cNvSpPr/>
          <p:nvPr/>
        </p:nvSpPr>
        <p:spPr>
          <a:xfrm>
            <a:off x="8760296" y="3584553"/>
            <a:ext cx="363228" cy="363228"/>
          </a:xfrm>
          <a:prstGeom prst="diamond">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60" name="Losange 59">
            <a:extLst>
              <a:ext uri="{FF2B5EF4-FFF2-40B4-BE49-F238E27FC236}">
                <a16:creationId xmlns:a16="http://schemas.microsoft.com/office/drawing/2014/main" id="{5A285B95-143F-4519-393E-5823CD29D5BA}"/>
              </a:ext>
            </a:extLst>
          </p:cNvPr>
          <p:cNvSpPr/>
          <p:nvPr/>
        </p:nvSpPr>
        <p:spPr>
          <a:xfrm>
            <a:off x="8760296" y="4035963"/>
            <a:ext cx="363228" cy="363228"/>
          </a:xfrm>
          <a:prstGeom prst="diamond">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mc:AlternateContent xmlns:mc="http://schemas.openxmlformats.org/markup-compatibility/2006" xmlns:a14="http://schemas.microsoft.com/office/drawing/2010/main">
        <mc:Choice Requires="a14">
          <p:sp>
            <p:nvSpPr>
              <p:cNvPr id="61" name="ZoneTexte 60">
                <a:extLst>
                  <a:ext uri="{FF2B5EF4-FFF2-40B4-BE49-F238E27FC236}">
                    <a16:creationId xmlns:a16="http://schemas.microsoft.com/office/drawing/2014/main" id="{E1A728BF-DECB-7F19-21A7-78A16C0CEE45}"/>
                  </a:ext>
                </a:extLst>
              </p:cNvPr>
              <p:cNvSpPr txBox="1"/>
              <p:nvPr/>
            </p:nvSpPr>
            <p:spPr>
              <a:xfrm>
                <a:off x="9246577" y="3577530"/>
                <a:ext cx="2501857" cy="369332"/>
              </a:xfrm>
              <a:prstGeom prst="rect">
                <a:avLst/>
              </a:prstGeom>
              <a:noFill/>
            </p:spPr>
            <p:txBody>
              <a:bodyPr wrap="square" rtlCol="0">
                <a:spAutoFit/>
              </a:bodyPr>
              <a:lstStyle/>
              <a:p>
                <a:r>
                  <a:rPr lang="en-GB" noProof="0" dirty="0"/>
                  <a:t>Along </a:t>
                </a:r>
                <a14:m>
                  <m:oMath xmlns:m="http://schemas.openxmlformats.org/officeDocument/2006/math">
                    <m:r>
                      <a:rPr lang="en-GB" i="1" noProof="0" smtClean="0">
                        <a:latin typeface="Cambria Math" panose="02040503050406030204" pitchFamily="18" charset="0"/>
                      </a:rPr>
                      <m:t>𝑥</m:t>
                    </m:r>
                  </m:oMath>
                </a14:m>
                <a:endParaRPr lang="en-GB" noProof="0" dirty="0"/>
              </a:p>
            </p:txBody>
          </p:sp>
        </mc:Choice>
        <mc:Fallback xmlns="">
          <p:sp>
            <p:nvSpPr>
              <p:cNvPr id="61" name="ZoneTexte 60">
                <a:extLst>
                  <a:ext uri="{FF2B5EF4-FFF2-40B4-BE49-F238E27FC236}">
                    <a16:creationId xmlns:a16="http://schemas.microsoft.com/office/drawing/2014/main" id="{E1A728BF-DECB-7F19-21A7-78A16C0CEE45}"/>
                  </a:ext>
                </a:extLst>
              </p:cNvPr>
              <p:cNvSpPr txBox="1">
                <a:spLocks noRot="1" noChangeAspect="1" noMove="1" noResize="1" noEditPoints="1" noAdjustHandles="1" noChangeArrowheads="1" noChangeShapeType="1" noTextEdit="1"/>
              </p:cNvSpPr>
              <p:nvPr/>
            </p:nvSpPr>
            <p:spPr>
              <a:xfrm>
                <a:off x="9246577" y="3577530"/>
                <a:ext cx="2501857" cy="369332"/>
              </a:xfrm>
              <a:prstGeom prst="rect">
                <a:avLst/>
              </a:prstGeom>
              <a:blipFill>
                <a:blip r:embed="rId5"/>
                <a:stretch>
                  <a:fillRect l="-2195"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2" name="ZoneTexte 61">
                <a:extLst>
                  <a:ext uri="{FF2B5EF4-FFF2-40B4-BE49-F238E27FC236}">
                    <a16:creationId xmlns:a16="http://schemas.microsoft.com/office/drawing/2014/main" id="{9AED4189-58EB-C9A0-AD63-517C8B475C6D}"/>
                  </a:ext>
                </a:extLst>
              </p:cNvPr>
              <p:cNvSpPr txBox="1"/>
              <p:nvPr/>
            </p:nvSpPr>
            <p:spPr>
              <a:xfrm>
                <a:off x="9262881" y="4021248"/>
                <a:ext cx="2501857" cy="369332"/>
              </a:xfrm>
              <a:prstGeom prst="rect">
                <a:avLst/>
              </a:prstGeom>
              <a:noFill/>
            </p:spPr>
            <p:txBody>
              <a:bodyPr wrap="square" rtlCol="0">
                <a:spAutoFit/>
              </a:bodyPr>
              <a:lstStyle/>
              <a:p>
                <a:r>
                  <a:rPr lang="en-GB" noProof="0" dirty="0"/>
                  <a:t>Along </a:t>
                </a:r>
                <a14:m>
                  <m:oMath xmlns:m="http://schemas.openxmlformats.org/officeDocument/2006/math">
                    <m:r>
                      <a:rPr lang="en-GB" i="1" noProof="0" smtClean="0">
                        <a:latin typeface="Cambria Math" panose="02040503050406030204" pitchFamily="18" charset="0"/>
                      </a:rPr>
                      <m:t>𝑦</m:t>
                    </m:r>
                  </m:oMath>
                </a14:m>
                <a:endParaRPr lang="en-GB" noProof="0" dirty="0"/>
              </a:p>
            </p:txBody>
          </p:sp>
        </mc:Choice>
        <mc:Fallback xmlns="">
          <p:sp>
            <p:nvSpPr>
              <p:cNvPr id="62" name="ZoneTexte 61">
                <a:extLst>
                  <a:ext uri="{FF2B5EF4-FFF2-40B4-BE49-F238E27FC236}">
                    <a16:creationId xmlns:a16="http://schemas.microsoft.com/office/drawing/2014/main" id="{9AED4189-58EB-C9A0-AD63-517C8B475C6D}"/>
                  </a:ext>
                </a:extLst>
              </p:cNvPr>
              <p:cNvSpPr txBox="1">
                <a:spLocks noRot="1" noChangeAspect="1" noMove="1" noResize="1" noEditPoints="1" noAdjustHandles="1" noChangeArrowheads="1" noChangeShapeType="1" noTextEdit="1"/>
              </p:cNvSpPr>
              <p:nvPr/>
            </p:nvSpPr>
            <p:spPr>
              <a:xfrm>
                <a:off x="9262881" y="4021248"/>
                <a:ext cx="2501857" cy="369332"/>
              </a:xfrm>
              <a:prstGeom prst="rect">
                <a:avLst/>
              </a:prstGeom>
              <a:blipFill>
                <a:blip r:embed="rId6"/>
                <a:stretch>
                  <a:fillRect l="-2195" t="-10000" b="-26667"/>
                </a:stretch>
              </a:blipFill>
            </p:spPr>
            <p:txBody>
              <a:bodyPr/>
              <a:lstStyle/>
              <a:p>
                <a:r>
                  <a:rPr lang="en-GB">
                    <a:noFill/>
                  </a:rPr>
                  <a:t> </a:t>
                </a:r>
              </a:p>
            </p:txBody>
          </p:sp>
        </mc:Fallback>
      </mc:AlternateContent>
      <p:sp>
        <p:nvSpPr>
          <p:cNvPr id="63" name="ZoneTexte 62">
            <a:extLst>
              <a:ext uri="{FF2B5EF4-FFF2-40B4-BE49-F238E27FC236}">
                <a16:creationId xmlns:a16="http://schemas.microsoft.com/office/drawing/2014/main" id="{A7DA0CF6-0983-40A0-5140-FCCB5104CC2E}"/>
              </a:ext>
            </a:extLst>
          </p:cNvPr>
          <p:cNvSpPr txBox="1"/>
          <p:nvPr/>
        </p:nvSpPr>
        <p:spPr>
          <a:xfrm>
            <a:off x="5685428" y="5931119"/>
            <a:ext cx="4443020" cy="369332"/>
          </a:xfrm>
          <a:prstGeom prst="rect">
            <a:avLst/>
          </a:prstGeom>
          <a:noFill/>
        </p:spPr>
        <p:txBody>
          <a:bodyPr wrap="square" rtlCol="0">
            <a:spAutoFit/>
          </a:bodyPr>
          <a:lstStyle/>
          <a:p>
            <a:pPr marL="285750" indent="-285750">
              <a:buFont typeface="Wingdings" panose="05000000000000000000" pitchFamily="2" charset="2"/>
              <a:buChar char="Ø"/>
            </a:pPr>
            <a:r>
              <a:rPr lang="en-GB" noProof="0" dirty="0"/>
              <a:t>The matrix is unitary and very sparse.</a:t>
            </a:r>
          </a:p>
        </p:txBody>
      </p:sp>
    </p:spTree>
    <p:extLst>
      <p:ext uri="{BB962C8B-B14F-4D97-AF65-F5344CB8AC3E}">
        <p14:creationId xmlns:p14="http://schemas.microsoft.com/office/powerpoint/2010/main" val="273121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8E110D-8DE7-A98B-0BA1-E32836D15DB0}"/>
              </a:ext>
            </a:extLst>
          </p:cNvPr>
          <p:cNvSpPr>
            <a:spLocks noGrp="1"/>
          </p:cNvSpPr>
          <p:nvPr>
            <p:ph type="title"/>
          </p:nvPr>
        </p:nvSpPr>
        <p:spPr/>
        <p:txBody>
          <a:bodyPr/>
          <a:lstStyle/>
          <a:p>
            <a:r>
              <a:rPr lang="en-GB" noProof="0" dirty="0"/>
              <a:t>Results</a:t>
            </a:r>
          </a:p>
        </p:txBody>
      </p:sp>
      <p:sp>
        <p:nvSpPr>
          <p:cNvPr id="4" name="Espace réservé du pied de page 3">
            <a:extLst>
              <a:ext uri="{FF2B5EF4-FFF2-40B4-BE49-F238E27FC236}">
                <a16:creationId xmlns:a16="http://schemas.microsoft.com/office/drawing/2014/main" id="{A5729463-EF6F-5D49-2B34-0EDBF86ECC71}"/>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A92B899E-0B71-EC7F-2D28-651F8B8CE106}"/>
              </a:ext>
            </a:extLst>
          </p:cNvPr>
          <p:cNvSpPr>
            <a:spLocks noGrp="1"/>
          </p:cNvSpPr>
          <p:nvPr>
            <p:ph type="sldNum" sz="quarter" idx="4"/>
          </p:nvPr>
        </p:nvSpPr>
        <p:spPr/>
        <p:txBody>
          <a:bodyPr/>
          <a:lstStyle/>
          <a:p>
            <a:fld id="{C05EE493-AD2E-4872-B2F6-8F12A747F0A5}" type="slidenum">
              <a:rPr lang="en-GB" noProof="0" smtClean="0"/>
              <a:pPr/>
              <a:t>15</a:t>
            </a:fld>
            <a:endParaRPr lang="en-GB" noProof="0" dirty="0"/>
          </a:p>
        </p:txBody>
      </p:sp>
      <p:sp>
        <p:nvSpPr>
          <p:cNvPr id="6" name="Espace réservé de la date 5">
            <a:extLst>
              <a:ext uri="{FF2B5EF4-FFF2-40B4-BE49-F238E27FC236}">
                <a16:creationId xmlns:a16="http://schemas.microsoft.com/office/drawing/2014/main" id="{4A692D12-4ECE-87A2-A8AC-4A3CD025363A}"/>
              </a:ext>
            </a:extLst>
          </p:cNvPr>
          <p:cNvSpPr>
            <a:spLocks noGrp="1"/>
          </p:cNvSpPr>
          <p:nvPr>
            <p:ph type="dt" sz="half" idx="2"/>
          </p:nvPr>
        </p:nvSpPr>
        <p:spPr/>
        <p:txBody>
          <a:bodyPr/>
          <a:lstStyle/>
          <a:p>
            <a:r>
              <a:rPr lang="en-GB" noProof="0" dirty="0"/>
              <a:t>24.02.2025</a:t>
            </a:r>
          </a:p>
        </p:txBody>
      </p:sp>
      <p:pic>
        <p:nvPicPr>
          <p:cNvPr id="8" name="Image 7">
            <a:extLst>
              <a:ext uri="{FF2B5EF4-FFF2-40B4-BE49-F238E27FC236}">
                <a16:creationId xmlns:a16="http://schemas.microsoft.com/office/drawing/2014/main" id="{67445BC4-BFBD-BE58-B5C4-0672F6BA8C9E}"/>
              </a:ext>
            </a:extLst>
          </p:cNvPr>
          <p:cNvPicPr>
            <a:picLocks noChangeAspect="1"/>
          </p:cNvPicPr>
          <p:nvPr/>
        </p:nvPicPr>
        <p:blipFill>
          <a:blip r:embed="rId2"/>
          <a:stretch>
            <a:fillRect/>
          </a:stretch>
        </p:blipFill>
        <p:spPr>
          <a:xfrm>
            <a:off x="338386" y="1592796"/>
            <a:ext cx="8321519" cy="3672408"/>
          </a:xfrm>
          <a:prstGeom prst="rect">
            <a:avLst/>
          </a:prstGeom>
        </p:spPr>
      </p:pic>
      <p:sp>
        <p:nvSpPr>
          <p:cNvPr id="9" name="ZoneTexte 8">
            <a:extLst>
              <a:ext uri="{FF2B5EF4-FFF2-40B4-BE49-F238E27FC236}">
                <a16:creationId xmlns:a16="http://schemas.microsoft.com/office/drawing/2014/main" id="{086B5D07-B04E-5C27-519C-B08294AE5169}"/>
              </a:ext>
            </a:extLst>
          </p:cNvPr>
          <p:cNvSpPr txBox="1"/>
          <p:nvPr/>
        </p:nvSpPr>
        <p:spPr>
          <a:xfrm>
            <a:off x="335360" y="758445"/>
            <a:ext cx="6024236" cy="338554"/>
          </a:xfrm>
          <a:prstGeom prst="rect">
            <a:avLst/>
          </a:prstGeom>
          <a:noFill/>
        </p:spPr>
        <p:txBody>
          <a:bodyPr wrap="square" rtlCol="0">
            <a:spAutoFit/>
          </a:bodyPr>
          <a:lstStyle/>
          <a:p>
            <a:r>
              <a:rPr lang="en-GB" sz="1600" b="1" noProof="0" dirty="0">
                <a:latin typeface="+mj-lt"/>
              </a:rPr>
              <a:t>Simple superconductor</a:t>
            </a:r>
          </a:p>
        </p:txBody>
      </p:sp>
      <p:pic>
        <p:nvPicPr>
          <p:cNvPr id="10" name="Image 9">
            <a:extLst>
              <a:ext uri="{FF2B5EF4-FFF2-40B4-BE49-F238E27FC236}">
                <a16:creationId xmlns:a16="http://schemas.microsoft.com/office/drawing/2014/main" id="{5880365F-79B8-D792-39FE-4180E4066600}"/>
              </a:ext>
            </a:extLst>
          </p:cNvPr>
          <p:cNvPicPr>
            <a:picLocks noChangeAspect="1"/>
          </p:cNvPicPr>
          <p:nvPr/>
        </p:nvPicPr>
        <p:blipFill>
          <a:blip r:embed="rId3"/>
          <a:stretch>
            <a:fillRect/>
          </a:stretch>
        </p:blipFill>
        <p:spPr>
          <a:xfrm>
            <a:off x="8879418" y="2132856"/>
            <a:ext cx="2285118" cy="2304256"/>
          </a:xfrm>
          <a:prstGeom prst="rect">
            <a:avLst/>
          </a:prstGeom>
        </p:spPr>
      </p:pic>
      <p:sp>
        <p:nvSpPr>
          <p:cNvPr id="11" name="ZoneTexte 10">
            <a:extLst>
              <a:ext uri="{FF2B5EF4-FFF2-40B4-BE49-F238E27FC236}">
                <a16:creationId xmlns:a16="http://schemas.microsoft.com/office/drawing/2014/main" id="{F849654D-9A8D-2381-EDD6-7FA258531B3C}"/>
              </a:ext>
            </a:extLst>
          </p:cNvPr>
          <p:cNvSpPr txBox="1"/>
          <p:nvPr/>
        </p:nvSpPr>
        <p:spPr>
          <a:xfrm>
            <a:off x="8879418" y="4725144"/>
            <a:ext cx="2977222" cy="584775"/>
          </a:xfrm>
          <a:prstGeom prst="rect">
            <a:avLst/>
          </a:prstGeom>
          <a:noFill/>
        </p:spPr>
        <p:txBody>
          <a:bodyPr wrap="square" rtlCol="0">
            <a:spAutoFit/>
          </a:bodyPr>
          <a:lstStyle/>
          <a:p>
            <a:pPr marL="285750" indent="-285750">
              <a:buFont typeface="Wingdings" panose="05000000000000000000" pitchFamily="2" charset="2"/>
              <a:buChar char="Ø"/>
            </a:pPr>
            <a:r>
              <a:rPr lang="en-GB" sz="1600" i="1" noProof="0" dirty="0"/>
              <a:t>1-st Brillouin zone. Fermi-surface and gap.</a:t>
            </a: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9A3BF16-BC40-FB43-75D4-81E70A4C2F8B}"/>
                  </a:ext>
                </a:extLst>
              </p:cNvPr>
              <p:cNvSpPr txBox="1"/>
              <p:nvPr/>
            </p:nvSpPr>
            <p:spPr>
              <a:xfrm>
                <a:off x="431800" y="1315797"/>
                <a:ext cx="14705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noProof="0" smtClean="0">
                              <a:latin typeface="Cambria Math" panose="02040503050406030204" pitchFamily="18" charset="0"/>
                            </a:rPr>
                          </m:ctrlPr>
                        </m:sSubPr>
                        <m:e>
                          <m:r>
                            <m:rPr>
                              <m:sty m:val="p"/>
                            </m:rPr>
                            <a:rPr lang="en-GB" i="1" noProof="0" smtClean="0">
                              <a:latin typeface="Cambria Math" panose="02040503050406030204" pitchFamily="18" charset="0"/>
                              <a:ea typeface="Cambria Math" panose="02040503050406030204" pitchFamily="18" charset="0"/>
                            </a:rPr>
                            <m:t>Δ</m:t>
                          </m:r>
                        </m:e>
                        <m:sub>
                          <m:r>
                            <a:rPr lang="en-GB" b="0" i="1" noProof="0" smtClean="0">
                              <a:latin typeface="Cambria Math" panose="02040503050406030204" pitchFamily="18" charset="0"/>
                            </a:rPr>
                            <m:t>𝑖</m:t>
                          </m:r>
                        </m:sub>
                      </m:sSub>
                      <m:r>
                        <a:rPr lang="en-GB" b="0" i="1" noProof="0" smtClean="0">
                          <a:latin typeface="Cambria Math" panose="02040503050406030204" pitchFamily="18" charset="0"/>
                        </a:rPr>
                        <m:t>=</m:t>
                      </m:r>
                      <m:sSub>
                        <m:sSubPr>
                          <m:ctrlPr>
                            <a:rPr lang="en-GB" b="0" i="1" noProof="0" smtClean="0">
                              <a:latin typeface="Cambria Math" panose="02040503050406030204" pitchFamily="18" charset="0"/>
                            </a:rPr>
                          </m:ctrlPr>
                        </m:sSubPr>
                        <m:e>
                          <m:r>
                            <a:rPr lang="en-GB" b="0" i="1" noProof="0" smtClean="0">
                              <a:latin typeface="Cambria Math" panose="02040503050406030204" pitchFamily="18" charset="0"/>
                            </a:rPr>
                            <m:t>𝑈</m:t>
                          </m:r>
                        </m:e>
                        <m:sub>
                          <m:r>
                            <a:rPr lang="en-GB" b="0" i="1" noProof="0" smtClean="0">
                              <a:latin typeface="Cambria Math" panose="02040503050406030204" pitchFamily="18" charset="0"/>
                            </a:rPr>
                            <m:t>𝑖</m:t>
                          </m:r>
                        </m:sub>
                      </m:sSub>
                      <m:r>
                        <a:rPr lang="en-GB" i="1" noProof="0" smtClean="0">
                          <a:latin typeface="Cambria Math" panose="02040503050406030204" pitchFamily="18" charset="0"/>
                        </a:rPr>
                        <m:t>⟨</m:t>
                      </m:r>
                      <m:sSub>
                        <m:sSubPr>
                          <m:ctrlPr>
                            <a:rPr lang="en-GB" i="1" noProof="0" smtClean="0">
                              <a:latin typeface="Cambria Math" panose="02040503050406030204" pitchFamily="18" charset="0"/>
                            </a:rPr>
                          </m:ctrlPr>
                        </m:sSubPr>
                        <m:e>
                          <m:r>
                            <a:rPr lang="en-GB" i="1" noProof="0" smtClean="0">
                              <a:latin typeface="Cambria Math" panose="02040503050406030204" pitchFamily="18" charset="0"/>
                            </a:rPr>
                            <m:t>𝑐</m:t>
                          </m:r>
                        </m:e>
                        <m:sub>
                          <m:r>
                            <a:rPr lang="en-GB" i="1" noProof="0" smtClean="0">
                              <a:latin typeface="Cambria Math" panose="02040503050406030204" pitchFamily="18" charset="0"/>
                            </a:rPr>
                            <m:t>𝑖</m:t>
                          </m:r>
                          <m:r>
                            <a:rPr lang="en-GB" i="1" noProof="0" smtClean="0">
                              <a:latin typeface="Cambria Math" panose="02040503050406030204" pitchFamily="18" charset="0"/>
                              <a:ea typeface="Cambria Math" panose="02040503050406030204" pitchFamily="18" charset="0"/>
                            </a:rPr>
                            <m:t>↑</m:t>
                          </m:r>
                        </m:sub>
                      </m:sSub>
                      <m:sSub>
                        <m:sSubPr>
                          <m:ctrlPr>
                            <a:rPr lang="en-GB" i="1" noProof="0" smtClean="0">
                              <a:latin typeface="Cambria Math" panose="02040503050406030204" pitchFamily="18" charset="0"/>
                            </a:rPr>
                          </m:ctrlPr>
                        </m:sSubPr>
                        <m:e>
                          <m:r>
                            <a:rPr lang="en-GB" i="1" noProof="0" smtClean="0">
                              <a:latin typeface="Cambria Math" panose="02040503050406030204" pitchFamily="18" charset="0"/>
                            </a:rPr>
                            <m:t>𝑐</m:t>
                          </m:r>
                        </m:e>
                        <m:sub>
                          <m:r>
                            <a:rPr lang="en-GB" i="1" noProof="0" smtClean="0">
                              <a:latin typeface="Cambria Math" panose="02040503050406030204" pitchFamily="18" charset="0"/>
                            </a:rPr>
                            <m:t>𝑖</m:t>
                          </m:r>
                          <m:r>
                            <a:rPr lang="en-GB" i="1" noProof="0" smtClean="0">
                              <a:latin typeface="Cambria Math" panose="02040503050406030204" pitchFamily="18" charset="0"/>
                              <a:ea typeface="Cambria Math" panose="02040503050406030204" pitchFamily="18" charset="0"/>
                            </a:rPr>
                            <m:t>↓</m:t>
                          </m:r>
                        </m:sub>
                      </m:sSub>
                      <m:r>
                        <a:rPr lang="en-GB" i="1" noProof="0" smtClean="0">
                          <a:latin typeface="Cambria Math" panose="02040503050406030204" pitchFamily="18" charset="0"/>
                        </a:rPr>
                        <m:t>⟩</m:t>
                      </m:r>
                    </m:oMath>
                  </m:oMathPara>
                </a14:m>
                <a:endParaRPr lang="en-GB" noProof="0" dirty="0"/>
              </a:p>
            </p:txBody>
          </p:sp>
        </mc:Choice>
        <mc:Fallback xmlns="">
          <p:sp>
            <p:nvSpPr>
              <p:cNvPr id="7" name="ZoneTexte 6">
                <a:extLst>
                  <a:ext uri="{FF2B5EF4-FFF2-40B4-BE49-F238E27FC236}">
                    <a16:creationId xmlns:a16="http://schemas.microsoft.com/office/drawing/2014/main" id="{B9A3BF16-BC40-FB43-75D4-81E70A4C2F8B}"/>
                  </a:ext>
                </a:extLst>
              </p:cNvPr>
              <p:cNvSpPr txBox="1">
                <a:spLocks noRot="1" noChangeAspect="1" noMove="1" noResize="1" noEditPoints="1" noAdjustHandles="1" noChangeArrowheads="1" noChangeShapeType="1" noTextEdit="1"/>
              </p:cNvSpPr>
              <p:nvPr/>
            </p:nvSpPr>
            <p:spPr>
              <a:xfrm>
                <a:off x="431800" y="1315797"/>
                <a:ext cx="1470595" cy="276999"/>
              </a:xfrm>
              <a:prstGeom prst="rect">
                <a:avLst/>
              </a:prstGeom>
              <a:blipFill>
                <a:blip r:embed="rId4"/>
                <a:stretch>
                  <a:fillRect l="-3320" r="-5394" b="-37778"/>
                </a:stretch>
              </a:blipFill>
            </p:spPr>
            <p:txBody>
              <a:bodyPr/>
              <a:lstStyle/>
              <a:p>
                <a:r>
                  <a:rPr lang="en-GB">
                    <a:noFill/>
                  </a:rPr>
                  <a:t> </a:t>
                </a:r>
              </a:p>
            </p:txBody>
          </p:sp>
        </mc:Fallback>
      </mc:AlternateContent>
      <p:sp>
        <p:nvSpPr>
          <p:cNvPr id="12" name="ZoneTexte 11">
            <a:extLst>
              <a:ext uri="{FF2B5EF4-FFF2-40B4-BE49-F238E27FC236}">
                <a16:creationId xmlns:a16="http://schemas.microsoft.com/office/drawing/2014/main" id="{23469C70-0DDE-E4B5-B95B-B2F0E0482168}"/>
              </a:ext>
            </a:extLst>
          </p:cNvPr>
          <p:cNvSpPr txBox="1"/>
          <p:nvPr/>
        </p:nvSpPr>
        <p:spPr>
          <a:xfrm>
            <a:off x="815712" y="5443771"/>
            <a:ext cx="4608512" cy="830997"/>
          </a:xfrm>
          <a:prstGeom prst="rect">
            <a:avLst/>
          </a:prstGeom>
          <a:noFill/>
        </p:spPr>
        <p:txBody>
          <a:bodyPr wrap="square" rtlCol="0">
            <a:spAutoFit/>
          </a:bodyPr>
          <a:lstStyle/>
          <a:p>
            <a:pPr marL="285750" indent="-285750">
              <a:buFont typeface="Courier New" panose="02070309020205020404" pitchFamily="49" charset="0"/>
              <a:buChar char="o"/>
            </a:pPr>
            <a:r>
              <a:rPr lang="en-GB" sz="1600" noProof="0" dirty="0"/>
              <a:t>Superconductivity is the highest where the gap shares the most surface with the Fermi-surface.</a:t>
            </a:r>
            <a:endParaRPr lang="en-GB" noProof="0" dirty="0"/>
          </a:p>
        </p:txBody>
      </p:sp>
      <p:sp>
        <p:nvSpPr>
          <p:cNvPr id="14" name="ZoneTexte 13">
            <a:extLst>
              <a:ext uri="{FF2B5EF4-FFF2-40B4-BE49-F238E27FC236}">
                <a16:creationId xmlns:a16="http://schemas.microsoft.com/office/drawing/2014/main" id="{7525663F-B46C-FCF6-9277-D6806BD1E8EC}"/>
              </a:ext>
            </a:extLst>
          </p:cNvPr>
          <p:cNvSpPr txBox="1"/>
          <p:nvPr/>
        </p:nvSpPr>
        <p:spPr>
          <a:xfrm>
            <a:off x="5424224" y="5589240"/>
            <a:ext cx="4608512" cy="338554"/>
          </a:xfrm>
          <a:prstGeom prst="rect">
            <a:avLst/>
          </a:prstGeom>
          <a:noFill/>
        </p:spPr>
        <p:txBody>
          <a:bodyPr wrap="square" rtlCol="0">
            <a:spAutoFit/>
          </a:bodyPr>
          <a:lstStyle/>
          <a:p>
            <a:pPr marL="285750" indent="-285750">
              <a:buFont typeface="Courier New" panose="02070309020205020404" pitchFamily="49" charset="0"/>
              <a:buChar char="o"/>
            </a:pPr>
            <a:r>
              <a:rPr lang="en-GB" sz="1600" noProof="0" dirty="0"/>
              <a:t>Friedel oscillations</a:t>
            </a:r>
            <a:endParaRPr lang="en-GB" noProof="0" dirty="0"/>
          </a:p>
        </p:txBody>
      </p:sp>
    </p:spTree>
    <p:extLst>
      <p:ext uri="{BB962C8B-B14F-4D97-AF65-F5344CB8AC3E}">
        <p14:creationId xmlns:p14="http://schemas.microsoft.com/office/powerpoint/2010/main" val="389931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22F6A6-E017-2C37-C5C9-66A9076EE6DE}"/>
              </a:ext>
            </a:extLst>
          </p:cNvPr>
          <p:cNvSpPr>
            <a:spLocks noGrp="1"/>
          </p:cNvSpPr>
          <p:nvPr>
            <p:ph type="title"/>
          </p:nvPr>
        </p:nvSpPr>
        <p:spPr/>
        <p:txBody>
          <a:bodyPr/>
          <a:lstStyle/>
          <a:p>
            <a:r>
              <a:rPr lang="en-GB" sz="2000" noProof="0" dirty="0"/>
              <a:t>Friedel oscillations and Andreev bound states</a:t>
            </a:r>
            <a:endParaRPr lang="en-GB" noProof="0" dirty="0"/>
          </a:p>
        </p:txBody>
      </p:sp>
      <p:sp>
        <p:nvSpPr>
          <p:cNvPr id="4" name="Espace réservé du pied de page 3">
            <a:extLst>
              <a:ext uri="{FF2B5EF4-FFF2-40B4-BE49-F238E27FC236}">
                <a16:creationId xmlns:a16="http://schemas.microsoft.com/office/drawing/2014/main" id="{D0514C70-455D-0828-5704-B557551E71A3}"/>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7EFD93B8-1965-E356-81BB-96725809D459}"/>
              </a:ext>
            </a:extLst>
          </p:cNvPr>
          <p:cNvSpPr>
            <a:spLocks noGrp="1"/>
          </p:cNvSpPr>
          <p:nvPr>
            <p:ph type="sldNum" sz="quarter" idx="4"/>
          </p:nvPr>
        </p:nvSpPr>
        <p:spPr/>
        <p:txBody>
          <a:bodyPr/>
          <a:lstStyle/>
          <a:p>
            <a:fld id="{C05EE493-AD2E-4872-B2F6-8F12A747F0A5}" type="slidenum">
              <a:rPr lang="en-GB" noProof="0" smtClean="0"/>
              <a:pPr/>
              <a:t>16</a:t>
            </a:fld>
            <a:endParaRPr lang="en-GB" noProof="0" dirty="0"/>
          </a:p>
        </p:txBody>
      </p:sp>
      <p:sp>
        <p:nvSpPr>
          <p:cNvPr id="6" name="Espace réservé de la date 5">
            <a:extLst>
              <a:ext uri="{FF2B5EF4-FFF2-40B4-BE49-F238E27FC236}">
                <a16:creationId xmlns:a16="http://schemas.microsoft.com/office/drawing/2014/main" id="{3736EA05-9E1C-F7DE-F269-32B6A4EAF46C}"/>
              </a:ext>
            </a:extLst>
          </p:cNvPr>
          <p:cNvSpPr>
            <a:spLocks noGrp="1"/>
          </p:cNvSpPr>
          <p:nvPr>
            <p:ph type="dt" sz="half" idx="2"/>
          </p:nvPr>
        </p:nvSpPr>
        <p:spPr/>
        <p:txBody>
          <a:bodyPr/>
          <a:lstStyle/>
          <a:p>
            <a:r>
              <a:rPr lang="en-GB" noProof="0" dirty="0"/>
              <a:t>24.02.2025</a:t>
            </a:r>
          </a:p>
        </p:txBody>
      </p:sp>
      <p:sp>
        <p:nvSpPr>
          <p:cNvPr id="8" name="ZoneTexte 7">
            <a:extLst>
              <a:ext uri="{FF2B5EF4-FFF2-40B4-BE49-F238E27FC236}">
                <a16:creationId xmlns:a16="http://schemas.microsoft.com/office/drawing/2014/main" id="{839FA33B-03C8-464A-B0D9-8D4F4842B166}"/>
              </a:ext>
            </a:extLst>
          </p:cNvPr>
          <p:cNvSpPr txBox="1"/>
          <p:nvPr/>
        </p:nvSpPr>
        <p:spPr>
          <a:xfrm>
            <a:off x="431800" y="1412776"/>
            <a:ext cx="5160144" cy="584775"/>
          </a:xfrm>
          <a:prstGeom prst="rect">
            <a:avLst/>
          </a:prstGeom>
          <a:noFill/>
        </p:spPr>
        <p:txBody>
          <a:bodyPr wrap="square" rtlCol="0">
            <a:spAutoFit/>
          </a:bodyPr>
          <a:lstStyle/>
          <a:p>
            <a:r>
              <a:rPr lang="en-GB" sz="1600" noProof="0" dirty="0"/>
              <a:t>Due to the open boundaries on the side (vacuum), the following process may emerge.</a:t>
            </a:r>
          </a:p>
        </p:txBody>
      </p:sp>
      <p:sp>
        <p:nvSpPr>
          <p:cNvPr id="10" name="ZoneTexte 9">
            <a:extLst>
              <a:ext uri="{FF2B5EF4-FFF2-40B4-BE49-F238E27FC236}">
                <a16:creationId xmlns:a16="http://schemas.microsoft.com/office/drawing/2014/main" id="{7AF35E5A-D9E1-A088-553B-C8C8C9B6FBF9}"/>
              </a:ext>
            </a:extLst>
          </p:cNvPr>
          <p:cNvSpPr txBox="1"/>
          <p:nvPr/>
        </p:nvSpPr>
        <p:spPr>
          <a:xfrm>
            <a:off x="471004" y="2323219"/>
            <a:ext cx="7406640" cy="338554"/>
          </a:xfrm>
          <a:prstGeom prst="rect">
            <a:avLst/>
          </a:prstGeom>
          <a:noFill/>
        </p:spPr>
        <p:txBody>
          <a:bodyPr wrap="square">
            <a:spAutoFit/>
          </a:bodyPr>
          <a:lstStyle/>
          <a:p>
            <a:r>
              <a:rPr lang="en-GB" sz="1600" b="1" noProof="0" dirty="0">
                <a:solidFill>
                  <a:schemeClr val="accent1"/>
                </a:solidFill>
              </a:rPr>
              <a:t>Friedel oscillations</a:t>
            </a:r>
          </a:p>
        </p:txBody>
      </p:sp>
      <p:sp>
        <p:nvSpPr>
          <p:cNvPr id="13" name="Ellipse 12">
            <a:extLst>
              <a:ext uri="{FF2B5EF4-FFF2-40B4-BE49-F238E27FC236}">
                <a16:creationId xmlns:a16="http://schemas.microsoft.com/office/drawing/2014/main" id="{955D7835-5C79-001E-83A0-6FE08D311D97}"/>
              </a:ext>
            </a:extLst>
          </p:cNvPr>
          <p:cNvSpPr/>
          <p:nvPr/>
        </p:nvSpPr>
        <p:spPr>
          <a:xfrm>
            <a:off x="4855848" y="2554256"/>
            <a:ext cx="805042" cy="781163"/>
          </a:xfrm>
          <a:prstGeom prst="ellipse">
            <a:avLst/>
          </a:prstGeom>
          <a:solidFill>
            <a:srgbClr val="B4AEC8"/>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noProof="0" dirty="0"/>
              <a:t> </a:t>
            </a:r>
          </a:p>
        </p:txBody>
      </p:sp>
      <p:sp>
        <p:nvSpPr>
          <p:cNvPr id="14" name="Ellipse 13">
            <a:extLst>
              <a:ext uri="{FF2B5EF4-FFF2-40B4-BE49-F238E27FC236}">
                <a16:creationId xmlns:a16="http://schemas.microsoft.com/office/drawing/2014/main" id="{EDA70110-27DF-968F-B54A-66BE9E0544D1}"/>
              </a:ext>
            </a:extLst>
          </p:cNvPr>
          <p:cNvSpPr/>
          <p:nvPr/>
        </p:nvSpPr>
        <p:spPr>
          <a:xfrm>
            <a:off x="4689116" y="2365389"/>
            <a:ext cx="216025" cy="216024"/>
          </a:xfrm>
          <a:prstGeom prst="ellipse">
            <a:avLst/>
          </a:prstGeom>
          <a:solidFill>
            <a:srgbClr val="ADC8C5"/>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5" name="Ellipse 14">
            <a:extLst>
              <a:ext uri="{FF2B5EF4-FFF2-40B4-BE49-F238E27FC236}">
                <a16:creationId xmlns:a16="http://schemas.microsoft.com/office/drawing/2014/main" id="{8BBC9AE9-0793-4414-C046-FCD980FB80A3}"/>
              </a:ext>
            </a:extLst>
          </p:cNvPr>
          <p:cNvSpPr/>
          <p:nvPr/>
        </p:nvSpPr>
        <p:spPr>
          <a:xfrm>
            <a:off x="5591944" y="2388233"/>
            <a:ext cx="216025" cy="216024"/>
          </a:xfrm>
          <a:prstGeom prst="ellipse">
            <a:avLst/>
          </a:prstGeom>
          <a:solidFill>
            <a:srgbClr val="ADC8C5"/>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6" name="Ellipse 15">
            <a:extLst>
              <a:ext uri="{FF2B5EF4-FFF2-40B4-BE49-F238E27FC236}">
                <a16:creationId xmlns:a16="http://schemas.microsoft.com/office/drawing/2014/main" id="{05F30426-1BB8-B0D1-80EB-254C8C17A082}"/>
              </a:ext>
            </a:extLst>
          </p:cNvPr>
          <p:cNvSpPr/>
          <p:nvPr/>
        </p:nvSpPr>
        <p:spPr>
          <a:xfrm>
            <a:off x="5952028" y="2648860"/>
            <a:ext cx="216025" cy="216024"/>
          </a:xfrm>
          <a:prstGeom prst="ellipse">
            <a:avLst/>
          </a:prstGeom>
          <a:solidFill>
            <a:srgbClr val="ADC8C5"/>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7" name="Ellipse 16">
            <a:extLst>
              <a:ext uri="{FF2B5EF4-FFF2-40B4-BE49-F238E27FC236}">
                <a16:creationId xmlns:a16="http://schemas.microsoft.com/office/drawing/2014/main" id="{955B16F1-014F-E709-48D8-F9C2F08E043E}"/>
              </a:ext>
            </a:extLst>
          </p:cNvPr>
          <p:cNvSpPr/>
          <p:nvPr/>
        </p:nvSpPr>
        <p:spPr>
          <a:xfrm>
            <a:off x="4593741" y="3422536"/>
            <a:ext cx="216025" cy="216024"/>
          </a:xfrm>
          <a:prstGeom prst="ellipse">
            <a:avLst/>
          </a:prstGeom>
          <a:solidFill>
            <a:srgbClr val="ADC8C5"/>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8" name="Ellipse 17">
            <a:extLst>
              <a:ext uri="{FF2B5EF4-FFF2-40B4-BE49-F238E27FC236}">
                <a16:creationId xmlns:a16="http://schemas.microsoft.com/office/drawing/2014/main" id="{4049D511-2955-6CA9-C18C-216F982DEE2C}"/>
              </a:ext>
            </a:extLst>
          </p:cNvPr>
          <p:cNvSpPr/>
          <p:nvPr/>
        </p:nvSpPr>
        <p:spPr>
          <a:xfrm>
            <a:off x="5500959" y="3357462"/>
            <a:ext cx="216025" cy="216024"/>
          </a:xfrm>
          <a:prstGeom prst="ellipse">
            <a:avLst/>
          </a:prstGeom>
          <a:solidFill>
            <a:srgbClr val="ADC8C5"/>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9" name="Ellipse 18">
            <a:extLst>
              <a:ext uri="{FF2B5EF4-FFF2-40B4-BE49-F238E27FC236}">
                <a16:creationId xmlns:a16="http://schemas.microsoft.com/office/drawing/2014/main" id="{6C290757-1549-CE7B-15A6-1C12AFF205BC}"/>
              </a:ext>
            </a:extLst>
          </p:cNvPr>
          <p:cNvSpPr/>
          <p:nvPr/>
        </p:nvSpPr>
        <p:spPr>
          <a:xfrm>
            <a:off x="6050564" y="3453502"/>
            <a:ext cx="216025" cy="216024"/>
          </a:xfrm>
          <a:prstGeom prst="ellipse">
            <a:avLst/>
          </a:prstGeom>
          <a:solidFill>
            <a:srgbClr val="ADC8C5"/>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0" name="Ellipse 19">
            <a:extLst>
              <a:ext uri="{FF2B5EF4-FFF2-40B4-BE49-F238E27FC236}">
                <a16:creationId xmlns:a16="http://schemas.microsoft.com/office/drawing/2014/main" id="{AE216F31-9298-C38B-7CDF-A0E134F19630}"/>
              </a:ext>
            </a:extLst>
          </p:cNvPr>
          <p:cNvSpPr/>
          <p:nvPr/>
        </p:nvSpPr>
        <p:spPr>
          <a:xfrm>
            <a:off x="5184541" y="2388233"/>
            <a:ext cx="216025" cy="216024"/>
          </a:xfrm>
          <a:prstGeom prst="ellipse">
            <a:avLst/>
          </a:prstGeom>
          <a:solidFill>
            <a:srgbClr val="ADC8C5"/>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2" name="ZoneTexte 21">
            <a:extLst>
              <a:ext uri="{FF2B5EF4-FFF2-40B4-BE49-F238E27FC236}">
                <a16:creationId xmlns:a16="http://schemas.microsoft.com/office/drawing/2014/main" id="{98EDBA9C-50D3-58D5-2A2F-FC28D24DC1A8}"/>
              </a:ext>
            </a:extLst>
          </p:cNvPr>
          <p:cNvSpPr txBox="1"/>
          <p:nvPr/>
        </p:nvSpPr>
        <p:spPr>
          <a:xfrm>
            <a:off x="420325" y="2681297"/>
            <a:ext cx="3164589" cy="2554545"/>
          </a:xfrm>
          <a:prstGeom prst="rect">
            <a:avLst/>
          </a:prstGeom>
          <a:noFill/>
        </p:spPr>
        <p:txBody>
          <a:bodyPr wrap="square" rtlCol="0">
            <a:spAutoFit/>
          </a:bodyPr>
          <a:lstStyle/>
          <a:p>
            <a:r>
              <a:rPr lang="en-GB" sz="1600" noProof="0" dirty="0"/>
              <a:t>Similarly to electrical screening, the electron of the Fermi-liquid will arrange themselves around the impurity to screen it. The vacuum can be seen as a defect in the Fermi-liquid. We need a wavevector description and the electron arrange themselves in a periodic manner [7], influencing the Cooper-pair formation.</a:t>
            </a:r>
          </a:p>
        </p:txBody>
      </p:sp>
      <p:pic>
        <p:nvPicPr>
          <p:cNvPr id="26" name="Image 25" descr="Une image contenant texte, Tracé, ligne, diagramme&#10;&#10;Le contenu généré par l’IA peut être incorrect.">
            <a:extLst>
              <a:ext uri="{FF2B5EF4-FFF2-40B4-BE49-F238E27FC236}">
                <a16:creationId xmlns:a16="http://schemas.microsoft.com/office/drawing/2014/main" id="{135B05A4-32FD-BCFC-BEC5-5DA15BB30C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7287" y="3993202"/>
            <a:ext cx="2740360" cy="1644216"/>
          </a:xfrm>
          <a:prstGeom prst="rect">
            <a:avLst/>
          </a:prstGeom>
        </p:spPr>
      </p:pic>
      <mc:AlternateContent xmlns:mc="http://schemas.openxmlformats.org/markup-compatibility/2006" xmlns:a14="http://schemas.microsoft.com/office/drawing/2010/main">
        <mc:Choice Requires="a14">
          <p:sp>
            <p:nvSpPr>
              <p:cNvPr id="27" name="ZoneTexte 26">
                <a:extLst>
                  <a:ext uri="{FF2B5EF4-FFF2-40B4-BE49-F238E27FC236}">
                    <a16:creationId xmlns:a16="http://schemas.microsoft.com/office/drawing/2014/main" id="{FEBB1594-19AD-3E9E-CF94-ED79BC93AADF}"/>
                  </a:ext>
                </a:extLst>
              </p:cNvPr>
              <p:cNvSpPr txBox="1"/>
              <p:nvPr/>
            </p:nvSpPr>
            <p:spPr>
              <a:xfrm>
                <a:off x="3652297" y="5629310"/>
                <a:ext cx="4127499" cy="584775"/>
              </a:xfrm>
              <a:prstGeom prst="rect">
                <a:avLst/>
              </a:prstGeom>
              <a:noFill/>
            </p:spPr>
            <p:txBody>
              <a:bodyPr wrap="square" rtlCol="0">
                <a:spAutoFit/>
              </a:bodyPr>
              <a:lstStyle/>
              <a:p>
                <a:pPr marL="285750" indent="-285750">
                  <a:buFont typeface="Wingdings" panose="05000000000000000000" pitchFamily="2" charset="2"/>
                  <a:buChar char="Ø"/>
                </a:pPr>
                <a:r>
                  <a:rPr lang="en-GB" sz="1600" i="1" noProof="0" dirty="0"/>
                  <a:t>Friedel oscillations in a 1D material, resembling a </a:t>
                </a:r>
                <a14:m>
                  <m:oMath xmlns:m="http://schemas.openxmlformats.org/officeDocument/2006/math">
                    <m:r>
                      <a:rPr lang="en-GB" sz="1600" i="1" noProof="0" smtClean="0">
                        <a:latin typeface="Cambria Math" panose="02040503050406030204" pitchFamily="18" charset="0"/>
                      </a:rPr>
                      <m:t>𝑠𝑖𝑛𝑐</m:t>
                    </m:r>
                    <m:r>
                      <a:rPr lang="en-GB" sz="1600" i="1" noProof="0" smtClean="0">
                        <a:latin typeface="Cambria Math" panose="02040503050406030204" pitchFamily="18" charset="0"/>
                      </a:rPr>
                      <m:t>(</m:t>
                    </m:r>
                    <m:r>
                      <a:rPr lang="en-GB" sz="1600" i="1" noProof="0" smtClean="0">
                        <a:latin typeface="Cambria Math" panose="02040503050406030204" pitchFamily="18" charset="0"/>
                      </a:rPr>
                      <m:t>𝑥</m:t>
                    </m:r>
                    <m:r>
                      <a:rPr lang="en-GB" sz="1600" i="1" noProof="0" smtClean="0">
                        <a:latin typeface="Cambria Math" panose="02040503050406030204" pitchFamily="18" charset="0"/>
                      </a:rPr>
                      <m:t>)</m:t>
                    </m:r>
                  </m:oMath>
                </a14:m>
                <a:r>
                  <a:rPr lang="en-GB" sz="1600" i="1" noProof="0" dirty="0"/>
                  <a:t> [8].</a:t>
                </a:r>
              </a:p>
            </p:txBody>
          </p:sp>
        </mc:Choice>
        <mc:Fallback xmlns="">
          <p:sp>
            <p:nvSpPr>
              <p:cNvPr id="27" name="ZoneTexte 26">
                <a:extLst>
                  <a:ext uri="{FF2B5EF4-FFF2-40B4-BE49-F238E27FC236}">
                    <a16:creationId xmlns:a16="http://schemas.microsoft.com/office/drawing/2014/main" id="{FEBB1594-19AD-3E9E-CF94-ED79BC93AADF}"/>
                  </a:ext>
                </a:extLst>
              </p:cNvPr>
              <p:cNvSpPr txBox="1">
                <a:spLocks noRot="1" noChangeAspect="1" noMove="1" noResize="1" noEditPoints="1" noAdjustHandles="1" noChangeArrowheads="1" noChangeShapeType="1" noTextEdit="1"/>
              </p:cNvSpPr>
              <p:nvPr/>
            </p:nvSpPr>
            <p:spPr>
              <a:xfrm>
                <a:off x="3652297" y="5629310"/>
                <a:ext cx="4127499" cy="584775"/>
              </a:xfrm>
              <a:prstGeom prst="rect">
                <a:avLst/>
              </a:prstGeom>
              <a:blipFill>
                <a:blip r:embed="rId3"/>
                <a:stretch>
                  <a:fillRect l="-591" t="-3125" b="-12500"/>
                </a:stretch>
              </a:blipFill>
            </p:spPr>
            <p:txBody>
              <a:bodyPr/>
              <a:lstStyle/>
              <a:p>
                <a:r>
                  <a:rPr lang="en-GB">
                    <a:noFill/>
                  </a:rPr>
                  <a:t> </a:t>
                </a:r>
              </a:p>
            </p:txBody>
          </p:sp>
        </mc:Fallback>
      </mc:AlternateContent>
      <p:sp>
        <p:nvSpPr>
          <p:cNvPr id="30" name="ZoneTexte 29">
            <a:extLst>
              <a:ext uri="{FF2B5EF4-FFF2-40B4-BE49-F238E27FC236}">
                <a16:creationId xmlns:a16="http://schemas.microsoft.com/office/drawing/2014/main" id="{BA7BB305-0918-4966-21C0-450081A97D20}"/>
              </a:ext>
            </a:extLst>
          </p:cNvPr>
          <p:cNvSpPr txBox="1"/>
          <p:nvPr/>
        </p:nvSpPr>
        <p:spPr>
          <a:xfrm>
            <a:off x="7248128" y="1412776"/>
            <a:ext cx="7406640" cy="338554"/>
          </a:xfrm>
          <a:prstGeom prst="rect">
            <a:avLst/>
          </a:prstGeom>
          <a:noFill/>
        </p:spPr>
        <p:txBody>
          <a:bodyPr wrap="square">
            <a:spAutoFit/>
          </a:bodyPr>
          <a:lstStyle/>
          <a:p>
            <a:r>
              <a:rPr lang="en-GB" sz="1600" b="1" noProof="0" dirty="0">
                <a:solidFill>
                  <a:schemeClr val="accent1"/>
                </a:solidFill>
              </a:rPr>
              <a:t>Andreev bound states</a:t>
            </a:r>
          </a:p>
        </p:txBody>
      </p:sp>
      <p:sp>
        <p:nvSpPr>
          <p:cNvPr id="31" name="ZoneTexte 30">
            <a:extLst>
              <a:ext uri="{FF2B5EF4-FFF2-40B4-BE49-F238E27FC236}">
                <a16:creationId xmlns:a16="http://schemas.microsoft.com/office/drawing/2014/main" id="{CBA19646-DF0F-8723-4AFC-3D6410344604}"/>
              </a:ext>
            </a:extLst>
          </p:cNvPr>
          <p:cNvSpPr txBox="1"/>
          <p:nvPr/>
        </p:nvSpPr>
        <p:spPr>
          <a:xfrm>
            <a:off x="7205737" y="1808126"/>
            <a:ext cx="4127499" cy="2800767"/>
          </a:xfrm>
          <a:prstGeom prst="rect">
            <a:avLst/>
          </a:prstGeom>
          <a:noFill/>
        </p:spPr>
        <p:txBody>
          <a:bodyPr wrap="square" rtlCol="0">
            <a:spAutoFit/>
          </a:bodyPr>
          <a:lstStyle/>
          <a:p>
            <a:r>
              <a:rPr lang="en-GB" sz="1600" noProof="0" dirty="0"/>
              <a:t>In inhomogeneous regions, multiples Andreev reflection can lead to Andreev bound states. These new states lies under the superconducting gap. They are therefore energetically more favourable, and we lose some candidates to form Cooper-pairs.</a:t>
            </a:r>
          </a:p>
          <a:p>
            <a:endParaRPr lang="en-GB" sz="1600" noProof="0" dirty="0"/>
          </a:p>
          <a:p>
            <a:r>
              <a:rPr lang="en-GB" sz="1600" noProof="0" dirty="0"/>
              <a:t>In the heterostructure, they may influence the DOS and therefore bring some modulations in the Friedel oscillations. [9]</a:t>
            </a:r>
          </a:p>
        </p:txBody>
      </p:sp>
      <p:sp>
        <p:nvSpPr>
          <p:cNvPr id="32" name="Ellipse 31">
            <a:extLst>
              <a:ext uri="{FF2B5EF4-FFF2-40B4-BE49-F238E27FC236}">
                <a16:creationId xmlns:a16="http://schemas.microsoft.com/office/drawing/2014/main" id="{5CE698EC-38DE-3F8C-9421-0DFBFE5AFB13}"/>
              </a:ext>
            </a:extLst>
          </p:cNvPr>
          <p:cNvSpPr/>
          <p:nvPr/>
        </p:nvSpPr>
        <p:spPr>
          <a:xfrm>
            <a:off x="4174324" y="2681297"/>
            <a:ext cx="216025" cy="216024"/>
          </a:xfrm>
          <a:prstGeom prst="ellipse">
            <a:avLst/>
          </a:prstGeom>
          <a:solidFill>
            <a:srgbClr val="ADC8C5"/>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Tree>
    <p:extLst>
      <p:ext uri="{BB962C8B-B14F-4D97-AF65-F5344CB8AC3E}">
        <p14:creationId xmlns:p14="http://schemas.microsoft.com/office/powerpoint/2010/main" val="19996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42" presetClass="path" presetSubtype="0" accel="50000" decel="50000" fill="hold" grpId="0" nodeType="withEffect">
                                  <p:stCondLst>
                                    <p:cond delay="0"/>
                                  </p:stCondLst>
                                  <p:childTnLst>
                                    <p:animMotion origin="layout" path="M 4.16667E-7 1.85185E-6 L 6.25E-7 -2.96296E-6 " pathEditMode="relative" rAng="0" ptsTypes="AA">
                                      <p:cBhvr>
                                        <p:cTn id="16" dur="2100" fill="hold"/>
                                        <p:tgtEl>
                                          <p:spTgt spid="14"/>
                                        </p:tgtEl>
                                        <p:attrNameLst>
                                          <p:attrName>ppt_x</p:attrName>
                                          <p:attrName>ppt_y</p:attrName>
                                        </p:attrNameLst>
                                      </p:cBhvr>
                                      <p:rCtr x="-326" y="1667"/>
                                    </p:animMotion>
                                  </p:childTnLst>
                                </p:cTn>
                              </p:par>
                              <p:par>
                                <p:cTn id="17" presetID="42" presetClass="path" presetSubtype="0" accel="50000" decel="50000" fill="hold" grpId="0" nodeType="withEffect">
                                  <p:stCondLst>
                                    <p:cond delay="0"/>
                                  </p:stCondLst>
                                  <p:childTnLst>
                                    <p:animMotion origin="layout" path="M 2.08333E-6 1.11111E-6 L -0.03229 0.06134 " pathEditMode="relative" rAng="0" ptsTypes="AA">
                                      <p:cBhvr>
                                        <p:cTn id="18" dur="2000" spd="-100000" fill="hold"/>
                                        <p:tgtEl>
                                          <p:spTgt spid="15"/>
                                        </p:tgtEl>
                                        <p:attrNameLst>
                                          <p:attrName>ppt_x</p:attrName>
                                          <p:attrName>ppt_y</p:attrName>
                                        </p:attrNameLst>
                                      </p:cBhvr>
                                      <p:rCtr x="-1615" y="3056"/>
                                    </p:animMotion>
                                  </p:childTnLst>
                                </p:cTn>
                              </p:par>
                              <p:par>
                                <p:cTn id="19" presetID="42" presetClass="path" presetSubtype="0" accel="50000" decel="50000" fill="hold" grpId="0" nodeType="withEffect">
                                  <p:stCondLst>
                                    <p:cond delay="0"/>
                                  </p:stCondLst>
                                  <p:childTnLst>
                                    <p:animMotion origin="layout" path="M 4.79167E-6 -3.33333E-6 L -0.02058 0.02477 " pathEditMode="relative" rAng="0" ptsTypes="AA">
                                      <p:cBhvr>
                                        <p:cTn id="20" dur="2000" fill="hold"/>
                                        <p:tgtEl>
                                          <p:spTgt spid="16"/>
                                        </p:tgtEl>
                                        <p:attrNameLst>
                                          <p:attrName>ppt_x</p:attrName>
                                          <p:attrName>ppt_y</p:attrName>
                                        </p:attrNameLst>
                                      </p:cBhvr>
                                      <p:rCtr x="-1029" y="1227"/>
                                    </p:animMotion>
                                  </p:childTnLst>
                                </p:cTn>
                              </p:par>
                              <p:par>
                                <p:cTn id="21" presetID="42" presetClass="path" presetSubtype="0" accel="50000" decel="50000" fill="hold" grpId="0" nodeType="withEffect">
                                  <p:stCondLst>
                                    <p:cond delay="0"/>
                                  </p:stCondLst>
                                  <p:childTnLst>
                                    <p:animMotion origin="layout" path="M 1.875E-6 -2.96296E-6 L -0.02552 -0.05602 " pathEditMode="relative" rAng="0" ptsTypes="AA">
                                      <p:cBhvr>
                                        <p:cTn id="22" dur="2000" fill="hold"/>
                                        <p:tgtEl>
                                          <p:spTgt spid="19"/>
                                        </p:tgtEl>
                                        <p:attrNameLst>
                                          <p:attrName>ppt_x</p:attrName>
                                          <p:attrName>ppt_y</p:attrName>
                                        </p:attrNameLst>
                                      </p:cBhvr>
                                      <p:rCtr x="-1276" y="-2801"/>
                                    </p:animMotion>
                                  </p:childTnLst>
                                </p:cTn>
                              </p:par>
                              <p:par>
                                <p:cTn id="23" presetID="42" presetClass="path" presetSubtype="0" accel="50000" decel="50000" fill="hold" grpId="0" nodeType="withEffect">
                                  <p:stCondLst>
                                    <p:cond delay="0"/>
                                  </p:stCondLst>
                                  <p:childTnLst>
                                    <p:animMotion origin="layout" path="M 3.95833E-6 -4.07407E-6 L 2.08333E-6 -1.48148E-6 " pathEditMode="relative" rAng="0" ptsTypes="AA">
                                      <p:cBhvr>
                                        <p:cTn id="24" dur="2000" fill="hold"/>
                                        <p:tgtEl>
                                          <p:spTgt spid="18"/>
                                        </p:tgtEl>
                                        <p:attrNameLst>
                                          <p:attrName>ppt_x</p:attrName>
                                          <p:attrName>ppt_y</p:attrName>
                                        </p:attrNameLst>
                                      </p:cBhvr>
                                      <p:rCtr x="-1198" y="370"/>
                                    </p:animMotion>
                                  </p:childTnLst>
                                </p:cTn>
                              </p:par>
                              <p:par>
                                <p:cTn id="25" presetID="42" presetClass="path" presetSubtype="0" accel="50000" decel="50000" fill="hold" grpId="0" nodeType="withEffect">
                                  <p:stCondLst>
                                    <p:cond delay="0"/>
                                  </p:stCondLst>
                                  <p:childTnLst>
                                    <p:animMotion origin="layout" path="M 2.91667E-6 -4.81481E-6 L 0.03047 -0.01203 " pathEditMode="relative" rAng="0" ptsTypes="AA">
                                      <p:cBhvr>
                                        <p:cTn id="26" dur="2000" fill="hold"/>
                                        <p:tgtEl>
                                          <p:spTgt spid="17"/>
                                        </p:tgtEl>
                                        <p:attrNameLst>
                                          <p:attrName>ppt_x</p:attrName>
                                          <p:attrName>ppt_y</p:attrName>
                                        </p:attrNameLst>
                                      </p:cBhvr>
                                      <p:rCtr x="1523" y="-602"/>
                                    </p:animMotion>
                                  </p:childTnLst>
                                </p:cTn>
                              </p:par>
                              <p:par>
                                <p:cTn id="27" presetID="42" presetClass="path" presetSubtype="0" accel="50000" decel="50000" fill="hold" grpId="0" nodeType="withEffect">
                                  <p:stCondLst>
                                    <p:cond delay="0"/>
                                  </p:stCondLst>
                                  <p:childTnLst>
                                    <p:animMotion origin="layout" path="M -1.875E-6 -2.96296E-6 L 0.03281 0.04885 " pathEditMode="relative" rAng="0" ptsTypes="AA">
                                      <p:cBhvr>
                                        <p:cTn id="28" dur="2000" fill="hold"/>
                                        <p:tgtEl>
                                          <p:spTgt spid="32"/>
                                        </p:tgtEl>
                                        <p:attrNameLst>
                                          <p:attrName>ppt_x</p:attrName>
                                          <p:attrName>ppt_y</p:attrName>
                                        </p:attrNameLst>
                                      </p:cBhvr>
                                      <p:rCtr x="1641" y="2431"/>
                                    </p:animMotion>
                                  </p:childTnLst>
                                </p:cTn>
                              </p:par>
                              <p:par>
                                <p:cTn id="29" presetID="42" presetClass="path" presetSubtype="0" accel="50000" decel="50000" fill="hold" grpId="0" nodeType="withEffect">
                                  <p:stCondLst>
                                    <p:cond delay="0"/>
                                  </p:stCondLst>
                                  <p:childTnLst>
                                    <p:animMotion origin="layout" path="M -4.58333E-6 1.11111E-6 L 0.00092 -0.03773 " pathEditMode="relative" rAng="0" ptsTypes="AA">
                                      <p:cBhvr>
                                        <p:cTn id="30" dur="2000" fill="hold"/>
                                        <p:tgtEl>
                                          <p:spTgt spid="20"/>
                                        </p:tgtEl>
                                        <p:attrNameLst>
                                          <p:attrName>ppt_x</p:attrName>
                                          <p:attrName>ppt_y</p:attrName>
                                        </p:attrNameLst>
                                      </p:cBhvr>
                                      <p:rCtr x="39" y="-1898"/>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animBg="1"/>
      <p:bldP spid="14" grpId="0" animBg="1"/>
      <p:bldP spid="15" grpId="0" animBg="1"/>
      <p:bldP spid="16" grpId="0" animBg="1"/>
      <p:bldP spid="17" grpId="0" animBg="1"/>
      <p:bldP spid="18" grpId="0" animBg="1"/>
      <p:bldP spid="19" grpId="0" animBg="1"/>
      <p:bldP spid="20" grpId="0" animBg="1"/>
      <p:bldP spid="22" grpId="0"/>
      <p:bldP spid="27" grpId="0"/>
      <p:bldP spid="30" grpId="0"/>
      <p:bldP spid="31" grpId="0"/>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A5EEE30F-82BE-345C-1887-F42ABF2CB399}"/>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F786DF73-2923-B974-0434-A82C5C6A4075}"/>
              </a:ext>
            </a:extLst>
          </p:cNvPr>
          <p:cNvSpPr>
            <a:spLocks noGrp="1"/>
          </p:cNvSpPr>
          <p:nvPr>
            <p:ph type="sldNum" sz="quarter" idx="4"/>
          </p:nvPr>
        </p:nvSpPr>
        <p:spPr/>
        <p:txBody>
          <a:bodyPr/>
          <a:lstStyle/>
          <a:p>
            <a:fld id="{C05EE493-AD2E-4872-B2F6-8F12A747F0A5}" type="slidenum">
              <a:rPr lang="en-GB" noProof="0" smtClean="0"/>
              <a:pPr/>
              <a:t>17</a:t>
            </a:fld>
            <a:endParaRPr lang="en-GB" noProof="0" dirty="0"/>
          </a:p>
        </p:txBody>
      </p:sp>
      <p:sp>
        <p:nvSpPr>
          <p:cNvPr id="6" name="Espace réservé de la date 5">
            <a:extLst>
              <a:ext uri="{FF2B5EF4-FFF2-40B4-BE49-F238E27FC236}">
                <a16:creationId xmlns:a16="http://schemas.microsoft.com/office/drawing/2014/main" id="{808F3D6F-1BEE-DD0D-2F69-BA799121A34F}"/>
              </a:ext>
            </a:extLst>
          </p:cNvPr>
          <p:cNvSpPr>
            <a:spLocks noGrp="1"/>
          </p:cNvSpPr>
          <p:nvPr>
            <p:ph type="dt" sz="half" idx="2"/>
          </p:nvPr>
        </p:nvSpPr>
        <p:spPr/>
        <p:txBody>
          <a:bodyPr/>
          <a:lstStyle/>
          <a:p>
            <a:r>
              <a:rPr lang="en-GB" noProof="0" dirty="0"/>
              <a:t>24.02.2025</a:t>
            </a:r>
          </a:p>
        </p:txBody>
      </p:sp>
      <p:sp>
        <p:nvSpPr>
          <p:cNvPr id="11" name="Titre 1">
            <a:extLst>
              <a:ext uri="{FF2B5EF4-FFF2-40B4-BE49-F238E27FC236}">
                <a16:creationId xmlns:a16="http://schemas.microsoft.com/office/drawing/2014/main" id="{FA0E3ADF-CE18-ECAE-02BE-C36EBD1C2837}"/>
              </a:ext>
            </a:extLst>
          </p:cNvPr>
          <p:cNvSpPr>
            <a:spLocks noGrp="1"/>
          </p:cNvSpPr>
          <p:nvPr>
            <p:ph type="title"/>
          </p:nvPr>
        </p:nvSpPr>
        <p:spPr>
          <a:xfrm>
            <a:off x="431801" y="404664"/>
            <a:ext cx="8447617" cy="792088"/>
          </a:xfrm>
        </p:spPr>
        <p:txBody>
          <a:bodyPr/>
          <a:lstStyle/>
          <a:p>
            <a:r>
              <a:rPr lang="en-GB" noProof="0" dirty="0"/>
              <a:t>Results</a:t>
            </a:r>
          </a:p>
        </p:txBody>
      </p:sp>
      <p:sp>
        <p:nvSpPr>
          <p:cNvPr id="12" name="ZoneTexte 11">
            <a:extLst>
              <a:ext uri="{FF2B5EF4-FFF2-40B4-BE49-F238E27FC236}">
                <a16:creationId xmlns:a16="http://schemas.microsoft.com/office/drawing/2014/main" id="{50370C23-70E6-B0E2-5F74-AAC5E1C9C784}"/>
              </a:ext>
            </a:extLst>
          </p:cNvPr>
          <p:cNvSpPr txBox="1"/>
          <p:nvPr/>
        </p:nvSpPr>
        <p:spPr>
          <a:xfrm>
            <a:off x="335360" y="758445"/>
            <a:ext cx="6024236" cy="338554"/>
          </a:xfrm>
          <a:prstGeom prst="rect">
            <a:avLst/>
          </a:prstGeom>
          <a:noFill/>
        </p:spPr>
        <p:txBody>
          <a:bodyPr wrap="square" rtlCol="0">
            <a:spAutoFit/>
          </a:bodyPr>
          <a:lstStyle/>
          <a:p>
            <a:r>
              <a:rPr lang="en-GB" sz="1600" b="1" noProof="0" dirty="0">
                <a:latin typeface="+mj-lt"/>
              </a:rPr>
              <a:t>Heterostructure: superconductor and N/FM/AM</a:t>
            </a:r>
          </a:p>
        </p:txBody>
      </p:sp>
      <p:pic>
        <p:nvPicPr>
          <p:cNvPr id="8" name="Image 7">
            <a:extLst>
              <a:ext uri="{FF2B5EF4-FFF2-40B4-BE49-F238E27FC236}">
                <a16:creationId xmlns:a16="http://schemas.microsoft.com/office/drawing/2014/main" id="{C55B01E4-3CB6-CDA3-B665-DDCFF000DBEE}"/>
              </a:ext>
            </a:extLst>
          </p:cNvPr>
          <p:cNvPicPr>
            <a:picLocks noChangeAspect="1"/>
          </p:cNvPicPr>
          <p:nvPr/>
        </p:nvPicPr>
        <p:blipFill>
          <a:blip r:embed="rId2"/>
          <a:stretch>
            <a:fillRect/>
          </a:stretch>
        </p:blipFill>
        <p:spPr>
          <a:xfrm>
            <a:off x="1372047" y="1839385"/>
            <a:ext cx="9117674" cy="4253911"/>
          </a:xfrm>
          <a:prstGeom prst="rect">
            <a:avLst/>
          </a:prstGeom>
        </p:spPr>
      </p:pic>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2E16D4CC-660F-9F3F-66C0-FDC862946FE4}"/>
                  </a:ext>
                </a:extLst>
              </p:cNvPr>
              <p:cNvSpPr txBox="1"/>
              <p:nvPr/>
            </p:nvSpPr>
            <p:spPr>
              <a:xfrm>
                <a:off x="431800" y="1315797"/>
                <a:ext cx="14705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noProof="0" smtClean="0">
                              <a:latin typeface="Cambria Math" panose="02040503050406030204" pitchFamily="18" charset="0"/>
                            </a:rPr>
                          </m:ctrlPr>
                        </m:sSubPr>
                        <m:e>
                          <m:r>
                            <m:rPr>
                              <m:sty m:val="p"/>
                            </m:rPr>
                            <a:rPr lang="en-GB" i="1" noProof="0" smtClean="0">
                              <a:latin typeface="Cambria Math" panose="02040503050406030204" pitchFamily="18" charset="0"/>
                              <a:ea typeface="Cambria Math" panose="02040503050406030204" pitchFamily="18" charset="0"/>
                            </a:rPr>
                            <m:t>Δ</m:t>
                          </m:r>
                        </m:e>
                        <m:sub>
                          <m:r>
                            <a:rPr lang="en-GB" b="0" i="1" noProof="0" smtClean="0">
                              <a:latin typeface="Cambria Math" panose="02040503050406030204" pitchFamily="18" charset="0"/>
                            </a:rPr>
                            <m:t>𝑖</m:t>
                          </m:r>
                        </m:sub>
                      </m:sSub>
                      <m:r>
                        <a:rPr lang="en-GB" b="0" i="1" noProof="0" smtClean="0">
                          <a:latin typeface="Cambria Math" panose="02040503050406030204" pitchFamily="18" charset="0"/>
                        </a:rPr>
                        <m:t>=</m:t>
                      </m:r>
                      <m:sSub>
                        <m:sSubPr>
                          <m:ctrlPr>
                            <a:rPr lang="en-GB" b="0" i="1" noProof="0" smtClean="0">
                              <a:latin typeface="Cambria Math" panose="02040503050406030204" pitchFamily="18" charset="0"/>
                            </a:rPr>
                          </m:ctrlPr>
                        </m:sSubPr>
                        <m:e>
                          <m:r>
                            <a:rPr lang="en-GB" b="0" i="1" noProof="0" smtClean="0">
                              <a:latin typeface="Cambria Math" panose="02040503050406030204" pitchFamily="18" charset="0"/>
                            </a:rPr>
                            <m:t>𝑈</m:t>
                          </m:r>
                        </m:e>
                        <m:sub>
                          <m:r>
                            <a:rPr lang="en-GB" b="0" i="1" noProof="0" smtClean="0">
                              <a:latin typeface="Cambria Math" panose="02040503050406030204" pitchFamily="18" charset="0"/>
                            </a:rPr>
                            <m:t>𝑖</m:t>
                          </m:r>
                        </m:sub>
                      </m:sSub>
                      <m:r>
                        <a:rPr lang="en-GB" i="1" noProof="0" smtClean="0">
                          <a:latin typeface="Cambria Math" panose="02040503050406030204" pitchFamily="18" charset="0"/>
                        </a:rPr>
                        <m:t>⟨</m:t>
                      </m:r>
                      <m:sSub>
                        <m:sSubPr>
                          <m:ctrlPr>
                            <a:rPr lang="en-GB" i="1" noProof="0" smtClean="0">
                              <a:latin typeface="Cambria Math" panose="02040503050406030204" pitchFamily="18" charset="0"/>
                            </a:rPr>
                          </m:ctrlPr>
                        </m:sSubPr>
                        <m:e>
                          <m:r>
                            <a:rPr lang="en-GB" i="1" noProof="0" smtClean="0">
                              <a:latin typeface="Cambria Math" panose="02040503050406030204" pitchFamily="18" charset="0"/>
                            </a:rPr>
                            <m:t>𝑐</m:t>
                          </m:r>
                        </m:e>
                        <m:sub>
                          <m:r>
                            <a:rPr lang="en-GB" i="1" noProof="0" smtClean="0">
                              <a:latin typeface="Cambria Math" panose="02040503050406030204" pitchFamily="18" charset="0"/>
                            </a:rPr>
                            <m:t>𝑖</m:t>
                          </m:r>
                          <m:r>
                            <a:rPr lang="en-GB" i="1" noProof="0" smtClean="0">
                              <a:latin typeface="Cambria Math" panose="02040503050406030204" pitchFamily="18" charset="0"/>
                              <a:ea typeface="Cambria Math" panose="02040503050406030204" pitchFamily="18" charset="0"/>
                            </a:rPr>
                            <m:t>↑</m:t>
                          </m:r>
                        </m:sub>
                      </m:sSub>
                      <m:sSub>
                        <m:sSubPr>
                          <m:ctrlPr>
                            <a:rPr lang="en-GB" i="1" noProof="0" smtClean="0">
                              <a:latin typeface="Cambria Math" panose="02040503050406030204" pitchFamily="18" charset="0"/>
                            </a:rPr>
                          </m:ctrlPr>
                        </m:sSubPr>
                        <m:e>
                          <m:r>
                            <a:rPr lang="en-GB" i="1" noProof="0" smtClean="0">
                              <a:latin typeface="Cambria Math" panose="02040503050406030204" pitchFamily="18" charset="0"/>
                            </a:rPr>
                            <m:t>𝑐</m:t>
                          </m:r>
                        </m:e>
                        <m:sub>
                          <m:r>
                            <a:rPr lang="en-GB" i="1" noProof="0" smtClean="0">
                              <a:latin typeface="Cambria Math" panose="02040503050406030204" pitchFamily="18" charset="0"/>
                            </a:rPr>
                            <m:t>𝑖</m:t>
                          </m:r>
                          <m:r>
                            <a:rPr lang="en-GB" i="1" noProof="0" smtClean="0">
                              <a:latin typeface="Cambria Math" panose="02040503050406030204" pitchFamily="18" charset="0"/>
                              <a:ea typeface="Cambria Math" panose="02040503050406030204" pitchFamily="18" charset="0"/>
                            </a:rPr>
                            <m:t>↓</m:t>
                          </m:r>
                        </m:sub>
                      </m:sSub>
                      <m:r>
                        <a:rPr lang="en-GB" i="1" noProof="0" smtClean="0">
                          <a:latin typeface="Cambria Math" panose="02040503050406030204" pitchFamily="18" charset="0"/>
                        </a:rPr>
                        <m:t>⟩</m:t>
                      </m:r>
                    </m:oMath>
                  </m:oMathPara>
                </a14:m>
                <a:endParaRPr lang="en-GB" noProof="0" dirty="0"/>
              </a:p>
            </p:txBody>
          </p:sp>
        </mc:Choice>
        <mc:Fallback xmlns="">
          <p:sp>
            <p:nvSpPr>
              <p:cNvPr id="9" name="ZoneTexte 8">
                <a:extLst>
                  <a:ext uri="{FF2B5EF4-FFF2-40B4-BE49-F238E27FC236}">
                    <a16:creationId xmlns:a16="http://schemas.microsoft.com/office/drawing/2014/main" id="{2E16D4CC-660F-9F3F-66C0-FDC862946FE4}"/>
                  </a:ext>
                </a:extLst>
              </p:cNvPr>
              <p:cNvSpPr txBox="1">
                <a:spLocks noRot="1" noChangeAspect="1" noMove="1" noResize="1" noEditPoints="1" noAdjustHandles="1" noChangeArrowheads="1" noChangeShapeType="1" noTextEdit="1"/>
              </p:cNvSpPr>
              <p:nvPr/>
            </p:nvSpPr>
            <p:spPr>
              <a:xfrm>
                <a:off x="431800" y="1315797"/>
                <a:ext cx="1470595" cy="276999"/>
              </a:xfrm>
              <a:prstGeom prst="rect">
                <a:avLst/>
              </a:prstGeom>
              <a:blipFill>
                <a:blip r:embed="rId3"/>
                <a:stretch>
                  <a:fillRect l="-3320" r="-5394" b="-377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ZoneTexte 13">
                <a:extLst>
                  <a:ext uri="{FF2B5EF4-FFF2-40B4-BE49-F238E27FC236}">
                    <a16:creationId xmlns:a16="http://schemas.microsoft.com/office/drawing/2014/main" id="{14395671-56A0-38FA-A19F-674A0A41A7A5}"/>
                  </a:ext>
                </a:extLst>
              </p:cNvPr>
              <p:cNvSpPr txBox="1"/>
              <p:nvPr/>
            </p:nvSpPr>
            <p:spPr>
              <a:xfrm>
                <a:off x="695400" y="4869160"/>
                <a:ext cx="740568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b="0" i="1" noProof="0" smtClean="0">
                              <a:latin typeface="Cambria Math" panose="02040503050406030204" pitchFamily="18" charset="0"/>
                            </a:rPr>
                          </m:ctrlPr>
                        </m:sSubPr>
                        <m:e>
                          <m:r>
                            <a:rPr lang="en-GB" b="0" i="1" noProof="0" smtClean="0">
                              <a:latin typeface="Cambria Math" panose="02040503050406030204" pitchFamily="18" charset="0"/>
                            </a:rPr>
                            <m:t>𝑈</m:t>
                          </m:r>
                        </m:e>
                        <m:sub>
                          <m:r>
                            <a:rPr lang="en-GB" b="0" i="1" noProof="0" smtClean="0">
                              <a:latin typeface="Cambria Math" panose="02040503050406030204" pitchFamily="18" charset="0"/>
                            </a:rPr>
                            <m:t>𝑖</m:t>
                          </m:r>
                        </m:sub>
                      </m:sSub>
                      <m:r>
                        <a:rPr lang="en-GB" b="0" i="1" noProof="0" smtClean="0">
                          <a:latin typeface="Cambria Math" panose="02040503050406030204" pitchFamily="18" charset="0"/>
                        </a:rPr>
                        <m:t>=2</m:t>
                      </m:r>
                    </m:oMath>
                  </m:oMathPara>
                </a14:m>
                <a:endParaRPr lang="en-GB" noProof="0" dirty="0"/>
              </a:p>
            </p:txBody>
          </p:sp>
        </mc:Choice>
        <mc:Fallback xmlns="">
          <p:sp>
            <p:nvSpPr>
              <p:cNvPr id="14" name="ZoneTexte 13">
                <a:extLst>
                  <a:ext uri="{FF2B5EF4-FFF2-40B4-BE49-F238E27FC236}">
                    <a16:creationId xmlns:a16="http://schemas.microsoft.com/office/drawing/2014/main" id="{14395671-56A0-38FA-A19F-674A0A41A7A5}"/>
                  </a:ext>
                </a:extLst>
              </p:cNvPr>
              <p:cNvSpPr txBox="1">
                <a:spLocks noRot="1" noChangeAspect="1" noMove="1" noResize="1" noEditPoints="1" noAdjustHandles="1" noChangeArrowheads="1" noChangeShapeType="1" noTextEdit="1"/>
              </p:cNvSpPr>
              <p:nvPr/>
            </p:nvSpPr>
            <p:spPr>
              <a:xfrm>
                <a:off x="695400" y="4869160"/>
                <a:ext cx="7405686" cy="369332"/>
              </a:xfrm>
              <a:prstGeom prst="rect">
                <a:avLst/>
              </a:prstGeom>
              <a:blipFill>
                <a:blip r:embed="rId4"/>
                <a:stretch>
                  <a:fillRect b="-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ZoneTexte 14">
                <a:extLst>
                  <a:ext uri="{FF2B5EF4-FFF2-40B4-BE49-F238E27FC236}">
                    <a16:creationId xmlns:a16="http://schemas.microsoft.com/office/drawing/2014/main" id="{DEA5A417-1B0F-C2DE-4C1F-C416F3A169E1}"/>
                  </a:ext>
                </a:extLst>
              </p:cNvPr>
              <p:cNvSpPr txBox="1"/>
              <p:nvPr/>
            </p:nvSpPr>
            <p:spPr>
              <a:xfrm>
                <a:off x="3575720" y="4893786"/>
                <a:ext cx="740568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b="0" i="1" noProof="0" smtClean="0">
                              <a:latin typeface="Cambria Math" panose="02040503050406030204" pitchFamily="18" charset="0"/>
                            </a:rPr>
                          </m:ctrlPr>
                        </m:sSubPr>
                        <m:e>
                          <m:r>
                            <a:rPr lang="en-GB" b="0" i="1" noProof="0" smtClean="0">
                              <a:latin typeface="Cambria Math" panose="02040503050406030204" pitchFamily="18" charset="0"/>
                            </a:rPr>
                            <m:t>𝑈</m:t>
                          </m:r>
                        </m:e>
                        <m:sub>
                          <m:r>
                            <a:rPr lang="en-GB" b="0" i="1" noProof="0" smtClean="0">
                              <a:latin typeface="Cambria Math" panose="02040503050406030204" pitchFamily="18" charset="0"/>
                            </a:rPr>
                            <m:t>𝑖</m:t>
                          </m:r>
                        </m:sub>
                      </m:sSub>
                      <m:r>
                        <a:rPr lang="en-GB" b="0" i="1" noProof="0" smtClean="0">
                          <a:latin typeface="Cambria Math" panose="02040503050406030204" pitchFamily="18" charset="0"/>
                        </a:rPr>
                        <m:t>=0</m:t>
                      </m:r>
                    </m:oMath>
                  </m:oMathPara>
                </a14:m>
                <a:endParaRPr lang="en-GB" noProof="0" dirty="0"/>
              </a:p>
            </p:txBody>
          </p:sp>
        </mc:Choice>
        <mc:Fallback xmlns="">
          <p:sp>
            <p:nvSpPr>
              <p:cNvPr id="15" name="ZoneTexte 14">
                <a:extLst>
                  <a:ext uri="{FF2B5EF4-FFF2-40B4-BE49-F238E27FC236}">
                    <a16:creationId xmlns:a16="http://schemas.microsoft.com/office/drawing/2014/main" id="{DEA5A417-1B0F-C2DE-4C1F-C416F3A169E1}"/>
                  </a:ext>
                </a:extLst>
              </p:cNvPr>
              <p:cNvSpPr txBox="1">
                <a:spLocks noRot="1" noChangeAspect="1" noMove="1" noResize="1" noEditPoints="1" noAdjustHandles="1" noChangeArrowheads="1" noChangeShapeType="1" noTextEdit="1"/>
              </p:cNvSpPr>
              <p:nvPr/>
            </p:nvSpPr>
            <p:spPr>
              <a:xfrm>
                <a:off x="3575720" y="4893786"/>
                <a:ext cx="7405686" cy="369332"/>
              </a:xfrm>
              <a:prstGeom prst="rect">
                <a:avLst/>
              </a:prstGeom>
              <a:blipFill>
                <a:blip r:embed="rId5"/>
                <a:stretch>
                  <a:fillRect b="-3333"/>
                </a:stretch>
              </a:blipFill>
            </p:spPr>
            <p:txBody>
              <a:bodyPr/>
              <a:lstStyle/>
              <a:p>
                <a:r>
                  <a:rPr lang="en-GB">
                    <a:noFill/>
                  </a:rPr>
                  <a:t> </a:t>
                </a:r>
              </a:p>
            </p:txBody>
          </p:sp>
        </mc:Fallback>
      </mc:AlternateContent>
      <p:sp>
        <p:nvSpPr>
          <p:cNvPr id="3" name="ZoneTexte 2">
            <a:extLst>
              <a:ext uri="{FF2B5EF4-FFF2-40B4-BE49-F238E27FC236}">
                <a16:creationId xmlns:a16="http://schemas.microsoft.com/office/drawing/2014/main" id="{9024166E-C014-3854-BD28-A20459953314}"/>
              </a:ext>
            </a:extLst>
          </p:cNvPr>
          <p:cNvSpPr txBox="1"/>
          <p:nvPr/>
        </p:nvSpPr>
        <p:spPr>
          <a:xfrm>
            <a:off x="7032104" y="840776"/>
            <a:ext cx="5040560" cy="1077218"/>
          </a:xfrm>
          <a:prstGeom prst="rect">
            <a:avLst/>
          </a:prstGeom>
          <a:noFill/>
        </p:spPr>
        <p:txBody>
          <a:bodyPr wrap="square">
            <a:spAutoFit/>
          </a:bodyPr>
          <a:lstStyle/>
          <a:p>
            <a:pPr marL="285750" indent="-285750">
              <a:buFont typeface="Courier New" panose="02070309020205020404" pitchFamily="49" charset="0"/>
              <a:buChar char="o"/>
            </a:pPr>
            <a:r>
              <a:rPr lang="en-GB" sz="1600" noProof="0" dirty="0"/>
              <a:t>Oscillations in AM.</a:t>
            </a:r>
          </a:p>
          <a:p>
            <a:pPr marL="285750" indent="-285750">
              <a:buFont typeface="Courier New" panose="02070309020205020404" pitchFamily="49" charset="0"/>
              <a:buChar char="o"/>
            </a:pPr>
            <a:r>
              <a:rPr lang="en-GB" sz="1600" noProof="0" dirty="0"/>
              <a:t>Possibles Andreev bound states on the interface.</a:t>
            </a:r>
          </a:p>
          <a:p>
            <a:pPr marL="285750" indent="-285750">
              <a:buFont typeface="Courier New" panose="02070309020205020404" pitchFamily="49" charset="0"/>
              <a:buChar char="o"/>
            </a:pPr>
            <a:r>
              <a:rPr lang="en-GB" sz="1600" noProof="0" dirty="0"/>
              <a:t>Penetration depth smaller in AM than FM and N. Greater oscillation amplitude.</a:t>
            </a:r>
          </a:p>
        </p:txBody>
      </p:sp>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FC872818-52B6-01A9-C198-116D1722DB09}"/>
                  </a:ext>
                </a:extLst>
              </p:cNvPr>
              <p:cNvSpPr txBox="1"/>
              <p:nvPr/>
            </p:nvSpPr>
            <p:spPr>
              <a:xfrm>
                <a:off x="7824192" y="2132856"/>
                <a:ext cx="36724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noProof="0" smtClean="0">
                          <a:latin typeface="Cambria Math" panose="02040503050406030204" pitchFamily="18" charset="0"/>
                          <a:ea typeface="Cambria Math" panose="02040503050406030204" pitchFamily="18" charset="0"/>
                        </a:rPr>
                        <m:t>𝜇</m:t>
                      </m:r>
                      <m:r>
                        <a:rPr lang="en-GB" b="0" i="1" noProof="0" smtClean="0">
                          <a:latin typeface="Cambria Math" panose="02040503050406030204" pitchFamily="18" charset="0"/>
                          <a:ea typeface="Cambria Math" panose="02040503050406030204" pitchFamily="18" charset="0"/>
                        </a:rPr>
                        <m:t>=</m:t>
                      </m:r>
                      <m:r>
                        <a:rPr lang="en-GB" i="1" noProof="0" smtClean="0">
                          <a:latin typeface="Cambria Math" panose="02040503050406030204" pitchFamily="18" charset="0"/>
                        </a:rPr>
                        <m:t>−</m:t>
                      </m:r>
                      <m:r>
                        <a:rPr lang="en-GB" b="0" i="1" noProof="0" smtClean="0">
                          <a:latin typeface="Cambria Math" panose="02040503050406030204" pitchFamily="18" charset="0"/>
                        </a:rPr>
                        <m:t>0</m:t>
                      </m:r>
                      <m:r>
                        <a:rPr lang="en-GB" i="1" noProof="0" smtClean="0">
                          <a:latin typeface="Cambria Math" panose="02040503050406030204" pitchFamily="18" charset="0"/>
                        </a:rPr>
                        <m:t>.5</m:t>
                      </m:r>
                    </m:oMath>
                  </m:oMathPara>
                </a14:m>
                <a:endParaRPr lang="en-GB" noProof="0" dirty="0"/>
              </a:p>
            </p:txBody>
          </p:sp>
        </mc:Choice>
        <mc:Fallback xmlns="">
          <p:sp>
            <p:nvSpPr>
              <p:cNvPr id="2" name="ZoneTexte 1">
                <a:extLst>
                  <a:ext uri="{FF2B5EF4-FFF2-40B4-BE49-F238E27FC236}">
                    <a16:creationId xmlns:a16="http://schemas.microsoft.com/office/drawing/2014/main" id="{FC872818-52B6-01A9-C198-116D1722DB09}"/>
                  </a:ext>
                </a:extLst>
              </p:cNvPr>
              <p:cNvSpPr txBox="1">
                <a:spLocks noRot="1" noChangeAspect="1" noMove="1" noResize="1" noEditPoints="1" noAdjustHandles="1" noChangeArrowheads="1" noChangeShapeType="1" noTextEdit="1"/>
              </p:cNvSpPr>
              <p:nvPr/>
            </p:nvSpPr>
            <p:spPr>
              <a:xfrm>
                <a:off x="7824192" y="2132856"/>
                <a:ext cx="3672408" cy="369332"/>
              </a:xfrm>
              <a:prstGeom prst="rect">
                <a:avLst/>
              </a:prstGeom>
              <a:blipFill>
                <a:blip r:embed="rId6"/>
                <a:stretch>
                  <a:fillRect b="-6667"/>
                </a:stretch>
              </a:blipFill>
            </p:spPr>
            <p:txBody>
              <a:bodyPr/>
              <a:lstStyle/>
              <a:p>
                <a:r>
                  <a:rPr lang="en-GB">
                    <a:noFill/>
                  </a:rPr>
                  <a:t> </a:t>
                </a:r>
              </a:p>
            </p:txBody>
          </p:sp>
        </mc:Fallback>
      </mc:AlternateContent>
    </p:spTree>
    <p:extLst>
      <p:ext uri="{BB962C8B-B14F-4D97-AF65-F5344CB8AC3E}">
        <p14:creationId xmlns:p14="http://schemas.microsoft.com/office/powerpoint/2010/main" val="2308564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340BC-C1F7-8816-88EF-1B603EF07FD8}"/>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00D7B062-8501-DD61-EF59-E760DEBD1E4F}"/>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F76F214B-81C4-B023-3287-3EFCEC279EAB}"/>
              </a:ext>
            </a:extLst>
          </p:cNvPr>
          <p:cNvSpPr>
            <a:spLocks noGrp="1"/>
          </p:cNvSpPr>
          <p:nvPr>
            <p:ph type="sldNum" sz="quarter" idx="4"/>
          </p:nvPr>
        </p:nvSpPr>
        <p:spPr/>
        <p:txBody>
          <a:bodyPr/>
          <a:lstStyle/>
          <a:p>
            <a:fld id="{C05EE493-AD2E-4872-B2F6-8F12A747F0A5}" type="slidenum">
              <a:rPr lang="en-GB" noProof="0" smtClean="0"/>
              <a:pPr/>
              <a:t>18</a:t>
            </a:fld>
            <a:endParaRPr lang="en-GB" noProof="0" dirty="0"/>
          </a:p>
        </p:txBody>
      </p:sp>
      <p:sp>
        <p:nvSpPr>
          <p:cNvPr id="6" name="Espace réservé de la date 5">
            <a:extLst>
              <a:ext uri="{FF2B5EF4-FFF2-40B4-BE49-F238E27FC236}">
                <a16:creationId xmlns:a16="http://schemas.microsoft.com/office/drawing/2014/main" id="{2ED0AB59-E202-2CFD-F034-64BE7A5684C8}"/>
              </a:ext>
            </a:extLst>
          </p:cNvPr>
          <p:cNvSpPr>
            <a:spLocks noGrp="1"/>
          </p:cNvSpPr>
          <p:nvPr>
            <p:ph type="dt" sz="half" idx="2"/>
          </p:nvPr>
        </p:nvSpPr>
        <p:spPr/>
        <p:txBody>
          <a:bodyPr/>
          <a:lstStyle/>
          <a:p>
            <a:r>
              <a:rPr lang="en-GB" noProof="0" dirty="0"/>
              <a:t>24.02.2025</a:t>
            </a:r>
          </a:p>
        </p:txBody>
      </p:sp>
      <p:sp>
        <p:nvSpPr>
          <p:cNvPr id="11" name="Titre 1">
            <a:extLst>
              <a:ext uri="{FF2B5EF4-FFF2-40B4-BE49-F238E27FC236}">
                <a16:creationId xmlns:a16="http://schemas.microsoft.com/office/drawing/2014/main" id="{132BA520-DCE5-62C8-54D3-86E81E63FF95}"/>
              </a:ext>
            </a:extLst>
          </p:cNvPr>
          <p:cNvSpPr>
            <a:spLocks noGrp="1"/>
          </p:cNvSpPr>
          <p:nvPr>
            <p:ph type="title"/>
          </p:nvPr>
        </p:nvSpPr>
        <p:spPr>
          <a:xfrm>
            <a:off x="431801" y="404664"/>
            <a:ext cx="8447617" cy="792088"/>
          </a:xfrm>
        </p:spPr>
        <p:txBody>
          <a:bodyPr/>
          <a:lstStyle/>
          <a:p>
            <a:r>
              <a:rPr lang="en-GB" noProof="0" dirty="0"/>
              <a:t>Results</a:t>
            </a:r>
          </a:p>
        </p:txBody>
      </p:sp>
      <p:sp>
        <p:nvSpPr>
          <p:cNvPr id="12" name="ZoneTexte 11">
            <a:extLst>
              <a:ext uri="{FF2B5EF4-FFF2-40B4-BE49-F238E27FC236}">
                <a16:creationId xmlns:a16="http://schemas.microsoft.com/office/drawing/2014/main" id="{84F7BC96-4421-BC00-0416-647CDA4C061C}"/>
              </a:ext>
            </a:extLst>
          </p:cNvPr>
          <p:cNvSpPr txBox="1"/>
          <p:nvPr/>
        </p:nvSpPr>
        <p:spPr>
          <a:xfrm>
            <a:off x="335360" y="758445"/>
            <a:ext cx="6024236" cy="338554"/>
          </a:xfrm>
          <a:prstGeom prst="rect">
            <a:avLst/>
          </a:prstGeom>
          <a:noFill/>
        </p:spPr>
        <p:txBody>
          <a:bodyPr wrap="square" rtlCol="0">
            <a:spAutoFit/>
          </a:bodyPr>
          <a:lstStyle/>
          <a:p>
            <a:r>
              <a:rPr lang="en-GB" sz="1600" b="1" noProof="0" dirty="0">
                <a:latin typeface="+mj-lt"/>
              </a:rPr>
              <a:t>Heterostructure: superconductor and N/FM/AM</a:t>
            </a:r>
          </a:p>
        </p:txBody>
      </p:sp>
      <p:pic>
        <p:nvPicPr>
          <p:cNvPr id="13" name="Image 12">
            <a:extLst>
              <a:ext uri="{FF2B5EF4-FFF2-40B4-BE49-F238E27FC236}">
                <a16:creationId xmlns:a16="http://schemas.microsoft.com/office/drawing/2014/main" id="{34D6062D-9FF2-A94C-37BE-BD5B59D2CDCD}"/>
              </a:ext>
            </a:extLst>
          </p:cNvPr>
          <p:cNvPicPr>
            <a:picLocks noChangeAspect="1"/>
          </p:cNvPicPr>
          <p:nvPr/>
        </p:nvPicPr>
        <p:blipFill>
          <a:blip r:embed="rId2"/>
          <a:stretch>
            <a:fillRect/>
          </a:stretch>
        </p:blipFill>
        <p:spPr>
          <a:xfrm>
            <a:off x="1581504" y="1949573"/>
            <a:ext cx="8989040" cy="4135347"/>
          </a:xfrm>
          <a:prstGeom prst="rect">
            <a:avLst/>
          </a:prstGeom>
        </p:spPr>
      </p:pic>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9DC97DE1-37D3-042A-C6BA-1C2B349636C3}"/>
                  </a:ext>
                </a:extLst>
              </p:cNvPr>
              <p:cNvSpPr txBox="1"/>
              <p:nvPr/>
            </p:nvSpPr>
            <p:spPr>
              <a:xfrm>
                <a:off x="7824192" y="2132856"/>
                <a:ext cx="36724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noProof="0" smtClean="0">
                          <a:latin typeface="Cambria Math" panose="02040503050406030204" pitchFamily="18" charset="0"/>
                          <a:ea typeface="Cambria Math" panose="02040503050406030204" pitchFamily="18" charset="0"/>
                        </a:rPr>
                        <m:t>𝜇</m:t>
                      </m:r>
                      <m:r>
                        <a:rPr lang="en-GB" b="0" i="1" noProof="0" smtClean="0">
                          <a:latin typeface="Cambria Math" panose="02040503050406030204" pitchFamily="18" charset="0"/>
                          <a:ea typeface="Cambria Math" panose="02040503050406030204" pitchFamily="18" charset="0"/>
                        </a:rPr>
                        <m:t>=</m:t>
                      </m:r>
                      <m:r>
                        <a:rPr lang="en-GB" i="1" noProof="0" smtClean="0">
                          <a:latin typeface="Cambria Math" panose="02040503050406030204" pitchFamily="18" charset="0"/>
                        </a:rPr>
                        <m:t>−</m:t>
                      </m:r>
                      <m:r>
                        <a:rPr lang="en-GB" b="0" i="1" noProof="0" smtClean="0">
                          <a:latin typeface="Cambria Math" panose="02040503050406030204" pitchFamily="18" charset="0"/>
                        </a:rPr>
                        <m:t>1</m:t>
                      </m:r>
                      <m:r>
                        <a:rPr lang="en-GB" i="1" noProof="0" smtClean="0">
                          <a:latin typeface="Cambria Math" panose="02040503050406030204" pitchFamily="18" charset="0"/>
                        </a:rPr>
                        <m:t>.5</m:t>
                      </m:r>
                    </m:oMath>
                  </m:oMathPara>
                </a14:m>
                <a:endParaRPr lang="en-GB" noProof="0" dirty="0"/>
              </a:p>
            </p:txBody>
          </p:sp>
        </mc:Choice>
        <mc:Fallback xmlns="">
          <p:sp>
            <p:nvSpPr>
              <p:cNvPr id="2" name="ZoneTexte 1">
                <a:extLst>
                  <a:ext uri="{FF2B5EF4-FFF2-40B4-BE49-F238E27FC236}">
                    <a16:creationId xmlns:a16="http://schemas.microsoft.com/office/drawing/2014/main" id="{9DC97DE1-37D3-042A-C6BA-1C2B349636C3}"/>
                  </a:ext>
                </a:extLst>
              </p:cNvPr>
              <p:cNvSpPr txBox="1">
                <a:spLocks noRot="1" noChangeAspect="1" noMove="1" noResize="1" noEditPoints="1" noAdjustHandles="1" noChangeArrowheads="1" noChangeShapeType="1" noTextEdit="1"/>
              </p:cNvSpPr>
              <p:nvPr/>
            </p:nvSpPr>
            <p:spPr>
              <a:xfrm>
                <a:off x="7824192" y="2132856"/>
                <a:ext cx="3672408" cy="369332"/>
              </a:xfrm>
              <a:prstGeom prst="rect">
                <a:avLst/>
              </a:prstGeom>
              <a:blipFill>
                <a:blip r:embed="rId3"/>
                <a:stretch>
                  <a:fillRect b="-6667"/>
                </a:stretch>
              </a:blipFill>
            </p:spPr>
            <p:txBody>
              <a:bodyPr/>
              <a:lstStyle/>
              <a:p>
                <a:r>
                  <a:rPr lang="en-GB">
                    <a:noFill/>
                  </a:rPr>
                  <a:t> </a:t>
                </a:r>
              </a:p>
            </p:txBody>
          </p:sp>
        </mc:Fallback>
      </mc:AlternateContent>
    </p:spTree>
    <p:extLst>
      <p:ext uri="{BB962C8B-B14F-4D97-AF65-F5344CB8AC3E}">
        <p14:creationId xmlns:p14="http://schemas.microsoft.com/office/powerpoint/2010/main" val="2324598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96E2D7-1101-4537-84E4-83A2AF96F9D4}"/>
              </a:ext>
            </a:extLst>
          </p:cNvPr>
          <p:cNvSpPr>
            <a:spLocks noGrp="1"/>
          </p:cNvSpPr>
          <p:nvPr>
            <p:ph type="title"/>
          </p:nvPr>
        </p:nvSpPr>
        <p:spPr/>
        <p:txBody>
          <a:bodyPr/>
          <a:lstStyle/>
          <a:p>
            <a:r>
              <a:rPr lang="en-GB" noProof="0" dirty="0"/>
              <a:t>Results</a:t>
            </a:r>
          </a:p>
        </p:txBody>
      </p:sp>
      <p:sp>
        <p:nvSpPr>
          <p:cNvPr id="4" name="Espace réservé du pied de page 3">
            <a:extLst>
              <a:ext uri="{FF2B5EF4-FFF2-40B4-BE49-F238E27FC236}">
                <a16:creationId xmlns:a16="http://schemas.microsoft.com/office/drawing/2014/main" id="{F1204C94-B014-9291-48F0-E16C8043592A}"/>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F3C4A567-205A-1D66-0AE0-6839E0BD122E}"/>
              </a:ext>
            </a:extLst>
          </p:cNvPr>
          <p:cNvSpPr>
            <a:spLocks noGrp="1"/>
          </p:cNvSpPr>
          <p:nvPr>
            <p:ph type="sldNum" sz="quarter" idx="4"/>
          </p:nvPr>
        </p:nvSpPr>
        <p:spPr/>
        <p:txBody>
          <a:bodyPr/>
          <a:lstStyle/>
          <a:p>
            <a:fld id="{C05EE493-AD2E-4872-B2F6-8F12A747F0A5}" type="slidenum">
              <a:rPr lang="en-GB" noProof="0" smtClean="0"/>
              <a:pPr/>
              <a:t>19</a:t>
            </a:fld>
            <a:endParaRPr lang="en-GB" noProof="0" dirty="0"/>
          </a:p>
        </p:txBody>
      </p:sp>
      <p:sp>
        <p:nvSpPr>
          <p:cNvPr id="6" name="Espace réservé de la date 5">
            <a:extLst>
              <a:ext uri="{FF2B5EF4-FFF2-40B4-BE49-F238E27FC236}">
                <a16:creationId xmlns:a16="http://schemas.microsoft.com/office/drawing/2014/main" id="{5FF4CFDB-4A7A-E7B5-33C2-A9AFF371E1AD}"/>
              </a:ext>
            </a:extLst>
          </p:cNvPr>
          <p:cNvSpPr>
            <a:spLocks noGrp="1"/>
          </p:cNvSpPr>
          <p:nvPr>
            <p:ph type="dt" sz="half" idx="2"/>
          </p:nvPr>
        </p:nvSpPr>
        <p:spPr/>
        <p:txBody>
          <a:bodyPr/>
          <a:lstStyle/>
          <a:p>
            <a:r>
              <a:rPr lang="en-GB" noProof="0" dirty="0"/>
              <a:t>24.02.2025</a:t>
            </a:r>
          </a:p>
        </p:txBody>
      </p:sp>
      <p:sp>
        <p:nvSpPr>
          <p:cNvPr id="7" name="ZoneTexte 6">
            <a:extLst>
              <a:ext uri="{FF2B5EF4-FFF2-40B4-BE49-F238E27FC236}">
                <a16:creationId xmlns:a16="http://schemas.microsoft.com/office/drawing/2014/main" id="{BECD3CFA-8BC8-AC3C-0B50-7C7CDEBED0A0}"/>
              </a:ext>
            </a:extLst>
          </p:cNvPr>
          <p:cNvSpPr txBox="1"/>
          <p:nvPr/>
        </p:nvSpPr>
        <p:spPr>
          <a:xfrm>
            <a:off x="335360" y="758445"/>
            <a:ext cx="6024236" cy="338554"/>
          </a:xfrm>
          <a:prstGeom prst="rect">
            <a:avLst/>
          </a:prstGeom>
          <a:noFill/>
        </p:spPr>
        <p:txBody>
          <a:bodyPr wrap="square" rtlCol="0">
            <a:spAutoFit/>
          </a:bodyPr>
          <a:lstStyle/>
          <a:p>
            <a:r>
              <a:rPr lang="en-GB" sz="1600" b="1" noProof="0" dirty="0">
                <a:latin typeface="+mj-lt"/>
              </a:rPr>
              <a:t>Heterostructure: SC-AM and diagonal interface</a:t>
            </a:r>
          </a:p>
        </p:txBody>
      </p:sp>
      <p:pic>
        <p:nvPicPr>
          <p:cNvPr id="9" name="Image 8">
            <a:extLst>
              <a:ext uri="{FF2B5EF4-FFF2-40B4-BE49-F238E27FC236}">
                <a16:creationId xmlns:a16="http://schemas.microsoft.com/office/drawing/2014/main" id="{8F02A527-A530-78A9-3247-6D16B62CAC74}"/>
              </a:ext>
            </a:extLst>
          </p:cNvPr>
          <p:cNvPicPr>
            <a:picLocks noChangeAspect="1"/>
          </p:cNvPicPr>
          <p:nvPr/>
        </p:nvPicPr>
        <p:blipFill>
          <a:blip r:embed="rId2"/>
          <a:stretch>
            <a:fillRect/>
          </a:stretch>
        </p:blipFill>
        <p:spPr>
          <a:xfrm>
            <a:off x="335360" y="1052736"/>
            <a:ext cx="5477045" cy="2469683"/>
          </a:xfrm>
          <a:prstGeom prst="rect">
            <a:avLst/>
          </a:prstGeom>
        </p:spPr>
      </p:pic>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0D2E6336-6379-083F-CDAE-98417AEFA767}"/>
                  </a:ext>
                </a:extLst>
              </p:cNvPr>
              <p:cNvSpPr txBox="1"/>
              <p:nvPr/>
            </p:nvSpPr>
            <p:spPr>
              <a:xfrm>
                <a:off x="1343472" y="3501008"/>
                <a:ext cx="36724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noProof="0" smtClean="0">
                          <a:latin typeface="Cambria Math" panose="02040503050406030204" pitchFamily="18" charset="0"/>
                          <a:ea typeface="Cambria Math" panose="02040503050406030204" pitchFamily="18" charset="0"/>
                        </a:rPr>
                        <m:t>𝜇</m:t>
                      </m:r>
                      <m:r>
                        <a:rPr lang="en-GB" b="0" i="1" noProof="0" smtClean="0">
                          <a:latin typeface="Cambria Math" panose="02040503050406030204" pitchFamily="18" charset="0"/>
                          <a:ea typeface="Cambria Math" panose="02040503050406030204" pitchFamily="18" charset="0"/>
                        </a:rPr>
                        <m:t>=</m:t>
                      </m:r>
                      <m:r>
                        <a:rPr lang="en-GB" i="1" noProof="0" smtClean="0">
                          <a:latin typeface="Cambria Math" panose="02040503050406030204" pitchFamily="18" charset="0"/>
                        </a:rPr>
                        <m:t>−2.5</m:t>
                      </m:r>
                    </m:oMath>
                  </m:oMathPara>
                </a14:m>
                <a:endParaRPr lang="en-GB" noProof="0" dirty="0"/>
              </a:p>
            </p:txBody>
          </p:sp>
        </mc:Choice>
        <mc:Fallback xmlns="">
          <p:sp>
            <p:nvSpPr>
              <p:cNvPr id="10" name="ZoneTexte 9">
                <a:extLst>
                  <a:ext uri="{FF2B5EF4-FFF2-40B4-BE49-F238E27FC236}">
                    <a16:creationId xmlns:a16="http://schemas.microsoft.com/office/drawing/2014/main" id="{0D2E6336-6379-083F-CDAE-98417AEFA767}"/>
                  </a:ext>
                </a:extLst>
              </p:cNvPr>
              <p:cNvSpPr txBox="1">
                <a:spLocks noRot="1" noChangeAspect="1" noMove="1" noResize="1" noEditPoints="1" noAdjustHandles="1" noChangeArrowheads="1" noChangeShapeType="1" noTextEdit="1"/>
              </p:cNvSpPr>
              <p:nvPr/>
            </p:nvSpPr>
            <p:spPr>
              <a:xfrm>
                <a:off x="1343472" y="3501008"/>
                <a:ext cx="3672408" cy="369332"/>
              </a:xfrm>
              <a:prstGeom prst="rect">
                <a:avLst/>
              </a:prstGeom>
              <a:blipFill>
                <a:blip r:embed="rId3"/>
                <a:stretch>
                  <a:fillRect b="-4918"/>
                </a:stretch>
              </a:blipFill>
            </p:spPr>
            <p:txBody>
              <a:bodyPr/>
              <a:lstStyle/>
              <a:p>
                <a:r>
                  <a:rPr lang="en-GB">
                    <a:noFill/>
                  </a:rPr>
                  <a:t> </a:t>
                </a:r>
              </a:p>
            </p:txBody>
          </p:sp>
        </mc:Fallback>
      </mc:AlternateContent>
      <p:pic>
        <p:nvPicPr>
          <p:cNvPr id="12" name="Image 11">
            <a:extLst>
              <a:ext uri="{FF2B5EF4-FFF2-40B4-BE49-F238E27FC236}">
                <a16:creationId xmlns:a16="http://schemas.microsoft.com/office/drawing/2014/main" id="{832FCCA2-D90D-B674-3212-8C2F4ABBC6CD}"/>
              </a:ext>
            </a:extLst>
          </p:cNvPr>
          <p:cNvPicPr>
            <a:picLocks noChangeAspect="1"/>
          </p:cNvPicPr>
          <p:nvPr/>
        </p:nvPicPr>
        <p:blipFill>
          <a:blip r:embed="rId4"/>
          <a:stretch>
            <a:fillRect/>
          </a:stretch>
        </p:blipFill>
        <p:spPr>
          <a:xfrm>
            <a:off x="6062381" y="926988"/>
            <a:ext cx="5371730" cy="2650064"/>
          </a:xfrm>
          <a:prstGeom prst="rect">
            <a:avLst/>
          </a:prstGeom>
        </p:spPr>
      </p:pic>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14240995-4649-C353-F5BF-132D074ED2B6}"/>
                  </a:ext>
                </a:extLst>
              </p:cNvPr>
              <p:cNvSpPr txBox="1"/>
              <p:nvPr/>
            </p:nvSpPr>
            <p:spPr>
              <a:xfrm>
                <a:off x="6912042" y="3501008"/>
                <a:ext cx="36724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noProof="0" smtClean="0">
                          <a:latin typeface="Cambria Math" panose="02040503050406030204" pitchFamily="18" charset="0"/>
                          <a:ea typeface="Cambria Math" panose="02040503050406030204" pitchFamily="18" charset="0"/>
                        </a:rPr>
                        <m:t>𝜇</m:t>
                      </m:r>
                      <m:r>
                        <a:rPr lang="en-GB" b="0" i="1" noProof="0" smtClean="0">
                          <a:latin typeface="Cambria Math" panose="02040503050406030204" pitchFamily="18" charset="0"/>
                          <a:ea typeface="Cambria Math" panose="02040503050406030204" pitchFamily="18" charset="0"/>
                        </a:rPr>
                        <m:t>=</m:t>
                      </m:r>
                      <m:r>
                        <a:rPr lang="en-GB" i="1" noProof="0" smtClean="0">
                          <a:latin typeface="Cambria Math" panose="02040503050406030204" pitchFamily="18" charset="0"/>
                        </a:rPr>
                        <m:t>−</m:t>
                      </m:r>
                      <m:r>
                        <a:rPr lang="en-GB" b="0" i="1" noProof="0" smtClean="0">
                          <a:latin typeface="Cambria Math" panose="02040503050406030204" pitchFamily="18" charset="0"/>
                        </a:rPr>
                        <m:t>1</m:t>
                      </m:r>
                      <m:r>
                        <a:rPr lang="en-GB" i="1" noProof="0" smtClean="0">
                          <a:latin typeface="Cambria Math" panose="02040503050406030204" pitchFamily="18" charset="0"/>
                        </a:rPr>
                        <m:t>.5</m:t>
                      </m:r>
                    </m:oMath>
                  </m:oMathPara>
                </a14:m>
                <a:endParaRPr lang="en-GB" noProof="0" dirty="0"/>
              </a:p>
            </p:txBody>
          </p:sp>
        </mc:Choice>
        <mc:Fallback xmlns="">
          <p:sp>
            <p:nvSpPr>
              <p:cNvPr id="13" name="ZoneTexte 12">
                <a:extLst>
                  <a:ext uri="{FF2B5EF4-FFF2-40B4-BE49-F238E27FC236}">
                    <a16:creationId xmlns:a16="http://schemas.microsoft.com/office/drawing/2014/main" id="{14240995-4649-C353-F5BF-132D074ED2B6}"/>
                  </a:ext>
                </a:extLst>
              </p:cNvPr>
              <p:cNvSpPr txBox="1">
                <a:spLocks noRot="1" noChangeAspect="1" noMove="1" noResize="1" noEditPoints="1" noAdjustHandles="1" noChangeArrowheads="1" noChangeShapeType="1" noTextEdit="1"/>
              </p:cNvSpPr>
              <p:nvPr/>
            </p:nvSpPr>
            <p:spPr>
              <a:xfrm>
                <a:off x="6912042" y="3501008"/>
                <a:ext cx="3672408" cy="369332"/>
              </a:xfrm>
              <a:prstGeom prst="rect">
                <a:avLst/>
              </a:prstGeom>
              <a:blipFill>
                <a:blip r:embed="rId5"/>
                <a:stretch>
                  <a:fillRect b="-4918"/>
                </a:stretch>
              </a:blipFill>
            </p:spPr>
            <p:txBody>
              <a:bodyPr/>
              <a:lstStyle/>
              <a:p>
                <a:r>
                  <a:rPr lang="en-GB">
                    <a:noFill/>
                  </a:rPr>
                  <a:t> </a:t>
                </a:r>
              </a:p>
            </p:txBody>
          </p:sp>
        </mc:Fallback>
      </mc:AlternateContent>
      <p:pic>
        <p:nvPicPr>
          <p:cNvPr id="15" name="Image 14">
            <a:extLst>
              <a:ext uri="{FF2B5EF4-FFF2-40B4-BE49-F238E27FC236}">
                <a16:creationId xmlns:a16="http://schemas.microsoft.com/office/drawing/2014/main" id="{920C7F2C-C931-DCD3-C4C7-474D5CEA3D31}"/>
              </a:ext>
            </a:extLst>
          </p:cNvPr>
          <p:cNvPicPr>
            <a:picLocks noChangeAspect="1"/>
          </p:cNvPicPr>
          <p:nvPr/>
        </p:nvPicPr>
        <p:blipFill>
          <a:blip r:embed="rId6"/>
          <a:stretch>
            <a:fillRect/>
          </a:stretch>
        </p:blipFill>
        <p:spPr>
          <a:xfrm>
            <a:off x="599558" y="3797224"/>
            <a:ext cx="5280551" cy="2377372"/>
          </a:xfrm>
          <a:prstGeom prst="rect">
            <a:avLst/>
          </a:prstGeom>
        </p:spPr>
      </p:pic>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FC286160-CBBF-2DBA-A120-7922D0DA98E2}"/>
                  </a:ext>
                </a:extLst>
              </p:cNvPr>
              <p:cNvSpPr txBox="1"/>
              <p:nvPr/>
            </p:nvSpPr>
            <p:spPr>
              <a:xfrm>
                <a:off x="1283764" y="6029371"/>
                <a:ext cx="36724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noProof="0" smtClean="0">
                          <a:latin typeface="Cambria Math" panose="02040503050406030204" pitchFamily="18" charset="0"/>
                          <a:ea typeface="Cambria Math" panose="02040503050406030204" pitchFamily="18" charset="0"/>
                        </a:rPr>
                        <m:t>𝜇</m:t>
                      </m:r>
                      <m:r>
                        <a:rPr lang="en-GB" b="0" i="1" noProof="0" smtClean="0">
                          <a:latin typeface="Cambria Math" panose="02040503050406030204" pitchFamily="18" charset="0"/>
                          <a:ea typeface="Cambria Math" panose="02040503050406030204" pitchFamily="18" charset="0"/>
                        </a:rPr>
                        <m:t>=</m:t>
                      </m:r>
                      <m:r>
                        <a:rPr lang="en-GB" i="1" noProof="0" smtClean="0">
                          <a:latin typeface="Cambria Math" panose="02040503050406030204" pitchFamily="18" charset="0"/>
                        </a:rPr>
                        <m:t>−</m:t>
                      </m:r>
                      <m:r>
                        <a:rPr lang="en-GB" b="0" i="1" noProof="0" smtClean="0">
                          <a:latin typeface="Cambria Math" panose="02040503050406030204" pitchFamily="18" charset="0"/>
                        </a:rPr>
                        <m:t>0</m:t>
                      </m:r>
                      <m:r>
                        <a:rPr lang="en-GB" i="1" noProof="0" smtClean="0">
                          <a:latin typeface="Cambria Math" panose="02040503050406030204" pitchFamily="18" charset="0"/>
                        </a:rPr>
                        <m:t>.5</m:t>
                      </m:r>
                    </m:oMath>
                  </m:oMathPara>
                </a14:m>
                <a:endParaRPr lang="en-GB" noProof="0" dirty="0"/>
              </a:p>
            </p:txBody>
          </p:sp>
        </mc:Choice>
        <mc:Fallback xmlns="">
          <p:sp>
            <p:nvSpPr>
              <p:cNvPr id="16" name="ZoneTexte 15">
                <a:extLst>
                  <a:ext uri="{FF2B5EF4-FFF2-40B4-BE49-F238E27FC236}">
                    <a16:creationId xmlns:a16="http://schemas.microsoft.com/office/drawing/2014/main" id="{FC286160-CBBF-2DBA-A120-7922D0DA98E2}"/>
                  </a:ext>
                </a:extLst>
              </p:cNvPr>
              <p:cNvSpPr txBox="1">
                <a:spLocks noRot="1" noChangeAspect="1" noMove="1" noResize="1" noEditPoints="1" noAdjustHandles="1" noChangeArrowheads="1" noChangeShapeType="1" noTextEdit="1"/>
              </p:cNvSpPr>
              <p:nvPr/>
            </p:nvSpPr>
            <p:spPr>
              <a:xfrm>
                <a:off x="1283764" y="6029371"/>
                <a:ext cx="3672408" cy="369332"/>
              </a:xfrm>
              <a:prstGeom prst="rect">
                <a:avLst/>
              </a:prstGeom>
              <a:blipFill>
                <a:blip r:embed="rId7"/>
                <a:stretch>
                  <a:fillRect b="-491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B2594161-7C5C-51A3-EE13-B9D8B233EEA9}"/>
                  </a:ext>
                </a:extLst>
              </p:cNvPr>
              <p:cNvSpPr txBox="1"/>
              <p:nvPr/>
            </p:nvSpPr>
            <p:spPr>
              <a:xfrm>
                <a:off x="6744072" y="4519573"/>
                <a:ext cx="3672408" cy="861774"/>
              </a:xfrm>
              <a:prstGeom prst="rect">
                <a:avLst/>
              </a:prstGeom>
              <a:noFill/>
            </p:spPr>
            <p:txBody>
              <a:bodyPr wrap="square" rtlCol="0">
                <a:spAutoFit/>
              </a:bodyPr>
              <a:lstStyle/>
              <a:p>
                <a:pPr marL="285750" indent="-285750">
                  <a:buFont typeface="Courier New" panose="02070309020205020404" pitchFamily="49" charset="0"/>
                  <a:buChar char="o"/>
                </a:pPr>
                <a:r>
                  <a:rPr lang="en-GB" sz="1600" noProof="0" dirty="0"/>
                  <a:t>Same number of oscillations</a:t>
                </a:r>
              </a:p>
              <a:p>
                <a:pPr marL="285750" indent="-285750">
                  <a:buFont typeface="Courier New" panose="02070309020205020404" pitchFamily="49" charset="0"/>
                  <a:buChar char="o"/>
                </a:pPr>
                <a:r>
                  <a:rPr lang="en-GB" sz="1600" noProof="0" dirty="0"/>
                  <a:t>Magnitude of the gap grows with decreasing </a:t>
                </a:r>
                <a14:m>
                  <m:oMath xmlns:m="http://schemas.openxmlformats.org/officeDocument/2006/math">
                    <m:r>
                      <a:rPr lang="en-GB" sz="1600" b="0" i="1" noProof="0" smtClean="0">
                        <a:latin typeface="Cambria Math" panose="02040503050406030204" pitchFamily="18" charset="0"/>
                      </a:rPr>
                      <m:t>|</m:t>
                    </m:r>
                    <m:r>
                      <a:rPr lang="en-GB" sz="1600" b="0" i="1" noProof="0" smtClean="0">
                        <a:latin typeface="Cambria Math" panose="02040503050406030204" pitchFamily="18" charset="0"/>
                        <a:ea typeface="Cambria Math" panose="02040503050406030204" pitchFamily="18" charset="0"/>
                      </a:rPr>
                      <m:t>𝜇</m:t>
                    </m:r>
                    <m:r>
                      <a:rPr lang="en-GB" sz="1600" b="0" i="1" noProof="0" smtClean="0">
                        <a:latin typeface="Cambria Math" panose="02040503050406030204" pitchFamily="18" charset="0"/>
                      </a:rPr>
                      <m:t>|</m:t>
                    </m:r>
                  </m:oMath>
                </a14:m>
                <a:r>
                  <a:rPr lang="en-GB" noProof="0" dirty="0"/>
                  <a:t>.</a:t>
                </a:r>
              </a:p>
            </p:txBody>
          </p:sp>
        </mc:Choice>
        <mc:Fallback xmlns="">
          <p:sp>
            <p:nvSpPr>
              <p:cNvPr id="3" name="ZoneTexte 2">
                <a:extLst>
                  <a:ext uri="{FF2B5EF4-FFF2-40B4-BE49-F238E27FC236}">
                    <a16:creationId xmlns:a16="http://schemas.microsoft.com/office/drawing/2014/main" id="{B2594161-7C5C-51A3-EE13-B9D8B233EEA9}"/>
                  </a:ext>
                </a:extLst>
              </p:cNvPr>
              <p:cNvSpPr txBox="1">
                <a:spLocks noRot="1" noChangeAspect="1" noMove="1" noResize="1" noEditPoints="1" noAdjustHandles="1" noChangeArrowheads="1" noChangeShapeType="1" noTextEdit="1"/>
              </p:cNvSpPr>
              <p:nvPr/>
            </p:nvSpPr>
            <p:spPr>
              <a:xfrm>
                <a:off x="6744072" y="4519573"/>
                <a:ext cx="3672408" cy="861774"/>
              </a:xfrm>
              <a:prstGeom prst="rect">
                <a:avLst/>
              </a:prstGeom>
              <a:blipFill>
                <a:blip r:embed="rId8"/>
                <a:stretch>
                  <a:fillRect l="-663" t="-2113" b="-9859"/>
                </a:stretch>
              </a:blipFill>
            </p:spPr>
            <p:txBody>
              <a:bodyPr/>
              <a:lstStyle/>
              <a:p>
                <a:r>
                  <a:rPr lang="en-GB">
                    <a:noFill/>
                  </a:rPr>
                  <a:t> </a:t>
                </a:r>
              </a:p>
            </p:txBody>
          </p:sp>
        </mc:Fallback>
      </mc:AlternateContent>
    </p:spTree>
    <p:extLst>
      <p:ext uri="{BB962C8B-B14F-4D97-AF65-F5344CB8AC3E}">
        <p14:creationId xmlns:p14="http://schemas.microsoft.com/office/powerpoint/2010/main" val="2503377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75FA32-3AD0-78A9-BDB1-E200D1080FC3}"/>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0F4B01B3-6FBC-EC68-7A4A-443C85F4F97C}"/>
              </a:ext>
            </a:extLst>
          </p:cNvPr>
          <p:cNvSpPr/>
          <p:nvPr/>
        </p:nvSpPr>
        <p:spPr>
          <a:xfrm>
            <a:off x="839416" y="3501008"/>
            <a:ext cx="1440160" cy="79208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noProof="0" dirty="0"/>
          </a:p>
        </p:txBody>
      </p:sp>
      <p:sp>
        <p:nvSpPr>
          <p:cNvPr id="2" name="Titre 1">
            <a:extLst>
              <a:ext uri="{FF2B5EF4-FFF2-40B4-BE49-F238E27FC236}">
                <a16:creationId xmlns:a16="http://schemas.microsoft.com/office/drawing/2014/main" id="{0BD850B0-B9D4-5078-2C2C-008F7D1F5A18}"/>
              </a:ext>
            </a:extLst>
          </p:cNvPr>
          <p:cNvSpPr>
            <a:spLocks noGrp="1"/>
          </p:cNvSpPr>
          <p:nvPr>
            <p:ph type="title"/>
          </p:nvPr>
        </p:nvSpPr>
        <p:spPr>
          <a:xfrm>
            <a:off x="352153" y="414890"/>
            <a:ext cx="8447617" cy="792088"/>
          </a:xfrm>
        </p:spPr>
        <p:txBody>
          <a:bodyPr/>
          <a:lstStyle/>
          <a:p>
            <a:r>
              <a:rPr lang="en-GB" noProof="0" dirty="0"/>
              <a:t>Superconductivity</a:t>
            </a:r>
            <a:br>
              <a:rPr lang="en-GB" noProof="0" dirty="0"/>
            </a:br>
            <a:endParaRPr lang="en-GB" noProof="0" dirty="0"/>
          </a:p>
        </p:txBody>
      </p:sp>
      <p:sp>
        <p:nvSpPr>
          <p:cNvPr id="5" name="Espace réservé du pied de page 4">
            <a:extLst>
              <a:ext uri="{FF2B5EF4-FFF2-40B4-BE49-F238E27FC236}">
                <a16:creationId xmlns:a16="http://schemas.microsoft.com/office/drawing/2014/main" id="{1B44387E-2E4D-62F4-96DF-B30E613C26CD}"/>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6" name="Espace réservé du numéro de diapositive 5">
            <a:extLst>
              <a:ext uri="{FF2B5EF4-FFF2-40B4-BE49-F238E27FC236}">
                <a16:creationId xmlns:a16="http://schemas.microsoft.com/office/drawing/2014/main" id="{D750C59D-612B-E53F-67C4-19D7F968DB11}"/>
              </a:ext>
            </a:extLst>
          </p:cNvPr>
          <p:cNvSpPr>
            <a:spLocks noGrp="1"/>
          </p:cNvSpPr>
          <p:nvPr>
            <p:ph type="sldNum" sz="quarter" idx="4"/>
          </p:nvPr>
        </p:nvSpPr>
        <p:spPr/>
        <p:txBody>
          <a:bodyPr/>
          <a:lstStyle/>
          <a:p>
            <a:fld id="{C05EE493-AD2E-4872-B2F6-8F12A747F0A5}" type="slidenum">
              <a:rPr lang="en-GB" noProof="0" smtClean="0"/>
              <a:pPr/>
              <a:t>2</a:t>
            </a:fld>
            <a:endParaRPr lang="en-GB" noProof="0" dirty="0"/>
          </a:p>
        </p:txBody>
      </p:sp>
      <p:sp>
        <p:nvSpPr>
          <p:cNvPr id="7" name="Espace réservé de la date 6">
            <a:extLst>
              <a:ext uri="{FF2B5EF4-FFF2-40B4-BE49-F238E27FC236}">
                <a16:creationId xmlns:a16="http://schemas.microsoft.com/office/drawing/2014/main" id="{7DE9201F-2C69-FC46-8106-57323824CBC8}"/>
              </a:ext>
            </a:extLst>
          </p:cNvPr>
          <p:cNvSpPr>
            <a:spLocks noGrp="1"/>
          </p:cNvSpPr>
          <p:nvPr>
            <p:ph type="dt" sz="half" idx="10"/>
          </p:nvPr>
        </p:nvSpPr>
        <p:spPr/>
        <p:txBody>
          <a:bodyPr/>
          <a:lstStyle/>
          <a:p>
            <a:r>
              <a:rPr lang="en-GB" noProof="0" dirty="0"/>
              <a:t>24.02.2025</a:t>
            </a:r>
          </a:p>
        </p:txBody>
      </p:sp>
      <p:sp>
        <p:nvSpPr>
          <p:cNvPr id="8" name="ZoneTexte 7">
            <a:extLst>
              <a:ext uri="{FF2B5EF4-FFF2-40B4-BE49-F238E27FC236}">
                <a16:creationId xmlns:a16="http://schemas.microsoft.com/office/drawing/2014/main" id="{C2A0A9F4-6BAB-1DC1-85EE-FC90544F93DE}"/>
              </a:ext>
            </a:extLst>
          </p:cNvPr>
          <p:cNvSpPr txBox="1"/>
          <p:nvPr/>
        </p:nvSpPr>
        <p:spPr>
          <a:xfrm>
            <a:off x="300467" y="758445"/>
            <a:ext cx="6024236" cy="338554"/>
          </a:xfrm>
          <a:prstGeom prst="rect">
            <a:avLst/>
          </a:prstGeom>
          <a:noFill/>
        </p:spPr>
        <p:txBody>
          <a:bodyPr wrap="square" rtlCol="0">
            <a:spAutoFit/>
          </a:bodyPr>
          <a:lstStyle/>
          <a:p>
            <a:r>
              <a:rPr lang="en-GB" sz="1600" b="1" noProof="0" dirty="0">
                <a:latin typeface="+mj-lt"/>
              </a:rPr>
              <a:t>An overview</a:t>
            </a:r>
          </a:p>
        </p:txBody>
      </p:sp>
      <p:sp>
        <p:nvSpPr>
          <p:cNvPr id="14" name="Espace réservé du contenu 8">
            <a:extLst>
              <a:ext uri="{FF2B5EF4-FFF2-40B4-BE49-F238E27FC236}">
                <a16:creationId xmlns:a16="http://schemas.microsoft.com/office/drawing/2014/main" id="{979D581B-9222-2171-4B3D-2638DC578C88}"/>
              </a:ext>
            </a:extLst>
          </p:cNvPr>
          <p:cNvSpPr txBox="1">
            <a:spLocks/>
          </p:cNvSpPr>
          <p:nvPr/>
        </p:nvSpPr>
        <p:spPr>
          <a:xfrm>
            <a:off x="335360" y="1550533"/>
            <a:ext cx="11328400"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Main characteristics</a:t>
            </a:r>
          </a:p>
        </p:txBody>
      </p:sp>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CAD709D5-A791-49DC-06EC-3A3C20689B02}"/>
                  </a:ext>
                </a:extLst>
              </p:cNvPr>
              <p:cNvSpPr txBox="1"/>
              <p:nvPr/>
            </p:nvSpPr>
            <p:spPr>
              <a:xfrm>
                <a:off x="263352" y="1789784"/>
                <a:ext cx="5112568" cy="830997"/>
              </a:xfrm>
              <a:prstGeom prst="rect">
                <a:avLst/>
              </a:prstGeom>
              <a:noFill/>
            </p:spPr>
            <p:txBody>
              <a:bodyPr wrap="square" rtlCol="0">
                <a:spAutoFit/>
              </a:bodyPr>
              <a:lstStyle/>
              <a:p>
                <a:r>
                  <a:rPr lang="en-GB" sz="1600" b="0" noProof="0" dirty="0">
                    <a:solidFill>
                      <a:schemeClr val="tx1"/>
                    </a:solidFill>
                  </a:rPr>
                  <a:t>Superconductor: Material as a perfect diamagnet and frictionless flow of a current under a temperature </a:t>
                </a:r>
                <a14:m>
                  <m:oMath xmlns:m="http://schemas.openxmlformats.org/officeDocument/2006/math">
                    <m:sSub>
                      <m:sSubPr>
                        <m:ctrlPr>
                          <a:rPr lang="en-GB" sz="1600" b="0" i="1" noProof="0" smtClean="0">
                            <a:solidFill>
                              <a:schemeClr val="tx1"/>
                            </a:solidFill>
                            <a:latin typeface="Cambria Math" panose="02040503050406030204" pitchFamily="18" charset="0"/>
                          </a:rPr>
                        </m:ctrlPr>
                      </m:sSubPr>
                      <m:e>
                        <m:r>
                          <a:rPr lang="en-GB" sz="1600" b="0" i="1" noProof="0" smtClean="0">
                            <a:solidFill>
                              <a:schemeClr val="tx1"/>
                            </a:solidFill>
                            <a:latin typeface="Cambria Math" panose="02040503050406030204" pitchFamily="18" charset="0"/>
                          </a:rPr>
                          <m:t>𝑇</m:t>
                        </m:r>
                      </m:e>
                      <m:sub>
                        <m:r>
                          <a:rPr lang="en-GB" sz="1600" b="0" i="1" noProof="0" smtClean="0">
                            <a:solidFill>
                              <a:schemeClr val="tx1"/>
                            </a:solidFill>
                            <a:latin typeface="Cambria Math" panose="02040503050406030204" pitchFamily="18" charset="0"/>
                          </a:rPr>
                          <m:t>𝐶</m:t>
                        </m:r>
                      </m:sub>
                    </m:sSub>
                  </m:oMath>
                </a14:m>
                <a:r>
                  <a:rPr lang="en-GB" sz="1600" b="0" noProof="0" dirty="0">
                    <a:solidFill>
                      <a:schemeClr val="tx1"/>
                    </a:solidFill>
                  </a:rPr>
                  <a:t>.</a:t>
                </a:r>
              </a:p>
              <a:p>
                <a:endParaRPr lang="en-GB" sz="1600" noProof="0" dirty="0"/>
              </a:p>
            </p:txBody>
          </p:sp>
        </mc:Choice>
        <mc:Fallback xmlns="">
          <p:sp>
            <p:nvSpPr>
              <p:cNvPr id="16" name="ZoneTexte 15">
                <a:extLst>
                  <a:ext uri="{FF2B5EF4-FFF2-40B4-BE49-F238E27FC236}">
                    <a16:creationId xmlns:a16="http://schemas.microsoft.com/office/drawing/2014/main" id="{CAD709D5-A791-49DC-06EC-3A3C20689B02}"/>
                  </a:ext>
                </a:extLst>
              </p:cNvPr>
              <p:cNvSpPr txBox="1">
                <a:spLocks noRot="1" noChangeAspect="1" noMove="1" noResize="1" noEditPoints="1" noAdjustHandles="1" noChangeArrowheads="1" noChangeShapeType="1" noTextEdit="1"/>
              </p:cNvSpPr>
              <p:nvPr/>
            </p:nvSpPr>
            <p:spPr>
              <a:xfrm>
                <a:off x="263352" y="1789784"/>
                <a:ext cx="5112568" cy="830997"/>
              </a:xfrm>
              <a:prstGeom prst="rect">
                <a:avLst/>
              </a:prstGeom>
              <a:blipFill>
                <a:blip r:embed="rId2"/>
                <a:stretch>
                  <a:fillRect l="-596" t="-2206"/>
                </a:stretch>
              </a:blipFill>
            </p:spPr>
            <p:txBody>
              <a:bodyPr/>
              <a:lstStyle/>
              <a:p>
                <a:r>
                  <a:rPr lang="en-GB">
                    <a:noFill/>
                  </a:rPr>
                  <a:t> </a:t>
                </a:r>
              </a:p>
            </p:txBody>
          </p:sp>
        </mc:Fallback>
      </mc:AlternateContent>
      <p:sp>
        <p:nvSpPr>
          <p:cNvPr id="17" name="Espace réservé du contenu 8">
            <a:extLst>
              <a:ext uri="{FF2B5EF4-FFF2-40B4-BE49-F238E27FC236}">
                <a16:creationId xmlns:a16="http://schemas.microsoft.com/office/drawing/2014/main" id="{5AFF2C12-1298-AEC4-72D3-3AB7A3199D16}"/>
              </a:ext>
            </a:extLst>
          </p:cNvPr>
          <p:cNvSpPr txBox="1">
            <a:spLocks/>
          </p:cNvSpPr>
          <p:nvPr/>
        </p:nvSpPr>
        <p:spPr>
          <a:xfrm>
            <a:off x="335360" y="2640997"/>
            <a:ext cx="11328400"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Perfect diamagnet: the Meissner state</a:t>
            </a:r>
          </a:p>
        </p:txBody>
      </p:sp>
      <p:cxnSp>
        <p:nvCxnSpPr>
          <p:cNvPr id="19" name="Connecteur droit avec flèche 18">
            <a:extLst>
              <a:ext uri="{FF2B5EF4-FFF2-40B4-BE49-F238E27FC236}">
                <a16:creationId xmlns:a16="http://schemas.microsoft.com/office/drawing/2014/main" id="{1DC803D7-2E2D-0CE8-3C9C-6AD89A094829}"/>
              </a:ext>
            </a:extLst>
          </p:cNvPr>
          <p:cNvCxnSpPr/>
          <p:nvPr/>
        </p:nvCxnSpPr>
        <p:spPr>
          <a:xfrm flipV="1">
            <a:off x="695400" y="3068960"/>
            <a:ext cx="0" cy="1584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E69167D5-D82C-7FCF-DBD6-738631EF319F}"/>
              </a:ext>
            </a:extLst>
          </p:cNvPr>
          <p:cNvCxnSpPr/>
          <p:nvPr/>
        </p:nvCxnSpPr>
        <p:spPr>
          <a:xfrm flipV="1">
            <a:off x="1055440" y="3068960"/>
            <a:ext cx="0" cy="1584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401A8DFB-0F01-36F4-FB83-B1BCCB6E2191}"/>
              </a:ext>
            </a:extLst>
          </p:cNvPr>
          <p:cNvCxnSpPr/>
          <p:nvPr/>
        </p:nvCxnSpPr>
        <p:spPr>
          <a:xfrm flipV="1">
            <a:off x="1415480" y="3068960"/>
            <a:ext cx="0" cy="1584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1A3D3A63-EE1B-835A-2F68-2F90F998ACB4}"/>
              </a:ext>
            </a:extLst>
          </p:cNvPr>
          <p:cNvCxnSpPr/>
          <p:nvPr/>
        </p:nvCxnSpPr>
        <p:spPr>
          <a:xfrm flipV="1">
            <a:off x="1775520" y="3068960"/>
            <a:ext cx="0" cy="1584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00FED442-A342-B7C7-EFDD-B4031A8B8EB7}"/>
              </a:ext>
            </a:extLst>
          </p:cNvPr>
          <p:cNvCxnSpPr/>
          <p:nvPr/>
        </p:nvCxnSpPr>
        <p:spPr>
          <a:xfrm flipV="1">
            <a:off x="2135560" y="3068960"/>
            <a:ext cx="0" cy="1584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FE733BB2-1807-A7D5-9902-7BDC2C0698C6}"/>
              </a:ext>
            </a:extLst>
          </p:cNvPr>
          <p:cNvCxnSpPr/>
          <p:nvPr/>
        </p:nvCxnSpPr>
        <p:spPr>
          <a:xfrm flipV="1">
            <a:off x="2495600" y="3068960"/>
            <a:ext cx="0" cy="1584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76C109CF-F9EB-6E92-CFB1-B4C69E1071BF}"/>
              </a:ext>
            </a:extLst>
          </p:cNvPr>
          <p:cNvSpPr/>
          <p:nvPr/>
        </p:nvSpPr>
        <p:spPr>
          <a:xfrm>
            <a:off x="3575720" y="3464104"/>
            <a:ext cx="1440160" cy="792088"/>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noProof="0" dirty="0"/>
          </a:p>
        </p:txBody>
      </p:sp>
      <p:cxnSp>
        <p:nvCxnSpPr>
          <p:cNvPr id="27" name="Connecteur droit avec flèche 26">
            <a:extLst>
              <a:ext uri="{FF2B5EF4-FFF2-40B4-BE49-F238E27FC236}">
                <a16:creationId xmlns:a16="http://schemas.microsoft.com/office/drawing/2014/main" id="{C145C286-A508-A319-C81A-6E514483AD4A}"/>
              </a:ext>
            </a:extLst>
          </p:cNvPr>
          <p:cNvCxnSpPr/>
          <p:nvPr/>
        </p:nvCxnSpPr>
        <p:spPr>
          <a:xfrm flipV="1">
            <a:off x="3431704" y="3032056"/>
            <a:ext cx="0" cy="1584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AB024863-58EA-B36F-C62B-21DA22AA7C53}"/>
              </a:ext>
            </a:extLst>
          </p:cNvPr>
          <p:cNvCxnSpPr>
            <a:cxnSpLocks/>
          </p:cNvCxnSpPr>
          <p:nvPr/>
        </p:nvCxnSpPr>
        <p:spPr>
          <a:xfrm flipV="1">
            <a:off x="3791744" y="3032056"/>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5214BD31-A125-828E-4560-C395EBF2073E}"/>
              </a:ext>
            </a:extLst>
          </p:cNvPr>
          <p:cNvCxnSpPr>
            <a:cxnSpLocks/>
          </p:cNvCxnSpPr>
          <p:nvPr/>
        </p:nvCxnSpPr>
        <p:spPr>
          <a:xfrm flipV="1">
            <a:off x="4151784" y="3032056"/>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91D70533-CFE6-29B9-41CD-25DF80B7D90F}"/>
              </a:ext>
            </a:extLst>
          </p:cNvPr>
          <p:cNvCxnSpPr>
            <a:cxnSpLocks/>
          </p:cNvCxnSpPr>
          <p:nvPr/>
        </p:nvCxnSpPr>
        <p:spPr>
          <a:xfrm flipV="1">
            <a:off x="4511824" y="3032056"/>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6BD90E33-4ECB-F170-9938-76025174217A}"/>
              </a:ext>
            </a:extLst>
          </p:cNvPr>
          <p:cNvCxnSpPr>
            <a:cxnSpLocks/>
          </p:cNvCxnSpPr>
          <p:nvPr/>
        </p:nvCxnSpPr>
        <p:spPr>
          <a:xfrm flipV="1">
            <a:off x="4871864" y="3032056"/>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452D706A-EDBE-5CF0-903F-180ADA06D450}"/>
              </a:ext>
            </a:extLst>
          </p:cNvPr>
          <p:cNvCxnSpPr/>
          <p:nvPr/>
        </p:nvCxnSpPr>
        <p:spPr>
          <a:xfrm flipV="1">
            <a:off x="5231904" y="3038517"/>
            <a:ext cx="0" cy="1584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ZoneTexte 33">
                <a:extLst>
                  <a:ext uri="{FF2B5EF4-FFF2-40B4-BE49-F238E27FC236}">
                    <a16:creationId xmlns:a16="http://schemas.microsoft.com/office/drawing/2014/main" id="{753C1762-B42C-3658-A8F9-7545C7A0EBC1}"/>
                  </a:ext>
                </a:extLst>
              </p:cNvPr>
              <p:cNvSpPr txBox="1"/>
              <p:nvPr/>
            </p:nvSpPr>
            <p:spPr>
              <a:xfrm>
                <a:off x="152425" y="4819218"/>
                <a:ext cx="281414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b="0" i="1" noProof="0" smtClean="0">
                              <a:solidFill>
                                <a:schemeClr val="tx1"/>
                              </a:solidFill>
                              <a:latin typeface="Cambria Math" panose="02040503050406030204" pitchFamily="18" charset="0"/>
                            </a:rPr>
                          </m:ctrlPr>
                        </m:sSubPr>
                        <m:e>
                          <m:r>
                            <a:rPr lang="en-GB" sz="1800" b="0" i="1" noProof="0" smtClean="0">
                              <a:solidFill>
                                <a:schemeClr val="tx1"/>
                              </a:solidFill>
                              <a:latin typeface="Cambria Math" panose="02040503050406030204" pitchFamily="18" charset="0"/>
                            </a:rPr>
                            <m:t>𝑇</m:t>
                          </m:r>
                          <m:r>
                            <a:rPr lang="en-GB" sz="1800" b="0" i="1" noProof="0" smtClean="0">
                              <a:solidFill>
                                <a:schemeClr val="tx1"/>
                              </a:solidFill>
                              <a:latin typeface="Cambria Math" panose="02040503050406030204" pitchFamily="18" charset="0"/>
                            </a:rPr>
                            <m:t>&gt;</m:t>
                          </m:r>
                          <m:r>
                            <a:rPr lang="en-GB" sz="1800" b="0" i="1" noProof="0" smtClean="0">
                              <a:solidFill>
                                <a:schemeClr val="tx1"/>
                              </a:solidFill>
                              <a:latin typeface="Cambria Math" panose="02040503050406030204" pitchFamily="18" charset="0"/>
                            </a:rPr>
                            <m:t>𝑇</m:t>
                          </m:r>
                        </m:e>
                        <m:sub>
                          <m:r>
                            <a:rPr lang="en-GB" sz="1800" b="0" i="1" noProof="0" smtClean="0">
                              <a:solidFill>
                                <a:schemeClr val="tx1"/>
                              </a:solidFill>
                              <a:latin typeface="Cambria Math" panose="02040503050406030204" pitchFamily="18" charset="0"/>
                            </a:rPr>
                            <m:t>𝐶</m:t>
                          </m:r>
                        </m:sub>
                      </m:sSub>
                    </m:oMath>
                  </m:oMathPara>
                </a14:m>
                <a:endParaRPr lang="en-GB" noProof="0" dirty="0"/>
              </a:p>
            </p:txBody>
          </p:sp>
        </mc:Choice>
        <mc:Fallback xmlns="">
          <p:sp>
            <p:nvSpPr>
              <p:cNvPr id="34" name="ZoneTexte 33">
                <a:extLst>
                  <a:ext uri="{FF2B5EF4-FFF2-40B4-BE49-F238E27FC236}">
                    <a16:creationId xmlns:a16="http://schemas.microsoft.com/office/drawing/2014/main" id="{753C1762-B42C-3658-A8F9-7545C7A0EBC1}"/>
                  </a:ext>
                </a:extLst>
              </p:cNvPr>
              <p:cNvSpPr txBox="1">
                <a:spLocks noRot="1" noChangeAspect="1" noMove="1" noResize="1" noEditPoints="1" noAdjustHandles="1" noChangeArrowheads="1" noChangeShapeType="1" noTextEdit="1"/>
              </p:cNvSpPr>
              <p:nvPr/>
            </p:nvSpPr>
            <p:spPr>
              <a:xfrm>
                <a:off x="152425" y="4819218"/>
                <a:ext cx="2814142" cy="369332"/>
              </a:xfrm>
              <a:prstGeom prst="rect">
                <a:avLst/>
              </a:prstGeom>
              <a:blipFill>
                <a:blip r:embed="rId3"/>
                <a:stretch>
                  <a:fillRect b="-1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ZoneTexte 34">
                <a:extLst>
                  <a:ext uri="{FF2B5EF4-FFF2-40B4-BE49-F238E27FC236}">
                    <a16:creationId xmlns:a16="http://schemas.microsoft.com/office/drawing/2014/main" id="{73ED423D-9D5C-CC57-A0B6-8CD74EE9DAA0}"/>
                  </a:ext>
                </a:extLst>
              </p:cNvPr>
              <p:cNvSpPr txBox="1"/>
              <p:nvPr/>
            </p:nvSpPr>
            <p:spPr>
              <a:xfrm>
                <a:off x="2959986" y="4721113"/>
                <a:ext cx="281414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noProof="0">
                              <a:latin typeface="Cambria Math" panose="02040503050406030204" pitchFamily="18" charset="0"/>
                            </a:rPr>
                          </m:ctrlPr>
                        </m:sSubPr>
                        <m:e>
                          <m:r>
                            <a:rPr lang="en-GB" i="1" noProof="0" smtClean="0">
                              <a:latin typeface="Cambria Math" panose="02040503050406030204" pitchFamily="18" charset="0"/>
                            </a:rPr>
                            <m:t>𝑇</m:t>
                          </m:r>
                          <m:r>
                            <a:rPr lang="en-GB" i="1" noProof="0" smtClean="0">
                              <a:latin typeface="Cambria Math" panose="02040503050406030204" pitchFamily="18" charset="0"/>
                            </a:rPr>
                            <m:t>&lt;</m:t>
                          </m:r>
                          <m:r>
                            <a:rPr lang="en-GB" i="1" noProof="0" smtClean="0">
                              <a:latin typeface="Cambria Math" panose="02040503050406030204" pitchFamily="18" charset="0"/>
                            </a:rPr>
                            <m:t>𝑇</m:t>
                          </m:r>
                        </m:e>
                        <m:sub>
                          <m:r>
                            <a:rPr lang="en-GB" i="1" noProof="0" smtClean="0">
                              <a:latin typeface="Cambria Math" panose="02040503050406030204" pitchFamily="18" charset="0"/>
                            </a:rPr>
                            <m:t>𝐶</m:t>
                          </m:r>
                        </m:sub>
                      </m:sSub>
                    </m:oMath>
                  </m:oMathPara>
                </a14:m>
                <a:endParaRPr lang="en-GB" noProof="0" dirty="0"/>
              </a:p>
            </p:txBody>
          </p:sp>
        </mc:Choice>
        <mc:Fallback xmlns="">
          <p:sp>
            <p:nvSpPr>
              <p:cNvPr id="35" name="ZoneTexte 34">
                <a:extLst>
                  <a:ext uri="{FF2B5EF4-FFF2-40B4-BE49-F238E27FC236}">
                    <a16:creationId xmlns:a16="http://schemas.microsoft.com/office/drawing/2014/main" id="{73ED423D-9D5C-CC57-A0B6-8CD74EE9DAA0}"/>
                  </a:ext>
                </a:extLst>
              </p:cNvPr>
              <p:cNvSpPr txBox="1">
                <a:spLocks noRot="1" noChangeAspect="1" noMove="1" noResize="1" noEditPoints="1" noAdjustHandles="1" noChangeArrowheads="1" noChangeShapeType="1" noTextEdit="1"/>
              </p:cNvSpPr>
              <p:nvPr/>
            </p:nvSpPr>
            <p:spPr>
              <a:xfrm>
                <a:off x="2959986" y="4721113"/>
                <a:ext cx="2814142" cy="369332"/>
              </a:xfrm>
              <a:prstGeom prst="rect">
                <a:avLst/>
              </a:prstGeom>
              <a:blipFill>
                <a:blip r:embed="rId4"/>
                <a:stretch>
                  <a:fillRect/>
                </a:stretch>
              </a:blipFill>
            </p:spPr>
            <p:txBody>
              <a:bodyPr/>
              <a:lstStyle/>
              <a:p>
                <a:r>
                  <a:rPr lang="en-GB">
                    <a:noFill/>
                  </a:rPr>
                  <a:t> </a:t>
                </a:r>
              </a:p>
            </p:txBody>
          </p:sp>
        </mc:Fallback>
      </mc:AlternateContent>
      <p:cxnSp>
        <p:nvCxnSpPr>
          <p:cNvPr id="50" name="Connecteur droit avec flèche 49">
            <a:extLst>
              <a:ext uri="{FF2B5EF4-FFF2-40B4-BE49-F238E27FC236}">
                <a16:creationId xmlns:a16="http://schemas.microsoft.com/office/drawing/2014/main" id="{76A5CF03-6594-5DF2-C2AE-17FE283B77DB}"/>
              </a:ext>
            </a:extLst>
          </p:cNvPr>
          <p:cNvCxnSpPr>
            <a:cxnSpLocks/>
          </p:cNvCxnSpPr>
          <p:nvPr/>
        </p:nvCxnSpPr>
        <p:spPr>
          <a:xfrm flipV="1">
            <a:off x="3791744" y="4246488"/>
            <a:ext cx="0" cy="35706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8F4E24C2-B6BF-F2E8-CDD2-B33D7B7ADDDA}"/>
              </a:ext>
            </a:extLst>
          </p:cNvPr>
          <p:cNvCxnSpPr>
            <a:cxnSpLocks/>
          </p:cNvCxnSpPr>
          <p:nvPr/>
        </p:nvCxnSpPr>
        <p:spPr>
          <a:xfrm flipV="1">
            <a:off x="4151784" y="4246488"/>
            <a:ext cx="0" cy="35706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a:extLst>
              <a:ext uri="{FF2B5EF4-FFF2-40B4-BE49-F238E27FC236}">
                <a16:creationId xmlns:a16="http://schemas.microsoft.com/office/drawing/2014/main" id="{0ED147A1-9399-72F4-3B8A-FCDCB8BA23E4}"/>
              </a:ext>
            </a:extLst>
          </p:cNvPr>
          <p:cNvCxnSpPr>
            <a:cxnSpLocks/>
          </p:cNvCxnSpPr>
          <p:nvPr/>
        </p:nvCxnSpPr>
        <p:spPr>
          <a:xfrm flipV="1">
            <a:off x="4511824" y="4246488"/>
            <a:ext cx="0" cy="35706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9242F343-CA88-A881-AA66-8D125CF6B30F}"/>
              </a:ext>
            </a:extLst>
          </p:cNvPr>
          <p:cNvCxnSpPr>
            <a:cxnSpLocks/>
          </p:cNvCxnSpPr>
          <p:nvPr/>
        </p:nvCxnSpPr>
        <p:spPr>
          <a:xfrm flipV="1">
            <a:off x="4871864" y="4246488"/>
            <a:ext cx="0" cy="35706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ZoneTexte 53">
                <a:extLst>
                  <a:ext uri="{FF2B5EF4-FFF2-40B4-BE49-F238E27FC236}">
                    <a16:creationId xmlns:a16="http://schemas.microsoft.com/office/drawing/2014/main" id="{F7553A2D-B25D-0440-C7D2-50F3986DDC0F}"/>
                  </a:ext>
                </a:extLst>
              </p:cNvPr>
              <p:cNvSpPr txBox="1"/>
              <p:nvPr/>
            </p:nvSpPr>
            <p:spPr>
              <a:xfrm>
                <a:off x="2920902" y="3700901"/>
                <a:ext cx="281414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800" b="1" i="1" noProof="0" smtClean="0">
                          <a:solidFill>
                            <a:schemeClr val="tx1"/>
                          </a:solidFill>
                          <a:latin typeface="Cambria Math" panose="02040503050406030204" pitchFamily="18" charset="0"/>
                        </a:rPr>
                        <m:t>𝑩</m:t>
                      </m:r>
                      <m:r>
                        <a:rPr lang="en-GB" sz="1800" b="0" i="1" noProof="0" smtClean="0">
                          <a:solidFill>
                            <a:schemeClr val="tx1"/>
                          </a:solidFill>
                          <a:latin typeface="Cambria Math" panose="02040503050406030204" pitchFamily="18" charset="0"/>
                        </a:rPr>
                        <m:t>=0</m:t>
                      </m:r>
                    </m:oMath>
                  </m:oMathPara>
                </a14:m>
                <a:endParaRPr lang="en-GB" noProof="0" dirty="0"/>
              </a:p>
            </p:txBody>
          </p:sp>
        </mc:Choice>
        <mc:Fallback xmlns="">
          <p:sp>
            <p:nvSpPr>
              <p:cNvPr id="54" name="ZoneTexte 53">
                <a:extLst>
                  <a:ext uri="{FF2B5EF4-FFF2-40B4-BE49-F238E27FC236}">
                    <a16:creationId xmlns:a16="http://schemas.microsoft.com/office/drawing/2014/main" id="{F7553A2D-B25D-0440-C7D2-50F3986DDC0F}"/>
                  </a:ext>
                </a:extLst>
              </p:cNvPr>
              <p:cNvSpPr txBox="1">
                <a:spLocks noRot="1" noChangeAspect="1" noMove="1" noResize="1" noEditPoints="1" noAdjustHandles="1" noChangeArrowheads="1" noChangeShapeType="1" noTextEdit="1"/>
              </p:cNvSpPr>
              <p:nvPr/>
            </p:nvSpPr>
            <p:spPr>
              <a:xfrm>
                <a:off x="2920902" y="3700901"/>
                <a:ext cx="2814142" cy="3693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5" name="ZoneTexte 54">
                <a:extLst>
                  <a:ext uri="{FF2B5EF4-FFF2-40B4-BE49-F238E27FC236}">
                    <a16:creationId xmlns:a16="http://schemas.microsoft.com/office/drawing/2014/main" id="{1FA8EB38-AC25-BDBD-8D64-D94809A9D7C6}"/>
                  </a:ext>
                </a:extLst>
              </p:cNvPr>
              <p:cNvSpPr txBox="1"/>
              <p:nvPr/>
            </p:nvSpPr>
            <p:spPr>
              <a:xfrm>
                <a:off x="1513831" y="3736382"/>
                <a:ext cx="281414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800" b="1" i="1" noProof="0" smtClean="0">
                          <a:solidFill>
                            <a:schemeClr val="accent1"/>
                          </a:solidFill>
                          <a:latin typeface="Cambria Math" panose="02040503050406030204" pitchFamily="18" charset="0"/>
                        </a:rPr>
                        <m:t>𝑩</m:t>
                      </m:r>
                    </m:oMath>
                  </m:oMathPara>
                </a14:m>
                <a:endParaRPr lang="en-GB" noProof="0" dirty="0">
                  <a:solidFill>
                    <a:schemeClr val="accent1"/>
                  </a:solidFill>
                </a:endParaRPr>
              </a:p>
            </p:txBody>
          </p:sp>
        </mc:Choice>
        <mc:Fallback xmlns="">
          <p:sp>
            <p:nvSpPr>
              <p:cNvPr id="55" name="ZoneTexte 54">
                <a:extLst>
                  <a:ext uri="{FF2B5EF4-FFF2-40B4-BE49-F238E27FC236}">
                    <a16:creationId xmlns:a16="http://schemas.microsoft.com/office/drawing/2014/main" id="{1FA8EB38-AC25-BDBD-8D64-D94809A9D7C6}"/>
                  </a:ext>
                </a:extLst>
              </p:cNvPr>
              <p:cNvSpPr txBox="1">
                <a:spLocks noRot="1" noChangeAspect="1" noMove="1" noResize="1" noEditPoints="1" noAdjustHandles="1" noChangeArrowheads="1" noChangeShapeType="1" noTextEdit="1"/>
              </p:cNvSpPr>
              <p:nvPr/>
            </p:nvSpPr>
            <p:spPr>
              <a:xfrm>
                <a:off x="1513831" y="3736382"/>
                <a:ext cx="2814142" cy="369332"/>
              </a:xfrm>
              <a:prstGeom prst="rect">
                <a:avLst/>
              </a:prstGeom>
              <a:blipFill>
                <a:blip r:embed="rId6"/>
                <a:stretch>
                  <a:fillRect/>
                </a:stretch>
              </a:blipFill>
            </p:spPr>
            <p:txBody>
              <a:bodyPr/>
              <a:lstStyle/>
              <a:p>
                <a:r>
                  <a:rPr lang="en-GB">
                    <a:noFill/>
                  </a:rPr>
                  <a:t> </a:t>
                </a:r>
              </a:p>
            </p:txBody>
          </p:sp>
        </mc:Fallback>
      </mc:AlternateContent>
      <p:sp>
        <p:nvSpPr>
          <p:cNvPr id="56" name="Espace réservé du contenu 8">
            <a:extLst>
              <a:ext uri="{FF2B5EF4-FFF2-40B4-BE49-F238E27FC236}">
                <a16:creationId xmlns:a16="http://schemas.microsoft.com/office/drawing/2014/main" id="{584E0FC9-45BF-BE3B-FD02-6BFCD7D1D890}"/>
              </a:ext>
            </a:extLst>
          </p:cNvPr>
          <p:cNvSpPr txBox="1">
            <a:spLocks/>
          </p:cNvSpPr>
          <p:nvPr/>
        </p:nvSpPr>
        <p:spPr>
          <a:xfrm>
            <a:off x="6541641" y="574655"/>
            <a:ext cx="11328400"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endParaRPr lang="en-GB" noProof="0" dirty="0"/>
          </a:p>
        </p:txBody>
      </p:sp>
      <mc:AlternateContent xmlns:mc="http://schemas.openxmlformats.org/markup-compatibility/2006" xmlns:a14="http://schemas.microsoft.com/office/drawing/2010/main">
        <mc:Choice Requires="a14">
          <p:sp>
            <p:nvSpPr>
              <p:cNvPr id="76" name="ZoneTexte 75">
                <a:extLst>
                  <a:ext uri="{FF2B5EF4-FFF2-40B4-BE49-F238E27FC236}">
                    <a16:creationId xmlns:a16="http://schemas.microsoft.com/office/drawing/2014/main" id="{F04C49BF-CBC5-B892-3986-C9B012B35D16}"/>
                  </a:ext>
                </a:extLst>
              </p:cNvPr>
              <p:cNvSpPr txBox="1"/>
              <p:nvPr/>
            </p:nvSpPr>
            <p:spPr>
              <a:xfrm>
                <a:off x="8409" y="5557882"/>
                <a:ext cx="2814142"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1800" b="1" i="1" noProof="0" smtClean="0">
                          <a:solidFill>
                            <a:schemeClr val="tx1"/>
                          </a:solidFill>
                          <a:latin typeface="Cambria Math" panose="02040503050406030204" pitchFamily="18" charset="0"/>
                        </a:rPr>
                        <m:t>𝑩</m:t>
                      </m:r>
                      <m:r>
                        <a:rPr lang="en-GB" sz="1800" b="1" i="1" noProof="0" smtClean="0">
                          <a:solidFill>
                            <a:schemeClr val="tx1"/>
                          </a:solidFill>
                          <a:latin typeface="Cambria Math" panose="02040503050406030204" pitchFamily="18" charset="0"/>
                        </a:rPr>
                        <m:t>=</m:t>
                      </m:r>
                      <m:sSub>
                        <m:sSubPr>
                          <m:ctrlPr>
                            <a:rPr lang="en-GB" sz="1800" i="1" noProof="0" smtClean="0">
                              <a:solidFill>
                                <a:schemeClr val="tx1"/>
                              </a:solidFill>
                              <a:latin typeface="Cambria Math" panose="02040503050406030204" pitchFamily="18" charset="0"/>
                            </a:rPr>
                          </m:ctrlPr>
                        </m:sSubPr>
                        <m:e>
                          <m:r>
                            <a:rPr lang="en-GB" sz="1800" b="0" i="1" noProof="0" smtClean="0">
                              <a:solidFill>
                                <a:schemeClr val="tx1"/>
                              </a:solidFill>
                              <a:latin typeface="Cambria Math" panose="02040503050406030204" pitchFamily="18" charset="0"/>
                              <a:ea typeface="Cambria Math" panose="02040503050406030204" pitchFamily="18" charset="0"/>
                            </a:rPr>
                            <m:t>𝜇</m:t>
                          </m:r>
                        </m:e>
                        <m:sub>
                          <m:r>
                            <a:rPr lang="en-GB" sz="1800" b="0" i="1" noProof="0" smtClean="0">
                              <a:solidFill>
                                <a:schemeClr val="tx1"/>
                              </a:solidFill>
                              <a:latin typeface="Cambria Math" panose="02040503050406030204" pitchFamily="18" charset="0"/>
                            </a:rPr>
                            <m:t>0</m:t>
                          </m:r>
                        </m:sub>
                      </m:sSub>
                      <m:d>
                        <m:dPr>
                          <m:ctrlPr>
                            <a:rPr lang="en-GB" sz="1800" b="1" i="1" noProof="0" smtClean="0">
                              <a:solidFill>
                                <a:schemeClr val="tx1"/>
                              </a:solidFill>
                              <a:latin typeface="Cambria Math" panose="02040503050406030204" pitchFamily="18" charset="0"/>
                            </a:rPr>
                          </m:ctrlPr>
                        </m:dPr>
                        <m:e>
                          <m:r>
                            <a:rPr lang="en-GB" sz="1800" b="1" i="1" noProof="0" smtClean="0">
                              <a:solidFill>
                                <a:schemeClr val="tx1"/>
                              </a:solidFill>
                              <a:latin typeface="Cambria Math" panose="02040503050406030204" pitchFamily="18" charset="0"/>
                            </a:rPr>
                            <m:t>𝑴</m:t>
                          </m:r>
                          <m:r>
                            <a:rPr lang="en-GB" sz="1800" b="1" i="1" noProof="0" smtClean="0">
                              <a:solidFill>
                                <a:schemeClr val="tx1"/>
                              </a:solidFill>
                              <a:latin typeface="Cambria Math" panose="02040503050406030204" pitchFamily="18" charset="0"/>
                            </a:rPr>
                            <m:t>+</m:t>
                          </m:r>
                          <m:r>
                            <a:rPr lang="en-GB" sz="1800" b="1" i="1" noProof="0" smtClean="0">
                              <a:solidFill>
                                <a:schemeClr val="tx1"/>
                              </a:solidFill>
                              <a:latin typeface="Cambria Math" panose="02040503050406030204" pitchFamily="18" charset="0"/>
                            </a:rPr>
                            <m:t>𝑯</m:t>
                          </m:r>
                        </m:e>
                      </m:d>
                    </m:oMath>
                    <m:oMath xmlns:m="http://schemas.openxmlformats.org/officeDocument/2006/math">
                      <m:r>
                        <a:rPr lang="en-GB" b="1" i="1" noProof="0" smtClean="0">
                          <a:solidFill>
                            <a:schemeClr val="tx1"/>
                          </a:solidFill>
                          <a:latin typeface="Cambria Math" panose="02040503050406030204" pitchFamily="18" charset="0"/>
                        </a:rPr>
                        <m:t>𝑴</m:t>
                      </m:r>
                      <m:r>
                        <a:rPr lang="en-GB" b="0" i="1" noProof="0" smtClean="0">
                          <a:solidFill>
                            <a:schemeClr val="tx1"/>
                          </a:solidFill>
                          <a:latin typeface="Cambria Math" panose="02040503050406030204" pitchFamily="18" charset="0"/>
                        </a:rPr>
                        <m:t>=</m:t>
                      </m:r>
                      <m:r>
                        <a:rPr lang="en-GB" i="1" noProof="0" smtClean="0">
                          <a:solidFill>
                            <a:schemeClr val="tx1"/>
                          </a:solidFill>
                          <a:latin typeface="Cambria Math" panose="02040503050406030204" pitchFamily="18" charset="0"/>
                          <a:ea typeface="Cambria Math" panose="02040503050406030204" pitchFamily="18" charset="0"/>
                        </a:rPr>
                        <m:t>𝜒</m:t>
                      </m:r>
                      <m:r>
                        <a:rPr lang="en-GB" b="1" i="1" noProof="0" smtClean="0">
                          <a:solidFill>
                            <a:schemeClr val="tx1"/>
                          </a:solidFill>
                          <a:latin typeface="Cambria Math" panose="02040503050406030204" pitchFamily="18" charset="0"/>
                        </a:rPr>
                        <m:t>𝑯</m:t>
                      </m:r>
                    </m:oMath>
                  </m:oMathPara>
                </a14:m>
                <a:endParaRPr lang="en-GB" b="1" noProof="0" dirty="0">
                  <a:solidFill>
                    <a:schemeClr val="tx1"/>
                  </a:solidFill>
                </a:endParaRPr>
              </a:p>
            </p:txBody>
          </p:sp>
        </mc:Choice>
        <mc:Fallback xmlns="">
          <p:sp>
            <p:nvSpPr>
              <p:cNvPr id="76" name="ZoneTexte 75">
                <a:extLst>
                  <a:ext uri="{FF2B5EF4-FFF2-40B4-BE49-F238E27FC236}">
                    <a16:creationId xmlns:a16="http://schemas.microsoft.com/office/drawing/2014/main" id="{F04C49BF-CBC5-B892-3986-C9B012B35D16}"/>
                  </a:ext>
                </a:extLst>
              </p:cNvPr>
              <p:cNvSpPr txBox="1">
                <a:spLocks noRot="1" noChangeAspect="1" noMove="1" noResize="1" noEditPoints="1" noAdjustHandles="1" noChangeArrowheads="1" noChangeShapeType="1" noTextEdit="1"/>
              </p:cNvSpPr>
              <p:nvPr/>
            </p:nvSpPr>
            <p:spPr>
              <a:xfrm>
                <a:off x="8409" y="5557882"/>
                <a:ext cx="2814142" cy="646331"/>
              </a:xfrm>
              <a:prstGeom prst="rect">
                <a:avLst/>
              </a:prstGeom>
              <a:blipFill>
                <a:blip r:embed="rId7"/>
                <a:stretch>
                  <a:fillRect b="-283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7" name="ZoneTexte 76">
                <a:extLst>
                  <a:ext uri="{FF2B5EF4-FFF2-40B4-BE49-F238E27FC236}">
                    <a16:creationId xmlns:a16="http://schemas.microsoft.com/office/drawing/2014/main" id="{E3CCD87F-4FCC-4909-0772-9C23968B3AAF}"/>
                  </a:ext>
                </a:extLst>
              </p:cNvPr>
              <p:cNvSpPr txBox="1"/>
              <p:nvPr/>
            </p:nvSpPr>
            <p:spPr>
              <a:xfrm>
                <a:off x="2993026" y="5433548"/>
                <a:ext cx="2814142" cy="615553"/>
              </a:xfrm>
              <a:prstGeom prst="rect">
                <a:avLst/>
              </a:prstGeom>
              <a:noFill/>
            </p:spPr>
            <p:txBody>
              <a:bodyPr wrap="square">
                <a:spAutoFit/>
              </a:bodyPr>
              <a:lstStyle/>
              <a:p>
                <a:pPr/>
                <a:r>
                  <a:rPr lang="en-GB" sz="1600" noProof="0" dirty="0">
                    <a:solidFill>
                      <a:schemeClr val="tx1"/>
                    </a:solidFill>
                  </a:rPr>
                  <a:t>Perfect diamagnet:</a:t>
                </a:r>
                <a:br>
                  <a:rPr lang="en-GB" noProof="0" dirty="0">
                    <a:solidFill>
                      <a:schemeClr val="tx1"/>
                    </a:solidFill>
                  </a:rPr>
                </a:br>
                <a14:m>
                  <m:oMathPara xmlns:m="http://schemas.openxmlformats.org/officeDocument/2006/math">
                    <m:oMathParaPr>
                      <m:jc m:val="centerGroup"/>
                    </m:oMathParaPr>
                    <m:oMath xmlns:m="http://schemas.openxmlformats.org/officeDocument/2006/math">
                      <m:r>
                        <a:rPr lang="en-GB" i="1" noProof="0" smtClean="0">
                          <a:solidFill>
                            <a:schemeClr val="tx1"/>
                          </a:solidFill>
                          <a:latin typeface="Cambria Math" panose="02040503050406030204" pitchFamily="18" charset="0"/>
                          <a:ea typeface="Cambria Math" panose="02040503050406030204" pitchFamily="18" charset="0"/>
                        </a:rPr>
                        <m:t>𝜒</m:t>
                      </m:r>
                      <m:r>
                        <a:rPr lang="en-GB" b="0" i="1" noProof="0" smtClean="0">
                          <a:solidFill>
                            <a:schemeClr val="tx1"/>
                          </a:solidFill>
                          <a:latin typeface="Cambria Math" panose="02040503050406030204" pitchFamily="18" charset="0"/>
                          <a:ea typeface="Cambria Math" panose="02040503050406030204" pitchFamily="18" charset="0"/>
                        </a:rPr>
                        <m:t>=−1→</m:t>
                      </m:r>
                      <m:r>
                        <a:rPr lang="en-GB" b="1" i="1" noProof="0" smtClean="0">
                          <a:solidFill>
                            <a:schemeClr val="tx1"/>
                          </a:solidFill>
                          <a:latin typeface="Cambria Math" panose="02040503050406030204" pitchFamily="18" charset="0"/>
                          <a:ea typeface="Cambria Math" panose="02040503050406030204" pitchFamily="18" charset="0"/>
                        </a:rPr>
                        <m:t>𝑩</m:t>
                      </m:r>
                      <m:r>
                        <a:rPr lang="en-GB" b="0" i="1" noProof="0" smtClean="0">
                          <a:solidFill>
                            <a:schemeClr val="tx1"/>
                          </a:solidFill>
                          <a:latin typeface="Cambria Math" panose="02040503050406030204" pitchFamily="18" charset="0"/>
                          <a:ea typeface="Cambria Math" panose="02040503050406030204" pitchFamily="18" charset="0"/>
                        </a:rPr>
                        <m:t>=0</m:t>
                      </m:r>
                    </m:oMath>
                  </m:oMathPara>
                </a14:m>
                <a:endParaRPr lang="en-GB" b="1" noProof="0" dirty="0">
                  <a:solidFill>
                    <a:schemeClr val="tx1"/>
                  </a:solidFill>
                </a:endParaRPr>
              </a:p>
            </p:txBody>
          </p:sp>
        </mc:Choice>
        <mc:Fallback xmlns="">
          <p:sp>
            <p:nvSpPr>
              <p:cNvPr id="77" name="ZoneTexte 76">
                <a:extLst>
                  <a:ext uri="{FF2B5EF4-FFF2-40B4-BE49-F238E27FC236}">
                    <a16:creationId xmlns:a16="http://schemas.microsoft.com/office/drawing/2014/main" id="{E3CCD87F-4FCC-4909-0772-9C23968B3AAF}"/>
                  </a:ext>
                </a:extLst>
              </p:cNvPr>
              <p:cNvSpPr txBox="1">
                <a:spLocks noRot="1" noChangeAspect="1" noMove="1" noResize="1" noEditPoints="1" noAdjustHandles="1" noChangeArrowheads="1" noChangeShapeType="1" noTextEdit="1"/>
              </p:cNvSpPr>
              <p:nvPr/>
            </p:nvSpPr>
            <p:spPr>
              <a:xfrm>
                <a:off x="2993026" y="5433548"/>
                <a:ext cx="2814142" cy="615553"/>
              </a:xfrm>
              <a:prstGeom prst="rect">
                <a:avLst/>
              </a:prstGeom>
              <a:blipFill>
                <a:blip r:embed="rId8"/>
                <a:stretch>
                  <a:fillRect l="-1299" t="-2970" b="-2970"/>
                </a:stretch>
              </a:blipFill>
            </p:spPr>
            <p:txBody>
              <a:bodyPr/>
              <a:lstStyle/>
              <a:p>
                <a:r>
                  <a:rPr lang="en-GB">
                    <a:noFill/>
                  </a:rPr>
                  <a:t> </a:t>
                </a:r>
              </a:p>
            </p:txBody>
          </p:sp>
        </mc:Fallback>
      </mc:AlternateContent>
      <p:sp>
        <p:nvSpPr>
          <p:cNvPr id="96" name="ZoneTexte 95">
            <a:extLst>
              <a:ext uri="{FF2B5EF4-FFF2-40B4-BE49-F238E27FC236}">
                <a16:creationId xmlns:a16="http://schemas.microsoft.com/office/drawing/2014/main" id="{55768FDF-8592-15CE-A4C1-4488A4978E8B}"/>
              </a:ext>
            </a:extLst>
          </p:cNvPr>
          <p:cNvSpPr txBox="1"/>
          <p:nvPr/>
        </p:nvSpPr>
        <p:spPr>
          <a:xfrm>
            <a:off x="277743" y="1138583"/>
            <a:ext cx="3096344" cy="338554"/>
          </a:xfrm>
          <a:prstGeom prst="rect">
            <a:avLst/>
          </a:prstGeom>
          <a:noFill/>
        </p:spPr>
        <p:txBody>
          <a:bodyPr wrap="square" rtlCol="0">
            <a:spAutoFit/>
          </a:bodyPr>
          <a:lstStyle/>
          <a:p>
            <a:r>
              <a:rPr lang="en-GB" sz="1600" noProof="0" dirty="0"/>
              <a:t>Chapter based on [1].</a:t>
            </a:r>
          </a:p>
        </p:txBody>
      </p:sp>
      <p:sp>
        <p:nvSpPr>
          <p:cNvPr id="33" name="Espace réservé du contenu 8">
            <a:extLst>
              <a:ext uri="{FF2B5EF4-FFF2-40B4-BE49-F238E27FC236}">
                <a16:creationId xmlns:a16="http://schemas.microsoft.com/office/drawing/2014/main" id="{22D7E8AC-F967-11D4-1BAA-6402D6869435}"/>
              </a:ext>
            </a:extLst>
          </p:cNvPr>
          <p:cNvSpPr txBox="1">
            <a:spLocks/>
          </p:cNvSpPr>
          <p:nvPr/>
        </p:nvSpPr>
        <p:spPr>
          <a:xfrm>
            <a:off x="6257352" y="365418"/>
            <a:ext cx="16580439"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Friction less flow of a current</a:t>
            </a:r>
          </a:p>
        </p:txBody>
      </p:sp>
      <mc:AlternateContent xmlns:mc="http://schemas.openxmlformats.org/markup-compatibility/2006" xmlns:a14="http://schemas.microsoft.com/office/drawing/2010/main">
        <mc:Choice Requires="a14">
          <p:sp>
            <p:nvSpPr>
              <p:cNvPr id="36" name="ZoneTexte 35">
                <a:extLst>
                  <a:ext uri="{FF2B5EF4-FFF2-40B4-BE49-F238E27FC236}">
                    <a16:creationId xmlns:a16="http://schemas.microsoft.com/office/drawing/2014/main" id="{DF7725A8-E8C5-2381-9B5E-F9C13DF2C080}"/>
                  </a:ext>
                </a:extLst>
              </p:cNvPr>
              <p:cNvSpPr txBox="1"/>
              <p:nvPr/>
            </p:nvSpPr>
            <p:spPr>
              <a:xfrm>
                <a:off x="6180014" y="637768"/>
                <a:ext cx="5555754" cy="584775"/>
              </a:xfrm>
              <a:prstGeom prst="rect">
                <a:avLst/>
              </a:prstGeom>
              <a:noFill/>
            </p:spPr>
            <p:txBody>
              <a:bodyPr wrap="square">
                <a:spAutoFit/>
              </a:bodyPr>
              <a:lstStyle/>
              <a:p>
                <a:r>
                  <a:rPr lang="en-GB" sz="1600" noProof="0" dirty="0"/>
                  <a:t>For </a:t>
                </a:r>
                <a14:m>
                  <m:oMath xmlns:m="http://schemas.openxmlformats.org/officeDocument/2006/math">
                    <m:sSub>
                      <m:sSubPr>
                        <m:ctrlPr>
                          <a:rPr lang="en-GB" sz="1600" i="1" noProof="0">
                            <a:latin typeface="Cambria Math" panose="02040503050406030204" pitchFamily="18" charset="0"/>
                          </a:rPr>
                        </m:ctrlPr>
                      </m:sSubPr>
                      <m:e>
                        <m:r>
                          <a:rPr lang="en-GB" sz="1600" i="1" noProof="0" smtClean="0">
                            <a:latin typeface="Cambria Math" panose="02040503050406030204" pitchFamily="18" charset="0"/>
                          </a:rPr>
                          <m:t>𝑇</m:t>
                        </m:r>
                        <m:r>
                          <a:rPr lang="en-GB" sz="1600" i="1" noProof="0" smtClean="0">
                            <a:latin typeface="Cambria Math" panose="02040503050406030204" pitchFamily="18" charset="0"/>
                          </a:rPr>
                          <m:t>&lt;</m:t>
                        </m:r>
                        <m:r>
                          <a:rPr lang="en-GB" sz="1600" i="1" noProof="0" smtClean="0">
                            <a:latin typeface="Cambria Math" panose="02040503050406030204" pitchFamily="18" charset="0"/>
                          </a:rPr>
                          <m:t>𝑇</m:t>
                        </m:r>
                      </m:e>
                      <m:sub>
                        <m:r>
                          <a:rPr lang="en-GB" sz="1600" i="1" noProof="0" smtClean="0">
                            <a:latin typeface="Cambria Math" panose="02040503050406030204" pitchFamily="18" charset="0"/>
                          </a:rPr>
                          <m:t>𝐶</m:t>
                        </m:r>
                      </m:sub>
                    </m:sSub>
                  </m:oMath>
                </a14:m>
                <a:r>
                  <a:rPr lang="en-GB" sz="1600" noProof="0" dirty="0"/>
                  <a:t>, if we let a current flow, it will flow with about the same energy for a time that exceed the age of the universe.</a:t>
                </a:r>
              </a:p>
            </p:txBody>
          </p:sp>
        </mc:Choice>
        <mc:Fallback xmlns="">
          <p:sp>
            <p:nvSpPr>
              <p:cNvPr id="36" name="ZoneTexte 35">
                <a:extLst>
                  <a:ext uri="{FF2B5EF4-FFF2-40B4-BE49-F238E27FC236}">
                    <a16:creationId xmlns:a16="http://schemas.microsoft.com/office/drawing/2014/main" id="{DF7725A8-E8C5-2381-9B5E-F9C13DF2C080}"/>
                  </a:ext>
                </a:extLst>
              </p:cNvPr>
              <p:cNvSpPr txBox="1">
                <a:spLocks noRot="1" noChangeAspect="1" noMove="1" noResize="1" noEditPoints="1" noAdjustHandles="1" noChangeArrowheads="1" noChangeShapeType="1" noTextEdit="1"/>
              </p:cNvSpPr>
              <p:nvPr/>
            </p:nvSpPr>
            <p:spPr>
              <a:xfrm>
                <a:off x="6180014" y="637768"/>
                <a:ext cx="5555754" cy="584775"/>
              </a:xfrm>
              <a:prstGeom prst="rect">
                <a:avLst/>
              </a:prstGeom>
              <a:blipFill>
                <a:blip r:embed="rId9"/>
                <a:stretch>
                  <a:fillRect l="-659" t="-3125" r="-659" b="-12500"/>
                </a:stretch>
              </a:blipFill>
            </p:spPr>
            <p:txBody>
              <a:bodyPr/>
              <a:lstStyle/>
              <a:p>
                <a:r>
                  <a:rPr lang="en-GB">
                    <a:noFill/>
                  </a:rPr>
                  <a:t> </a:t>
                </a:r>
              </a:p>
            </p:txBody>
          </p:sp>
        </mc:Fallback>
      </mc:AlternateContent>
      <p:grpSp>
        <p:nvGrpSpPr>
          <p:cNvPr id="38" name="Groupe 37">
            <a:extLst>
              <a:ext uri="{FF2B5EF4-FFF2-40B4-BE49-F238E27FC236}">
                <a16:creationId xmlns:a16="http://schemas.microsoft.com/office/drawing/2014/main" id="{30CE614F-4964-0CE2-BCA5-8929F1CDC8B8}"/>
              </a:ext>
            </a:extLst>
          </p:cNvPr>
          <p:cNvGrpSpPr/>
          <p:nvPr/>
        </p:nvGrpSpPr>
        <p:grpSpPr>
          <a:xfrm>
            <a:off x="7225477" y="1408383"/>
            <a:ext cx="3888431" cy="2429270"/>
            <a:chOff x="6121996" y="692696"/>
            <a:chExt cx="5290953" cy="3340007"/>
          </a:xfrm>
        </p:grpSpPr>
        <p:cxnSp>
          <p:nvCxnSpPr>
            <p:cNvPr id="3" name="Connecteur droit avec flèche 2">
              <a:extLst>
                <a:ext uri="{FF2B5EF4-FFF2-40B4-BE49-F238E27FC236}">
                  <a16:creationId xmlns:a16="http://schemas.microsoft.com/office/drawing/2014/main" id="{C956201F-4748-BAD0-BD5E-44448026B0E5}"/>
                </a:ext>
              </a:extLst>
            </p:cNvPr>
            <p:cNvCxnSpPr/>
            <p:nvPr/>
          </p:nvCxnSpPr>
          <p:spPr>
            <a:xfrm>
              <a:off x="6603926" y="2746398"/>
              <a:ext cx="31683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7" name="Groupe 36">
              <a:extLst>
                <a:ext uri="{FF2B5EF4-FFF2-40B4-BE49-F238E27FC236}">
                  <a16:creationId xmlns:a16="http://schemas.microsoft.com/office/drawing/2014/main" id="{ACE4B8A9-1F8C-120D-2B9F-A4B772D7438F}"/>
                </a:ext>
              </a:extLst>
            </p:cNvPr>
            <p:cNvGrpSpPr/>
            <p:nvPr/>
          </p:nvGrpSpPr>
          <p:grpSpPr>
            <a:xfrm>
              <a:off x="6121996" y="692696"/>
              <a:ext cx="5290953" cy="3340007"/>
              <a:chOff x="6121996" y="692696"/>
              <a:chExt cx="5290953" cy="3340007"/>
            </a:xfrm>
          </p:grpSpPr>
          <p:cxnSp>
            <p:nvCxnSpPr>
              <p:cNvPr id="4" name="Connecteur droit avec flèche 3">
                <a:extLst>
                  <a:ext uri="{FF2B5EF4-FFF2-40B4-BE49-F238E27FC236}">
                    <a16:creationId xmlns:a16="http://schemas.microsoft.com/office/drawing/2014/main" id="{14302EAE-91E5-2E29-5D91-2591976EF15E}"/>
                  </a:ext>
                </a:extLst>
              </p:cNvPr>
              <p:cNvCxnSpPr>
                <a:cxnSpLocks/>
              </p:cNvCxnSpPr>
              <p:nvPr/>
            </p:nvCxnSpPr>
            <p:spPr>
              <a:xfrm flipV="1">
                <a:off x="6756326" y="796921"/>
                <a:ext cx="0" cy="21018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Forme libre : forme 8">
                <a:extLst>
                  <a:ext uri="{FF2B5EF4-FFF2-40B4-BE49-F238E27FC236}">
                    <a16:creationId xmlns:a16="http://schemas.microsoft.com/office/drawing/2014/main" id="{CF0A55F3-5C9C-DEF6-239B-75858E89E6C7}"/>
                  </a:ext>
                </a:extLst>
              </p:cNvPr>
              <p:cNvSpPr/>
              <p:nvPr/>
            </p:nvSpPr>
            <p:spPr>
              <a:xfrm>
                <a:off x="7922196" y="724913"/>
                <a:ext cx="942975" cy="1695450"/>
              </a:xfrm>
              <a:custGeom>
                <a:avLst/>
                <a:gdLst>
                  <a:gd name="connsiteX0" fmla="*/ 942975 w 942975"/>
                  <a:gd name="connsiteY0" fmla="*/ 0 h 1695450"/>
                  <a:gd name="connsiteX1" fmla="*/ 466725 w 942975"/>
                  <a:gd name="connsiteY1" fmla="*/ 1295400 h 1695450"/>
                  <a:gd name="connsiteX2" fmla="*/ 0 w 942975"/>
                  <a:gd name="connsiteY2" fmla="*/ 1695450 h 1695450"/>
                </a:gdLst>
                <a:ahLst/>
                <a:cxnLst>
                  <a:cxn ang="0">
                    <a:pos x="connsiteX0" y="connsiteY0"/>
                  </a:cxn>
                  <a:cxn ang="0">
                    <a:pos x="connsiteX1" y="connsiteY1"/>
                  </a:cxn>
                  <a:cxn ang="0">
                    <a:pos x="connsiteX2" y="connsiteY2"/>
                  </a:cxn>
                </a:cxnLst>
                <a:rect l="l" t="t" r="r" b="b"/>
                <a:pathLst>
                  <a:path w="942975" h="1695450">
                    <a:moveTo>
                      <a:pt x="942975" y="0"/>
                    </a:moveTo>
                    <a:cubicBezTo>
                      <a:pt x="783431" y="506412"/>
                      <a:pt x="623888" y="1012825"/>
                      <a:pt x="466725" y="1295400"/>
                    </a:cubicBezTo>
                    <a:cubicBezTo>
                      <a:pt x="309562" y="1577975"/>
                      <a:pt x="154781" y="1636712"/>
                      <a:pt x="0" y="1695450"/>
                    </a:cubicBezTo>
                  </a:path>
                </a:pathLst>
              </a:custGeom>
              <a:noFill/>
              <a:ln>
                <a:solidFill>
                  <a:schemeClr val="accent1">
                    <a:shade val="95000"/>
                    <a:satMod val="10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cxnSp>
            <p:nvCxnSpPr>
              <p:cNvPr id="10" name="Connecteur droit 9">
                <a:extLst>
                  <a:ext uri="{FF2B5EF4-FFF2-40B4-BE49-F238E27FC236}">
                    <a16:creationId xmlns:a16="http://schemas.microsoft.com/office/drawing/2014/main" id="{3D8E0D1A-1C9D-14E2-F7A9-995A8FA6CC64}"/>
                  </a:ext>
                </a:extLst>
              </p:cNvPr>
              <p:cNvCxnSpPr>
                <a:stCxn id="9" idx="2"/>
              </p:cNvCxnSpPr>
              <p:nvPr/>
            </p:nvCxnSpPr>
            <p:spPr>
              <a:xfrm>
                <a:off x="7922196" y="2420363"/>
                <a:ext cx="0" cy="326035"/>
              </a:xfrm>
              <a:prstGeom prst="line">
                <a:avLst/>
              </a:prstGeom>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B9F266C8-9E4D-B0DB-9C27-8BD1A9B0971D}"/>
                      </a:ext>
                    </a:extLst>
                  </p:cNvPr>
                  <p:cNvSpPr txBox="1"/>
                  <p:nvPr/>
                </p:nvSpPr>
                <p:spPr>
                  <a:xfrm>
                    <a:off x="8322418" y="2823944"/>
                    <a:ext cx="281414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i="1" noProof="0" smtClean="0">
                              <a:latin typeface="Cambria Math" panose="02040503050406030204" pitchFamily="18" charset="0"/>
                            </a:rPr>
                            <m:t>𝑇</m:t>
                          </m:r>
                        </m:oMath>
                      </m:oMathPara>
                    </a14:m>
                    <a:endParaRPr lang="en-GB" noProof="0" dirty="0"/>
                  </a:p>
                </p:txBody>
              </p:sp>
            </mc:Choice>
            <mc:Fallback xmlns="">
              <p:sp>
                <p:nvSpPr>
                  <p:cNvPr id="11" name="ZoneTexte 10">
                    <a:extLst>
                      <a:ext uri="{FF2B5EF4-FFF2-40B4-BE49-F238E27FC236}">
                        <a16:creationId xmlns:a16="http://schemas.microsoft.com/office/drawing/2014/main" id="{B9F266C8-9E4D-B0DB-9C27-8BD1A9B0971D}"/>
                      </a:ext>
                    </a:extLst>
                  </p:cNvPr>
                  <p:cNvSpPr txBox="1">
                    <a:spLocks noRot="1" noChangeAspect="1" noMove="1" noResize="1" noEditPoints="1" noAdjustHandles="1" noChangeArrowheads="1" noChangeShapeType="1" noTextEdit="1"/>
                  </p:cNvSpPr>
                  <p:nvPr/>
                </p:nvSpPr>
                <p:spPr>
                  <a:xfrm>
                    <a:off x="8322418" y="2823944"/>
                    <a:ext cx="2814142" cy="369332"/>
                  </a:xfrm>
                  <a:prstGeom prst="rect">
                    <a:avLst/>
                  </a:prstGeom>
                  <a:blipFill>
                    <a:blip r:embed="rId10"/>
                    <a:stretch>
                      <a:fillRect b="-2954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77E0F162-4EA7-BB89-2976-4DD7505A6C98}"/>
                      </a:ext>
                    </a:extLst>
                  </p:cNvPr>
                  <p:cNvSpPr txBox="1"/>
                  <p:nvPr/>
                </p:nvSpPr>
                <p:spPr>
                  <a:xfrm>
                    <a:off x="7088746" y="2778664"/>
                    <a:ext cx="16668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i="1" noProof="0" smtClean="0">
                                  <a:latin typeface="Cambria Math" panose="02040503050406030204" pitchFamily="18" charset="0"/>
                                </a:rPr>
                              </m:ctrlPr>
                            </m:sSubPr>
                            <m:e>
                              <m:r>
                                <a:rPr lang="en-GB" b="0" i="1" noProof="0" smtClean="0">
                                  <a:latin typeface="Cambria Math" panose="02040503050406030204" pitchFamily="18" charset="0"/>
                                </a:rPr>
                                <m:t> </m:t>
                              </m:r>
                              <m:r>
                                <a:rPr lang="en-GB" i="1" noProof="0" smtClean="0">
                                  <a:latin typeface="Cambria Math" panose="02040503050406030204" pitchFamily="18" charset="0"/>
                                </a:rPr>
                                <m:t>𝑇</m:t>
                              </m:r>
                            </m:e>
                            <m:sub>
                              <m:r>
                                <a:rPr lang="en-GB" i="1" noProof="0" smtClean="0">
                                  <a:latin typeface="Cambria Math" panose="02040503050406030204" pitchFamily="18" charset="0"/>
                                </a:rPr>
                                <m:t>𝐶</m:t>
                              </m:r>
                            </m:sub>
                          </m:sSub>
                        </m:oMath>
                      </m:oMathPara>
                    </a14:m>
                    <a:endParaRPr lang="en-GB" noProof="0" dirty="0"/>
                  </a:p>
                </p:txBody>
              </p:sp>
            </mc:Choice>
            <mc:Fallback xmlns="">
              <p:sp>
                <p:nvSpPr>
                  <p:cNvPr id="12" name="ZoneTexte 11">
                    <a:extLst>
                      <a:ext uri="{FF2B5EF4-FFF2-40B4-BE49-F238E27FC236}">
                        <a16:creationId xmlns:a16="http://schemas.microsoft.com/office/drawing/2014/main" id="{77E0F162-4EA7-BB89-2976-4DD7505A6C98}"/>
                      </a:ext>
                    </a:extLst>
                  </p:cNvPr>
                  <p:cNvSpPr txBox="1">
                    <a:spLocks noRot="1" noChangeAspect="1" noMove="1" noResize="1" noEditPoints="1" noAdjustHandles="1" noChangeArrowheads="1" noChangeShapeType="1" noTextEdit="1"/>
                  </p:cNvSpPr>
                  <p:nvPr/>
                </p:nvSpPr>
                <p:spPr>
                  <a:xfrm>
                    <a:off x="7088746" y="2778664"/>
                    <a:ext cx="1666899" cy="369332"/>
                  </a:xfrm>
                  <a:prstGeom prst="rect">
                    <a:avLst/>
                  </a:prstGeom>
                  <a:blipFill>
                    <a:blip r:embed="rId11"/>
                    <a:stretch>
                      <a:fillRect b="-38636"/>
                    </a:stretch>
                  </a:blipFill>
                </p:spPr>
                <p:txBody>
                  <a:bodyPr/>
                  <a:lstStyle/>
                  <a:p>
                    <a:r>
                      <a:rPr lang="en-GB">
                        <a:noFill/>
                      </a:rPr>
                      <a:t> </a:t>
                    </a:r>
                  </a:p>
                </p:txBody>
              </p:sp>
            </mc:Fallback>
          </mc:AlternateContent>
          <p:sp>
            <p:nvSpPr>
              <p:cNvPr id="13" name="ZoneTexte 12">
                <a:extLst>
                  <a:ext uri="{FF2B5EF4-FFF2-40B4-BE49-F238E27FC236}">
                    <a16:creationId xmlns:a16="http://schemas.microsoft.com/office/drawing/2014/main" id="{0B16E0A7-0C16-AF46-1B48-8C97CD2F69A3}"/>
                  </a:ext>
                </a:extLst>
              </p:cNvPr>
              <p:cNvSpPr txBox="1"/>
              <p:nvPr/>
            </p:nvSpPr>
            <p:spPr>
              <a:xfrm>
                <a:off x="6406523" y="3228695"/>
                <a:ext cx="5006426" cy="804008"/>
              </a:xfrm>
              <a:prstGeom prst="rect">
                <a:avLst/>
              </a:prstGeom>
              <a:noFill/>
            </p:spPr>
            <p:txBody>
              <a:bodyPr wrap="square" rtlCol="0">
                <a:spAutoFit/>
              </a:bodyPr>
              <a:lstStyle/>
              <a:p>
                <a:pPr marL="285750" indent="-285750">
                  <a:buFont typeface="Wingdings" panose="05000000000000000000" pitchFamily="2" charset="2"/>
                  <a:buChar char="Ø"/>
                </a:pPr>
                <a:r>
                  <a:rPr lang="en-GB" sz="1600" i="1" noProof="0" dirty="0"/>
                  <a:t>Drop in the resistivity under the critical temperature.</a:t>
                </a:r>
              </a:p>
            </p:txBody>
          </p:sp>
          <p:cxnSp>
            <p:nvCxnSpPr>
              <p:cNvPr id="15" name="Connecteur droit 14">
                <a:extLst>
                  <a:ext uri="{FF2B5EF4-FFF2-40B4-BE49-F238E27FC236}">
                    <a16:creationId xmlns:a16="http://schemas.microsoft.com/office/drawing/2014/main" id="{5D333033-FBF1-D287-9DBA-E0C7EC4FE127}"/>
                  </a:ext>
                </a:extLst>
              </p:cNvPr>
              <p:cNvCxnSpPr>
                <a:cxnSpLocks/>
              </p:cNvCxnSpPr>
              <p:nvPr/>
            </p:nvCxnSpPr>
            <p:spPr>
              <a:xfrm flipH="1">
                <a:off x="6756326" y="2744695"/>
                <a:ext cx="1165870" cy="0"/>
              </a:xfrm>
              <a:prstGeom prst="line">
                <a:avLst/>
              </a:prstGeom>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0AF95FB6-A22E-D509-215D-04010BED70FF}"/>
                      </a:ext>
                    </a:extLst>
                  </p:cNvPr>
                  <p:cNvSpPr txBox="1"/>
                  <p:nvPr/>
                </p:nvSpPr>
                <p:spPr>
                  <a:xfrm>
                    <a:off x="6121996" y="692696"/>
                    <a:ext cx="166689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i="1" noProof="0" smtClean="0">
                              <a:latin typeface="Cambria Math" panose="02040503050406030204" pitchFamily="18" charset="0"/>
                              <a:ea typeface="Cambria Math" panose="02040503050406030204" pitchFamily="18" charset="0"/>
                            </a:rPr>
                            <m:t>𝜌</m:t>
                          </m:r>
                        </m:oMath>
                      </m:oMathPara>
                    </a14:m>
                    <a:endParaRPr lang="en-GB" noProof="0" dirty="0"/>
                  </a:p>
                </p:txBody>
              </p:sp>
            </mc:Choice>
            <mc:Fallback xmlns="">
              <p:sp>
                <p:nvSpPr>
                  <p:cNvPr id="18" name="ZoneTexte 17">
                    <a:extLst>
                      <a:ext uri="{FF2B5EF4-FFF2-40B4-BE49-F238E27FC236}">
                        <a16:creationId xmlns:a16="http://schemas.microsoft.com/office/drawing/2014/main" id="{0AF95FB6-A22E-D509-215D-04010BED70FF}"/>
                      </a:ext>
                    </a:extLst>
                  </p:cNvPr>
                  <p:cNvSpPr txBox="1">
                    <a:spLocks noRot="1" noChangeAspect="1" noMove="1" noResize="1" noEditPoints="1" noAdjustHandles="1" noChangeArrowheads="1" noChangeShapeType="1" noTextEdit="1"/>
                  </p:cNvSpPr>
                  <p:nvPr/>
                </p:nvSpPr>
                <p:spPr>
                  <a:xfrm>
                    <a:off x="6121996" y="692696"/>
                    <a:ext cx="1666899" cy="369332"/>
                  </a:xfrm>
                  <a:prstGeom prst="rect">
                    <a:avLst/>
                  </a:prstGeom>
                  <a:blipFill>
                    <a:blip r:embed="rId12"/>
                    <a:stretch>
                      <a:fillRect b="-50000"/>
                    </a:stretch>
                  </a:blipFill>
                </p:spPr>
                <p:txBody>
                  <a:bodyPr/>
                  <a:lstStyle/>
                  <a:p>
                    <a:r>
                      <a:rPr lang="en-GB">
                        <a:noFill/>
                      </a:rPr>
                      <a:t> </a:t>
                    </a:r>
                  </a:p>
                </p:txBody>
              </p:sp>
            </mc:Fallback>
          </mc:AlternateContent>
        </p:grpSp>
      </p:grpSp>
      <p:sp>
        <p:nvSpPr>
          <p:cNvPr id="39" name="Espace réservé du contenu 8">
            <a:extLst>
              <a:ext uri="{FF2B5EF4-FFF2-40B4-BE49-F238E27FC236}">
                <a16:creationId xmlns:a16="http://schemas.microsoft.com/office/drawing/2014/main" id="{A4552946-7AD1-9EE2-0345-B54DEE364BCB}"/>
              </a:ext>
            </a:extLst>
          </p:cNvPr>
          <p:cNvSpPr txBox="1">
            <a:spLocks/>
          </p:cNvSpPr>
          <p:nvPr/>
        </p:nvSpPr>
        <p:spPr>
          <a:xfrm>
            <a:off x="6375375" y="4556128"/>
            <a:ext cx="11328400"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Practical applications</a:t>
            </a:r>
          </a:p>
        </p:txBody>
      </p:sp>
      <mc:AlternateContent xmlns:mc="http://schemas.openxmlformats.org/markup-compatibility/2006" xmlns:a14="http://schemas.microsoft.com/office/drawing/2010/main">
        <mc:Choice Requires="a14">
          <p:sp>
            <p:nvSpPr>
              <p:cNvPr id="40" name="ZoneTexte 39">
                <a:extLst>
                  <a:ext uri="{FF2B5EF4-FFF2-40B4-BE49-F238E27FC236}">
                    <a16:creationId xmlns:a16="http://schemas.microsoft.com/office/drawing/2014/main" id="{9A670331-9B0C-F16A-C007-1F94CDB69154}"/>
                  </a:ext>
                </a:extLst>
              </p:cNvPr>
              <p:cNvSpPr txBox="1"/>
              <p:nvPr/>
            </p:nvSpPr>
            <p:spPr>
              <a:xfrm>
                <a:off x="6257353" y="4880944"/>
                <a:ext cx="5662637" cy="1077218"/>
              </a:xfrm>
              <a:prstGeom prst="rect">
                <a:avLst/>
              </a:prstGeom>
              <a:noFill/>
            </p:spPr>
            <p:txBody>
              <a:bodyPr wrap="square" rtlCol="0">
                <a:spAutoFit/>
              </a:bodyPr>
              <a:lstStyle/>
              <a:p>
                <a:pPr marL="285750" indent="-285750">
                  <a:buFont typeface="Courier New" panose="02070309020205020404" pitchFamily="49" charset="0"/>
                  <a:buChar char="o"/>
                </a:pPr>
                <a:r>
                  <a:rPr lang="en-GB" sz="1600" noProof="0" dirty="0"/>
                  <a:t>SQUID:  Superconducting quantum interference device. Measurement of weak magnetic fields( </a:t>
                </a:r>
                <a14:m>
                  <m:oMath xmlns:m="http://schemas.openxmlformats.org/officeDocument/2006/math">
                    <m:sSup>
                      <m:sSupPr>
                        <m:ctrlPr>
                          <a:rPr lang="en-GB" sz="1600" i="1" noProof="0" smtClean="0">
                            <a:latin typeface="Cambria Math" panose="02040503050406030204" pitchFamily="18" charset="0"/>
                          </a:rPr>
                        </m:ctrlPr>
                      </m:sSupPr>
                      <m:e>
                        <m:r>
                          <a:rPr lang="en-GB" sz="1600" b="0" i="1" noProof="0" smtClean="0">
                            <a:latin typeface="Cambria Math" panose="02040503050406030204" pitchFamily="18" charset="0"/>
                          </a:rPr>
                          <m:t>10</m:t>
                        </m:r>
                      </m:e>
                      <m:sup>
                        <m:r>
                          <a:rPr lang="en-GB" sz="1600" b="0" i="1" noProof="0" smtClean="0">
                            <a:latin typeface="Cambria Math" panose="02040503050406030204" pitchFamily="18" charset="0"/>
                          </a:rPr>
                          <m:t>−18</m:t>
                        </m:r>
                      </m:sup>
                    </m:sSup>
                  </m:oMath>
                </a14:m>
                <a:r>
                  <a:rPr lang="en-GB" sz="1600" noProof="0" dirty="0"/>
                  <a:t> T).</a:t>
                </a:r>
              </a:p>
              <a:p>
                <a:pPr marL="285750" indent="-285750">
                  <a:buFont typeface="Courier New" panose="02070309020205020404" pitchFamily="49" charset="0"/>
                  <a:buChar char="o"/>
                </a:pPr>
                <a:r>
                  <a:rPr lang="en-GB" sz="1600" noProof="0" dirty="0"/>
                  <a:t>NMRI: 2 T fields with superconducting coil.</a:t>
                </a:r>
              </a:p>
              <a:p>
                <a:pPr marL="285750" indent="-285750">
                  <a:buFont typeface="Courier New" panose="02070309020205020404" pitchFamily="49" charset="0"/>
                  <a:buChar char="o"/>
                </a:pPr>
                <a:r>
                  <a:rPr lang="en-GB" sz="1600" noProof="0" dirty="0"/>
                  <a:t>Superconducting magnetic energy storage.</a:t>
                </a:r>
              </a:p>
            </p:txBody>
          </p:sp>
        </mc:Choice>
        <mc:Fallback xmlns="">
          <p:sp>
            <p:nvSpPr>
              <p:cNvPr id="40" name="ZoneTexte 39">
                <a:extLst>
                  <a:ext uri="{FF2B5EF4-FFF2-40B4-BE49-F238E27FC236}">
                    <a16:creationId xmlns:a16="http://schemas.microsoft.com/office/drawing/2014/main" id="{9A670331-9B0C-F16A-C007-1F94CDB69154}"/>
                  </a:ext>
                </a:extLst>
              </p:cNvPr>
              <p:cNvSpPr txBox="1">
                <a:spLocks noRot="1" noChangeAspect="1" noMove="1" noResize="1" noEditPoints="1" noAdjustHandles="1" noChangeArrowheads="1" noChangeShapeType="1" noTextEdit="1"/>
              </p:cNvSpPr>
              <p:nvPr/>
            </p:nvSpPr>
            <p:spPr>
              <a:xfrm>
                <a:off x="6257353" y="4880944"/>
                <a:ext cx="5662637" cy="1077218"/>
              </a:xfrm>
              <a:prstGeom prst="rect">
                <a:avLst/>
              </a:prstGeom>
              <a:blipFill>
                <a:blip r:embed="rId13"/>
                <a:stretch>
                  <a:fillRect l="-431" t="-1705" b="-6818"/>
                </a:stretch>
              </a:blipFill>
            </p:spPr>
            <p:txBody>
              <a:bodyPr/>
              <a:lstStyle/>
              <a:p>
                <a:r>
                  <a:rPr lang="en-GB">
                    <a:noFill/>
                  </a:rPr>
                  <a:t> </a:t>
                </a:r>
              </a:p>
            </p:txBody>
          </p:sp>
        </mc:Fallback>
      </mc:AlternateContent>
    </p:spTree>
    <p:extLst>
      <p:ext uri="{BB962C8B-B14F-4D97-AF65-F5344CB8AC3E}">
        <p14:creationId xmlns:p14="http://schemas.microsoft.com/office/powerpoint/2010/main" val="37254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4" grpId="0"/>
      <p:bldP spid="16" grpId="0"/>
      <p:bldP spid="17" grpId="0"/>
      <p:bldP spid="26" grpId="0" animBg="1"/>
      <p:bldP spid="34" grpId="0"/>
      <p:bldP spid="35" grpId="0"/>
      <p:bldP spid="54" grpId="0"/>
      <p:bldP spid="55" grpId="0"/>
      <p:bldP spid="76" grpId="0"/>
      <p:bldP spid="77" grpId="0"/>
      <p:bldP spid="96" grpId="0"/>
      <p:bldP spid="33" grpId="0"/>
      <p:bldP spid="36" grpId="0"/>
      <p:bldP spid="39"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90ABB9-C918-D938-8E41-CBB8B0EF5094}"/>
              </a:ext>
            </a:extLst>
          </p:cNvPr>
          <p:cNvSpPr>
            <a:spLocks noGrp="1"/>
          </p:cNvSpPr>
          <p:nvPr>
            <p:ph type="title"/>
          </p:nvPr>
        </p:nvSpPr>
        <p:spPr/>
        <p:txBody>
          <a:bodyPr/>
          <a:lstStyle/>
          <a:p>
            <a:r>
              <a:rPr lang="en-GB" noProof="0" dirty="0"/>
              <a:t>Results</a:t>
            </a:r>
          </a:p>
        </p:txBody>
      </p:sp>
      <p:sp>
        <p:nvSpPr>
          <p:cNvPr id="3" name="Espace réservé du contenu 2">
            <a:extLst>
              <a:ext uri="{FF2B5EF4-FFF2-40B4-BE49-F238E27FC236}">
                <a16:creationId xmlns:a16="http://schemas.microsoft.com/office/drawing/2014/main" id="{4AAE9AF8-9302-0112-3245-F43A57226E9C}"/>
              </a:ext>
            </a:extLst>
          </p:cNvPr>
          <p:cNvSpPr>
            <a:spLocks noGrp="1"/>
          </p:cNvSpPr>
          <p:nvPr>
            <p:ph idx="1"/>
          </p:nvPr>
        </p:nvSpPr>
        <p:spPr>
          <a:xfrm>
            <a:off x="589458" y="2223601"/>
            <a:ext cx="5664200" cy="792087"/>
          </a:xfrm>
        </p:spPr>
        <p:txBody>
          <a:bodyPr/>
          <a:lstStyle/>
          <a:p>
            <a:pPr marL="285750" indent="-285750">
              <a:buFont typeface="Courier New" panose="02070309020205020404" pitchFamily="49" charset="0"/>
              <a:buChar char="o"/>
            </a:pPr>
            <a:r>
              <a:rPr lang="en-GB" b="0" noProof="0" dirty="0">
                <a:solidFill>
                  <a:schemeClr val="tx1"/>
                </a:solidFill>
              </a:rPr>
              <a:t>The use of a diagonal interface results in less oscillations than in the straight interface</a:t>
            </a:r>
          </a:p>
        </p:txBody>
      </p:sp>
      <p:sp>
        <p:nvSpPr>
          <p:cNvPr id="4" name="Espace réservé du pied de page 3">
            <a:extLst>
              <a:ext uri="{FF2B5EF4-FFF2-40B4-BE49-F238E27FC236}">
                <a16:creationId xmlns:a16="http://schemas.microsoft.com/office/drawing/2014/main" id="{B736D0C7-F1C8-4CC6-9C9E-7CCEA7CB1011}"/>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FD8B0FC5-D9B1-C094-6F25-D59C21AC4C76}"/>
              </a:ext>
            </a:extLst>
          </p:cNvPr>
          <p:cNvSpPr>
            <a:spLocks noGrp="1"/>
          </p:cNvSpPr>
          <p:nvPr>
            <p:ph type="sldNum" sz="quarter" idx="4"/>
          </p:nvPr>
        </p:nvSpPr>
        <p:spPr/>
        <p:txBody>
          <a:bodyPr/>
          <a:lstStyle/>
          <a:p>
            <a:fld id="{C05EE493-AD2E-4872-B2F6-8F12A747F0A5}" type="slidenum">
              <a:rPr lang="en-GB" noProof="0" smtClean="0"/>
              <a:pPr/>
              <a:t>20</a:t>
            </a:fld>
            <a:endParaRPr lang="en-GB" noProof="0" dirty="0"/>
          </a:p>
        </p:txBody>
      </p:sp>
      <p:sp>
        <p:nvSpPr>
          <p:cNvPr id="6" name="Espace réservé de la date 5">
            <a:extLst>
              <a:ext uri="{FF2B5EF4-FFF2-40B4-BE49-F238E27FC236}">
                <a16:creationId xmlns:a16="http://schemas.microsoft.com/office/drawing/2014/main" id="{A8572737-C87D-256D-1AB5-A6800D0B8DA5}"/>
              </a:ext>
            </a:extLst>
          </p:cNvPr>
          <p:cNvSpPr>
            <a:spLocks noGrp="1"/>
          </p:cNvSpPr>
          <p:nvPr>
            <p:ph type="dt" sz="half" idx="2"/>
          </p:nvPr>
        </p:nvSpPr>
        <p:spPr/>
        <p:txBody>
          <a:bodyPr/>
          <a:lstStyle/>
          <a:p>
            <a:r>
              <a:rPr lang="en-GB" noProof="0" dirty="0"/>
              <a:t>24.02.2025</a:t>
            </a:r>
          </a:p>
        </p:txBody>
      </p:sp>
      <p:pic>
        <p:nvPicPr>
          <p:cNvPr id="8" name="Image 7">
            <a:extLst>
              <a:ext uri="{FF2B5EF4-FFF2-40B4-BE49-F238E27FC236}">
                <a16:creationId xmlns:a16="http://schemas.microsoft.com/office/drawing/2014/main" id="{F62CF032-B9E1-6177-6BFF-D7298430184B}"/>
              </a:ext>
            </a:extLst>
          </p:cNvPr>
          <p:cNvPicPr>
            <a:picLocks noChangeAspect="1"/>
          </p:cNvPicPr>
          <p:nvPr/>
        </p:nvPicPr>
        <p:blipFill>
          <a:blip r:embed="rId2"/>
          <a:stretch>
            <a:fillRect/>
          </a:stretch>
        </p:blipFill>
        <p:spPr>
          <a:xfrm>
            <a:off x="6770637" y="1628331"/>
            <a:ext cx="4581947" cy="4273682"/>
          </a:xfrm>
          <a:prstGeom prst="rect">
            <a:avLst/>
          </a:prstGeom>
        </p:spPr>
      </p:pic>
      <p:sp>
        <p:nvSpPr>
          <p:cNvPr id="9" name="ZoneTexte 8">
            <a:extLst>
              <a:ext uri="{FF2B5EF4-FFF2-40B4-BE49-F238E27FC236}">
                <a16:creationId xmlns:a16="http://schemas.microsoft.com/office/drawing/2014/main" id="{FE485624-D0EA-F44A-49A3-4962DDB56CA8}"/>
              </a:ext>
            </a:extLst>
          </p:cNvPr>
          <p:cNvSpPr txBox="1"/>
          <p:nvPr/>
        </p:nvSpPr>
        <p:spPr>
          <a:xfrm>
            <a:off x="335360" y="758445"/>
            <a:ext cx="6024236" cy="338554"/>
          </a:xfrm>
          <a:prstGeom prst="rect">
            <a:avLst/>
          </a:prstGeom>
          <a:noFill/>
        </p:spPr>
        <p:txBody>
          <a:bodyPr wrap="square" rtlCol="0">
            <a:spAutoFit/>
          </a:bodyPr>
          <a:lstStyle/>
          <a:p>
            <a:r>
              <a:rPr lang="en-GB" sz="1600" b="1" noProof="0" dirty="0">
                <a:latin typeface="+mj-lt"/>
              </a:rPr>
              <a:t>Heterostructure: SC-AM and diagonal interface</a:t>
            </a:r>
          </a:p>
        </p:txBody>
      </p:sp>
      <p:pic>
        <p:nvPicPr>
          <p:cNvPr id="7" name="Image 6">
            <a:extLst>
              <a:ext uri="{FF2B5EF4-FFF2-40B4-BE49-F238E27FC236}">
                <a16:creationId xmlns:a16="http://schemas.microsoft.com/office/drawing/2014/main" id="{9A982DB5-FAB6-87CD-257C-96982A5D3065}"/>
              </a:ext>
            </a:extLst>
          </p:cNvPr>
          <p:cNvPicPr>
            <a:picLocks noChangeAspect="1"/>
          </p:cNvPicPr>
          <p:nvPr/>
        </p:nvPicPr>
        <p:blipFill>
          <a:blip r:embed="rId3"/>
          <a:stretch>
            <a:fillRect/>
          </a:stretch>
        </p:blipFill>
        <p:spPr>
          <a:xfrm>
            <a:off x="672309" y="3445349"/>
            <a:ext cx="5280551" cy="2377372"/>
          </a:xfrm>
          <a:prstGeom prst="rect">
            <a:avLst/>
          </a:prstGeom>
        </p:spPr>
      </p:pic>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1E90850B-3524-F9EA-8C11-147587C552BB}"/>
                  </a:ext>
                </a:extLst>
              </p:cNvPr>
              <p:cNvSpPr txBox="1"/>
              <p:nvPr/>
            </p:nvSpPr>
            <p:spPr>
              <a:xfrm>
                <a:off x="1356515" y="5677496"/>
                <a:ext cx="367240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noProof="0" smtClean="0">
                          <a:latin typeface="Cambria Math" panose="02040503050406030204" pitchFamily="18" charset="0"/>
                          <a:ea typeface="Cambria Math" panose="02040503050406030204" pitchFamily="18" charset="0"/>
                        </a:rPr>
                        <m:t>𝜇</m:t>
                      </m:r>
                      <m:r>
                        <a:rPr lang="en-GB" b="0" i="1" noProof="0" smtClean="0">
                          <a:latin typeface="Cambria Math" panose="02040503050406030204" pitchFamily="18" charset="0"/>
                          <a:ea typeface="Cambria Math" panose="02040503050406030204" pitchFamily="18" charset="0"/>
                        </a:rPr>
                        <m:t>=</m:t>
                      </m:r>
                      <m:r>
                        <a:rPr lang="en-GB" i="1" noProof="0" smtClean="0">
                          <a:latin typeface="Cambria Math" panose="02040503050406030204" pitchFamily="18" charset="0"/>
                        </a:rPr>
                        <m:t>−</m:t>
                      </m:r>
                      <m:r>
                        <a:rPr lang="en-GB" b="0" i="1" noProof="0" smtClean="0">
                          <a:latin typeface="Cambria Math" panose="02040503050406030204" pitchFamily="18" charset="0"/>
                        </a:rPr>
                        <m:t>0</m:t>
                      </m:r>
                      <m:r>
                        <a:rPr lang="en-GB" i="1" noProof="0" smtClean="0">
                          <a:latin typeface="Cambria Math" panose="02040503050406030204" pitchFamily="18" charset="0"/>
                        </a:rPr>
                        <m:t>.5</m:t>
                      </m:r>
                    </m:oMath>
                  </m:oMathPara>
                </a14:m>
                <a:endParaRPr lang="en-GB" noProof="0" dirty="0"/>
              </a:p>
            </p:txBody>
          </p:sp>
        </mc:Choice>
        <mc:Fallback xmlns="">
          <p:sp>
            <p:nvSpPr>
              <p:cNvPr id="10" name="ZoneTexte 9">
                <a:extLst>
                  <a:ext uri="{FF2B5EF4-FFF2-40B4-BE49-F238E27FC236}">
                    <a16:creationId xmlns:a16="http://schemas.microsoft.com/office/drawing/2014/main" id="{1E90850B-3524-F9EA-8C11-147587C552BB}"/>
                  </a:ext>
                </a:extLst>
              </p:cNvPr>
              <p:cNvSpPr txBox="1">
                <a:spLocks noRot="1" noChangeAspect="1" noMove="1" noResize="1" noEditPoints="1" noAdjustHandles="1" noChangeArrowheads="1" noChangeShapeType="1" noTextEdit="1"/>
              </p:cNvSpPr>
              <p:nvPr/>
            </p:nvSpPr>
            <p:spPr>
              <a:xfrm>
                <a:off x="1356515" y="5677496"/>
                <a:ext cx="3672408" cy="369332"/>
              </a:xfrm>
              <a:prstGeom prst="rect">
                <a:avLst/>
              </a:prstGeom>
              <a:blipFill>
                <a:blip r:embed="rId4"/>
                <a:stretch>
                  <a:fillRect b="-4918"/>
                </a:stretch>
              </a:blipFill>
            </p:spPr>
            <p:txBody>
              <a:bodyPr/>
              <a:lstStyle/>
              <a:p>
                <a:r>
                  <a:rPr lang="en-GB">
                    <a:noFill/>
                  </a:rPr>
                  <a:t> </a:t>
                </a:r>
              </a:p>
            </p:txBody>
          </p:sp>
        </mc:Fallback>
      </mc:AlternateContent>
      <p:cxnSp>
        <p:nvCxnSpPr>
          <p:cNvPr id="12" name="Connecteur droit avec flèche 11">
            <a:extLst>
              <a:ext uri="{FF2B5EF4-FFF2-40B4-BE49-F238E27FC236}">
                <a16:creationId xmlns:a16="http://schemas.microsoft.com/office/drawing/2014/main" id="{08D5AF0D-7262-91FA-401E-8CF8B6D75D25}"/>
              </a:ext>
            </a:extLst>
          </p:cNvPr>
          <p:cNvCxnSpPr/>
          <p:nvPr/>
        </p:nvCxnSpPr>
        <p:spPr>
          <a:xfrm>
            <a:off x="8879418" y="2276872"/>
            <a:ext cx="2185134" cy="504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E9AC4470-AEFE-60EE-F338-AB92D7EC14DB}"/>
                  </a:ext>
                </a:extLst>
              </p:cNvPr>
              <p:cNvSpPr txBox="1"/>
              <p:nvPr/>
            </p:nvSpPr>
            <p:spPr>
              <a:xfrm>
                <a:off x="9552384" y="1990581"/>
                <a:ext cx="1296144" cy="646331"/>
              </a:xfrm>
              <a:prstGeom prst="rect">
                <a:avLst/>
              </a:prstGeom>
              <a:noFill/>
              <a:scene3d>
                <a:camera prst="isometricLeftDown">
                  <a:rot lat="2100000" lon="1260000" rev="0"/>
                </a:camera>
                <a:lightRig rig="threePt" dir="t"/>
              </a:scene3d>
            </p:spPr>
            <p:txBody>
              <a:bodyPr wrap="square" rtlCol="0">
                <a:spAutoFit/>
              </a:bodyPr>
              <a:lstStyle/>
              <a:p>
                <a:pPr algn="ctr"/>
                <a:r>
                  <a:rPr lang="en-GB" noProof="0" dirty="0"/>
                  <a:t>Straight</a:t>
                </a:r>
                <a:br>
                  <a:rPr lang="en-GB" noProof="0" dirty="0"/>
                </a:br>
                <a:r>
                  <a:rPr lang="en-GB" noProof="0" dirty="0"/>
                  <a:t>(along </a:t>
                </a:r>
                <a14:m>
                  <m:oMath xmlns:m="http://schemas.openxmlformats.org/officeDocument/2006/math">
                    <m:r>
                      <a:rPr lang="en-GB" i="1" noProof="0" smtClean="0">
                        <a:latin typeface="Cambria Math" panose="02040503050406030204" pitchFamily="18" charset="0"/>
                      </a:rPr>
                      <m:t>𝑥</m:t>
                    </m:r>
                  </m:oMath>
                </a14:m>
                <a:r>
                  <a:rPr lang="en-GB" noProof="0" dirty="0"/>
                  <a:t>)</a:t>
                </a:r>
              </a:p>
            </p:txBody>
          </p:sp>
        </mc:Choice>
        <mc:Fallback xmlns="">
          <p:sp>
            <p:nvSpPr>
              <p:cNvPr id="13" name="ZoneTexte 12">
                <a:extLst>
                  <a:ext uri="{FF2B5EF4-FFF2-40B4-BE49-F238E27FC236}">
                    <a16:creationId xmlns:a16="http://schemas.microsoft.com/office/drawing/2014/main" id="{E9AC4470-AEFE-60EE-F338-AB92D7EC14DB}"/>
                  </a:ext>
                </a:extLst>
              </p:cNvPr>
              <p:cNvSpPr txBox="1">
                <a:spLocks noRot="1" noChangeAspect="1" noMove="1" noResize="1" noEditPoints="1" noAdjustHandles="1" noChangeArrowheads="1" noChangeShapeType="1" noTextEdit="1"/>
              </p:cNvSpPr>
              <p:nvPr/>
            </p:nvSpPr>
            <p:spPr>
              <a:xfrm>
                <a:off x="9552384" y="1990581"/>
                <a:ext cx="1296144" cy="646331"/>
              </a:xfrm>
              <a:prstGeom prst="rect">
                <a:avLst/>
              </a:prstGeom>
              <a:blipFill>
                <a:blip r:embed="rId5"/>
                <a:stretch>
                  <a:fillRect/>
                </a:stretch>
              </a:blipFill>
            </p:spPr>
            <p:txBody>
              <a:bodyPr/>
              <a:lstStyle/>
              <a:p>
                <a:r>
                  <a:rPr lang="en-GB">
                    <a:noFill/>
                  </a:rPr>
                  <a:t> </a:t>
                </a:r>
              </a:p>
            </p:txBody>
          </p:sp>
        </mc:Fallback>
      </mc:AlternateContent>
      <p:cxnSp>
        <p:nvCxnSpPr>
          <p:cNvPr id="14" name="Connecteur droit avec flèche 13">
            <a:extLst>
              <a:ext uri="{FF2B5EF4-FFF2-40B4-BE49-F238E27FC236}">
                <a16:creationId xmlns:a16="http://schemas.microsoft.com/office/drawing/2014/main" id="{333AF895-5E9E-EA0B-CA3C-3C31BFD2C8B6}"/>
              </a:ext>
            </a:extLst>
          </p:cNvPr>
          <p:cNvCxnSpPr>
            <a:cxnSpLocks/>
          </p:cNvCxnSpPr>
          <p:nvPr/>
        </p:nvCxnSpPr>
        <p:spPr>
          <a:xfrm>
            <a:off x="8429032" y="2619645"/>
            <a:ext cx="835320" cy="1817467"/>
          </a:xfrm>
          <a:prstGeom prst="straightConnector1">
            <a:avLst/>
          </a:prstGeom>
          <a:ln w="38100">
            <a:solidFill>
              <a:schemeClr val="accent3">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90ACE6E1-D5B7-378D-BD1D-9ABDB09744D2}"/>
              </a:ext>
            </a:extLst>
          </p:cNvPr>
          <p:cNvSpPr txBox="1"/>
          <p:nvPr/>
        </p:nvSpPr>
        <p:spPr>
          <a:xfrm>
            <a:off x="7968208" y="4034786"/>
            <a:ext cx="1296144" cy="369332"/>
          </a:xfrm>
          <a:prstGeom prst="rect">
            <a:avLst/>
          </a:prstGeom>
          <a:noFill/>
          <a:scene3d>
            <a:camera prst="isometricLeftDown">
              <a:rot lat="2100000" lon="1260000" rev="0"/>
            </a:camera>
            <a:lightRig rig="threePt" dir="t"/>
          </a:scene3d>
        </p:spPr>
        <p:txBody>
          <a:bodyPr wrap="square" rtlCol="0">
            <a:spAutoFit/>
          </a:bodyPr>
          <a:lstStyle/>
          <a:p>
            <a:r>
              <a:rPr lang="en-GB" noProof="0" dirty="0">
                <a:solidFill>
                  <a:schemeClr val="bg2"/>
                </a:solidFill>
              </a:rPr>
              <a:t>Diagonal</a:t>
            </a:r>
          </a:p>
        </p:txBody>
      </p:sp>
    </p:spTree>
    <p:extLst>
      <p:ext uri="{BB962C8B-B14F-4D97-AF65-F5344CB8AC3E}">
        <p14:creationId xmlns:p14="http://schemas.microsoft.com/office/powerpoint/2010/main" val="2497626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0E32AD79-6185-EA10-4919-C9950014296C}"/>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336A563E-1672-E436-F2DC-0F38FFE2F860}"/>
              </a:ext>
            </a:extLst>
          </p:cNvPr>
          <p:cNvSpPr>
            <a:spLocks noGrp="1"/>
          </p:cNvSpPr>
          <p:nvPr>
            <p:ph type="sldNum" sz="quarter" idx="4"/>
          </p:nvPr>
        </p:nvSpPr>
        <p:spPr/>
        <p:txBody>
          <a:bodyPr/>
          <a:lstStyle/>
          <a:p>
            <a:fld id="{C05EE493-AD2E-4872-B2F6-8F12A747F0A5}" type="slidenum">
              <a:rPr lang="en-GB" noProof="0" smtClean="0"/>
              <a:pPr/>
              <a:t>21</a:t>
            </a:fld>
            <a:endParaRPr lang="en-GB" noProof="0" dirty="0"/>
          </a:p>
        </p:txBody>
      </p:sp>
      <p:sp>
        <p:nvSpPr>
          <p:cNvPr id="6" name="Espace réservé de la date 5">
            <a:extLst>
              <a:ext uri="{FF2B5EF4-FFF2-40B4-BE49-F238E27FC236}">
                <a16:creationId xmlns:a16="http://schemas.microsoft.com/office/drawing/2014/main" id="{CF7E3FAF-4880-23C3-957A-B4E09F4F36BD}"/>
              </a:ext>
            </a:extLst>
          </p:cNvPr>
          <p:cNvSpPr>
            <a:spLocks noGrp="1"/>
          </p:cNvSpPr>
          <p:nvPr>
            <p:ph type="dt" sz="half" idx="2"/>
          </p:nvPr>
        </p:nvSpPr>
        <p:spPr/>
        <p:txBody>
          <a:bodyPr/>
          <a:lstStyle/>
          <a:p>
            <a:r>
              <a:rPr lang="en-GB" noProof="0" dirty="0"/>
              <a:t>24.02.2025</a:t>
            </a:r>
          </a:p>
        </p:txBody>
      </p:sp>
      <p:sp>
        <p:nvSpPr>
          <p:cNvPr id="7" name="ZoneTexte 6">
            <a:extLst>
              <a:ext uri="{FF2B5EF4-FFF2-40B4-BE49-F238E27FC236}">
                <a16:creationId xmlns:a16="http://schemas.microsoft.com/office/drawing/2014/main" id="{DED2A788-18F1-01F4-5BAF-6E676F26E737}"/>
              </a:ext>
            </a:extLst>
          </p:cNvPr>
          <p:cNvSpPr txBox="1"/>
          <p:nvPr/>
        </p:nvSpPr>
        <p:spPr>
          <a:xfrm>
            <a:off x="335360" y="758445"/>
            <a:ext cx="6024236" cy="338554"/>
          </a:xfrm>
          <a:prstGeom prst="rect">
            <a:avLst/>
          </a:prstGeom>
          <a:noFill/>
        </p:spPr>
        <p:txBody>
          <a:bodyPr wrap="square" rtlCol="0">
            <a:spAutoFit/>
          </a:bodyPr>
          <a:lstStyle/>
          <a:p>
            <a:r>
              <a:rPr lang="en-GB" sz="1600" b="1" noProof="0" dirty="0">
                <a:latin typeface="+mj-lt"/>
              </a:rPr>
              <a:t>Currents in SC</a:t>
            </a:r>
          </a:p>
        </p:txBody>
      </p:sp>
      <p:sp>
        <p:nvSpPr>
          <p:cNvPr id="8" name="Titre 1">
            <a:extLst>
              <a:ext uri="{FF2B5EF4-FFF2-40B4-BE49-F238E27FC236}">
                <a16:creationId xmlns:a16="http://schemas.microsoft.com/office/drawing/2014/main" id="{508D1363-8601-6CE9-1524-037B47564552}"/>
              </a:ext>
            </a:extLst>
          </p:cNvPr>
          <p:cNvSpPr>
            <a:spLocks noGrp="1"/>
          </p:cNvSpPr>
          <p:nvPr>
            <p:ph type="title"/>
          </p:nvPr>
        </p:nvSpPr>
        <p:spPr>
          <a:xfrm>
            <a:off x="431801" y="404664"/>
            <a:ext cx="8447617" cy="338554"/>
          </a:xfrm>
        </p:spPr>
        <p:txBody>
          <a:bodyPr/>
          <a:lstStyle/>
          <a:p>
            <a:r>
              <a:rPr lang="en-GB" noProof="0" dirty="0"/>
              <a:t>Results</a:t>
            </a:r>
          </a:p>
        </p:txBody>
      </p:sp>
      <p:pic>
        <p:nvPicPr>
          <p:cNvPr id="10" name="Image 9">
            <a:extLst>
              <a:ext uri="{FF2B5EF4-FFF2-40B4-BE49-F238E27FC236}">
                <a16:creationId xmlns:a16="http://schemas.microsoft.com/office/drawing/2014/main" id="{FF03DBD7-6627-9AC0-F982-B139BEBC5F7B}"/>
              </a:ext>
            </a:extLst>
          </p:cNvPr>
          <p:cNvPicPr>
            <a:picLocks noChangeAspect="1"/>
          </p:cNvPicPr>
          <p:nvPr/>
        </p:nvPicPr>
        <p:blipFill>
          <a:blip r:embed="rId2"/>
          <a:stretch>
            <a:fillRect/>
          </a:stretch>
        </p:blipFill>
        <p:spPr>
          <a:xfrm>
            <a:off x="4420926" y="320294"/>
            <a:ext cx="6931658" cy="2968855"/>
          </a:xfrm>
          <a:prstGeom prst="rect">
            <a:avLst/>
          </a:prstGeom>
        </p:spPr>
      </p:pic>
      <p:pic>
        <p:nvPicPr>
          <p:cNvPr id="12" name="Image 11">
            <a:extLst>
              <a:ext uri="{FF2B5EF4-FFF2-40B4-BE49-F238E27FC236}">
                <a16:creationId xmlns:a16="http://schemas.microsoft.com/office/drawing/2014/main" id="{964AEE35-62B7-D01A-82EE-E2E15B363172}"/>
              </a:ext>
            </a:extLst>
          </p:cNvPr>
          <p:cNvPicPr>
            <a:picLocks noChangeAspect="1"/>
          </p:cNvPicPr>
          <p:nvPr/>
        </p:nvPicPr>
        <p:blipFill>
          <a:blip r:embed="rId3"/>
          <a:stretch>
            <a:fillRect/>
          </a:stretch>
        </p:blipFill>
        <p:spPr>
          <a:xfrm>
            <a:off x="4409374" y="3429000"/>
            <a:ext cx="6931658" cy="2884485"/>
          </a:xfrm>
          <a:prstGeom prst="rect">
            <a:avLst/>
          </a:prstGeom>
        </p:spPr>
      </p:pic>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39456247-5A6A-5221-A090-CF1C9A4F2B38}"/>
                  </a:ext>
                </a:extLst>
              </p:cNvPr>
              <p:cNvSpPr txBox="1"/>
              <p:nvPr/>
            </p:nvSpPr>
            <p:spPr>
              <a:xfrm>
                <a:off x="407368" y="2848868"/>
                <a:ext cx="3287936" cy="2062103"/>
              </a:xfrm>
              <a:prstGeom prst="rect">
                <a:avLst/>
              </a:prstGeom>
              <a:noFill/>
            </p:spPr>
            <p:txBody>
              <a:bodyPr wrap="square" rtlCol="0">
                <a:spAutoFit/>
              </a:bodyPr>
              <a:lstStyle/>
              <a:p>
                <a:pPr marL="285750" indent="-285750">
                  <a:buFont typeface="Courier New" panose="02070309020205020404" pitchFamily="49" charset="0"/>
                  <a:buChar char="o"/>
                </a:pPr>
                <a:r>
                  <a:rPr lang="en-GB" sz="1600" noProof="0" dirty="0"/>
                  <a:t>Fixing a phase on each site of the SC leads to a gradient whose slope grows with lowering </a:t>
                </a:r>
                <a14:m>
                  <m:oMath xmlns:m="http://schemas.openxmlformats.org/officeDocument/2006/math">
                    <m:r>
                      <a:rPr lang="en-GB" sz="1600" b="0" i="1" noProof="0" smtClean="0">
                        <a:latin typeface="Cambria Math" panose="02040503050406030204" pitchFamily="18" charset="0"/>
                      </a:rPr>
                      <m:t>|</m:t>
                    </m:r>
                    <m:r>
                      <a:rPr lang="en-GB" sz="1600" b="0" i="1" noProof="0" smtClean="0">
                        <a:latin typeface="Cambria Math" panose="02040503050406030204" pitchFamily="18" charset="0"/>
                        <a:ea typeface="Cambria Math" panose="02040503050406030204" pitchFamily="18" charset="0"/>
                      </a:rPr>
                      <m:t>𝜇</m:t>
                    </m:r>
                    <m:r>
                      <a:rPr lang="en-GB" sz="1600" b="0" i="1" noProof="0" smtClean="0">
                        <a:latin typeface="Cambria Math" panose="02040503050406030204" pitchFamily="18" charset="0"/>
                      </a:rPr>
                      <m:t>|</m:t>
                    </m:r>
                  </m:oMath>
                </a14:m>
                <a:r>
                  <a:rPr lang="en-GB" sz="1600" noProof="0" dirty="0"/>
                  <a:t>.</a:t>
                </a:r>
              </a:p>
              <a:p>
                <a:endParaRPr lang="en-GB" sz="1600" noProof="0" dirty="0"/>
              </a:p>
              <a:p>
                <a:pPr marL="285750" indent="-285750">
                  <a:buFont typeface="Courier New" panose="02070309020205020404" pitchFamily="49" charset="0"/>
                  <a:buChar char="o"/>
                </a:pPr>
                <a:r>
                  <a:rPr lang="en-GB" sz="1600" noProof="0" dirty="0"/>
                  <a:t>The phase difference matters, not the starting and ending phase.</a:t>
                </a:r>
              </a:p>
            </p:txBody>
          </p:sp>
        </mc:Choice>
        <mc:Fallback xmlns="">
          <p:sp>
            <p:nvSpPr>
              <p:cNvPr id="13" name="ZoneTexte 12">
                <a:extLst>
                  <a:ext uri="{FF2B5EF4-FFF2-40B4-BE49-F238E27FC236}">
                    <a16:creationId xmlns:a16="http://schemas.microsoft.com/office/drawing/2014/main" id="{39456247-5A6A-5221-A090-CF1C9A4F2B38}"/>
                  </a:ext>
                </a:extLst>
              </p:cNvPr>
              <p:cNvSpPr txBox="1">
                <a:spLocks noRot="1" noChangeAspect="1" noMove="1" noResize="1" noEditPoints="1" noAdjustHandles="1" noChangeArrowheads="1" noChangeShapeType="1" noTextEdit="1"/>
              </p:cNvSpPr>
              <p:nvPr/>
            </p:nvSpPr>
            <p:spPr>
              <a:xfrm>
                <a:off x="407368" y="2848868"/>
                <a:ext cx="3287936" cy="2062103"/>
              </a:xfrm>
              <a:prstGeom prst="rect">
                <a:avLst/>
              </a:prstGeom>
              <a:blipFill>
                <a:blip r:embed="rId4"/>
                <a:stretch>
                  <a:fillRect l="-742" t="-885" b="-265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ZoneTexte 14">
                <a:extLst>
                  <a:ext uri="{FF2B5EF4-FFF2-40B4-BE49-F238E27FC236}">
                    <a16:creationId xmlns:a16="http://schemas.microsoft.com/office/drawing/2014/main" id="{C4B906D9-A26A-83D2-1950-7219F79BD915}"/>
                  </a:ext>
                </a:extLst>
              </p:cNvPr>
              <p:cNvSpPr txBox="1"/>
              <p:nvPr/>
            </p:nvSpPr>
            <p:spPr>
              <a:xfrm>
                <a:off x="-2024300" y="2094923"/>
                <a:ext cx="74056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b="0" i="1" noProof="0" smtClean="0">
                          <a:latin typeface="Cambria Math" panose="02040503050406030204" pitchFamily="18" charset="0"/>
                        </a:rPr>
                        <m:t>𝐼</m:t>
                      </m:r>
                      <m:r>
                        <a:rPr lang="en-GB" b="0" i="1" noProof="0" smtClean="0">
                          <a:latin typeface="Cambria Math" panose="02040503050406030204" pitchFamily="18" charset="0"/>
                          <a:ea typeface="Cambria Math" panose="02040503050406030204" pitchFamily="18" charset="0"/>
                        </a:rPr>
                        <m:t>∝</m:t>
                      </m:r>
                      <m:r>
                        <m:rPr>
                          <m:sty m:val="p"/>
                        </m:rPr>
                        <a:rPr lang="en-GB" b="0" i="1" noProof="0" smtClean="0">
                          <a:latin typeface="Cambria Math" panose="02040503050406030204" pitchFamily="18" charset="0"/>
                          <a:ea typeface="Cambria Math" panose="02040503050406030204" pitchFamily="18" charset="0"/>
                        </a:rPr>
                        <m:t>∇</m:t>
                      </m:r>
                      <m:r>
                        <a:rPr lang="en-GB" b="0" i="1" noProof="0" smtClean="0">
                          <a:latin typeface="Cambria Math" panose="02040503050406030204" pitchFamily="18" charset="0"/>
                          <a:ea typeface="Cambria Math" panose="02040503050406030204" pitchFamily="18" charset="0"/>
                        </a:rPr>
                        <m:t>𝜑</m:t>
                      </m:r>
                    </m:oMath>
                  </m:oMathPara>
                </a14:m>
                <a:endParaRPr lang="en-GB" noProof="0" dirty="0"/>
              </a:p>
            </p:txBody>
          </p:sp>
        </mc:Choice>
        <mc:Fallback xmlns="">
          <p:sp>
            <p:nvSpPr>
              <p:cNvPr id="15" name="ZoneTexte 14">
                <a:extLst>
                  <a:ext uri="{FF2B5EF4-FFF2-40B4-BE49-F238E27FC236}">
                    <a16:creationId xmlns:a16="http://schemas.microsoft.com/office/drawing/2014/main" id="{C4B906D9-A26A-83D2-1950-7219F79BD915}"/>
                  </a:ext>
                </a:extLst>
              </p:cNvPr>
              <p:cNvSpPr txBox="1">
                <a:spLocks noRot="1" noChangeAspect="1" noMove="1" noResize="1" noEditPoints="1" noAdjustHandles="1" noChangeArrowheads="1" noChangeShapeType="1" noTextEdit="1"/>
              </p:cNvSpPr>
              <p:nvPr/>
            </p:nvSpPr>
            <p:spPr>
              <a:xfrm>
                <a:off x="-2024300" y="2094923"/>
                <a:ext cx="7405634" cy="369332"/>
              </a:xfrm>
              <a:prstGeom prst="rect">
                <a:avLst/>
              </a:prstGeom>
              <a:blipFill>
                <a:blip r:embed="rId5"/>
                <a:stretch>
                  <a:fillRect b="-8333"/>
                </a:stretch>
              </a:blipFill>
            </p:spPr>
            <p:txBody>
              <a:bodyPr/>
              <a:lstStyle/>
              <a:p>
                <a:r>
                  <a:rPr lang="en-GB">
                    <a:noFill/>
                  </a:rPr>
                  <a:t> </a:t>
                </a:r>
              </a:p>
            </p:txBody>
          </p:sp>
        </mc:Fallback>
      </mc:AlternateContent>
      <p:sp>
        <p:nvSpPr>
          <p:cNvPr id="3" name="ZoneTexte 2">
            <a:extLst>
              <a:ext uri="{FF2B5EF4-FFF2-40B4-BE49-F238E27FC236}">
                <a16:creationId xmlns:a16="http://schemas.microsoft.com/office/drawing/2014/main" id="{D981FDD2-BC73-CAAD-85C6-063BF788D283}"/>
              </a:ext>
            </a:extLst>
          </p:cNvPr>
          <p:cNvSpPr txBox="1"/>
          <p:nvPr/>
        </p:nvSpPr>
        <p:spPr>
          <a:xfrm>
            <a:off x="378682" y="1187306"/>
            <a:ext cx="3936008" cy="1077218"/>
          </a:xfrm>
          <a:prstGeom prst="rect">
            <a:avLst/>
          </a:prstGeom>
          <a:noFill/>
        </p:spPr>
        <p:txBody>
          <a:bodyPr wrap="square" rtlCol="0">
            <a:spAutoFit/>
          </a:bodyPr>
          <a:lstStyle/>
          <a:p>
            <a:r>
              <a:rPr lang="en-GB" sz="1600" noProof="0" dirty="0"/>
              <a:t>The superconducting current is expected to be proportional to the phase gradient of the gap. [10]</a:t>
            </a:r>
          </a:p>
          <a:p>
            <a:endParaRPr lang="en-GB" sz="1600" noProof="0" dirty="0"/>
          </a:p>
        </p:txBody>
      </p:sp>
    </p:spTree>
    <p:extLst>
      <p:ext uri="{BB962C8B-B14F-4D97-AF65-F5344CB8AC3E}">
        <p14:creationId xmlns:p14="http://schemas.microsoft.com/office/powerpoint/2010/main" val="1706088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BBF826-CBEA-4F0E-1EA1-7B569E069807}"/>
              </a:ext>
            </a:extLst>
          </p:cNvPr>
          <p:cNvSpPr>
            <a:spLocks noGrp="1"/>
          </p:cNvSpPr>
          <p:nvPr>
            <p:ph type="title"/>
          </p:nvPr>
        </p:nvSpPr>
        <p:spPr/>
        <p:txBody>
          <a:bodyPr/>
          <a:lstStyle/>
          <a:p>
            <a:r>
              <a:rPr lang="en-GB" noProof="0" dirty="0"/>
              <a:t>Results</a:t>
            </a:r>
          </a:p>
        </p:txBody>
      </p:sp>
      <p:sp>
        <p:nvSpPr>
          <p:cNvPr id="4" name="Espace réservé du pied de page 3">
            <a:extLst>
              <a:ext uri="{FF2B5EF4-FFF2-40B4-BE49-F238E27FC236}">
                <a16:creationId xmlns:a16="http://schemas.microsoft.com/office/drawing/2014/main" id="{DC7AD46A-0E5F-951F-5735-0BCE8927242A}"/>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02010607-499C-5A15-A236-527479090177}"/>
              </a:ext>
            </a:extLst>
          </p:cNvPr>
          <p:cNvSpPr>
            <a:spLocks noGrp="1"/>
          </p:cNvSpPr>
          <p:nvPr>
            <p:ph type="sldNum" sz="quarter" idx="4"/>
          </p:nvPr>
        </p:nvSpPr>
        <p:spPr/>
        <p:txBody>
          <a:bodyPr/>
          <a:lstStyle/>
          <a:p>
            <a:fld id="{C05EE493-AD2E-4872-B2F6-8F12A747F0A5}" type="slidenum">
              <a:rPr lang="en-GB" noProof="0" smtClean="0"/>
              <a:pPr/>
              <a:t>22</a:t>
            </a:fld>
            <a:endParaRPr lang="en-GB" noProof="0" dirty="0"/>
          </a:p>
        </p:txBody>
      </p:sp>
      <p:sp>
        <p:nvSpPr>
          <p:cNvPr id="6" name="Espace réservé de la date 5">
            <a:extLst>
              <a:ext uri="{FF2B5EF4-FFF2-40B4-BE49-F238E27FC236}">
                <a16:creationId xmlns:a16="http://schemas.microsoft.com/office/drawing/2014/main" id="{D51CE800-8803-265B-693F-82BA890CAC39}"/>
              </a:ext>
            </a:extLst>
          </p:cNvPr>
          <p:cNvSpPr>
            <a:spLocks noGrp="1"/>
          </p:cNvSpPr>
          <p:nvPr>
            <p:ph type="dt" sz="half" idx="2"/>
          </p:nvPr>
        </p:nvSpPr>
        <p:spPr/>
        <p:txBody>
          <a:bodyPr/>
          <a:lstStyle/>
          <a:p>
            <a:r>
              <a:rPr lang="en-GB" noProof="0" dirty="0"/>
              <a:t>24.02.2025</a:t>
            </a:r>
          </a:p>
        </p:txBody>
      </p:sp>
      <p:pic>
        <p:nvPicPr>
          <p:cNvPr id="8" name="Image 7">
            <a:extLst>
              <a:ext uri="{FF2B5EF4-FFF2-40B4-BE49-F238E27FC236}">
                <a16:creationId xmlns:a16="http://schemas.microsoft.com/office/drawing/2014/main" id="{3F60576D-BF98-FD83-9CB3-6A87FF9E505B}"/>
              </a:ext>
            </a:extLst>
          </p:cNvPr>
          <p:cNvPicPr>
            <a:picLocks noChangeAspect="1"/>
          </p:cNvPicPr>
          <p:nvPr/>
        </p:nvPicPr>
        <p:blipFill>
          <a:blip r:embed="rId2"/>
          <a:stretch>
            <a:fillRect/>
          </a:stretch>
        </p:blipFill>
        <p:spPr>
          <a:xfrm>
            <a:off x="2783632" y="1398705"/>
            <a:ext cx="8352928" cy="3900933"/>
          </a:xfrm>
          <a:prstGeom prst="rect">
            <a:avLst/>
          </a:prstGeom>
        </p:spPr>
      </p:pic>
      <p:sp>
        <p:nvSpPr>
          <p:cNvPr id="9" name="ZoneTexte 8">
            <a:extLst>
              <a:ext uri="{FF2B5EF4-FFF2-40B4-BE49-F238E27FC236}">
                <a16:creationId xmlns:a16="http://schemas.microsoft.com/office/drawing/2014/main" id="{297FF742-AAB2-8B2F-5DCC-4AB0C1C8E7D2}"/>
              </a:ext>
            </a:extLst>
          </p:cNvPr>
          <p:cNvSpPr txBox="1"/>
          <p:nvPr/>
        </p:nvSpPr>
        <p:spPr>
          <a:xfrm>
            <a:off x="335360" y="758445"/>
            <a:ext cx="6024236" cy="338554"/>
          </a:xfrm>
          <a:prstGeom prst="rect">
            <a:avLst/>
          </a:prstGeom>
          <a:noFill/>
        </p:spPr>
        <p:txBody>
          <a:bodyPr wrap="square" rtlCol="0">
            <a:spAutoFit/>
          </a:bodyPr>
          <a:lstStyle/>
          <a:p>
            <a:r>
              <a:rPr lang="en-GB" sz="1600" b="1" noProof="0" dirty="0">
                <a:latin typeface="+mj-lt"/>
              </a:rPr>
              <a:t>Currents in SC: special distribution of the current</a:t>
            </a:r>
          </a:p>
        </p:txBody>
      </p:sp>
      <p:pic>
        <p:nvPicPr>
          <p:cNvPr id="11" name="Image 10">
            <a:extLst>
              <a:ext uri="{FF2B5EF4-FFF2-40B4-BE49-F238E27FC236}">
                <a16:creationId xmlns:a16="http://schemas.microsoft.com/office/drawing/2014/main" id="{5AD7003D-8335-A2A7-FADD-BE5B07223650}"/>
              </a:ext>
            </a:extLst>
          </p:cNvPr>
          <p:cNvPicPr>
            <a:picLocks noChangeAspect="1"/>
          </p:cNvPicPr>
          <p:nvPr/>
        </p:nvPicPr>
        <p:blipFill>
          <a:blip r:embed="rId3"/>
          <a:stretch>
            <a:fillRect/>
          </a:stretch>
        </p:blipFill>
        <p:spPr>
          <a:xfrm>
            <a:off x="1678517" y="5479893"/>
            <a:ext cx="4340366" cy="591235"/>
          </a:xfrm>
          <a:prstGeom prst="rect">
            <a:avLst/>
          </a:prstGeom>
        </p:spPr>
      </p:pic>
      <p:pic>
        <p:nvPicPr>
          <p:cNvPr id="13" name="Image 12">
            <a:extLst>
              <a:ext uri="{FF2B5EF4-FFF2-40B4-BE49-F238E27FC236}">
                <a16:creationId xmlns:a16="http://schemas.microsoft.com/office/drawing/2014/main" id="{3575D14E-2773-B8FF-96F5-EBC99927C444}"/>
              </a:ext>
            </a:extLst>
          </p:cNvPr>
          <p:cNvPicPr>
            <a:picLocks noChangeAspect="1"/>
          </p:cNvPicPr>
          <p:nvPr/>
        </p:nvPicPr>
        <p:blipFill>
          <a:blip r:embed="rId4"/>
          <a:stretch>
            <a:fillRect/>
          </a:stretch>
        </p:blipFill>
        <p:spPr>
          <a:xfrm>
            <a:off x="6366015" y="5492811"/>
            <a:ext cx="4117784" cy="549038"/>
          </a:xfrm>
          <a:prstGeom prst="rect">
            <a:avLst/>
          </a:prstGeom>
        </p:spPr>
      </p:pic>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1C59F425-6480-704E-D3BE-38D4CF526AD6}"/>
                  </a:ext>
                </a:extLst>
              </p:cNvPr>
              <p:cNvSpPr txBox="1"/>
              <p:nvPr/>
            </p:nvSpPr>
            <p:spPr>
              <a:xfrm>
                <a:off x="431800" y="1772816"/>
                <a:ext cx="2567856" cy="2585323"/>
              </a:xfrm>
              <a:prstGeom prst="rect">
                <a:avLst/>
              </a:prstGeom>
              <a:noFill/>
            </p:spPr>
            <p:txBody>
              <a:bodyPr wrap="square">
                <a:spAutoFit/>
              </a:bodyPr>
              <a:lstStyle/>
              <a:p>
                <a:pPr marL="285750" indent="-285750">
                  <a:buFont typeface="Courier New" panose="02070309020205020404" pitchFamily="49" charset="0"/>
                  <a:buChar char="o"/>
                </a:pPr>
                <a14:m>
                  <m:oMath xmlns:m="http://schemas.openxmlformats.org/officeDocument/2006/math">
                    <m:r>
                      <a:rPr lang="en-GB" b="0" i="1" noProof="0" smtClean="0">
                        <a:latin typeface="Cambria Math" panose="02040503050406030204" pitchFamily="18" charset="0"/>
                      </a:rPr>
                      <m:t>𝐼</m:t>
                    </m:r>
                    <m:r>
                      <a:rPr lang="en-GB" b="0" i="1" noProof="0" smtClean="0">
                        <a:latin typeface="Cambria Math" panose="02040503050406030204" pitchFamily="18" charset="0"/>
                        <a:ea typeface="Cambria Math" panose="02040503050406030204" pitchFamily="18" charset="0"/>
                      </a:rPr>
                      <m:t>∝</m:t>
                    </m:r>
                    <m:r>
                      <m:rPr>
                        <m:sty m:val="p"/>
                      </m:rPr>
                      <a:rPr lang="en-GB" b="0" i="1" noProof="0" smtClean="0">
                        <a:latin typeface="Cambria Math" panose="02040503050406030204" pitchFamily="18" charset="0"/>
                        <a:ea typeface="Cambria Math" panose="02040503050406030204" pitchFamily="18" charset="0"/>
                      </a:rPr>
                      <m:t>∇</m:t>
                    </m:r>
                    <m:r>
                      <a:rPr lang="en-GB" b="0" i="1" noProof="0" smtClean="0">
                        <a:latin typeface="Cambria Math" panose="02040503050406030204" pitchFamily="18" charset="0"/>
                        <a:ea typeface="Cambria Math" panose="02040503050406030204" pitchFamily="18" charset="0"/>
                      </a:rPr>
                      <m:t>𝜑</m:t>
                    </m:r>
                  </m:oMath>
                </a14:m>
                <a:r>
                  <a:rPr lang="en-GB" noProof="0" dirty="0"/>
                  <a:t> </a:t>
                </a:r>
                <a:r>
                  <a:rPr lang="en-GB" sz="1600" noProof="0" dirty="0"/>
                  <a:t>verified</a:t>
                </a:r>
                <a:r>
                  <a:rPr lang="en-GB" noProof="0" dirty="0"/>
                  <a:t>.</a:t>
                </a:r>
              </a:p>
              <a:p>
                <a:pPr marL="285750" indent="-285750">
                  <a:buFont typeface="Courier New" panose="02070309020205020404" pitchFamily="49" charset="0"/>
                  <a:buChar char="o"/>
                </a:pPr>
                <a:r>
                  <a:rPr lang="en-GB" sz="1600" noProof="0" dirty="0"/>
                  <a:t>Bicolour: homogenous current in the bulk and discontinuity on the sides. </a:t>
                </a:r>
              </a:p>
              <a:p>
                <a:pPr marL="285750" indent="-285750">
                  <a:buFont typeface="Courier New" panose="02070309020205020404" pitchFamily="49" charset="0"/>
                  <a:buChar char="o"/>
                </a:pPr>
                <a:r>
                  <a:rPr lang="en-GB" sz="1600" noProof="0" dirty="0"/>
                  <a:t>The current has the same shape for the different </a:t>
                </a:r>
                <a14:m>
                  <m:oMath xmlns:m="http://schemas.openxmlformats.org/officeDocument/2006/math">
                    <m:r>
                      <a:rPr lang="en-GB" sz="1600" i="1" noProof="0" smtClean="0">
                        <a:latin typeface="Cambria Math" panose="02040503050406030204" pitchFamily="18" charset="0"/>
                        <a:ea typeface="Cambria Math" panose="02040503050406030204" pitchFamily="18" charset="0"/>
                      </a:rPr>
                      <m:t>𝜇</m:t>
                    </m:r>
                  </m:oMath>
                </a14:m>
                <a:r>
                  <a:rPr lang="en-GB" sz="1600" noProof="0" dirty="0"/>
                  <a:t> and grows the more Cooper-pairs we have.</a:t>
                </a:r>
              </a:p>
            </p:txBody>
          </p:sp>
        </mc:Choice>
        <mc:Fallback xmlns="">
          <p:sp>
            <p:nvSpPr>
              <p:cNvPr id="7" name="ZoneTexte 6">
                <a:extLst>
                  <a:ext uri="{FF2B5EF4-FFF2-40B4-BE49-F238E27FC236}">
                    <a16:creationId xmlns:a16="http://schemas.microsoft.com/office/drawing/2014/main" id="{1C59F425-6480-704E-D3BE-38D4CF526AD6}"/>
                  </a:ext>
                </a:extLst>
              </p:cNvPr>
              <p:cNvSpPr txBox="1">
                <a:spLocks noRot="1" noChangeAspect="1" noMove="1" noResize="1" noEditPoints="1" noAdjustHandles="1" noChangeArrowheads="1" noChangeShapeType="1" noTextEdit="1"/>
              </p:cNvSpPr>
              <p:nvPr/>
            </p:nvSpPr>
            <p:spPr>
              <a:xfrm>
                <a:off x="431800" y="1772816"/>
                <a:ext cx="2567856" cy="2585323"/>
              </a:xfrm>
              <a:prstGeom prst="rect">
                <a:avLst/>
              </a:prstGeom>
              <a:blipFill>
                <a:blip r:embed="rId5"/>
                <a:stretch>
                  <a:fillRect l="-1663" t="-1415" r="-950" b="-2123"/>
                </a:stretch>
              </a:blipFill>
            </p:spPr>
            <p:txBody>
              <a:bodyPr/>
              <a:lstStyle/>
              <a:p>
                <a:r>
                  <a:rPr lang="en-GB">
                    <a:noFill/>
                  </a:rPr>
                  <a:t> </a:t>
                </a:r>
              </a:p>
            </p:txBody>
          </p:sp>
        </mc:Fallback>
      </mc:AlternateContent>
    </p:spTree>
    <p:extLst>
      <p:ext uri="{BB962C8B-B14F-4D97-AF65-F5344CB8AC3E}">
        <p14:creationId xmlns:p14="http://schemas.microsoft.com/office/powerpoint/2010/main" val="1472785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19D6FDCF-3EA7-A631-9E66-52F7482A925A}"/>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B174695B-7C6A-D233-C894-5F12A90F9473}"/>
              </a:ext>
            </a:extLst>
          </p:cNvPr>
          <p:cNvSpPr>
            <a:spLocks noGrp="1"/>
          </p:cNvSpPr>
          <p:nvPr>
            <p:ph type="sldNum" sz="quarter" idx="4"/>
          </p:nvPr>
        </p:nvSpPr>
        <p:spPr/>
        <p:txBody>
          <a:bodyPr/>
          <a:lstStyle/>
          <a:p>
            <a:fld id="{C05EE493-AD2E-4872-B2F6-8F12A747F0A5}" type="slidenum">
              <a:rPr lang="en-GB" noProof="0" smtClean="0"/>
              <a:pPr/>
              <a:t>23</a:t>
            </a:fld>
            <a:endParaRPr lang="en-GB" noProof="0" dirty="0"/>
          </a:p>
        </p:txBody>
      </p:sp>
      <p:sp>
        <p:nvSpPr>
          <p:cNvPr id="6" name="Espace réservé de la date 5">
            <a:extLst>
              <a:ext uri="{FF2B5EF4-FFF2-40B4-BE49-F238E27FC236}">
                <a16:creationId xmlns:a16="http://schemas.microsoft.com/office/drawing/2014/main" id="{BAF43AE1-70FC-05C0-7EA7-78EE9CF2D245}"/>
              </a:ext>
            </a:extLst>
          </p:cNvPr>
          <p:cNvSpPr>
            <a:spLocks noGrp="1"/>
          </p:cNvSpPr>
          <p:nvPr>
            <p:ph type="dt" sz="half" idx="2"/>
          </p:nvPr>
        </p:nvSpPr>
        <p:spPr/>
        <p:txBody>
          <a:bodyPr/>
          <a:lstStyle/>
          <a:p>
            <a:r>
              <a:rPr lang="en-GB" noProof="0" dirty="0"/>
              <a:t>24.02.2025</a:t>
            </a:r>
          </a:p>
        </p:txBody>
      </p:sp>
      <p:sp>
        <p:nvSpPr>
          <p:cNvPr id="7" name="Titre 1">
            <a:extLst>
              <a:ext uri="{FF2B5EF4-FFF2-40B4-BE49-F238E27FC236}">
                <a16:creationId xmlns:a16="http://schemas.microsoft.com/office/drawing/2014/main" id="{FF3A8857-ADDF-5C77-FDAC-25120713E646}"/>
              </a:ext>
            </a:extLst>
          </p:cNvPr>
          <p:cNvSpPr>
            <a:spLocks noGrp="1"/>
          </p:cNvSpPr>
          <p:nvPr>
            <p:ph type="title"/>
          </p:nvPr>
        </p:nvSpPr>
        <p:spPr>
          <a:xfrm>
            <a:off x="431801" y="404664"/>
            <a:ext cx="8447617" cy="792088"/>
          </a:xfrm>
        </p:spPr>
        <p:txBody>
          <a:bodyPr/>
          <a:lstStyle/>
          <a:p>
            <a:r>
              <a:rPr lang="en-GB" noProof="0" dirty="0"/>
              <a:t>Results</a:t>
            </a:r>
          </a:p>
        </p:txBody>
      </p:sp>
      <p:sp>
        <p:nvSpPr>
          <p:cNvPr id="8" name="ZoneTexte 7">
            <a:extLst>
              <a:ext uri="{FF2B5EF4-FFF2-40B4-BE49-F238E27FC236}">
                <a16:creationId xmlns:a16="http://schemas.microsoft.com/office/drawing/2014/main" id="{90A8DADD-0FDC-ECDF-8096-EAC1873F66A2}"/>
              </a:ext>
            </a:extLst>
          </p:cNvPr>
          <p:cNvSpPr txBox="1"/>
          <p:nvPr/>
        </p:nvSpPr>
        <p:spPr>
          <a:xfrm>
            <a:off x="335360" y="758445"/>
            <a:ext cx="6024236" cy="338554"/>
          </a:xfrm>
          <a:prstGeom prst="rect">
            <a:avLst/>
          </a:prstGeom>
          <a:noFill/>
        </p:spPr>
        <p:txBody>
          <a:bodyPr wrap="square" rtlCol="0">
            <a:spAutoFit/>
          </a:bodyPr>
          <a:lstStyle/>
          <a:p>
            <a:r>
              <a:rPr lang="en-GB" sz="1600" b="1" noProof="0" dirty="0">
                <a:latin typeface="+mj-lt"/>
              </a:rPr>
              <a:t>Current continuity</a:t>
            </a:r>
          </a:p>
        </p:txBody>
      </p:sp>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AA668263-A3C5-9111-441C-41EE75441899}"/>
                  </a:ext>
                </a:extLst>
              </p:cNvPr>
              <p:cNvSpPr txBox="1"/>
              <p:nvPr/>
            </p:nvSpPr>
            <p:spPr>
              <a:xfrm>
                <a:off x="-2832992" y="1556792"/>
                <a:ext cx="74056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GB" b="0" i="1" noProof="0" smtClean="0">
                          <a:latin typeface="Cambria Math" panose="02040503050406030204" pitchFamily="18" charset="0"/>
                          <a:ea typeface="Cambria Math" panose="02040503050406030204" pitchFamily="18" charset="0"/>
                        </a:rPr>
                        <m:t>∇</m:t>
                      </m:r>
                      <m:r>
                        <a:rPr lang="en-GB" b="0" i="1" noProof="0" smtClean="0">
                          <a:latin typeface="Cambria Math" panose="02040503050406030204" pitchFamily="18" charset="0"/>
                          <a:ea typeface="Cambria Math" panose="02040503050406030204" pitchFamily="18" charset="0"/>
                        </a:rPr>
                        <m:t>𝐼</m:t>
                      </m:r>
                      <m:r>
                        <a:rPr lang="en-GB" b="0" i="1" noProof="0" smtClean="0">
                          <a:latin typeface="Cambria Math" panose="02040503050406030204" pitchFamily="18" charset="0"/>
                          <a:ea typeface="Cambria Math" panose="02040503050406030204" pitchFamily="18" charset="0"/>
                        </a:rPr>
                        <m:t>=0</m:t>
                      </m:r>
                    </m:oMath>
                  </m:oMathPara>
                </a14:m>
                <a:endParaRPr lang="en-GB" noProof="0" dirty="0"/>
              </a:p>
            </p:txBody>
          </p:sp>
        </mc:Choice>
        <mc:Fallback xmlns="">
          <p:sp>
            <p:nvSpPr>
              <p:cNvPr id="9" name="ZoneTexte 8">
                <a:extLst>
                  <a:ext uri="{FF2B5EF4-FFF2-40B4-BE49-F238E27FC236}">
                    <a16:creationId xmlns:a16="http://schemas.microsoft.com/office/drawing/2014/main" id="{AA668263-A3C5-9111-441C-41EE75441899}"/>
                  </a:ext>
                </a:extLst>
              </p:cNvPr>
              <p:cNvSpPr txBox="1">
                <a:spLocks noRot="1" noChangeAspect="1" noMove="1" noResize="1" noEditPoints="1" noAdjustHandles="1" noChangeArrowheads="1" noChangeShapeType="1" noTextEdit="1"/>
              </p:cNvSpPr>
              <p:nvPr/>
            </p:nvSpPr>
            <p:spPr>
              <a:xfrm>
                <a:off x="-2832992" y="1556792"/>
                <a:ext cx="7405634" cy="369332"/>
              </a:xfrm>
              <a:prstGeom prst="rect">
                <a:avLst/>
              </a:prstGeom>
              <a:blipFill>
                <a:blip r:embed="rId2"/>
                <a:stretch>
                  <a:fillRect/>
                </a:stretch>
              </a:blipFill>
            </p:spPr>
            <p:txBody>
              <a:bodyPr/>
              <a:lstStyle/>
              <a:p>
                <a:r>
                  <a:rPr lang="en-GB">
                    <a:noFill/>
                  </a:rPr>
                  <a:t> </a:t>
                </a:r>
              </a:p>
            </p:txBody>
          </p:sp>
        </mc:Fallback>
      </mc:AlternateContent>
      <p:sp>
        <p:nvSpPr>
          <p:cNvPr id="10" name="Espace réservé du contenu 8">
            <a:extLst>
              <a:ext uri="{FF2B5EF4-FFF2-40B4-BE49-F238E27FC236}">
                <a16:creationId xmlns:a16="http://schemas.microsoft.com/office/drawing/2014/main" id="{1DDC207D-5A49-9DCA-CE10-7EFEEC3BBCAB}"/>
              </a:ext>
            </a:extLst>
          </p:cNvPr>
          <p:cNvSpPr txBox="1">
            <a:spLocks/>
          </p:cNvSpPr>
          <p:nvPr/>
        </p:nvSpPr>
        <p:spPr>
          <a:xfrm>
            <a:off x="479376" y="1268760"/>
            <a:ext cx="4784896"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Current conservation</a:t>
            </a:r>
          </a:p>
        </p:txBody>
      </p:sp>
      <p:pic>
        <p:nvPicPr>
          <p:cNvPr id="12" name="Image 11">
            <a:extLst>
              <a:ext uri="{FF2B5EF4-FFF2-40B4-BE49-F238E27FC236}">
                <a16:creationId xmlns:a16="http://schemas.microsoft.com/office/drawing/2014/main" id="{6804D66B-BCFC-8267-900C-6D116A20AA3E}"/>
              </a:ext>
            </a:extLst>
          </p:cNvPr>
          <p:cNvPicPr>
            <a:picLocks noChangeAspect="1"/>
          </p:cNvPicPr>
          <p:nvPr/>
        </p:nvPicPr>
        <p:blipFill>
          <a:blip r:embed="rId3"/>
          <a:stretch>
            <a:fillRect/>
          </a:stretch>
        </p:blipFill>
        <p:spPr>
          <a:xfrm>
            <a:off x="479376" y="2298358"/>
            <a:ext cx="5976664" cy="338554"/>
          </a:xfrm>
          <a:prstGeom prst="rect">
            <a:avLst/>
          </a:prstGeom>
        </p:spPr>
      </p:pic>
      <p:pic>
        <p:nvPicPr>
          <p:cNvPr id="16" name="Image 15">
            <a:extLst>
              <a:ext uri="{FF2B5EF4-FFF2-40B4-BE49-F238E27FC236}">
                <a16:creationId xmlns:a16="http://schemas.microsoft.com/office/drawing/2014/main" id="{7A44FC74-7E5B-B846-6BCB-9EED5BC8886B}"/>
              </a:ext>
            </a:extLst>
          </p:cNvPr>
          <p:cNvPicPr>
            <a:picLocks noChangeAspect="1"/>
          </p:cNvPicPr>
          <p:nvPr/>
        </p:nvPicPr>
        <p:blipFill>
          <a:blip r:embed="rId4"/>
          <a:stretch>
            <a:fillRect/>
          </a:stretch>
        </p:blipFill>
        <p:spPr>
          <a:xfrm>
            <a:off x="3119968" y="2617559"/>
            <a:ext cx="8184232" cy="3432097"/>
          </a:xfrm>
          <a:prstGeom prst="rect">
            <a:avLst/>
          </a:prstGeom>
        </p:spPr>
      </p:pic>
      <p:sp>
        <p:nvSpPr>
          <p:cNvPr id="2" name="ZoneTexte 1">
            <a:extLst>
              <a:ext uri="{FF2B5EF4-FFF2-40B4-BE49-F238E27FC236}">
                <a16:creationId xmlns:a16="http://schemas.microsoft.com/office/drawing/2014/main" id="{CA38A206-FBB6-069B-C883-BDA8D3F19811}"/>
              </a:ext>
            </a:extLst>
          </p:cNvPr>
          <p:cNvSpPr txBox="1"/>
          <p:nvPr/>
        </p:nvSpPr>
        <p:spPr>
          <a:xfrm>
            <a:off x="445566" y="3111264"/>
            <a:ext cx="2986137" cy="1077218"/>
          </a:xfrm>
          <a:prstGeom prst="rect">
            <a:avLst/>
          </a:prstGeom>
          <a:noFill/>
        </p:spPr>
        <p:txBody>
          <a:bodyPr wrap="square">
            <a:spAutoFit/>
          </a:bodyPr>
          <a:lstStyle/>
          <a:p>
            <a:pPr marL="285750" indent="-285750">
              <a:buFont typeface="Courier New" panose="02070309020205020404" pitchFamily="49" charset="0"/>
              <a:buChar char="o"/>
            </a:pPr>
            <a:r>
              <a:rPr lang="en-GB" sz="1600" noProof="0" dirty="0"/>
              <a:t>Current divergence is three orders of magnitude lower than the current. Assumed conserved.</a:t>
            </a:r>
          </a:p>
        </p:txBody>
      </p:sp>
      <mc:AlternateContent xmlns:mc="http://schemas.openxmlformats.org/markup-compatibility/2006" xmlns:a14="http://schemas.microsoft.com/office/drawing/2010/main">
        <mc:Choice Requires="a14">
          <p:sp>
            <p:nvSpPr>
              <p:cNvPr id="3" name="Espace réservé du contenu 8">
                <a:extLst>
                  <a:ext uri="{FF2B5EF4-FFF2-40B4-BE49-F238E27FC236}">
                    <a16:creationId xmlns:a16="http://schemas.microsoft.com/office/drawing/2014/main" id="{8078B2C7-FBF1-42FA-4E87-0A2E78F540AB}"/>
                  </a:ext>
                </a:extLst>
              </p:cNvPr>
              <p:cNvSpPr txBox="1">
                <a:spLocks/>
              </p:cNvSpPr>
              <p:nvPr/>
            </p:nvSpPr>
            <p:spPr>
              <a:xfrm>
                <a:off x="479376" y="2010326"/>
                <a:ext cx="4784896"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Discrete derivative for lattice constant </a:t>
                </a:r>
                <a14:m>
                  <m:oMath xmlns:m="http://schemas.openxmlformats.org/officeDocument/2006/math">
                    <m:r>
                      <a:rPr lang="en-GB" i="1" noProof="0" smtClean="0">
                        <a:latin typeface="Cambria Math" panose="02040503050406030204" pitchFamily="18" charset="0"/>
                      </a:rPr>
                      <m:t>𝑎</m:t>
                    </m:r>
                  </m:oMath>
                </a14:m>
                <a:endParaRPr lang="en-GB" noProof="0" dirty="0"/>
              </a:p>
            </p:txBody>
          </p:sp>
        </mc:Choice>
        <mc:Fallback xmlns="">
          <p:sp>
            <p:nvSpPr>
              <p:cNvPr id="3" name="Espace réservé du contenu 8">
                <a:extLst>
                  <a:ext uri="{FF2B5EF4-FFF2-40B4-BE49-F238E27FC236}">
                    <a16:creationId xmlns:a16="http://schemas.microsoft.com/office/drawing/2014/main" id="{8078B2C7-FBF1-42FA-4E87-0A2E78F540AB}"/>
                  </a:ext>
                </a:extLst>
              </p:cNvPr>
              <p:cNvSpPr txBox="1">
                <a:spLocks noRot="1" noChangeAspect="1" noMove="1" noResize="1" noEditPoints="1" noAdjustHandles="1" noChangeArrowheads="1" noChangeShapeType="1" noTextEdit="1"/>
              </p:cNvSpPr>
              <p:nvPr/>
            </p:nvSpPr>
            <p:spPr>
              <a:xfrm>
                <a:off x="479376" y="2010326"/>
                <a:ext cx="4784896" cy="338554"/>
              </a:xfrm>
              <a:prstGeom prst="rect">
                <a:avLst/>
              </a:prstGeom>
              <a:blipFill>
                <a:blip r:embed="rId5"/>
                <a:stretch>
                  <a:fillRect l="-2675" t="-18182" b="-10909"/>
                </a:stretch>
              </a:blipFill>
            </p:spPr>
            <p:txBody>
              <a:bodyPr/>
              <a:lstStyle/>
              <a:p>
                <a:r>
                  <a:rPr lang="en-GB">
                    <a:noFill/>
                  </a:rPr>
                  <a:t> </a:t>
                </a:r>
              </a:p>
            </p:txBody>
          </p:sp>
        </mc:Fallback>
      </mc:AlternateContent>
    </p:spTree>
    <p:extLst>
      <p:ext uri="{BB962C8B-B14F-4D97-AF65-F5344CB8AC3E}">
        <p14:creationId xmlns:p14="http://schemas.microsoft.com/office/powerpoint/2010/main" val="2648195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2F1B5D-1CD7-83A2-7960-AF72B9259A9C}"/>
              </a:ext>
            </a:extLst>
          </p:cNvPr>
          <p:cNvSpPr>
            <a:spLocks noGrp="1"/>
          </p:cNvSpPr>
          <p:nvPr>
            <p:ph type="title"/>
          </p:nvPr>
        </p:nvSpPr>
        <p:spPr/>
        <p:txBody>
          <a:bodyPr/>
          <a:lstStyle/>
          <a:p>
            <a:r>
              <a:rPr lang="en-GB" noProof="0" dirty="0"/>
              <a:t>Summary</a:t>
            </a:r>
          </a:p>
        </p:txBody>
      </p:sp>
      <p:sp>
        <p:nvSpPr>
          <p:cNvPr id="4" name="Espace réservé du pied de page 3">
            <a:extLst>
              <a:ext uri="{FF2B5EF4-FFF2-40B4-BE49-F238E27FC236}">
                <a16:creationId xmlns:a16="http://schemas.microsoft.com/office/drawing/2014/main" id="{AE393884-22D0-E1A0-BBB4-6EBADBD9DC8C}"/>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0C388A0A-9B49-CA4F-C4C9-D2A09D3AB267}"/>
              </a:ext>
            </a:extLst>
          </p:cNvPr>
          <p:cNvSpPr>
            <a:spLocks noGrp="1"/>
          </p:cNvSpPr>
          <p:nvPr>
            <p:ph type="sldNum" sz="quarter" idx="4"/>
          </p:nvPr>
        </p:nvSpPr>
        <p:spPr/>
        <p:txBody>
          <a:bodyPr/>
          <a:lstStyle/>
          <a:p>
            <a:fld id="{C05EE493-AD2E-4872-B2F6-8F12A747F0A5}" type="slidenum">
              <a:rPr lang="en-GB" noProof="0" smtClean="0"/>
              <a:pPr/>
              <a:t>24</a:t>
            </a:fld>
            <a:endParaRPr lang="en-GB" noProof="0" dirty="0"/>
          </a:p>
        </p:txBody>
      </p:sp>
      <p:sp>
        <p:nvSpPr>
          <p:cNvPr id="6" name="Espace réservé de la date 5">
            <a:extLst>
              <a:ext uri="{FF2B5EF4-FFF2-40B4-BE49-F238E27FC236}">
                <a16:creationId xmlns:a16="http://schemas.microsoft.com/office/drawing/2014/main" id="{D966114C-9CC9-BA28-15D5-62B2C321D18A}"/>
              </a:ext>
            </a:extLst>
          </p:cNvPr>
          <p:cNvSpPr>
            <a:spLocks noGrp="1"/>
          </p:cNvSpPr>
          <p:nvPr>
            <p:ph type="dt" sz="half" idx="2"/>
          </p:nvPr>
        </p:nvSpPr>
        <p:spPr/>
        <p:txBody>
          <a:bodyPr/>
          <a:lstStyle/>
          <a:p>
            <a:r>
              <a:rPr lang="en-GB" noProof="0" dirty="0"/>
              <a:t>24.02.2025</a:t>
            </a:r>
          </a:p>
        </p:txBody>
      </p:sp>
      <p:sp>
        <p:nvSpPr>
          <p:cNvPr id="7" name="Espace réservé du contenu 8">
            <a:extLst>
              <a:ext uri="{FF2B5EF4-FFF2-40B4-BE49-F238E27FC236}">
                <a16:creationId xmlns:a16="http://schemas.microsoft.com/office/drawing/2014/main" id="{19D03830-1E02-1531-29DC-4728D1314DFA}"/>
              </a:ext>
            </a:extLst>
          </p:cNvPr>
          <p:cNvSpPr txBox="1">
            <a:spLocks/>
          </p:cNvSpPr>
          <p:nvPr/>
        </p:nvSpPr>
        <p:spPr>
          <a:xfrm>
            <a:off x="479376" y="980728"/>
            <a:ext cx="4784896"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Superconductors</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3096A99E-5C2D-5D25-B738-7C4F0025ED28}"/>
                  </a:ext>
                </a:extLst>
              </p:cNvPr>
              <p:cNvSpPr txBox="1"/>
              <p:nvPr/>
            </p:nvSpPr>
            <p:spPr>
              <a:xfrm>
                <a:off x="369736" y="1339882"/>
                <a:ext cx="4872112" cy="3046988"/>
              </a:xfrm>
              <a:prstGeom prst="rect">
                <a:avLst/>
              </a:prstGeom>
              <a:noFill/>
            </p:spPr>
            <p:txBody>
              <a:bodyPr wrap="square" rtlCol="0">
                <a:spAutoFit/>
              </a:bodyPr>
              <a:lstStyle/>
              <a:p>
                <a:pPr marL="285750" indent="-285750">
                  <a:buFont typeface="Courier New" panose="02070309020205020404" pitchFamily="49" charset="0"/>
                  <a:buChar char="o"/>
                </a:pPr>
                <a:r>
                  <a:rPr lang="en-GB" sz="1600" noProof="0" dirty="0"/>
                  <a:t>The ability of the system to form Cooper-pairs is the highest where the gap shares the most surface with the Fermi-surface.</a:t>
                </a:r>
              </a:p>
              <a:p>
                <a:pPr marL="285750" indent="-285750">
                  <a:buFont typeface="Courier New" panose="02070309020205020404" pitchFamily="49" charset="0"/>
                  <a:buChar char="o"/>
                </a:pPr>
                <a:r>
                  <a:rPr lang="en-GB" sz="1600" noProof="0" dirty="0"/>
                  <a:t>BCS superconductivity is stronger with decreasing </a:t>
                </a:r>
                <a14:m>
                  <m:oMath xmlns:m="http://schemas.openxmlformats.org/officeDocument/2006/math">
                    <m:r>
                      <a:rPr lang="en-GB" sz="1600" b="0" i="1" noProof="0" smtClean="0">
                        <a:latin typeface="Cambria Math" panose="02040503050406030204" pitchFamily="18" charset="0"/>
                      </a:rPr>
                      <m:t>|</m:t>
                    </m:r>
                    <m:r>
                      <a:rPr lang="en-GB" sz="1600" b="0" i="1" noProof="0" smtClean="0">
                        <a:latin typeface="Cambria Math" panose="02040503050406030204" pitchFamily="18" charset="0"/>
                        <a:ea typeface="Cambria Math" panose="02040503050406030204" pitchFamily="18" charset="0"/>
                      </a:rPr>
                      <m:t>𝜇</m:t>
                    </m:r>
                    <m:r>
                      <a:rPr lang="en-GB" sz="1600" b="0" i="1" noProof="0" smtClean="0">
                        <a:latin typeface="Cambria Math" panose="02040503050406030204" pitchFamily="18" charset="0"/>
                      </a:rPr>
                      <m:t>|</m:t>
                    </m:r>
                  </m:oMath>
                </a14:m>
                <a:r>
                  <a:rPr lang="en-GB" sz="1600" noProof="0" dirty="0"/>
                  <a:t>.</a:t>
                </a:r>
              </a:p>
              <a:p>
                <a:pPr marL="285750" indent="-285750">
                  <a:buFont typeface="Courier New" panose="02070309020205020404" pitchFamily="49" charset="0"/>
                  <a:buChar char="o"/>
                </a:pPr>
                <a:r>
                  <a:rPr lang="en-GB" sz="1600" noProof="0" dirty="0"/>
                  <a:t>The phase gradient is stronger the more Cooper-pairs we have.</a:t>
                </a:r>
              </a:p>
              <a:p>
                <a:pPr marL="285750" indent="-285750">
                  <a:buFont typeface="Courier New" panose="02070309020205020404" pitchFamily="49" charset="0"/>
                  <a:buChar char="o"/>
                </a:pPr>
                <a:r>
                  <a:rPr lang="en-GB" sz="1600" noProof="0" dirty="0"/>
                  <a:t>The supercurrent is proportional to the phase gradient of the gap and is conserved.</a:t>
                </a:r>
              </a:p>
              <a:p>
                <a:endParaRPr lang="en-GB" sz="1600" noProof="0" dirty="0"/>
              </a:p>
              <a:p>
                <a:pPr marL="285750" indent="-285750">
                  <a:buFont typeface="Courier New" panose="02070309020205020404" pitchFamily="49" charset="0"/>
                  <a:buChar char="o"/>
                </a:pPr>
                <a:endParaRPr lang="en-GB" sz="1600" noProof="0" dirty="0"/>
              </a:p>
              <a:p>
                <a:pPr marL="285750" indent="-285750">
                  <a:buFont typeface="Courier New" panose="02070309020205020404" pitchFamily="49" charset="0"/>
                  <a:buChar char="o"/>
                </a:pPr>
                <a:endParaRPr lang="en-GB" sz="1600" noProof="0" dirty="0"/>
              </a:p>
            </p:txBody>
          </p:sp>
        </mc:Choice>
        <mc:Fallback xmlns="">
          <p:sp>
            <p:nvSpPr>
              <p:cNvPr id="8" name="ZoneTexte 7">
                <a:extLst>
                  <a:ext uri="{FF2B5EF4-FFF2-40B4-BE49-F238E27FC236}">
                    <a16:creationId xmlns:a16="http://schemas.microsoft.com/office/drawing/2014/main" id="{3096A99E-5C2D-5D25-B738-7C4F0025ED28}"/>
                  </a:ext>
                </a:extLst>
              </p:cNvPr>
              <p:cNvSpPr txBox="1">
                <a:spLocks noRot="1" noChangeAspect="1" noMove="1" noResize="1" noEditPoints="1" noAdjustHandles="1" noChangeArrowheads="1" noChangeShapeType="1" noTextEdit="1"/>
              </p:cNvSpPr>
              <p:nvPr/>
            </p:nvSpPr>
            <p:spPr>
              <a:xfrm>
                <a:off x="369736" y="1339882"/>
                <a:ext cx="4872112" cy="3046988"/>
              </a:xfrm>
              <a:prstGeom prst="rect">
                <a:avLst/>
              </a:prstGeom>
              <a:blipFill>
                <a:blip r:embed="rId2"/>
                <a:stretch>
                  <a:fillRect l="-501" t="-600" r="-125"/>
                </a:stretch>
              </a:blipFill>
            </p:spPr>
            <p:txBody>
              <a:bodyPr/>
              <a:lstStyle/>
              <a:p>
                <a:r>
                  <a:rPr lang="en-GB">
                    <a:noFill/>
                  </a:rPr>
                  <a:t> </a:t>
                </a:r>
              </a:p>
            </p:txBody>
          </p:sp>
        </mc:Fallback>
      </mc:AlternateContent>
      <p:sp>
        <p:nvSpPr>
          <p:cNvPr id="9" name="Espace réservé du contenu 8">
            <a:extLst>
              <a:ext uri="{FF2B5EF4-FFF2-40B4-BE49-F238E27FC236}">
                <a16:creationId xmlns:a16="http://schemas.microsoft.com/office/drawing/2014/main" id="{85BC40E7-3FF3-1328-0E86-858CCDAFE28C}"/>
              </a:ext>
            </a:extLst>
          </p:cNvPr>
          <p:cNvSpPr txBox="1">
            <a:spLocks/>
          </p:cNvSpPr>
          <p:nvPr/>
        </p:nvSpPr>
        <p:spPr>
          <a:xfrm>
            <a:off x="5807968" y="1001328"/>
            <a:ext cx="4784896"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err="1"/>
              <a:t>Altermagnets</a:t>
            </a:r>
            <a:endParaRPr lang="en-GB" noProof="0" dirty="0"/>
          </a:p>
        </p:txBody>
      </p:sp>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14D4FA58-8A8D-4ECF-F31D-9C74F9EF7778}"/>
                  </a:ext>
                </a:extLst>
              </p:cNvPr>
              <p:cNvSpPr txBox="1"/>
              <p:nvPr/>
            </p:nvSpPr>
            <p:spPr>
              <a:xfrm>
                <a:off x="5720752" y="1339882"/>
                <a:ext cx="5337824" cy="2800767"/>
              </a:xfrm>
              <a:prstGeom prst="rect">
                <a:avLst/>
              </a:prstGeom>
              <a:noFill/>
            </p:spPr>
            <p:txBody>
              <a:bodyPr wrap="square" rtlCol="0">
                <a:spAutoFit/>
              </a:bodyPr>
              <a:lstStyle/>
              <a:p>
                <a:pPr marL="285750" indent="-285750">
                  <a:buFont typeface="Courier New" panose="02070309020205020404" pitchFamily="49" charset="0"/>
                  <a:buChar char="o"/>
                </a:pPr>
                <a:r>
                  <a:rPr lang="en-GB" sz="1600" noProof="0" dirty="0"/>
                  <a:t>Exponential decrease of the pairing correlation function </a:t>
                </a:r>
                <a14:m>
                  <m:oMath xmlns:m="http://schemas.openxmlformats.org/officeDocument/2006/math">
                    <m:r>
                      <a:rPr lang="en-GB" sz="1600" i="1" noProof="0" smtClean="0">
                        <a:latin typeface="Cambria Math" panose="02040503050406030204" pitchFamily="18" charset="0"/>
                      </a:rPr>
                      <m:t>⟨</m:t>
                    </m:r>
                    <m:sSub>
                      <m:sSubPr>
                        <m:ctrlPr>
                          <a:rPr lang="en-GB" sz="1600" i="1" noProof="0" smtClean="0">
                            <a:latin typeface="Cambria Math" panose="02040503050406030204" pitchFamily="18" charset="0"/>
                          </a:rPr>
                        </m:ctrlPr>
                      </m:sSubPr>
                      <m:e>
                        <m:r>
                          <a:rPr lang="en-GB" sz="1600" b="0" i="1" noProof="0" smtClean="0">
                            <a:latin typeface="Cambria Math" panose="02040503050406030204" pitchFamily="18" charset="0"/>
                          </a:rPr>
                          <m:t>𝑐</m:t>
                        </m:r>
                      </m:e>
                      <m:sub>
                        <m:r>
                          <a:rPr lang="en-GB" sz="1600" b="0" i="1" noProof="0" smtClean="0">
                            <a:latin typeface="Cambria Math" panose="02040503050406030204" pitchFamily="18" charset="0"/>
                          </a:rPr>
                          <m:t>𝑖</m:t>
                        </m:r>
                        <m:r>
                          <a:rPr lang="en-GB" sz="1600" b="0" i="1" noProof="0" smtClean="0">
                            <a:latin typeface="Cambria Math" panose="02040503050406030204" pitchFamily="18" charset="0"/>
                            <a:ea typeface="Cambria Math" panose="02040503050406030204" pitchFamily="18" charset="0"/>
                          </a:rPr>
                          <m:t>↑</m:t>
                        </m:r>
                      </m:sub>
                    </m:sSub>
                    <m:sSub>
                      <m:sSubPr>
                        <m:ctrlPr>
                          <a:rPr lang="en-GB" sz="1600" i="1" noProof="0" smtClean="0">
                            <a:latin typeface="Cambria Math" panose="02040503050406030204" pitchFamily="18" charset="0"/>
                          </a:rPr>
                        </m:ctrlPr>
                      </m:sSubPr>
                      <m:e>
                        <m:r>
                          <a:rPr lang="en-GB" sz="1600" b="0" i="1" noProof="0" smtClean="0">
                            <a:latin typeface="Cambria Math" panose="02040503050406030204" pitchFamily="18" charset="0"/>
                          </a:rPr>
                          <m:t>𝑐</m:t>
                        </m:r>
                      </m:e>
                      <m:sub>
                        <m:r>
                          <a:rPr lang="en-GB" sz="1600" b="0" i="1" noProof="0" smtClean="0">
                            <a:latin typeface="Cambria Math" panose="02040503050406030204" pitchFamily="18" charset="0"/>
                          </a:rPr>
                          <m:t>𝑖</m:t>
                        </m:r>
                        <m:r>
                          <a:rPr lang="en-GB" sz="1600" b="0" i="1" noProof="0" smtClean="0">
                            <a:latin typeface="Cambria Math" panose="02040503050406030204" pitchFamily="18" charset="0"/>
                            <a:ea typeface="Cambria Math" panose="02040503050406030204" pitchFamily="18" charset="0"/>
                          </a:rPr>
                          <m:t>↓</m:t>
                        </m:r>
                      </m:sub>
                    </m:sSub>
                    <m:r>
                      <a:rPr lang="en-GB" sz="1600" i="1" noProof="0" smtClean="0">
                        <a:latin typeface="Cambria Math" panose="02040503050406030204" pitchFamily="18" charset="0"/>
                      </a:rPr>
                      <m:t>⟩</m:t>
                    </m:r>
                  </m:oMath>
                </a14:m>
                <a:r>
                  <a:rPr lang="en-GB" sz="1600" noProof="0" dirty="0"/>
                  <a:t> modulated by oscillations.</a:t>
                </a:r>
              </a:p>
              <a:p>
                <a:pPr marL="285750" indent="-285750">
                  <a:buFont typeface="Courier New" panose="02070309020205020404" pitchFamily="49" charset="0"/>
                  <a:buChar char="o"/>
                </a:pPr>
                <a:r>
                  <a:rPr lang="en-GB" sz="1600" noProof="0" dirty="0"/>
                  <a:t>Oscillations frequency is higher than in the FM.</a:t>
                </a:r>
              </a:p>
              <a:p>
                <a:pPr marL="285750" indent="-285750">
                  <a:buFont typeface="Courier New" panose="02070309020205020404" pitchFamily="49" charset="0"/>
                  <a:buChar char="o"/>
                </a:pPr>
                <a:r>
                  <a:rPr lang="en-GB" sz="1600" noProof="0" dirty="0"/>
                  <a:t>Penetration depth is smaller than the FM.</a:t>
                </a:r>
              </a:p>
              <a:p>
                <a:pPr marL="285750" indent="-285750">
                  <a:buFont typeface="Courier New" panose="02070309020205020404" pitchFamily="49" charset="0"/>
                  <a:buChar char="o"/>
                </a:pPr>
                <a:r>
                  <a:rPr lang="en-GB" sz="1600" noProof="0" dirty="0"/>
                  <a:t>In SC-AM junctions, the oscillations keep their shape regardless of the diagonal of straight interface, however the Cooper pair amplitude experiences oscillations of shorter frequency with the diagonal interface. Anisotropy of the pair-breaking, is due to the momentum dependence of the AM band structure.</a:t>
                </a:r>
              </a:p>
              <a:p>
                <a:pPr marL="285750" indent="-285750">
                  <a:buFont typeface="Courier New" panose="02070309020205020404" pitchFamily="49" charset="0"/>
                  <a:buChar char="o"/>
                </a:pPr>
                <a:endParaRPr lang="en-GB" sz="1600" noProof="0" dirty="0"/>
              </a:p>
            </p:txBody>
          </p:sp>
        </mc:Choice>
        <mc:Fallback xmlns="">
          <p:sp>
            <p:nvSpPr>
              <p:cNvPr id="10" name="ZoneTexte 9">
                <a:extLst>
                  <a:ext uri="{FF2B5EF4-FFF2-40B4-BE49-F238E27FC236}">
                    <a16:creationId xmlns:a16="http://schemas.microsoft.com/office/drawing/2014/main" id="{14D4FA58-8A8D-4ECF-F31D-9C74F9EF7778}"/>
                  </a:ext>
                </a:extLst>
              </p:cNvPr>
              <p:cNvSpPr txBox="1">
                <a:spLocks noRot="1" noChangeAspect="1" noMove="1" noResize="1" noEditPoints="1" noAdjustHandles="1" noChangeArrowheads="1" noChangeShapeType="1" noTextEdit="1"/>
              </p:cNvSpPr>
              <p:nvPr/>
            </p:nvSpPr>
            <p:spPr>
              <a:xfrm>
                <a:off x="5720752" y="1339882"/>
                <a:ext cx="5337824" cy="2800767"/>
              </a:xfrm>
              <a:prstGeom prst="rect">
                <a:avLst/>
              </a:prstGeom>
              <a:blipFill>
                <a:blip r:embed="rId3"/>
                <a:stretch>
                  <a:fillRect l="-457" t="-654" r="-114"/>
                </a:stretch>
              </a:blipFill>
            </p:spPr>
            <p:txBody>
              <a:bodyPr/>
              <a:lstStyle/>
              <a:p>
                <a:r>
                  <a:rPr lang="en-GB">
                    <a:noFill/>
                  </a:rPr>
                  <a:t> </a:t>
                </a:r>
              </a:p>
            </p:txBody>
          </p:sp>
        </mc:Fallback>
      </mc:AlternateContent>
      <p:sp>
        <p:nvSpPr>
          <p:cNvPr id="11" name="Espace réservé du contenu 8">
            <a:extLst>
              <a:ext uri="{FF2B5EF4-FFF2-40B4-BE49-F238E27FC236}">
                <a16:creationId xmlns:a16="http://schemas.microsoft.com/office/drawing/2014/main" id="{2240E498-065E-1C52-22EF-CC31A8D07F6A}"/>
              </a:ext>
            </a:extLst>
          </p:cNvPr>
          <p:cNvSpPr txBox="1">
            <a:spLocks/>
          </p:cNvSpPr>
          <p:nvPr/>
        </p:nvSpPr>
        <p:spPr>
          <a:xfrm>
            <a:off x="478640" y="3880739"/>
            <a:ext cx="4784896"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Simulations</a:t>
            </a:r>
          </a:p>
        </p:txBody>
      </p:sp>
      <p:sp>
        <p:nvSpPr>
          <p:cNvPr id="12" name="ZoneTexte 11">
            <a:extLst>
              <a:ext uri="{FF2B5EF4-FFF2-40B4-BE49-F238E27FC236}">
                <a16:creationId xmlns:a16="http://schemas.microsoft.com/office/drawing/2014/main" id="{32C8E761-DCD3-7454-38BC-07236E223B58}"/>
              </a:ext>
            </a:extLst>
          </p:cNvPr>
          <p:cNvSpPr txBox="1"/>
          <p:nvPr/>
        </p:nvSpPr>
        <p:spPr>
          <a:xfrm>
            <a:off x="369736" y="4157224"/>
            <a:ext cx="4872112" cy="1569660"/>
          </a:xfrm>
          <a:prstGeom prst="rect">
            <a:avLst/>
          </a:prstGeom>
          <a:noFill/>
        </p:spPr>
        <p:txBody>
          <a:bodyPr wrap="square" rtlCol="0">
            <a:spAutoFit/>
          </a:bodyPr>
          <a:lstStyle/>
          <a:p>
            <a:pPr marL="285750" indent="-285750">
              <a:buFont typeface="Courier New" panose="02070309020205020404" pitchFamily="49" charset="0"/>
              <a:buChar char="o"/>
            </a:pPr>
            <a:r>
              <a:rPr lang="en-GB" sz="1600" dirty="0"/>
              <a:t>Friedel oscillations due to the open boundary conditions and possible presence of Andreev bound states.</a:t>
            </a:r>
          </a:p>
          <a:p>
            <a:pPr marL="285750" indent="-285750">
              <a:buFont typeface="Courier New" panose="02070309020205020404" pitchFamily="49" charset="0"/>
              <a:buChar char="o"/>
            </a:pPr>
            <a:r>
              <a:rPr lang="en-GB" sz="1600" dirty="0"/>
              <a:t>Accuracy of the results can be increased with a higher lattice definition. Need of a better architecture.</a:t>
            </a:r>
          </a:p>
        </p:txBody>
      </p:sp>
      <p:pic>
        <p:nvPicPr>
          <p:cNvPr id="13" name="Image 12">
            <a:extLst>
              <a:ext uri="{FF2B5EF4-FFF2-40B4-BE49-F238E27FC236}">
                <a16:creationId xmlns:a16="http://schemas.microsoft.com/office/drawing/2014/main" id="{5BAAE1D5-8099-B2DD-0653-A750EA69C6BD}"/>
              </a:ext>
            </a:extLst>
          </p:cNvPr>
          <p:cNvPicPr>
            <a:picLocks noChangeAspect="1"/>
          </p:cNvPicPr>
          <p:nvPr/>
        </p:nvPicPr>
        <p:blipFill>
          <a:blip r:embed="rId4"/>
          <a:srcRect l="28321" r="28011" b="58794"/>
          <a:stretch/>
        </p:blipFill>
        <p:spPr>
          <a:xfrm>
            <a:off x="8203850" y="4393209"/>
            <a:ext cx="2954777" cy="1836204"/>
          </a:xfrm>
          <a:prstGeom prst="rect">
            <a:avLst/>
          </a:prstGeom>
        </p:spPr>
      </p:pic>
      <p:sp>
        <p:nvSpPr>
          <p:cNvPr id="14" name="ZoneTexte 13">
            <a:extLst>
              <a:ext uri="{FF2B5EF4-FFF2-40B4-BE49-F238E27FC236}">
                <a16:creationId xmlns:a16="http://schemas.microsoft.com/office/drawing/2014/main" id="{D01FF8C7-54BC-FFD2-9BCC-444DA2B13E4E}"/>
              </a:ext>
            </a:extLst>
          </p:cNvPr>
          <p:cNvSpPr txBox="1"/>
          <p:nvPr/>
        </p:nvSpPr>
        <p:spPr>
          <a:xfrm>
            <a:off x="11158627" y="5890859"/>
            <a:ext cx="648072" cy="338554"/>
          </a:xfrm>
          <a:prstGeom prst="rect">
            <a:avLst/>
          </a:prstGeom>
          <a:noFill/>
        </p:spPr>
        <p:txBody>
          <a:bodyPr wrap="square" rtlCol="0">
            <a:spAutoFit/>
          </a:bodyPr>
          <a:lstStyle/>
          <a:p>
            <a:r>
              <a:rPr lang="en-GB" sz="1600" noProof="0" dirty="0"/>
              <a:t>[6]</a:t>
            </a:r>
          </a:p>
        </p:txBody>
      </p:sp>
      <p:sp>
        <p:nvSpPr>
          <p:cNvPr id="15" name="ZoneTexte 14">
            <a:extLst>
              <a:ext uri="{FF2B5EF4-FFF2-40B4-BE49-F238E27FC236}">
                <a16:creationId xmlns:a16="http://schemas.microsoft.com/office/drawing/2014/main" id="{FB9A4C5C-D366-C879-27D5-FDFE6E0F0C7D}"/>
              </a:ext>
            </a:extLst>
          </p:cNvPr>
          <p:cNvSpPr txBox="1"/>
          <p:nvPr/>
        </p:nvSpPr>
        <p:spPr>
          <a:xfrm>
            <a:off x="9336360" y="4074728"/>
            <a:ext cx="792088" cy="369332"/>
          </a:xfrm>
          <a:prstGeom prst="rect">
            <a:avLst/>
          </a:prstGeom>
          <a:noFill/>
        </p:spPr>
        <p:txBody>
          <a:bodyPr wrap="square" rtlCol="0">
            <a:spAutoFit/>
          </a:bodyPr>
          <a:lstStyle/>
          <a:p>
            <a:r>
              <a:rPr lang="en-GB" dirty="0"/>
              <a:t>AM</a:t>
            </a:r>
          </a:p>
        </p:txBody>
      </p:sp>
    </p:spTree>
    <p:extLst>
      <p:ext uri="{BB962C8B-B14F-4D97-AF65-F5344CB8AC3E}">
        <p14:creationId xmlns:p14="http://schemas.microsoft.com/office/powerpoint/2010/main" val="200986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4"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00476C-226E-E97F-8686-0E220DFB7B14}"/>
              </a:ext>
            </a:extLst>
          </p:cNvPr>
          <p:cNvSpPr>
            <a:spLocks noGrp="1"/>
          </p:cNvSpPr>
          <p:nvPr>
            <p:ph type="title"/>
          </p:nvPr>
        </p:nvSpPr>
        <p:spPr/>
        <p:txBody>
          <a:bodyPr/>
          <a:lstStyle/>
          <a:p>
            <a:r>
              <a:rPr lang="en-GB" dirty="0"/>
              <a:t>Outlook</a:t>
            </a:r>
          </a:p>
        </p:txBody>
      </p:sp>
      <p:sp>
        <p:nvSpPr>
          <p:cNvPr id="4" name="Espace réservé du pied de page 3">
            <a:extLst>
              <a:ext uri="{FF2B5EF4-FFF2-40B4-BE49-F238E27FC236}">
                <a16:creationId xmlns:a16="http://schemas.microsoft.com/office/drawing/2014/main" id="{8A110B3A-CEE8-210C-C370-1CE9A800CADE}"/>
              </a:ext>
            </a:extLst>
          </p:cNvPr>
          <p:cNvSpPr>
            <a:spLocks noGrp="1"/>
          </p:cNvSpPr>
          <p:nvPr>
            <p:ph type="ftr" sz="quarter" idx="3"/>
          </p:nvPr>
        </p:nvSpPr>
        <p:spPr/>
        <p:txBody>
          <a:bodyPr/>
          <a:lstStyle/>
          <a:p>
            <a:r>
              <a:rPr lang="en-US"/>
              <a:t>Proximity Effects in Altermagnetic Systems</a:t>
            </a:r>
            <a:endParaRPr lang="de-DE" dirty="0"/>
          </a:p>
        </p:txBody>
      </p:sp>
      <p:sp>
        <p:nvSpPr>
          <p:cNvPr id="5" name="Espace réservé du numéro de diapositive 4">
            <a:extLst>
              <a:ext uri="{FF2B5EF4-FFF2-40B4-BE49-F238E27FC236}">
                <a16:creationId xmlns:a16="http://schemas.microsoft.com/office/drawing/2014/main" id="{5504DEDD-165D-4CDB-34CD-6324DD255590}"/>
              </a:ext>
            </a:extLst>
          </p:cNvPr>
          <p:cNvSpPr>
            <a:spLocks noGrp="1"/>
          </p:cNvSpPr>
          <p:nvPr>
            <p:ph type="sldNum" sz="quarter" idx="4"/>
          </p:nvPr>
        </p:nvSpPr>
        <p:spPr/>
        <p:txBody>
          <a:bodyPr/>
          <a:lstStyle/>
          <a:p>
            <a:fld id="{C05EE493-AD2E-4872-B2F6-8F12A747F0A5}" type="slidenum">
              <a:rPr lang="de-DE" smtClean="0"/>
              <a:pPr/>
              <a:t>25</a:t>
            </a:fld>
            <a:endParaRPr lang="de-DE" dirty="0"/>
          </a:p>
        </p:txBody>
      </p:sp>
      <p:sp>
        <p:nvSpPr>
          <p:cNvPr id="6" name="Espace réservé de la date 5">
            <a:extLst>
              <a:ext uri="{FF2B5EF4-FFF2-40B4-BE49-F238E27FC236}">
                <a16:creationId xmlns:a16="http://schemas.microsoft.com/office/drawing/2014/main" id="{560AB0EF-401B-35BF-811B-4B2B43FF5927}"/>
              </a:ext>
            </a:extLst>
          </p:cNvPr>
          <p:cNvSpPr>
            <a:spLocks noGrp="1"/>
          </p:cNvSpPr>
          <p:nvPr>
            <p:ph type="dt" sz="half" idx="2"/>
          </p:nvPr>
        </p:nvSpPr>
        <p:spPr/>
        <p:txBody>
          <a:bodyPr/>
          <a:lstStyle/>
          <a:p>
            <a:r>
              <a:rPr lang="fr-FR"/>
              <a:t>24.02.2025</a:t>
            </a:r>
            <a:endParaRPr lang="de-DE" dirty="0"/>
          </a:p>
        </p:txBody>
      </p:sp>
      <p:pic>
        <p:nvPicPr>
          <p:cNvPr id="7" name="Espace réservé du contenu 7">
            <a:extLst>
              <a:ext uri="{FF2B5EF4-FFF2-40B4-BE49-F238E27FC236}">
                <a16:creationId xmlns:a16="http://schemas.microsoft.com/office/drawing/2014/main" id="{D15437DD-6B84-423E-F3FF-DA419A1AD0C8}"/>
              </a:ext>
            </a:extLst>
          </p:cNvPr>
          <p:cNvPicPr>
            <a:picLocks noChangeAspect="1"/>
          </p:cNvPicPr>
          <p:nvPr/>
        </p:nvPicPr>
        <p:blipFill>
          <a:blip r:embed="rId2"/>
          <a:stretch>
            <a:fillRect/>
          </a:stretch>
        </p:blipFill>
        <p:spPr>
          <a:xfrm>
            <a:off x="6443874" y="829316"/>
            <a:ext cx="4871088" cy="1836204"/>
          </a:xfrm>
          <a:prstGeom prst="rect">
            <a:avLst/>
          </a:prstGeom>
        </p:spPr>
      </p:pic>
      <p:pic>
        <p:nvPicPr>
          <p:cNvPr id="8" name="Image 7">
            <a:extLst>
              <a:ext uri="{FF2B5EF4-FFF2-40B4-BE49-F238E27FC236}">
                <a16:creationId xmlns:a16="http://schemas.microsoft.com/office/drawing/2014/main" id="{AB3DEEF1-1ED9-4411-B671-A8AC8CEA2080}"/>
              </a:ext>
            </a:extLst>
          </p:cNvPr>
          <p:cNvPicPr>
            <a:picLocks noChangeAspect="1"/>
          </p:cNvPicPr>
          <p:nvPr/>
        </p:nvPicPr>
        <p:blipFill>
          <a:blip r:embed="rId3"/>
          <a:srcRect l="28321" r="28011" b="58794"/>
          <a:stretch/>
        </p:blipFill>
        <p:spPr>
          <a:xfrm>
            <a:off x="8112224" y="3274379"/>
            <a:ext cx="2954777" cy="1836204"/>
          </a:xfrm>
          <a:prstGeom prst="rect">
            <a:avLst/>
          </a:prstGeom>
        </p:spPr>
      </p:pic>
      <p:sp>
        <p:nvSpPr>
          <p:cNvPr id="9" name="ZoneTexte 8">
            <a:extLst>
              <a:ext uri="{FF2B5EF4-FFF2-40B4-BE49-F238E27FC236}">
                <a16:creationId xmlns:a16="http://schemas.microsoft.com/office/drawing/2014/main" id="{9FE1E507-E49A-472A-B012-A01C28AB488C}"/>
              </a:ext>
            </a:extLst>
          </p:cNvPr>
          <p:cNvSpPr txBox="1"/>
          <p:nvPr/>
        </p:nvSpPr>
        <p:spPr>
          <a:xfrm>
            <a:off x="11067001" y="4736557"/>
            <a:ext cx="648072" cy="338554"/>
          </a:xfrm>
          <a:prstGeom prst="rect">
            <a:avLst/>
          </a:prstGeom>
          <a:noFill/>
        </p:spPr>
        <p:txBody>
          <a:bodyPr wrap="square" rtlCol="0">
            <a:spAutoFit/>
          </a:bodyPr>
          <a:lstStyle/>
          <a:p>
            <a:r>
              <a:rPr lang="en-GB" sz="1600" noProof="0" dirty="0"/>
              <a:t>[6]</a:t>
            </a:r>
          </a:p>
        </p:txBody>
      </p:sp>
      <mc:AlternateContent xmlns:mc="http://schemas.openxmlformats.org/markup-compatibility/2006" xmlns:a14="http://schemas.microsoft.com/office/drawing/2010/main">
        <mc:Choice Requires="a14">
          <p:sp>
            <p:nvSpPr>
              <p:cNvPr id="10" name="Espace réservé du contenu 8">
                <a:extLst>
                  <a:ext uri="{FF2B5EF4-FFF2-40B4-BE49-F238E27FC236}">
                    <a16:creationId xmlns:a16="http://schemas.microsoft.com/office/drawing/2014/main" id="{DAA61798-C42C-16E9-32D5-E1709693C530}"/>
                  </a:ext>
                </a:extLst>
              </p:cNvPr>
              <p:cNvSpPr txBox="1">
                <a:spLocks/>
              </p:cNvSpPr>
              <p:nvPr/>
            </p:nvSpPr>
            <p:spPr>
              <a:xfrm>
                <a:off x="431800" y="1124744"/>
                <a:ext cx="4784896"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The interest of </a:t>
                </a:r>
                <a14:m>
                  <m:oMath xmlns:m="http://schemas.openxmlformats.org/officeDocument/2006/math">
                    <m:r>
                      <a:rPr lang="en-GB" sz="1800" i="1" noProof="0" dirty="0" smtClean="0">
                        <a:latin typeface="Cambria Math" panose="02040503050406030204" pitchFamily="18" charset="0"/>
                      </a:rPr>
                      <m:t>𝑑</m:t>
                    </m:r>
                  </m:oMath>
                </a14:m>
                <a:r>
                  <a:rPr lang="en-GB" noProof="0" dirty="0"/>
                  <a:t>-wave superconductivity in AM</a:t>
                </a:r>
              </a:p>
            </p:txBody>
          </p:sp>
        </mc:Choice>
        <mc:Fallback xmlns="">
          <p:sp>
            <p:nvSpPr>
              <p:cNvPr id="10" name="Espace réservé du contenu 8">
                <a:extLst>
                  <a:ext uri="{FF2B5EF4-FFF2-40B4-BE49-F238E27FC236}">
                    <a16:creationId xmlns:a16="http://schemas.microsoft.com/office/drawing/2014/main" id="{DAA61798-C42C-16E9-32D5-E1709693C530}"/>
                  </a:ext>
                </a:extLst>
              </p:cNvPr>
              <p:cNvSpPr txBox="1">
                <a:spLocks noRot="1" noChangeAspect="1" noMove="1" noResize="1" noEditPoints="1" noAdjustHandles="1" noChangeArrowheads="1" noChangeShapeType="1" noTextEdit="1"/>
              </p:cNvSpPr>
              <p:nvPr/>
            </p:nvSpPr>
            <p:spPr>
              <a:xfrm>
                <a:off x="431800" y="1124744"/>
                <a:ext cx="4784896" cy="338554"/>
              </a:xfrm>
              <a:prstGeom prst="rect">
                <a:avLst/>
              </a:prstGeom>
              <a:blipFill>
                <a:blip r:embed="rId4"/>
                <a:stretch>
                  <a:fillRect l="-2675" t="-12727" b="-16364"/>
                </a:stretch>
              </a:blipFill>
            </p:spPr>
            <p:txBody>
              <a:bodyPr/>
              <a:lstStyle/>
              <a:p>
                <a:r>
                  <a:rPr lang="en-GB">
                    <a:noFill/>
                  </a:rPr>
                  <a:t> </a:t>
                </a:r>
              </a:p>
            </p:txBody>
          </p:sp>
        </mc:Fallback>
      </mc:AlternateContent>
      <p:sp>
        <p:nvSpPr>
          <p:cNvPr id="11" name="ZoneTexte 10">
            <a:extLst>
              <a:ext uri="{FF2B5EF4-FFF2-40B4-BE49-F238E27FC236}">
                <a16:creationId xmlns:a16="http://schemas.microsoft.com/office/drawing/2014/main" id="{89E8D09C-8583-748B-6E4F-9179466D6F69}"/>
              </a:ext>
            </a:extLst>
          </p:cNvPr>
          <p:cNvSpPr txBox="1"/>
          <p:nvPr/>
        </p:nvSpPr>
        <p:spPr>
          <a:xfrm>
            <a:off x="335360" y="1412776"/>
            <a:ext cx="4728096" cy="1815882"/>
          </a:xfrm>
          <a:prstGeom prst="rect">
            <a:avLst/>
          </a:prstGeom>
          <a:noFill/>
        </p:spPr>
        <p:txBody>
          <a:bodyPr wrap="square" rtlCol="0">
            <a:spAutoFit/>
          </a:bodyPr>
          <a:lstStyle/>
          <a:p>
            <a:r>
              <a:rPr lang="en-GB" sz="1600" dirty="0"/>
              <a:t>The spin polarized energy surface of the AM can have influence on the d-wave superconductivity. The d-wave superconductivity shows different energy surfaces for its positive and negative phase part (red and blue).</a:t>
            </a:r>
          </a:p>
          <a:p>
            <a:r>
              <a:rPr lang="en-GB" sz="1600" dirty="0"/>
              <a:t>Due to this anisotropy, the case of study of a diagonal interface can be of particular interest.</a:t>
            </a:r>
          </a:p>
        </p:txBody>
      </p:sp>
      <p:pic>
        <p:nvPicPr>
          <p:cNvPr id="12" name="Image 11">
            <a:extLst>
              <a:ext uri="{FF2B5EF4-FFF2-40B4-BE49-F238E27FC236}">
                <a16:creationId xmlns:a16="http://schemas.microsoft.com/office/drawing/2014/main" id="{12ACFFCB-709E-EB60-7DD3-FBA57D74AFDC}"/>
              </a:ext>
            </a:extLst>
          </p:cNvPr>
          <p:cNvPicPr>
            <a:picLocks noChangeAspect="1"/>
          </p:cNvPicPr>
          <p:nvPr/>
        </p:nvPicPr>
        <p:blipFill>
          <a:blip r:embed="rId5"/>
          <a:stretch>
            <a:fillRect/>
          </a:stretch>
        </p:blipFill>
        <p:spPr>
          <a:xfrm>
            <a:off x="966296" y="3645024"/>
            <a:ext cx="2075843" cy="449581"/>
          </a:xfrm>
          <a:prstGeom prst="rect">
            <a:avLst/>
          </a:prstGeom>
        </p:spPr>
      </p:pic>
      <p:pic>
        <p:nvPicPr>
          <p:cNvPr id="13" name="Image 12">
            <a:extLst>
              <a:ext uri="{FF2B5EF4-FFF2-40B4-BE49-F238E27FC236}">
                <a16:creationId xmlns:a16="http://schemas.microsoft.com/office/drawing/2014/main" id="{3AB270CE-A2E2-3A34-3EEB-90C3624BC3C0}"/>
              </a:ext>
            </a:extLst>
          </p:cNvPr>
          <p:cNvPicPr>
            <a:picLocks noChangeAspect="1"/>
          </p:cNvPicPr>
          <p:nvPr/>
        </p:nvPicPr>
        <p:blipFill>
          <a:blip r:embed="rId6"/>
          <a:srcRect t="57096" b="22524"/>
          <a:stretch/>
        </p:blipFill>
        <p:spPr>
          <a:xfrm>
            <a:off x="782513" y="4094605"/>
            <a:ext cx="2954777" cy="516510"/>
          </a:xfrm>
          <a:prstGeom prst="rect">
            <a:avLst/>
          </a:prstGeom>
        </p:spPr>
      </p:pic>
      <p:pic>
        <p:nvPicPr>
          <p:cNvPr id="14" name="Image 13">
            <a:extLst>
              <a:ext uri="{FF2B5EF4-FFF2-40B4-BE49-F238E27FC236}">
                <a16:creationId xmlns:a16="http://schemas.microsoft.com/office/drawing/2014/main" id="{97910702-0C21-FA54-D2A8-4115EC9DBAF4}"/>
              </a:ext>
            </a:extLst>
          </p:cNvPr>
          <p:cNvPicPr>
            <a:picLocks noChangeAspect="1"/>
          </p:cNvPicPr>
          <p:nvPr/>
        </p:nvPicPr>
        <p:blipFill>
          <a:blip r:embed="rId7"/>
          <a:srcRect t="71459"/>
          <a:stretch/>
        </p:blipFill>
        <p:spPr>
          <a:xfrm>
            <a:off x="3737290" y="4183167"/>
            <a:ext cx="918550" cy="427948"/>
          </a:xfrm>
          <a:prstGeom prst="rect">
            <a:avLst/>
          </a:prstGeom>
        </p:spPr>
      </p:pic>
      <p:sp>
        <p:nvSpPr>
          <p:cNvPr id="16" name="ZoneTexte 15">
            <a:extLst>
              <a:ext uri="{FF2B5EF4-FFF2-40B4-BE49-F238E27FC236}">
                <a16:creationId xmlns:a16="http://schemas.microsoft.com/office/drawing/2014/main" id="{2F8DB88D-F98F-F8EB-992A-D75AE286D093}"/>
              </a:ext>
            </a:extLst>
          </p:cNvPr>
          <p:cNvSpPr txBox="1"/>
          <p:nvPr/>
        </p:nvSpPr>
        <p:spPr>
          <a:xfrm>
            <a:off x="10259836" y="859587"/>
            <a:ext cx="360040" cy="369332"/>
          </a:xfrm>
          <a:prstGeom prst="rect">
            <a:avLst/>
          </a:prstGeom>
          <a:noFill/>
        </p:spPr>
        <p:txBody>
          <a:bodyPr wrap="square" rtlCol="0">
            <a:spAutoFit/>
          </a:bodyPr>
          <a:lstStyle/>
          <a:p>
            <a:r>
              <a:rPr lang="en-GB" dirty="0"/>
              <a:t>+</a:t>
            </a:r>
          </a:p>
        </p:txBody>
      </p:sp>
      <p:sp>
        <p:nvSpPr>
          <p:cNvPr id="17" name="ZoneTexte 16">
            <a:extLst>
              <a:ext uri="{FF2B5EF4-FFF2-40B4-BE49-F238E27FC236}">
                <a16:creationId xmlns:a16="http://schemas.microsoft.com/office/drawing/2014/main" id="{DD73EE93-C59B-B373-BD98-A6C83C43FD9B}"/>
              </a:ext>
            </a:extLst>
          </p:cNvPr>
          <p:cNvSpPr txBox="1"/>
          <p:nvPr/>
        </p:nvSpPr>
        <p:spPr>
          <a:xfrm>
            <a:off x="10815063" y="1378086"/>
            <a:ext cx="360040" cy="369332"/>
          </a:xfrm>
          <a:prstGeom prst="rect">
            <a:avLst/>
          </a:prstGeom>
          <a:noFill/>
        </p:spPr>
        <p:txBody>
          <a:bodyPr wrap="square" rtlCol="0">
            <a:spAutoFit/>
          </a:bodyPr>
          <a:lstStyle/>
          <a:p>
            <a:r>
              <a:rPr lang="en-GB" b="1" dirty="0"/>
              <a:t>-</a:t>
            </a:r>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D54F9CCC-BA56-0B06-D018-585C50784B2B}"/>
                  </a:ext>
                </a:extLst>
              </p:cNvPr>
              <p:cNvSpPr txBox="1"/>
              <p:nvPr/>
            </p:nvSpPr>
            <p:spPr>
              <a:xfrm>
                <a:off x="405944" y="4933923"/>
                <a:ext cx="2954777" cy="4110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𝑥</m:t>
                                  </m:r>
                                </m:sub>
                              </m:sSub>
                            </m:e>
                          </m:d>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𝑦</m:t>
                                  </m:r>
                                </m:sub>
                              </m:sSub>
                            </m:e>
                          </m:d>
                        </m:e>
                      </m:func>
                      <m:r>
                        <a:rPr lang="en-US" b="0" i="1" smtClean="0">
                          <a:latin typeface="Cambria Math" panose="02040503050406030204" pitchFamily="18" charset="0"/>
                        </a:rPr>
                        <m:t>)</m:t>
                      </m:r>
                    </m:oMath>
                  </m:oMathPara>
                </a14:m>
                <a:endParaRPr lang="en-GB" dirty="0"/>
              </a:p>
            </p:txBody>
          </p:sp>
        </mc:Choice>
        <mc:Fallback xmlns="">
          <p:sp>
            <p:nvSpPr>
              <p:cNvPr id="18" name="ZoneTexte 17">
                <a:extLst>
                  <a:ext uri="{FF2B5EF4-FFF2-40B4-BE49-F238E27FC236}">
                    <a16:creationId xmlns:a16="http://schemas.microsoft.com/office/drawing/2014/main" id="{D54F9CCC-BA56-0B06-D018-585C50784B2B}"/>
                  </a:ext>
                </a:extLst>
              </p:cNvPr>
              <p:cNvSpPr txBox="1">
                <a:spLocks noRot="1" noChangeAspect="1" noMove="1" noResize="1" noEditPoints="1" noAdjustHandles="1" noChangeArrowheads="1" noChangeShapeType="1" noTextEdit="1"/>
              </p:cNvSpPr>
              <p:nvPr/>
            </p:nvSpPr>
            <p:spPr>
              <a:xfrm>
                <a:off x="405944" y="4933923"/>
                <a:ext cx="2954777" cy="411010"/>
              </a:xfrm>
              <a:prstGeom prst="rect">
                <a:avLst/>
              </a:prstGeom>
              <a:blipFill>
                <a:blip r:embed="rId8"/>
                <a:stretch>
                  <a:fillRect b="-735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206423D2-4165-2730-511F-D767F5BE464E}"/>
                  </a:ext>
                </a:extLst>
              </p:cNvPr>
              <p:cNvSpPr txBox="1"/>
              <p:nvPr/>
            </p:nvSpPr>
            <p:spPr>
              <a:xfrm>
                <a:off x="405944" y="5306170"/>
                <a:ext cx="3575968" cy="391261"/>
              </a:xfrm>
              <a:prstGeom prst="rect">
                <a:avLst/>
              </a:prstGeom>
              <a:noFill/>
            </p:spPr>
            <p:txBody>
              <a:bodyPr wrap="square" rtlCol="0">
                <a:spAutoFit/>
              </a:bodyPr>
              <a:lstStyle/>
              <a:p>
                <a:r>
                  <a:rPr lang="en-GB" sz="1600" dirty="0"/>
                  <a:t>Along</a:t>
                </a:r>
                <a:r>
                  <a:rPr lang="en-GB"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𝑦</m:t>
                        </m:r>
                      </m:sub>
                    </m:sSub>
                  </m:oMath>
                </a14:m>
                <a:r>
                  <a:rPr lang="en-GB" sz="1600" dirty="0"/>
                  <a:t>, the gap vanishes.</a:t>
                </a:r>
              </a:p>
            </p:txBody>
          </p:sp>
        </mc:Choice>
        <mc:Fallback xmlns="">
          <p:sp>
            <p:nvSpPr>
              <p:cNvPr id="19" name="ZoneTexte 18">
                <a:extLst>
                  <a:ext uri="{FF2B5EF4-FFF2-40B4-BE49-F238E27FC236}">
                    <a16:creationId xmlns:a16="http://schemas.microsoft.com/office/drawing/2014/main" id="{206423D2-4165-2730-511F-D767F5BE464E}"/>
                  </a:ext>
                </a:extLst>
              </p:cNvPr>
              <p:cNvSpPr txBox="1">
                <a:spLocks noRot="1" noChangeAspect="1" noMove="1" noResize="1" noEditPoints="1" noAdjustHandles="1" noChangeArrowheads="1" noChangeShapeType="1" noTextEdit="1"/>
              </p:cNvSpPr>
              <p:nvPr/>
            </p:nvSpPr>
            <p:spPr>
              <a:xfrm>
                <a:off x="405944" y="5306170"/>
                <a:ext cx="3575968" cy="391261"/>
              </a:xfrm>
              <a:prstGeom prst="rect">
                <a:avLst/>
              </a:prstGeom>
              <a:blipFill>
                <a:blip r:embed="rId9"/>
                <a:stretch>
                  <a:fillRect l="-1024" b="-1076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ZoneTexte 19">
                <a:extLst>
                  <a:ext uri="{FF2B5EF4-FFF2-40B4-BE49-F238E27FC236}">
                    <a16:creationId xmlns:a16="http://schemas.microsoft.com/office/drawing/2014/main" id="{E680BBA6-4C49-2FA0-CCED-6447660066A0}"/>
                  </a:ext>
                </a:extLst>
              </p:cNvPr>
              <p:cNvSpPr txBox="1"/>
              <p:nvPr/>
            </p:nvSpPr>
            <p:spPr>
              <a:xfrm>
                <a:off x="6744072" y="5344933"/>
                <a:ext cx="4871088" cy="830997"/>
              </a:xfrm>
              <a:prstGeom prst="rect">
                <a:avLst/>
              </a:prstGeom>
              <a:noFill/>
            </p:spPr>
            <p:txBody>
              <a:bodyPr wrap="square" rtlCol="0">
                <a:spAutoFit/>
              </a:bodyPr>
              <a:lstStyle/>
              <a:p>
                <a:pPr marL="285750" indent="-285750">
                  <a:buFont typeface="Wingdings" panose="05000000000000000000" pitchFamily="2" charset="2"/>
                  <a:buChar char="Ø"/>
                </a:pPr>
                <a:r>
                  <a:rPr lang="en-GB" sz="1600" i="1" dirty="0"/>
                  <a:t>Shape of the conventional BCS gap and unconventional ext. </a:t>
                </a:r>
                <a14:m>
                  <m:oMath xmlns:m="http://schemas.openxmlformats.org/officeDocument/2006/math">
                    <m:r>
                      <a:rPr lang="en-GB" sz="1600" i="1" dirty="0" smtClean="0">
                        <a:latin typeface="Cambria Math" panose="02040503050406030204" pitchFamily="18" charset="0"/>
                      </a:rPr>
                      <m:t>𝑠</m:t>
                    </m:r>
                  </m:oMath>
                </a14:m>
                <a:r>
                  <a:rPr lang="en-GB" sz="1600" i="1" dirty="0"/>
                  <a:t>-wave and </a:t>
                </a:r>
                <a14:m>
                  <m:oMath xmlns:m="http://schemas.openxmlformats.org/officeDocument/2006/math">
                    <m:r>
                      <a:rPr lang="en-GB" sz="1600" i="1" dirty="0" smtClean="0">
                        <a:latin typeface="Cambria Math" panose="02040503050406030204" pitchFamily="18" charset="0"/>
                      </a:rPr>
                      <m:t>𝑑</m:t>
                    </m:r>
                  </m:oMath>
                </a14:m>
                <a:r>
                  <a:rPr lang="en-GB" sz="1600" i="1" dirty="0"/>
                  <a:t>-wave.</a:t>
                </a:r>
              </a:p>
              <a:p>
                <a:pPr marL="285750" indent="-285750">
                  <a:buFont typeface="Wingdings" panose="05000000000000000000" pitchFamily="2" charset="2"/>
                  <a:buChar char="Ø"/>
                </a:pPr>
                <a:r>
                  <a:rPr lang="en-GB" sz="1600" i="1" dirty="0"/>
                  <a:t>Momentum dependence band splitting of the AM</a:t>
                </a:r>
              </a:p>
            </p:txBody>
          </p:sp>
        </mc:Choice>
        <mc:Fallback xmlns="">
          <p:sp>
            <p:nvSpPr>
              <p:cNvPr id="20" name="ZoneTexte 19">
                <a:extLst>
                  <a:ext uri="{FF2B5EF4-FFF2-40B4-BE49-F238E27FC236}">
                    <a16:creationId xmlns:a16="http://schemas.microsoft.com/office/drawing/2014/main" id="{E680BBA6-4C49-2FA0-CCED-6447660066A0}"/>
                  </a:ext>
                </a:extLst>
              </p:cNvPr>
              <p:cNvSpPr txBox="1">
                <a:spLocks noRot="1" noChangeAspect="1" noMove="1" noResize="1" noEditPoints="1" noAdjustHandles="1" noChangeArrowheads="1" noChangeShapeType="1" noTextEdit="1"/>
              </p:cNvSpPr>
              <p:nvPr/>
            </p:nvSpPr>
            <p:spPr>
              <a:xfrm>
                <a:off x="6744072" y="5344933"/>
                <a:ext cx="4871088" cy="830997"/>
              </a:xfrm>
              <a:prstGeom prst="rect">
                <a:avLst/>
              </a:prstGeom>
              <a:blipFill>
                <a:blip r:embed="rId10"/>
                <a:stretch>
                  <a:fillRect l="-501" t="-2206" b="-8824"/>
                </a:stretch>
              </a:blipFill>
            </p:spPr>
            <p:txBody>
              <a:bodyPr/>
              <a:lstStyle/>
              <a:p>
                <a:r>
                  <a:rPr lang="en-GB">
                    <a:noFill/>
                  </a:rPr>
                  <a:t> </a:t>
                </a:r>
              </a:p>
            </p:txBody>
          </p:sp>
        </mc:Fallback>
      </mc:AlternateContent>
      <p:sp>
        <p:nvSpPr>
          <p:cNvPr id="21" name="ZoneTexte 20">
            <a:extLst>
              <a:ext uri="{FF2B5EF4-FFF2-40B4-BE49-F238E27FC236}">
                <a16:creationId xmlns:a16="http://schemas.microsoft.com/office/drawing/2014/main" id="{7ABD80BA-B966-11F8-539D-012DF730A33C}"/>
              </a:ext>
            </a:extLst>
          </p:cNvPr>
          <p:cNvSpPr txBox="1"/>
          <p:nvPr/>
        </p:nvSpPr>
        <p:spPr>
          <a:xfrm>
            <a:off x="9328481" y="2921239"/>
            <a:ext cx="792088" cy="369332"/>
          </a:xfrm>
          <a:prstGeom prst="rect">
            <a:avLst/>
          </a:prstGeom>
          <a:noFill/>
        </p:spPr>
        <p:txBody>
          <a:bodyPr wrap="square" rtlCol="0">
            <a:spAutoFit/>
          </a:bodyPr>
          <a:lstStyle/>
          <a:p>
            <a:r>
              <a:rPr lang="en-GB" dirty="0"/>
              <a:t>AM</a:t>
            </a:r>
          </a:p>
        </p:txBody>
      </p:sp>
    </p:spTree>
    <p:extLst>
      <p:ext uri="{BB962C8B-B14F-4D97-AF65-F5344CB8AC3E}">
        <p14:creationId xmlns:p14="http://schemas.microsoft.com/office/powerpoint/2010/main" val="261345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6" grpId="0"/>
      <p:bldP spid="17" grpId="0"/>
      <p:bldP spid="18" grpId="0"/>
      <p:bldP spid="19" grpId="0"/>
      <p:bldP spid="20" grpId="0"/>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9F14DD-C9C9-6666-B56F-58DC5F2A7AFC}"/>
              </a:ext>
            </a:extLst>
          </p:cNvPr>
          <p:cNvSpPr>
            <a:spLocks noGrp="1"/>
          </p:cNvSpPr>
          <p:nvPr>
            <p:ph type="title"/>
          </p:nvPr>
        </p:nvSpPr>
        <p:spPr/>
        <p:txBody>
          <a:bodyPr/>
          <a:lstStyle/>
          <a:p>
            <a:r>
              <a:rPr lang="en-GB" dirty="0"/>
              <a:t>Acknowledgment</a:t>
            </a:r>
          </a:p>
        </p:txBody>
      </p:sp>
      <p:sp>
        <p:nvSpPr>
          <p:cNvPr id="3" name="Espace réservé du contenu 2">
            <a:extLst>
              <a:ext uri="{FF2B5EF4-FFF2-40B4-BE49-F238E27FC236}">
                <a16:creationId xmlns:a16="http://schemas.microsoft.com/office/drawing/2014/main" id="{39D096B4-E24A-F768-B523-05417AE57496}"/>
              </a:ext>
            </a:extLst>
          </p:cNvPr>
          <p:cNvSpPr>
            <a:spLocks noGrp="1"/>
          </p:cNvSpPr>
          <p:nvPr>
            <p:ph idx="1"/>
          </p:nvPr>
        </p:nvSpPr>
        <p:spPr>
          <a:xfrm>
            <a:off x="431800" y="1988841"/>
            <a:ext cx="3864000" cy="216025"/>
          </a:xfrm>
        </p:spPr>
        <p:txBody>
          <a:bodyPr/>
          <a:lstStyle/>
          <a:p>
            <a:r>
              <a:rPr lang="en-GB" dirty="0"/>
              <a:t>Jacob Linder</a:t>
            </a:r>
          </a:p>
        </p:txBody>
      </p:sp>
      <p:sp>
        <p:nvSpPr>
          <p:cNvPr id="4" name="Espace réservé du pied de page 3">
            <a:extLst>
              <a:ext uri="{FF2B5EF4-FFF2-40B4-BE49-F238E27FC236}">
                <a16:creationId xmlns:a16="http://schemas.microsoft.com/office/drawing/2014/main" id="{A3548174-A223-BA7C-5495-689BBB3BC893}"/>
              </a:ext>
            </a:extLst>
          </p:cNvPr>
          <p:cNvSpPr>
            <a:spLocks noGrp="1"/>
          </p:cNvSpPr>
          <p:nvPr>
            <p:ph type="ftr" sz="quarter" idx="3"/>
          </p:nvPr>
        </p:nvSpPr>
        <p:spPr/>
        <p:txBody>
          <a:bodyPr/>
          <a:lstStyle/>
          <a:p>
            <a:r>
              <a:rPr lang="en-US"/>
              <a:t>Proximity Effects in Altermagnetic Systems</a:t>
            </a:r>
            <a:endParaRPr lang="de-DE" dirty="0"/>
          </a:p>
        </p:txBody>
      </p:sp>
      <p:sp>
        <p:nvSpPr>
          <p:cNvPr id="5" name="Espace réservé du numéro de diapositive 4">
            <a:extLst>
              <a:ext uri="{FF2B5EF4-FFF2-40B4-BE49-F238E27FC236}">
                <a16:creationId xmlns:a16="http://schemas.microsoft.com/office/drawing/2014/main" id="{57E649BC-07A3-E82A-5EEC-AB1C729DA361}"/>
              </a:ext>
            </a:extLst>
          </p:cNvPr>
          <p:cNvSpPr>
            <a:spLocks noGrp="1"/>
          </p:cNvSpPr>
          <p:nvPr>
            <p:ph type="sldNum" sz="quarter" idx="4"/>
          </p:nvPr>
        </p:nvSpPr>
        <p:spPr/>
        <p:txBody>
          <a:bodyPr/>
          <a:lstStyle/>
          <a:p>
            <a:fld id="{C05EE493-AD2E-4872-B2F6-8F12A747F0A5}" type="slidenum">
              <a:rPr lang="de-DE" smtClean="0"/>
              <a:pPr/>
              <a:t>26</a:t>
            </a:fld>
            <a:endParaRPr lang="de-DE" dirty="0"/>
          </a:p>
        </p:txBody>
      </p:sp>
      <p:sp>
        <p:nvSpPr>
          <p:cNvPr id="6" name="Espace réservé de la date 5">
            <a:extLst>
              <a:ext uri="{FF2B5EF4-FFF2-40B4-BE49-F238E27FC236}">
                <a16:creationId xmlns:a16="http://schemas.microsoft.com/office/drawing/2014/main" id="{C02F6B07-D3AE-BEE0-F58F-CDD8B0B646FB}"/>
              </a:ext>
            </a:extLst>
          </p:cNvPr>
          <p:cNvSpPr>
            <a:spLocks noGrp="1"/>
          </p:cNvSpPr>
          <p:nvPr>
            <p:ph type="dt" sz="half" idx="2"/>
          </p:nvPr>
        </p:nvSpPr>
        <p:spPr/>
        <p:txBody>
          <a:bodyPr/>
          <a:lstStyle/>
          <a:p>
            <a:r>
              <a:rPr lang="fr-FR"/>
              <a:t>24.02.2025</a:t>
            </a:r>
            <a:endParaRPr lang="de-DE" dirty="0"/>
          </a:p>
        </p:txBody>
      </p:sp>
      <p:sp>
        <p:nvSpPr>
          <p:cNvPr id="7" name="ZoneTexte 6">
            <a:extLst>
              <a:ext uri="{FF2B5EF4-FFF2-40B4-BE49-F238E27FC236}">
                <a16:creationId xmlns:a16="http://schemas.microsoft.com/office/drawing/2014/main" id="{9FA567C0-F5A6-6239-7573-77061AD6A1CD}"/>
              </a:ext>
            </a:extLst>
          </p:cNvPr>
          <p:cNvSpPr txBox="1"/>
          <p:nvPr/>
        </p:nvSpPr>
        <p:spPr>
          <a:xfrm>
            <a:off x="335360" y="2272519"/>
            <a:ext cx="5189341" cy="584775"/>
          </a:xfrm>
          <a:prstGeom prst="rect">
            <a:avLst/>
          </a:prstGeom>
          <a:noFill/>
        </p:spPr>
        <p:txBody>
          <a:bodyPr wrap="square" rtlCol="0">
            <a:spAutoFit/>
          </a:bodyPr>
          <a:lstStyle/>
          <a:p>
            <a:r>
              <a:rPr lang="en-US" sz="1600" dirty="0"/>
              <a:t>for his guidance, support and the scientific discussions we had.</a:t>
            </a:r>
            <a:endParaRPr lang="en-GB" sz="1600" dirty="0"/>
          </a:p>
        </p:txBody>
      </p:sp>
      <p:sp>
        <p:nvSpPr>
          <p:cNvPr id="8" name="Espace réservé du contenu 2">
            <a:extLst>
              <a:ext uri="{FF2B5EF4-FFF2-40B4-BE49-F238E27FC236}">
                <a16:creationId xmlns:a16="http://schemas.microsoft.com/office/drawing/2014/main" id="{747B375F-E666-3707-6E98-84F5A005F08F}"/>
              </a:ext>
            </a:extLst>
          </p:cNvPr>
          <p:cNvSpPr txBox="1">
            <a:spLocks/>
          </p:cNvSpPr>
          <p:nvPr/>
        </p:nvSpPr>
        <p:spPr>
          <a:xfrm>
            <a:off x="435854" y="2992594"/>
            <a:ext cx="3864000" cy="216025"/>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dirty="0"/>
              <a:t>Wolfgang </a:t>
            </a:r>
            <a:r>
              <a:rPr lang="en-GB" dirty="0" err="1"/>
              <a:t>Belzig</a:t>
            </a:r>
            <a:endParaRPr lang="en-GB" dirty="0"/>
          </a:p>
        </p:txBody>
      </p:sp>
      <p:sp>
        <p:nvSpPr>
          <p:cNvPr id="9" name="ZoneTexte 8">
            <a:extLst>
              <a:ext uri="{FF2B5EF4-FFF2-40B4-BE49-F238E27FC236}">
                <a16:creationId xmlns:a16="http://schemas.microsoft.com/office/drawing/2014/main" id="{BB784B2E-174B-8636-8748-2391602A738C}"/>
              </a:ext>
            </a:extLst>
          </p:cNvPr>
          <p:cNvSpPr txBox="1"/>
          <p:nvPr/>
        </p:nvSpPr>
        <p:spPr>
          <a:xfrm>
            <a:off x="339414" y="3212976"/>
            <a:ext cx="5189341" cy="338554"/>
          </a:xfrm>
          <a:prstGeom prst="rect">
            <a:avLst/>
          </a:prstGeom>
          <a:noFill/>
        </p:spPr>
        <p:txBody>
          <a:bodyPr wrap="square" rtlCol="0">
            <a:spAutoFit/>
          </a:bodyPr>
          <a:lstStyle/>
          <a:p>
            <a:r>
              <a:rPr lang="en-US" sz="1600" dirty="0"/>
              <a:t>for correcting my work.</a:t>
            </a:r>
            <a:endParaRPr lang="en-GB" sz="1600" dirty="0"/>
          </a:p>
        </p:txBody>
      </p:sp>
      <p:sp>
        <p:nvSpPr>
          <p:cNvPr id="10" name="Espace réservé du contenu 2">
            <a:extLst>
              <a:ext uri="{FF2B5EF4-FFF2-40B4-BE49-F238E27FC236}">
                <a16:creationId xmlns:a16="http://schemas.microsoft.com/office/drawing/2014/main" id="{5A0AED08-12A2-D643-9127-E8D34CD3E8BE}"/>
              </a:ext>
            </a:extLst>
          </p:cNvPr>
          <p:cNvSpPr txBox="1">
            <a:spLocks/>
          </p:cNvSpPr>
          <p:nvPr/>
        </p:nvSpPr>
        <p:spPr>
          <a:xfrm>
            <a:off x="431800" y="3662152"/>
            <a:ext cx="3864000" cy="216025"/>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dirty="0"/>
              <a:t>Timo </a:t>
            </a:r>
            <a:r>
              <a:rPr lang="en-GB" dirty="0" err="1"/>
              <a:t>Oppl</a:t>
            </a:r>
            <a:endParaRPr lang="en-GB" dirty="0"/>
          </a:p>
        </p:txBody>
      </p:sp>
      <p:sp>
        <p:nvSpPr>
          <p:cNvPr id="11" name="ZoneTexte 10">
            <a:extLst>
              <a:ext uri="{FF2B5EF4-FFF2-40B4-BE49-F238E27FC236}">
                <a16:creationId xmlns:a16="http://schemas.microsoft.com/office/drawing/2014/main" id="{BA600763-E0C7-1D54-123C-944ADCD33C02}"/>
              </a:ext>
            </a:extLst>
          </p:cNvPr>
          <p:cNvSpPr txBox="1"/>
          <p:nvPr/>
        </p:nvSpPr>
        <p:spPr>
          <a:xfrm>
            <a:off x="335360" y="3882534"/>
            <a:ext cx="5189341" cy="338554"/>
          </a:xfrm>
          <a:prstGeom prst="rect">
            <a:avLst/>
          </a:prstGeom>
          <a:noFill/>
        </p:spPr>
        <p:txBody>
          <a:bodyPr wrap="square" rtlCol="0">
            <a:spAutoFit/>
          </a:bodyPr>
          <a:lstStyle/>
          <a:p>
            <a:r>
              <a:rPr lang="en-US" sz="1600" dirty="0"/>
              <a:t>for his feedbacks.</a:t>
            </a:r>
            <a:endParaRPr lang="en-GB" sz="1600" dirty="0"/>
          </a:p>
        </p:txBody>
      </p:sp>
      <p:sp>
        <p:nvSpPr>
          <p:cNvPr id="12" name="Espace réservé du contenu 2">
            <a:extLst>
              <a:ext uri="{FF2B5EF4-FFF2-40B4-BE49-F238E27FC236}">
                <a16:creationId xmlns:a16="http://schemas.microsoft.com/office/drawing/2014/main" id="{411FAEF4-AE65-5EB7-9156-D283C7A6A7B0}"/>
              </a:ext>
            </a:extLst>
          </p:cNvPr>
          <p:cNvSpPr txBox="1">
            <a:spLocks/>
          </p:cNvSpPr>
          <p:nvPr/>
        </p:nvSpPr>
        <p:spPr>
          <a:xfrm>
            <a:off x="431800" y="4435552"/>
            <a:ext cx="3864000" cy="216025"/>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dirty="0"/>
              <a:t>Erasmus+ grant</a:t>
            </a:r>
          </a:p>
        </p:txBody>
      </p:sp>
      <p:sp>
        <p:nvSpPr>
          <p:cNvPr id="13" name="ZoneTexte 12">
            <a:extLst>
              <a:ext uri="{FF2B5EF4-FFF2-40B4-BE49-F238E27FC236}">
                <a16:creationId xmlns:a16="http://schemas.microsoft.com/office/drawing/2014/main" id="{F1D2C1A4-3AE5-224D-EA25-0638C7CCA516}"/>
              </a:ext>
            </a:extLst>
          </p:cNvPr>
          <p:cNvSpPr txBox="1"/>
          <p:nvPr/>
        </p:nvSpPr>
        <p:spPr>
          <a:xfrm>
            <a:off x="334335" y="4696764"/>
            <a:ext cx="5189341" cy="338554"/>
          </a:xfrm>
          <a:prstGeom prst="rect">
            <a:avLst/>
          </a:prstGeom>
          <a:noFill/>
        </p:spPr>
        <p:txBody>
          <a:bodyPr wrap="square" rtlCol="0">
            <a:spAutoFit/>
          </a:bodyPr>
          <a:lstStyle/>
          <a:p>
            <a:r>
              <a:rPr lang="en-GB" sz="1600" noProof="0" dirty="0"/>
              <a:t>for the ski excursion in the week-ends.</a:t>
            </a:r>
          </a:p>
        </p:txBody>
      </p:sp>
      <p:pic>
        <p:nvPicPr>
          <p:cNvPr id="15" name="Image 14" descr="Une image contenant plein air, hiver, ciel, arbre&#10;&#10;Le contenu généré par l’IA peut être incorrect.">
            <a:extLst>
              <a:ext uri="{FF2B5EF4-FFF2-40B4-BE49-F238E27FC236}">
                <a16:creationId xmlns:a16="http://schemas.microsoft.com/office/drawing/2014/main" id="{21AE949D-DE44-A338-C25E-C13F87A10D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9209" y="3502580"/>
            <a:ext cx="3635896" cy="2726922"/>
          </a:xfrm>
          <a:prstGeom prst="rect">
            <a:avLst/>
          </a:prstGeom>
        </p:spPr>
      </p:pic>
      <p:pic>
        <p:nvPicPr>
          <p:cNvPr id="17" name="Image 16" descr="Une image contenant texte, intérieur, ordinateur, Ordinateur personnel&#10;&#10;Le contenu généré par l’IA peut être incorrect.">
            <a:extLst>
              <a:ext uri="{FF2B5EF4-FFF2-40B4-BE49-F238E27FC236}">
                <a16:creationId xmlns:a16="http://schemas.microsoft.com/office/drawing/2014/main" id="{AE5B217A-1338-F393-100D-61D41460CE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0769" y="1068609"/>
            <a:ext cx="3024336" cy="2272514"/>
          </a:xfrm>
          <a:prstGeom prst="rect">
            <a:avLst/>
          </a:prstGeom>
        </p:spPr>
      </p:pic>
    </p:spTree>
    <p:extLst>
      <p:ext uri="{BB962C8B-B14F-4D97-AF65-F5344CB8AC3E}">
        <p14:creationId xmlns:p14="http://schemas.microsoft.com/office/powerpoint/2010/main" val="830433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9" grpId="0"/>
      <p:bldP spid="10" grpId="0"/>
      <p:bldP spid="11" grpId="0"/>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AD2E8592-A1AA-656A-A412-2AFA40E1014C}"/>
              </a:ext>
            </a:extLst>
          </p:cNvPr>
          <p:cNvSpPr>
            <a:spLocks noGrp="1"/>
          </p:cNvSpPr>
          <p:nvPr>
            <p:ph type="title"/>
          </p:nvPr>
        </p:nvSpPr>
        <p:spPr/>
        <p:txBody>
          <a:bodyPr/>
          <a:lstStyle/>
          <a:p>
            <a:r>
              <a:rPr lang="en-GB" noProof="0" dirty="0"/>
              <a:t>References</a:t>
            </a:r>
          </a:p>
        </p:txBody>
      </p:sp>
      <p:sp>
        <p:nvSpPr>
          <p:cNvPr id="10" name="Espace réservé du contenu 9">
            <a:extLst>
              <a:ext uri="{FF2B5EF4-FFF2-40B4-BE49-F238E27FC236}">
                <a16:creationId xmlns:a16="http://schemas.microsoft.com/office/drawing/2014/main" id="{C50494A7-8706-91E8-2AA6-FDE4692F7FE7}"/>
              </a:ext>
            </a:extLst>
          </p:cNvPr>
          <p:cNvSpPr>
            <a:spLocks noGrp="1"/>
          </p:cNvSpPr>
          <p:nvPr>
            <p:ph idx="1"/>
          </p:nvPr>
        </p:nvSpPr>
        <p:spPr>
          <a:xfrm>
            <a:off x="407368" y="1304764"/>
            <a:ext cx="11328400" cy="5076564"/>
          </a:xfrm>
        </p:spPr>
        <p:txBody>
          <a:bodyPr/>
          <a:lstStyle/>
          <a:p>
            <a:r>
              <a:rPr lang="en-GB" noProof="0" dirty="0">
                <a:solidFill>
                  <a:schemeClr val="tx1"/>
                </a:solidFill>
              </a:rPr>
              <a:t>[1] </a:t>
            </a:r>
            <a:r>
              <a:rPr lang="en-GB" b="0" noProof="0" dirty="0">
                <a:solidFill>
                  <a:schemeClr val="tx1"/>
                </a:solidFill>
              </a:rPr>
              <a:t>Kristian </a:t>
            </a:r>
            <a:r>
              <a:rPr lang="en-GB" b="0" noProof="0" dirty="0" err="1">
                <a:solidFill>
                  <a:schemeClr val="tx1"/>
                </a:solidFill>
              </a:rPr>
              <a:t>Fossheim</a:t>
            </a:r>
            <a:r>
              <a:rPr lang="en-GB" b="0" noProof="0" dirty="0">
                <a:solidFill>
                  <a:schemeClr val="tx1"/>
                </a:solidFill>
              </a:rPr>
              <a:t> and </a:t>
            </a:r>
            <a:r>
              <a:rPr lang="en-GB" b="0" noProof="0" dirty="0" err="1">
                <a:solidFill>
                  <a:schemeClr val="tx1"/>
                </a:solidFill>
              </a:rPr>
              <a:t>Asle</a:t>
            </a:r>
            <a:r>
              <a:rPr lang="en-GB" b="0" noProof="0" dirty="0">
                <a:solidFill>
                  <a:schemeClr val="tx1"/>
                </a:solidFill>
              </a:rPr>
              <a:t> </a:t>
            </a:r>
            <a:r>
              <a:rPr lang="en-GB" b="0" noProof="0" dirty="0" err="1">
                <a:solidFill>
                  <a:schemeClr val="tx1"/>
                </a:solidFill>
              </a:rPr>
              <a:t>Sudbø</a:t>
            </a:r>
            <a:r>
              <a:rPr lang="en-GB" b="0" noProof="0" dirty="0">
                <a:solidFill>
                  <a:schemeClr val="tx1"/>
                </a:solidFill>
              </a:rPr>
              <a:t>. John Wiley &amp; Sons, Ltd, 2004. </a:t>
            </a:r>
            <a:r>
              <a:rPr lang="en-GB" b="0" noProof="0" dirty="0" err="1">
                <a:solidFill>
                  <a:schemeClr val="tx1"/>
                </a:solidFill>
              </a:rPr>
              <a:t>isbn</a:t>
            </a:r>
            <a:r>
              <a:rPr lang="en-GB" b="0" noProof="0" dirty="0">
                <a:solidFill>
                  <a:schemeClr val="tx1"/>
                </a:solidFill>
              </a:rPr>
              <a:t>: 9780470020784.</a:t>
            </a:r>
          </a:p>
          <a:p>
            <a:r>
              <a:rPr lang="en-GB" b="0" noProof="0" dirty="0" err="1">
                <a:solidFill>
                  <a:schemeClr val="tx1"/>
                </a:solidFill>
              </a:rPr>
              <a:t>doi</a:t>
            </a:r>
            <a:r>
              <a:rPr lang="en-GB" b="0" noProof="0" dirty="0">
                <a:solidFill>
                  <a:schemeClr val="tx1"/>
                </a:solidFill>
              </a:rPr>
              <a:t>: https://doi.org/10.1002/0470020784. </a:t>
            </a:r>
            <a:r>
              <a:rPr lang="en-GB" b="0" noProof="0" dirty="0" err="1">
                <a:solidFill>
                  <a:schemeClr val="tx1"/>
                </a:solidFill>
              </a:rPr>
              <a:t>eprint</a:t>
            </a:r>
            <a:r>
              <a:rPr lang="en-GB" b="0" noProof="0" dirty="0">
                <a:solidFill>
                  <a:schemeClr val="tx1"/>
                </a:solidFill>
              </a:rPr>
              <a:t>: https://onlinelibrary.wiley.</a:t>
            </a:r>
          </a:p>
          <a:p>
            <a:r>
              <a:rPr lang="en-GB" b="0" noProof="0" dirty="0">
                <a:solidFill>
                  <a:schemeClr val="tx1"/>
                </a:solidFill>
              </a:rPr>
              <a:t>com/</a:t>
            </a:r>
            <a:r>
              <a:rPr lang="en-GB" b="0" noProof="0" dirty="0" err="1">
                <a:solidFill>
                  <a:schemeClr val="tx1"/>
                </a:solidFill>
              </a:rPr>
              <a:t>doi</a:t>
            </a:r>
            <a:r>
              <a:rPr lang="en-GB" b="0" noProof="0" dirty="0">
                <a:solidFill>
                  <a:schemeClr val="tx1"/>
                </a:solidFill>
              </a:rPr>
              <a:t>/pdf/10.1002/0470020784. url: https://onlinelibrary.wiley.com/doi/</a:t>
            </a:r>
          </a:p>
          <a:p>
            <a:r>
              <a:rPr lang="en-GB" b="0" noProof="0" dirty="0">
                <a:solidFill>
                  <a:schemeClr val="tx1"/>
                </a:solidFill>
              </a:rPr>
              <a:t>abs/10.1002/0470020784.</a:t>
            </a:r>
          </a:p>
          <a:p>
            <a:r>
              <a:rPr lang="en-GB" noProof="0" dirty="0">
                <a:solidFill>
                  <a:schemeClr val="tx1"/>
                </a:solidFill>
              </a:rPr>
              <a:t>[2] </a:t>
            </a:r>
            <a:r>
              <a:rPr lang="en-GB" b="0" noProof="0" dirty="0">
                <a:solidFill>
                  <a:schemeClr val="tx1"/>
                </a:solidFill>
              </a:rPr>
              <a:t>Andreas </a:t>
            </a:r>
            <a:r>
              <a:rPr lang="en-GB" b="0" noProof="0" dirty="0" err="1">
                <a:solidFill>
                  <a:schemeClr val="tx1"/>
                </a:solidFill>
              </a:rPr>
              <a:t>Halkjelsvik</a:t>
            </a:r>
            <a:r>
              <a:rPr lang="en-GB" b="0" noProof="0" dirty="0">
                <a:solidFill>
                  <a:schemeClr val="tx1"/>
                </a:solidFill>
              </a:rPr>
              <a:t> </a:t>
            </a:r>
            <a:r>
              <a:rPr lang="en-GB" b="0" noProof="0" dirty="0" err="1">
                <a:solidFill>
                  <a:schemeClr val="tx1"/>
                </a:solidFill>
              </a:rPr>
              <a:t>Mjøs</a:t>
            </a:r>
            <a:r>
              <a:rPr lang="en-GB" b="0" noProof="0" dirty="0">
                <a:solidFill>
                  <a:schemeClr val="tx1"/>
                </a:solidFill>
              </a:rPr>
              <a:t> and Jacob Linder. “Magnetism and Superconductivity in the</a:t>
            </a:r>
          </a:p>
          <a:p>
            <a:r>
              <a:rPr lang="en-GB" b="0" noProof="0" dirty="0">
                <a:solidFill>
                  <a:schemeClr val="tx1"/>
                </a:solidFill>
              </a:rPr>
              <a:t>Hubbard Model”. In: NTNU Norwegian University of Science and Technology, Department of Physics (2019)</a:t>
            </a:r>
          </a:p>
          <a:p>
            <a:r>
              <a:rPr lang="en-GB" noProof="0" dirty="0">
                <a:solidFill>
                  <a:schemeClr val="tx1"/>
                </a:solidFill>
              </a:rPr>
              <a:t>[3] </a:t>
            </a:r>
            <a:r>
              <a:rPr lang="en-GB" b="0" noProof="0" dirty="0">
                <a:solidFill>
                  <a:schemeClr val="tx1"/>
                </a:solidFill>
                <a:hlinkClick r:id="rId2"/>
              </a:rPr>
              <a:t>https://en.wikipedia.org/wiki/Proximity_effect_(superconductivity)</a:t>
            </a:r>
            <a:endParaRPr lang="en-GB" b="0" noProof="0" dirty="0">
              <a:solidFill>
                <a:schemeClr val="tx1"/>
              </a:solidFill>
            </a:endParaRPr>
          </a:p>
          <a:p>
            <a:r>
              <a:rPr lang="en-GB" noProof="0" dirty="0">
                <a:solidFill>
                  <a:schemeClr val="tx1"/>
                </a:solidFill>
              </a:rPr>
              <a:t>[4]</a:t>
            </a:r>
            <a:r>
              <a:rPr lang="en-GB" sz="1600" noProof="0" dirty="0"/>
              <a:t> </a:t>
            </a:r>
            <a:r>
              <a:rPr lang="en-GB" b="0" noProof="0" dirty="0" err="1">
                <a:solidFill>
                  <a:schemeClr val="tx2"/>
                </a:solidFill>
              </a:rPr>
              <a:t>Mougel</a:t>
            </a:r>
            <a:r>
              <a:rPr lang="en-GB" b="0" noProof="0" dirty="0">
                <a:solidFill>
                  <a:schemeClr val="tx2"/>
                </a:solidFill>
              </a:rPr>
              <a:t>, Buhl, Li et. Al. “Strong effect of crystal structure on the proximity effect</a:t>
            </a:r>
          </a:p>
          <a:p>
            <a:r>
              <a:rPr lang="en-GB" b="0" noProof="0" dirty="0">
                <a:solidFill>
                  <a:schemeClr val="tx2"/>
                </a:solidFill>
              </a:rPr>
              <a:t> between a superconductor and monolayer of cobalt”</a:t>
            </a:r>
            <a:r>
              <a:rPr lang="en-GB" noProof="0" dirty="0"/>
              <a:t> </a:t>
            </a:r>
            <a:r>
              <a:rPr lang="en-GB" sz="1600" b="0" noProof="0" dirty="0">
                <a:solidFill>
                  <a:schemeClr val="tx1"/>
                </a:solidFill>
                <a:hlinkClick r:id="rId3"/>
              </a:rPr>
              <a:t>https://doi.org/10.1063/5.0130313</a:t>
            </a:r>
            <a:endParaRPr lang="en-GB" sz="1600" b="0" noProof="0" dirty="0">
              <a:solidFill>
                <a:schemeClr val="tx1"/>
              </a:solidFill>
            </a:endParaRPr>
          </a:p>
          <a:p>
            <a:r>
              <a:rPr lang="en-GB" noProof="0" dirty="0">
                <a:solidFill>
                  <a:schemeClr val="tx1"/>
                </a:solidFill>
              </a:rPr>
              <a:t>[5] </a:t>
            </a:r>
            <a:r>
              <a:rPr lang="en-GB" b="0" noProof="0" dirty="0" err="1">
                <a:solidFill>
                  <a:schemeClr val="tx1"/>
                </a:solidFill>
              </a:rPr>
              <a:t>Bobkov</a:t>
            </a:r>
            <a:r>
              <a:rPr lang="en-GB" b="0" noProof="0" dirty="0">
                <a:solidFill>
                  <a:schemeClr val="tx1"/>
                </a:solidFill>
              </a:rPr>
              <a:t>, G. A. and </a:t>
            </a:r>
            <a:r>
              <a:rPr lang="en-GB" b="0" noProof="0" dirty="0" err="1">
                <a:solidFill>
                  <a:schemeClr val="tx1"/>
                </a:solidFill>
              </a:rPr>
              <a:t>Bobkova</a:t>
            </a:r>
            <a:r>
              <a:rPr lang="en-GB" b="0" noProof="0" dirty="0">
                <a:solidFill>
                  <a:schemeClr val="tx1"/>
                </a:solidFill>
              </a:rPr>
              <a:t>, I. V. and </a:t>
            </a:r>
            <a:r>
              <a:rPr lang="en-GB" b="0" noProof="0" dirty="0" err="1">
                <a:solidFill>
                  <a:schemeClr val="tx1"/>
                </a:solidFill>
              </a:rPr>
              <a:t>Bobkov</a:t>
            </a:r>
            <a:r>
              <a:rPr lang="en-GB" b="0" noProof="0" dirty="0">
                <a:solidFill>
                  <a:schemeClr val="tx1"/>
                </a:solidFill>
              </a:rPr>
              <a:t>, A. M. and </a:t>
            </a:r>
            <a:r>
              <a:rPr lang="en-GB" b="0" noProof="0" dirty="0" err="1">
                <a:solidFill>
                  <a:schemeClr val="tx1"/>
                </a:solidFill>
              </a:rPr>
              <a:t>Kamra</a:t>
            </a:r>
            <a:r>
              <a:rPr lang="en-GB" b="0" noProof="0" dirty="0">
                <a:solidFill>
                  <a:schemeClr val="tx1"/>
                </a:solidFill>
              </a:rPr>
              <a:t>, Akashdeep  ”N\'eel proximity effect at antiferromagnet/superconductor interfaces” </a:t>
            </a:r>
            <a:r>
              <a:rPr lang="en-GB" sz="1600" b="0" noProof="0" dirty="0">
                <a:solidFill>
                  <a:schemeClr val="tx1"/>
                </a:solidFill>
              </a:rPr>
              <a:t>https://journals.aps.org/prb/abstract/10.1103/PhysRevB.106.144512</a:t>
            </a:r>
            <a:endParaRPr lang="en-GB" b="0" noProof="0" dirty="0">
              <a:solidFill>
                <a:schemeClr val="tx1"/>
              </a:solidFill>
            </a:endParaRPr>
          </a:p>
          <a:p>
            <a:r>
              <a:rPr lang="en-GB" noProof="0" dirty="0">
                <a:solidFill>
                  <a:schemeClr val="tx1"/>
                </a:solidFill>
              </a:rPr>
              <a:t>[6] </a:t>
            </a:r>
            <a:r>
              <a:rPr lang="en-GB" b="0" noProof="0" dirty="0">
                <a:solidFill>
                  <a:schemeClr val="tx1"/>
                </a:solidFill>
              </a:rPr>
              <a:t>Libor ˇSmejkal, Jairo </a:t>
            </a:r>
            <a:r>
              <a:rPr lang="en-GB" b="0" noProof="0" dirty="0" err="1">
                <a:solidFill>
                  <a:schemeClr val="tx1"/>
                </a:solidFill>
              </a:rPr>
              <a:t>Sinova</a:t>
            </a:r>
            <a:r>
              <a:rPr lang="en-GB" b="0" noProof="0" dirty="0">
                <a:solidFill>
                  <a:schemeClr val="tx1"/>
                </a:solidFill>
              </a:rPr>
              <a:t>, and Tomas Jungwirth. “Emerging Research Landscape of</a:t>
            </a:r>
          </a:p>
          <a:p>
            <a:r>
              <a:rPr lang="en-GB" b="0" noProof="0" dirty="0" err="1">
                <a:solidFill>
                  <a:schemeClr val="tx1"/>
                </a:solidFill>
              </a:rPr>
              <a:t>Altermagnetism</a:t>
            </a:r>
            <a:r>
              <a:rPr lang="en-GB" b="0" noProof="0" dirty="0">
                <a:solidFill>
                  <a:schemeClr val="tx1"/>
                </a:solidFill>
              </a:rPr>
              <a:t>”. In: Phys. Rev. X 12 (4 Dec. 2022), p. 040501. </a:t>
            </a:r>
            <a:r>
              <a:rPr lang="en-GB" b="0" noProof="0" dirty="0" err="1">
                <a:solidFill>
                  <a:schemeClr val="tx1"/>
                </a:solidFill>
              </a:rPr>
              <a:t>doi</a:t>
            </a:r>
            <a:r>
              <a:rPr lang="en-GB" b="0" noProof="0" dirty="0">
                <a:solidFill>
                  <a:schemeClr val="tx1"/>
                </a:solidFill>
              </a:rPr>
              <a:t>: 10.1103/</a:t>
            </a:r>
            <a:r>
              <a:rPr lang="en-GB" b="0" noProof="0" dirty="0" err="1">
                <a:solidFill>
                  <a:schemeClr val="tx1"/>
                </a:solidFill>
              </a:rPr>
              <a:t>PhysRevX</a:t>
            </a:r>
            <a:r>
              <a:rPr lang="en-GB" b="0" noProof="0" dirty="0">
                <a:solidFill>
                  <a:schemeClr val="tx1"/>
                </a:solidFill>
              </a:rPr>
              <a:t>.</a:t>
            </a:r>
          </a:p>
          <a:p>
            <a:r>
              <a:rPr lang="en-GB" b="0" noProof="0" dirty="0">
                <a:solidFill>
                  <a:schemeClr val="tx1"/>
                </a:solidFill>
              </a:rPr>
              <a:t>12.040501. url: </a:t>
            </a:r>
            <a:r>
              <a:rPr lang="en-GB" b="0" noProof="0" dirty="0">
                <a:solidFill>
                  <a:schemeClr val="tx1"/>
                </a:solidFill>
                <a:hlinkClick r:id="rId4">
                  <a:extLst>
                    <a:ext uri="{A12FA001-AC4F-418D-AE19-62706E023703}">
                      <ahyp:hlinkClr xmlns:ahyp="http://schemas.microsoft.com/office/drawing/2018/hyperlinkcolor" val="tx"/>
                    </a:ext>
                  </a:extLst>
                </a:hlinkClick>
              </a:rPr>
              <a:t>https://link.aps.org/doi/10.1103/PhysRevX.12.040501</a:t>
            </a:r>
            <a:r>
              <a:rPr lang="en-GB" b="0" noProof="0" dirty="0">
                <a:solidFill>
                  <a:schemeClr val="tx1"/>
                </a:solidFill>
              </a:rPr>
              <a:t>.</a:t>
            </a:r>
          </a:p>
          <a:p>
            <a:r>
              <a:rPr lang="en-GB" noProof="0" dirty="0">
                <a:solidFill>
                  <a:schemeClr val="tx1"/>
                </a:solidFill>
              </a:rPr>
              <a:t>[7] </a:t>
            </a:r>
            <a:r>
              <a:rPr lang="en-GB" b="0" noProof="0" dirty="0">
                <a:solidFill>
                  <a:schemeClr val="tx2"/>
                </a:solidFill>
                <a:hlinkClick r:id="rId5">
                  <a:extLst>
                    <a:ext uri="{A12FA001-AC4F-418D-AE19-62706E023703}">
                      <ahyp:hlinkClr xmlns:ahyp="http://schemas.microsoft.com/office/drawing/2018/hyperlinkcolor" val="tx"/>
                    </a:ext>
                  </a:extLst>
                </a:hlinkClick>
              </a:rPr>
              <a:t>“</a:t>
            </a:r>
            <a:r>
              <a:rPr lang="en-GB" b="0" noProof="0" dirty="0">
                <a:solidFill>
                  <a:schemeClr val="tx2"/>
                </a:solidFill>
              </a:rPr>
              <a:t>Friedel Oscillations: wherein we learn that the electron has a size</a:t>
            </a:r>
            <a:r>
              <a:rPr lang="en-GB" b="0" noProof="0" dirty="0">
                <a:solidFill>
                  <a:schemeClr val="tx2"/>
                </a:solidFill>
                <a:hlinkClick r:id="rId5">
                  <a:extLst>
                    <a:ext uri="{A12FA001-AC4F-418D-AE19-62706E023703}">
                      <ahyp:hlinkClr xmlns:ahyp="http://schemas.microsoft.com/office/drawing/2018/hyperlinkcolor" val="tx"/>
                    </a:ext>
                  </a:extLst>
                </a:hlinkClick>
              </a:rPr>
              <a:t>” </a:t>
            </a:r>
            <a:r>
              <a:rPr lang="en-GB" b="0" noProof="0" dirty="0">
                <a:solidFill>
                  <a:srgbClr val="919191"/>
                </a:solidFill>
                <a:hlinkClick r:id="rId5">
                  <a:extLst>
                    <a:ext uri="{A12FA001-AC4F-418D-AE19-62706E023703}">
                      <ahyp:hlinkClr xmlns:ahyp="http://schemas.microsoft.com/office/drawing/2018/hyperlinkcolor" val="tx"/>
                    </a:ext>
                  </a:extLst>
                </a:hlinkClick>
              </a:rPr>
              <a:t>https://gravityandlevity.wordpress.com/2009/06/02/</a:t>
            </a:r>
            <a:endParaRPr lang="en-GB" b="0" noProof="0" dirty="0">
              <a:solidFill>
                <a:schemeClr val="tx1"/>
              </a:solidFill>
            </a:endParaRPr>
          </a:p>
          <a:p>
            <a:r>
              <a:rPr lang="en-GB" noProof="0" dirty="0">
                <a:solidFill>
                  <a:schemeClr val="tx1"/>
                </a:solidFill>
              </a:rPr>
              <a:t>[8]</a:t>
            </a:r>
            <a:r>
              <a:rPr lang="en-GB" b="0" noProof="0" dirty="0">
                <a:solidFill>
                  <a:schemeClr val="tx1"/>
                </a:solidFill>
              </a:rPr>
              <a:t> </a:t>
            </a:r>
            <a:r>
              <a:rPr lang="en-GB" b="0" noProof="0" dirty="0">
                <a:solidFill>
                  <a:schemeClr val="tx1"/>
                </a:solidFill>
                <a:hlinkClick r:id="rId6"/>
              </a:rPr>
              <a:t>https://en.wikipedia.org/wiki/Friedel_oscillations</a:t>
            </a:r>
            <a:endParaRPr lang="en-GB" b="0" noProof="0" dirty="0">
              <a:solidFill>
                <a:schemeClr val="tx1"/>
              </a:solidFill>
            </a:endParaRPr>
          </a:p>
          <a:p>
            <a:r>
              <a:rPr lang="en-GB" noProof="0" dirty="0">
                <a:solidFill>
                  <a:schemeClr val="tx1"/>
                </a:solidFill>
              </a:rPr>
              <a:t>[9] </a:t>
            </a:r>
            <a:r>
              <a:rPr lang="en-GB" b="0" noProof="0" dirty="0">
                <a:solidFill>
                  <a:schemeClr val="tx1"/>
                </a:solidFill>
              </a:rPr>
              <a:t>J. A. </a:t>
            </a:r>
            <a:r>
              <a:rPr lang="en-GB" b="0" noProof="0" dirty="0" err="1">
                <a:solidFill>
                  <a:schemeClr val="tx1"/>
                </a:solidFill>
              </a:rPr>
              <a:t>Sauls</a:t>
            </a:r>
            <a:r>
              <a:rPr lang="en-GB" b="0" noProof="0" dirty="0">
                <a:solidFill>
                  <a:schemeClr val="tx1"/>
                </a:solidFill>
              </a:rPr>
              <a:t> “Andreev bound states and their signatures” </a:t>
            </a:r>
            <a:r>
              <a:rPr lang="en-GB" b="0" noProof="0" dirty="0">
                <a:solidFill>
                  <a:schemeClr val="tx2"/>
                </a:solidFill>
              </a:rPr>
              <a:t>https://arxiv.org/pdf/1805.11069</a:t>
            </a:r>
          </a:p>
          <a:p>
            <a:r>
              <a:rPr lang="en-GB" noProof="0" dirty="0">
                <a:solidFill>
                  <a:schemeClr val="tx1"/>
                </a:solidFill>
              </a:rPr>
              <a:t>[10] </a:t>
            </a:r>
            <a:r>
              <a:rPr lang="en-GB" b="0" noProof="0" dirty="0">
                <a:solidFill>
                  <a:schemeClr val="tx1"/>
                </a:solidFill>
              </a:rPr>
              <a:t>Terry P. Orlando. 2003. url: https://web.mit.edu/6.763/www/FT03/Lectures/Lecture11.pdf (visited on 01/22/2025).</a:t>
            </a:r>
          </a:p>
          <a:p>
            <a:endParaRPr lang="en-GB" noProof="0" dirty="0"/>
          </a:p>
        </p:txBody>
      </p:sp>
      <p:sp>
        <p:nvSpPr>
          <p:cNvPr id="5" name="Espace réservé du pied de page 4">
            <a:extLst>
              <a:ext uri="{FF2B5EF4-FFF2-40B4-BE49-F238E27FC236}">
                <a16:creationId xmlns:a16="http://schemas.microsoft.com/office/drawing/2014/main" id="{2E587626-C567-AD3A-804E-B10BFF940757}"/>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6" name="Espace réservé du numéro de diapositive 5">
            <a:extLst>
              <a:ext uri="{FF2B5EF4-FFF2-40B4-BE49-F238E27FC236}">
                <a16:creationId xmlns:a16="http://schemas.microsoft.com/office/drawing/2014/main" id="{B0671008-0D5A-BD23-543B-AAC69C915488}"/>
              </a:ext>
            </a:extLst>
          </p:cNvPr>
          <p:cNvSpPr>
            <a:spLocks noGrp="1"/>
          </p:cNvSpPr>
          <p:nvPr>
            <p:ph type="sldNum" sz="quarter" idx="4"/>
          </p:nvPr>
        </p:nvSpPr>
        <p:spPr/>
        <p:txBody>
          <a:bodyPr/>
          <a:lstStyle/>
          <a:p>
            <a:fld id="{C05EE493-AD2E-4872-B2F6-8F12A747F0A5}" type="slidenum">
              <a:rPr lang="en-GB" noProof="0" smtClean="0"/>
              <a:pPr/>
              <a:t>27</a:t>
            </a:fld>
            <a:endParaRPr lang="en-GB" noProof="0" dirty="0"/>
          </a:p>
        </p:txBody>
      </p:sp>
      <p:sp>
        <p:nvSpPr>
          <p:cNvPr id="7" name="Espace réservé de la date 6">
            <a:extLst>
              <a:ext uri="{FF2B5EF4-FFF2-40B4-BE49-F238E27FC236}">
                <a16:creationId xmlns:a16="http://schemas.microsoft.com/office/drawing/2014/main" id="{6CC416E2-DE74-0375-B45C-44147FBF2CDB}"/>
              </a:ext>
            </a:extLst>
          </p:cNvPr>
          <p:cNvSpPr>
            <a:spLocks noGrp="1"/>
          </p:cNvSpPr>
          <p:nvPr>
            <p:ph type="dt" sz="half" idx="2"/>
          </p:nvPr>
        </p:nvSpPr>
        <p:spPr/>
        <p:txBody>
          <a:bodyPr/>
          <a:lstStyle/>
          <a:p>
            <a:r>
              <a:rPr lang="en-GB" noProof="0" dirty="0"/>
              <a:t>24.02.2025</a:t>
            </a:r>
          </a:p>
        </p:txBody>
      </p:sp>
    </p:spTree>
    <p:extLst>
      <p:ext uri="{BB962C8B-B14F-4D97-AF65-F5344CB8AC3E}">
        <p14:creationId xmlns:p14="http://schemas.microsoft.com/office/powerpoint/2010/main" val="1302793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4908EA66-714B-D833-5D6F-DC39C421CA38}"/>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6" name="Espace réservé du numéro de diapositive 5">
            <a:extLst>
              <a:ext uri="{FF2B5EF4-FFF2-40B4-BE49-F238E27FC236}">
                <a16:creationId xmlns:a16="http://schemas.microsoft.com/office/drawing/2014/main" id="{16E49EF4-3A16-7417-A2A1-B375C4FD692D}"/>
              </a:ext>
            </a:extLst>
          </p:cNvPr>
          <p:cNvSpPr>
            <a:spLocks noGrp="1"/>
          </p:cNvSpPr>
          <p:nvPr>
            <p:ph type="sldNum" sz="quarter" idx="4"/>
          </p:nvPr>
        </p:nvSpPr>
        <p:spPr/>
        <p:txBody>
          <a:bodyPr/>
          <a:lstStyle/>
          <a:p>
            <a:fld id="{C05EE493-AD2E-4872-B2F6-8F12A747F0A5}" type="slidenum">
              <a:rPr lang="en-GB" noProof="0" smtClean="0"/>
              <a:pPr/>
              <a:t>3</a:t>
            </a:fld>
            <a:endParaRPr lang="en-GB" noProof="0" dirty="0"/>
          </a:p>
        </p:txBody>
      </p:sp>
      <p:sp>
        <p:nvSpPr>
          <p:cNvPr id="7" name="Espace réservé de la date 6">
            <a:extLst>
              <a:ext uri="{FF2B5EF4-FFF2-40B4-BE49-F238E27FC236}">
                <a16:creationId xmlns:a16="http://schemas.microsoft.com/office/drawing/2014/main" id="{6696939F-6776-743B-71A7-B6ADD8DD2F02}"/>
              </a:ext>
            </a:extLst>
          </p:cNvPr>
          <p:cNvSpPr>
            <a:spLocks noGrp="1"/>
          </p:cNvSpPr>
          <p:nvPr>
            <p:ph type="dt" sz="half" idx="10"/>
          </p:nvPr>
        </p:nvSpPr>
        <p:spPr/>
        <p:txBody>
          <a:bodyPr/>
          <a:lstStyle/>
          <a:p>
            <a:r>
              <a:rPr lang="en-GB" noProof="0" dirty="0"/>
              <a:t>24.02.2025</a:t>
            </a:r>
          </a:p>
        </p:txBody>
      </p:sp>
      <p:sp>
        <p:nvSpPr>
          <p:cNvPr id="8" name="Titre 1">
            <a:extLst>
              <a:ext uri="{FF2B5EF4-FFF2-40B4-BE49-F238E27FC236}">
                <a16:creationId xmlns:a16="http://schemas.microsoft.com/office/drawing/2014/main" id="{F12D1CCE-E6FA-940E-E20B-61A170E41FF1}"/>
              </a:ext>
            </a:extLst>
          </p:cNvPr>
          <p:cNvSpPr>
            <a:spLocks noGrp="1"/>
          </p:cNvSpPr>
          <p:nvPr>
            <p:ph type="title"/>
          </p:nvPr>
        </p:nvSpPr>
        <p:spPr>
          <a:xfrm>
            <a:off x="352153" y="414890"/>
            <a:ext cx="8447617" cy="792088"/>
          </a:xfrm>
        </p:spPr>
        <p:txBody>
          <a:bodyPr/>
          <a:lstStyle/>
          <a:p>
            <a:r>
              <a:rPr lang="en-GB" noProof="0" dirty="0"/>
              <a:t>Superconductivity</a:t>
            </a:r>
            <a:br>
              <a:rPr lang="en-GB" noProof="0" dirty="0"/>
            </a:br>
            <a:endParaRPr lang="en-GB" noProof="0" dirty="0"/>
          </a:p>
        </p:txBody>
      </p:sp>
      <p:sp>
        <p:nvSpPr>
          <p:cNvPr id="9" name="ZoneTexte 8">
            <a:extLst>
              <a:ext uri="{FF2B5EF4-FFF2-40B4-BE49-F238E27FC236}">
                <a16:creationId xmlns:a16="http://schemas.microsoft.com/office/drawing/2014/main" id="{495B1613-667C-C319-ADEB-1304301CC407}"/>
              </a:ext>
            </a:extLst>
          </p:cNvPr>
          <p:cNvSpPr txBox="1"/>
          <p:nvPr/>
        </p:nvSpPr>
        <p:spPr>
          <a:xfrm>
            <a:off x="300467" y="758445"/>
            <a:ext cx="6024236" cy="338554"/>
          </a:xfrm>
          <a:prstGeom prst="rect">
            <a:avLst/>
          </a:prstGeom>
          <a:noFill/>
        </p:spPr>
        <p:txBody>
          <a:bodyPr wrap="square" rtlCol="0">
            <a:spAutoFit/>
          </a:bodyPr>
          <a:lstStyle/>
          <a:p>
            <a:r>
              <a:rPr lang="en-GB" sz="1600" b="1" noProof="0" dirty="0">
                <a:latin typeface="+mj-lt"/>
              </a:rPr>
              <a:t>An overview</a:t>
            </a:r>
          </a:p>
        </p:txBody>
      </p:sp>
      <p:pic>
        <p:nvPicPr>
          <p:cNvPr id="10" name="Image 9">
            <a:extLst>
              <a:ext uri="{FF2B5EF4-FFF2-40B4-BE49-F238E27FC236}">
                <a16:creationId xmlns:a16="http://schemas.microsoft.com/office/drawing/2014/main" id="{E9CCCBC3-957D-75B8-04E4-6B503E3142D7}"/>
              </a:ext>
            </a:extLst>
          </p:cNvPr>
          <p:cNvPicPr>
            <a:picLocks noChangeAspect="1"/>
          </p:cNvPicPr>
          <p:nvPr/>
        </p:nvPicPr>
        <p:blipFill>
          <a:blip r:embed="rId2"/>
          <a:stretch>
            <a:fillRect/>
          </a:stretch>
        </p:blipFill>
        <p:spPr>
          <a:xfrm>
            <a:off x="6816080" y="245990"/>
            <a:ext cx="4445594" cy="3311201"/>
          </a:xfrm>
          <a:prstGeom prst="rect">
            <a:avLst/>
          </a:prstGeom>
        </p:spPr>
      </p:pic>
      <p:sp>
        <p:nvSpPr>
          <p:cNvPr id="11" name="Espace réservé du contenu 8">
            <a:extLst>
              <a:ext uri="{FF2B5EF4-FFF2-40B4-BE49-F238E27FC236}">
                <a16:creationId xmlns:a16="http://schemas.microsoft.com/office/drawing/2014/main" id="{316E062A-AF19-709D-4729-6D0D75716921}"/>
              </a:ext>
            </a:extLst>
          </p:cNvPr>
          <p:cNvSpPr txBox="1">
            <a:spLocks/>
          </p:cNvSpPr>
          <p:nvPr/>
        </p:nvSpPr>
        <p:spPr>
          <a:xfrm>
            <a:off x="384224" y="1340768"/>
            <a:ext cx="11328400"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Superconductivity with Cooper-pairs</a:t>
            </a:r>
          </a:p>
        </p:txBody>
      </p:sp>
      <p:sp>
        <p:nvSpPr>
          <p:cNvPr id="12" name="ZoneTexte 11">
            <a:extLst>
              <a:ext uri="{FF2B5EF4-FFF2-40B4-BE49-F238E27FC236}">
                <a16:creationId xmlns:a16="http://schemas.microsoft.com/office/drawing/2014/main" id="{04B00DAC-7B79-0F50-FAC4-E662D4BD4ED0}"/>
              </a:ext>
            </a:extLst>
          </p:cNvPr>
          <p:cNvSpPr txBox="1"/>
          <p:nvPr/>
        </p:nvSpPr>
        <p:spPr>
          <a:xfrm>
            <a:off x="263352" y="1580019"/>
            <a:ext cx="5436054" cy="2308324"/>
          </a:xfrm>
          <a:prstGeom prst="rect">
            <a:avLst/>
          </a:prstGeom>
          <a:noFill/>
        </p:spPr>
        <p:txBody>
          <a:bodyPr wrap="square" rtlCol="0">
            <a:spAutoFit/>
          </a:bodyPr>
          <a:lstStyle/>
          <a:p>
            <a:r>
              <a:rPr lang="en-GB" sz="1600" noProof="0" dirty="0"/>
              <a:t>A pair of electron couples in momentum space by exchanging a phonon.</a:t>
            </a:r>
          </a:p>
          <a:p>
            <a:r>
              <a:rPr lang="en-GB" sz="1600" noProof="0" dirty="0"/>
              <a:t>The phonon exchange can lead to an attractive interaction.</a:t>
            </a:r>
          </a:p>
          <a:p>
            <a:r>
              <a:rPr lang="en-GB" sz="1600" noProof="0" dirty="0"/>
              <a:t>This requires the electrons to have opposite momentums, and Pauli-principle force opposite spins.</a:t>
            </a:r>
          </a:p>
          <a:p>
            <a:endParaRPr lang="en-GB" sz="1600" noProof="0" dirty="0"/>
          </a:p>
          <a:p>
            <a:r>
              <a:rPr lang="en-GB" sz="1600" noProof="0" dirty="0"/>
              <a:t>It’s a Cooper pair and it acts like a boson, takes part to a condensate.</a:t>
            </a:r>
          </a:p>
        </p:txBody>
      </p:sp>
      <p:sp>
        <p:nvSpPr>
          <p:cNvPr id="13" name="Espace réservé du contenu 8">
            <a:extLst>
              <a:ext uri="{FF2B5EF4-FFF2-40B4-BE49-F238E27FC236}">
                <a16:creationId xmlns:a16="http://schemas.microsoft.com/office/drawing/2014/main" id="{4CE5C37F-088B-65A0-3492-A73020CC7F00}"/>
              </a:ext>
            </a:extLst>
          </p:cNvPr>
          <p:cNvSpPr>
            <a:spLocks noGrp="1"/>
          </p:cNvSpPr>
          <p:nvPr>
            <p:ph idx="1"/>
          </p:nvPr>
        </p:nvSpPr>
        <p:spPr>
          <a:xfrm>
            <a:off x="6326619" y="4358107"/>
            <a:ext cx="11328400" cy="338554"/>
          </a:xfrm>
        </p:spPr>
        <p:txBody>
          <a:bodyPr/>
          <a:lstStyle/>
          <a:p>
            <a:r>
              <a:rPr lang="en-GB" noProof="0" dirty="0"/>
              <a:t>And in real space?</a:t>
            </a:r>
          </a:p>
        </p:txBody>
      </p:sp>
      <mc:AlternateContent xmlns:mc="http://schemas.openxmlformats.org/markup-compatibility/2006" xmlns:a14="http://schemas.microsoft.com/office/drawing/2010/main">
        <mc:Choice Requires="a14">
          <p:sp>
            <p:nvSpPr>
              <p:cNvPr id="14" name="Espace réservé du contenu 8">
                <a:extLst>
                  <a:ext uri="{FF2B5EF4-FFF2-40B4-BE49-F238E27FC236}">
                    <a16:creationId xmlns:a16="http://schemas.microsoft.com/office/drawing/2014/main" id="{B04E2709-0A44-9A67-9A0E-D17BF2BE92C4}"/>
                  </a:ext>
                </a:extLst>
              </p:cNvPr>
              <p:cNvSpPr txBox="1">
                <a:spLocks/>
              </p:cNvSpPr>
              <p:nvPr/>
            </p:nvSpPr>
            <p:spPr>
              <a:xfrm>
                <a:off x="6341827" y="4655583"/>
                <a:ext cx="4640880" cy="198529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b="0" u="sng" noProof="0" dirty="0">
                    <a:solidFill>
                      <a:schemeClr val="tx1"/>
                    </a:solidFill>
                  </a:rPr>
                  <a:t>Coulomb force</a:t>
                </a:r>
                <a:r>
                  <a:rPr lang="en-GB" b="0" noProof="0" dirty="0">
                    <a:solidFill>
                      <a:schemeClr val="tx1"/>
                    </a:solidFill>
                  </a:rPr>
                  <a:t>: Want to put maximal distance in a minimal amount of time. </a:t>
                </a:r>
                <a14:m>
                  <m:oMath xmlns:m="http://schemas.openxmlformats.org/officeDocument/2006/math">
                    <m:r>
                      <a:rPr lang="en-GB" b="0" i="1" noProof="0" smtClean="0">
                        <a:solidFill>
                          <a:schemeClr val="tx1"/>
                        </a:solidFill>
                        <a:latin typeface="Cambria Math" panose="02040503050406030204" pitchFamily="18" charset="0"/>
                      </a:rPr>
                      <m:t>→</m:t>
                    </m:r>
                  </m:oMath>
                </a14:m>
                <a:r>
                  <a:rPr lang="en-GB" b="0" noProof="0" dirty="0">
                    <a:solidFill>
                      <a:schemeClr val="tx1"/>
                    </a:solidFill>
                  </a:rPr>
                  <a:t> Collinear displacement</a:t>
                </a:r>
              </a:p>
              <a:p>
                <a:endParaRPr lang="en-GB" b="0" noProof="0" dirty="0">
                  <a:solidFill>
                    <a:schemeClr val="tx1"/>
                  </a:solidFill>
                </a:endParaRPr>
              </a:p>
              <a:p>
                <a:r>
                  <a:rPr lang="en-GB" b="0" u="sng" noProof="0" dirty="0">
                    <a:solidFill>
                      <a:schemeClr val="tx1"/>
                    </a:solidFill>
                  </a:rPr>
                  <a:t>Retardation processes</a:t>
                </a:r>
                <a:r>
                  <a:rPr lang="en-GB" b="0" noProof="0" dirty="0">
                    <a:solidFill>
                      <a:schemeClr val="tx1"/>
                    </a:solidFill>
                  </a:rPr>
                  <a:t>: energetically more favourable to move along the distortion.</a:t>
                </a:r>
              </a:p>
            </p:txBody>
          </p:sp>
        </mc:Choice>
        <mc:Fallback xmlns="">
          <p:sp>
            <p:nvSpPr>
              <p:cNvPr id="14" name="Espace réservé du contenu 8">
                <a:extLst>
                  <a:ext uri="{FF2B5EF4-FFF2-40B4-BE49-F238E27FC236}">
                    <a16:creationId xmlns:a16="http://schemas.microsoft.com/office/drawing/2014/main" id="{B04E2709-0A44-9A67-9A0E-D17BF2BE92C4}"/>
                  </a:ext>
                </a:extLst>
              </p:cNvPr>
              <p:cNvSpPr txBox="1">
                <a:spLocks noRot="1" noChangeAspect="1" noMove="1" noResize="1" noEditPoints="1" noAdjustHandles="1" noChangeArrowheads="1" noChangeShapeType="1" noTextEdit="1"/>
              </p:cNvSpPr>
              <p:nvPr/>
            </p:nvSpPr>
            <p:spPr>
              <a:xfrm>
                <a:off x="6341827" y="4655583"/>
                <a:ext cx="4640880" cy="1985294"/>
              </a:xfrm>
              <a:prstGeom prst="rect">
                <a:avLst/>
              </a:prstGeom>
              <a:blipFill>
                <a:blip r:embed="rId3"/>
                <a:stretch>
                  <a:fillRect l="-2625" t="-3077" r="-394"/>
                </a:stretch>
              </a:blipFill>
            </p:spPr>
            <p:txBody>
              <a:bodyPr/>
              <a:lstStyle/>
              <a:p>
                <a:r>
                  <a:rPr lang="en-GB">
                    <a:noFill/>
                  </a:rPr>
                  <a:t> </a:t>
                </a:r>
              </a:p>
            </p:txBody>
          </p:sp>
        </mc:Fallback>
      </mc:AlternateContent>
      <p:sp>
        <p:nvSpPr>
          <p:cNvPr id="16" name="Espace réservé du contenu 8">
            <a:extLst>
              <a:ext uri="{FF2B5EF4-FFF2-40B4-BE49-F238E27FC236}">
                <a16:creationId xmlns:a16="http://schemas.microsoft.com/office/drawing/2014/main" id="{80FE4284-D4E2-1135-9DB8-3810DDF418B0}"/>
              </a:ext>
            </a:extLst>
          </p:cNvPr>
          <p:cNvSpPr txBox="1">
            <a:spLocks/>
          </p:cNvSpPr>
          <p:nvPr/>
        </p:nvSpPr>
        <p:spPr>
          <a:xfrm>
            <a:off x="317236" y="4396034"/>
            <a:ext cx="4424856" cy="198529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b="0" noProof="0" dirty="0">
                <a:solidFill>
                  <a:schemeClr val="tx1"/>
                </a:solidFill>
              </a:rPr>
              <a:t>An electron disforms the lattice. The ion moves slowly and comes back to its original position long after the electron left.</a:t>
            </a:r>
            <a:br>
              <a:rPr lang="en-GB" b="0" noProof="0" dirty="0">
                <a:solidFill>
                  <a:schemeClr val="tx1"/>
                </a:solidFill>
              </a:rPr>
            </a:br>
            <a:br>
              <a:rPr lang="en-GB" b="0" noProof="0" dirty="0">
                <a:solidFill>
                  <a:schemeClr val="tx1"/>
                </a:solidFill>
              </a:rPr>
            </a:br>
            <a:r>
              <a:rPr lang="en-GB" b="0" noProof="0" dirty="0">
                <a:solidFill>
                  <a:schemeClr val="tx1"/>
                </a:solidFill>
              </a:rPr>
              <a:t>A second electron experiences a dipole moment and is attracted towards the distortion.</a:t>
            </a:r>
          </a:p>
        </p:txBody>
      </p:sp>
      <p:sp>
        <p:nvSpPr>
          <p:cNvPr id="17" name="Espace réservé du contenu 8">
            <a:extLst>
              <a:ext uri="{FF2B5EF4-FFF2-40B4-BE49-F238E27FC236}">
                <a16:creationId xmlns:a16="http://schemas.microsoft.com/office/drawing/2014/main" id="{CA85F3D7-5393-FF30-3F76-502A128FE12E}"/>
              </a:ext>
            </a:extLst>
          </p:cNvPr>
          <p:cNvSpPr txBox="1">
            <a:spLocks/>
          </p:cNvSpPr>
          <p:nvPr/>
        </p:nvSpPr>
        <p:spPr>
          <a:xfrm>
            <a:off x="321531" y="4066631"/>
            <a:ext cx="11328400"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Retardation processes</a:t>
            </a:r>
          </a:p>
        </p:txBody>
      </p:sp>
      <p:sp>
        <p:nvSpPr>
          <p:cNvPr id="18" name="ZoneTexte 17">
            <a:extLst>
              <a:ext uri="{FF2B5EF4-FFF2-40B4-BE49-F238E27FC236}">
                <a16:creationId xmlns:a16="http://schemas.microsoft.com/office/drawing/2014/main" id="{30EFC478-3491-DE9C-0382-98023CE8A219}"/>
              </a:ext>
            </a:extLst>
          </p:cNvPr>
          <p:cNvSpPr txBox="1"/>
          <p:nvPr/>
        </p:nvSpPr>
        <p:spPr>
          <a:xfrm>
            <a:off x="8371742" y="3702929"/>
            <a:ext cx="3528392" cy="307777"/>
          </a:xfrm>
          <a:prstGeom prst="rect">
            <a:avLst/>
          </a:prstGeom>
          <a:noFill/>
        </p:spPr>
        <p:txBody>
          <a:bodyPr wrap="square" rtlCol="0">
            <a:spAutoFit/>
          </a:bodyPr>
          <a:lstStyle/>
          <a:p>
            <a:pPr marL="285750" indent="-285750">
              <a:buFont typeface="Wingdings" panose="05000000000000000000" pitchFamily="2" charset="2"/>
              <a:buChar char="Ø"/>
            </a:pPr>
            <a:r>
              <a:rPr lang="en-GB" sz="1400" i="1" noProof="0" dirty="0"/>
              <a:t>Cooper pairing in real space.</a:t>
            </a:r>
          </a:p>
        </p:txBody>
      </p:sp>
    </p:spTree>
    <p:extLst>
      <p:ext uri="{BB962C8B-B14F-4D97-AF65-F5344CB8AC3E}">
        <p14:creationId xmlns:p14="http://schemas.microsoft.com/office/powerpoint/2010/main" val="223952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build="p"/>
      <p:bldP spid="14" grpId="0"/>
      <p:bldP spid="16"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700C9B-5D61-7D1A-EF5A-2F31EE0B8EF2}"/>
              </a:ext>
            </a:extLst>
          </p:cNvPr>
          <p:cNvSpPr>
            <a:spLocks noGrp="1"/>
          </p:cNvSpPr>
          <p:nvPr>
            <p:ph type="title"/>
          </p:nvPr>
        </p:nvSpPr>
        <p:spPr/>
        <p:txBody>
          <a:bodyPr/>
          <a:lstStyle/>
          <a:p>
            <a:r>
              <a:rPr lang="en-GB" noProof="0" dirty="0"/>
              <a:t>BCS superconductivity</a:t>
            </a:r>
          </a:p>
        </p:txBody>
      </p:sp>
      <p:sp>
        <p:nvSpPr>
          <p:cNvPr id="4" name="Espace réservé du pied de page 3">
            <a:extLst>
              <a:ext uri="{FF2B5EF4-FFF2-40B4-BE49-F238E27FC236}">
                <a16:creationId xmlns:a16="http://schemas.microsoft.com/office/drawing/2014/main" id="{820E9388-AAB1-ECE0-CA97-A8C189BF5AD1}"/>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1330CE32-6D97-1BDA-3EF7-CD464077ADF3}"/>
              </a:ext>
            </a:extLst>
          </p:cNvPr>
          <p:cNvSpPr>
            <a:spLocks noGrp="1"/>
          </p:cNvSpPr>
          <p:nvPr>
            <p:ph type="sldNum" sz="quarter" idx="4"/>
          </p:nvPr>
        </p:nvSpPr>
        <p:spPr/>
        <p:txBody>
          <a:bodyPr/>
          <a:lstStyle/>
          <a:p>
            <a:fld id="{C05EE493-AD2E-4872-B2F6-8F12A747F0A5}" type="slidenum">
              <a:rPr lang="en-GB" noProof="0" smtClean="0"/>
              <a:pPr/>
              <a:t>4</a:t>
            </a:fld>
            <a:endParaRPr lang="en-GB" noProof="0" dirty="0"/>
          </a:p>
        </p:txBody>
      </p:sp>
      <p:sp>
        <p:nvSpPr>
          <p:cNvPr id="6" name="Espace réservé de la date 5">
            <a:extLst>
              <a:ext uri="{FF2B5EF4-FFF2-40B4-BE49-F238E27FC236}">
                <a16:creationId xmlns:a16="http://schemas.microsoft.com/office/drawing/2014/main" id="{C060DAEB-0FCA-7CF6-385B-D893E84D900D}"/>
              </a:ext>
            </a:extLst>
          </p:cNvPr>
          <p:cNvSpPr>
            <a:spLocks noGrp="1"/>
          </p:cNvSpPr>
          <p:nvPr>
            <p:ph type="dt" sz="half" idx="2"/>
          </p:nvPr>
        </p:nvSpPr>
        <p:spPr/>
        <p:txBody>
          <a:bodyPr/>
          <a:lstStyle/>
          <a:p>
            <a:r>
              <a:rPr lang="en-GB" noProof="0" dirty="0"/>
              <a:t>24.02.2025</a:t>
            </a:r>
          </a:p>
        </p:txBody>
      </p:sp>
      <p:pic>
        <p:nvPicPr>
          <p:cNvPr id="8" name="Image 7">
            <a:extLst>
              <a:ext uri="{FF2B5EF4-FFF2-40B4-BE49-F238E27FC236}">
                <a16:creationId xmlns:a16="http://schemas.microsoft.com/office/drawing/2014/main" id="{CD08F493-B41F-9B6D-CAA8-B2C55D6FBE51}"/>
              </a:ext>
            </a:extLst>
          </p:cNvPr>
          <p:cNvPicPr>
            <a:picLocks noChangeAspect="1"/>
          </p:cNvPicPr>
          <p:nvPr/>
        </p:nvPicPr>
        <p:blipFill>
          <a:blip r:embed="rId2"/>
          <a:stretch>
            <a:fillRect/>
          </a:stretch>
        </p:blipFill>
        <p:spPr>
          <a:xfrm>
            <a:off x="1871133" y="2636912"/>
            <a:ext cx="6971316" cy="912250"/>
          </a:xfrm>
          <a:prstGeom prst="rect">
            <a:avLst/>
          </a:prstGeom>
        </p:spPr>
      </p:pic>
      <p:pic>
        <p:nvPicPr>
          <p:cNvPr id="10" name="Image 9">
            <a:extLst>
              <a:ext uri="{FF2B5EF4-FFF2-40B4-BE49-F238E27FC236}">
                <a16:creationId xmlns:a16="http://schemas.microsoft.com/office/drawing/2014/main" id="{A534FAFD-4A32-2EF6-6EE0-A25710056BCC}"/>
              </a:ext>
            </a:extLst>
          </p:cNvPr>
          <p:cNvPicPr>
            <a:picLocks noChangeAspect="1"/>
          </p:cNvPicPr>
          <p:nvPr/>
        </p:nvPicPr>
        <p:blipFill>
          <a:blip r:embed="rId3"/>
          <a:stretch>
            <a:fillRect/>
          </a:stretch>
        </p:blipFill>
        <p:spPr>
          <a:xfrm>
            <a:off x="2035240" y="4046584"/>
            <a:ext cx="1790950" cy="895475"/>
          </a:xfrm>
          <a:prstGeom prst="rect">
            <a:avLst/>
          </a:prstGeom>
        </p:spPr>
      </p:pic>
      <p:pic>
        <p:nvPicPr>
          <p:cNvPr id="14" name="Image 13">
            <a:extLst>
              <a:ext uri="{FF2B5EF4-FFF2-40B4-BE49-F238E27FC236}">
                <a16:creationId xmlns:a16="http://schemas.microsoft.com/office/drawing/2014/main" id="{09B2EE76-FAB5-3622-4E31-B6E890C87030}"/>
              </a:ext>
            </a:extLst>
          </p:cNvPr>
          <p:cNvPicPr>
            <a:picLocks noChangeAspect="1"/>
          </p:cNvPicPr>
          <p:nvPr/>
        </p:nvPicPr>
        <p:blipFill>
          <a:blip r:embed="rId4"/>
          <a:stretch>
            <a:fillRect/>
          </a:stretch>
        </p:blipFill>
        <p:spPr>
          <a:xfrm>
            <a:off x="6727544" y="3953099"/>
            <a:ext cx="2032752" cy="1194024"/>
          </a:xfrm>
          <a:prstGeom prst="rect">
            <a:avLst/>
          </a:prstGeom>
        </p:spPr>
      </p:pic>
      <p:pic>
        <p:nvPicPr>
          <p:cNvPr id="16" name="Image 15">
            <a:extLst>
              <a:ext uri="{FF2B5EF4-FFF2-40B4-BE49-F238E27FC236}">
                <a16:creationId xmlns:a16="http://schemas.microsoft.com/office/drawing/2014/main" id="{662324CD-6D28-5336-7411-73AE2B5A7031}"/>
              </a:ext>
            </a:extLst>
          </p:cNvPr>
          <p:cNvPicPr>
            <a:picLocks noChangeAspect="1"/>
          </p:cNvPicPr>
          <p:nvPr/>
        </p:nvPicPr>
        <p:blipFill>
          <a:blip r:embed="rId5"/>
          <a:stretch>
            <a:fillRect/>
          </a:stretch>
        </p:blipFill>
        <p:spPr>
          <a:xfrm>
            <a:off x="1857000" y="5515162"/>
            <a:ext cx="7325747" cy="771633"/>
          </a:xfrm>
          <a:prstGeom prst="rect">
            <a:avLst/>
          </a:prstGeom>
        </p:spPr>
      </p:pic>
      <p:sp>
        <p:nvSpPr>
          <p:cNvPr id="19" name="ZoneTexte 18">
            <a:extLst>
              <a:ext uri="{FF2B5EF4-FFF2-40B4-BE49-F238E27FC236}">
                <a16:creationId xmlns:a16="http://schemas.microsoft.com/office/drawing/2014/main" id="{C9D80412-D032-23EA-6219-223DB3C6DF09}"/>
              </a:ext>
            </a:extLst>
          </p:cNvPr>
          <p:cNvSpPr txBox="1"/>
          <p:nvPr/>
        </p:nvSpPr>
        <p:spPr>
          <a:xfrm>
            <a:off x="523072" y="2339588"/>
            <a:ext cx="3744416" cy="369332"/>
          </a:xfrm>
          <a:prstGeom prst="rect">
            <a:avLst/>
          </a:prstGeom>
          <a:noFill/>
        </p:spPr>
        <p:txBody>
          <a:bodyPr wrap="square" rtlCol="0">
            <a:spAutoFit/>
          </a:bodyPr>
          <a:lstStyle/>
          <a:p>
            <a:r>
              <a:rPr lang="en-GB" noProof="0" dirty="0"/>
              <a:t>Effective e-e interaction:</a:t>
            </a:r>
          </a:p>
        </p:txBody>
      </p:sp>
      <p:sp>
        <p:nvSpPr>
          <p:cNvPr id="20" name="ZoneTexte 19">
            <a:extLst>
              <a:ext uri="{FF2B5EF4-FFF2-40B4-BE49-F238E27FC236}">
                <a16:creationId xmlns:a16="http://schemas.microsoft.com/office/drawing/2014/main" id="{2AA38E47-63FD-4E75-9187-9995B24BE269}"/>
              </a:ext>
            </a:extLst>
          </p:cNvPr>
          <p:cNvSpPr txBox="1"/>
          <p:nvPr/>
        </p:nvSpPr>
        <p:spPr>
          <a:xfrm>
            <a:off x="523072" y="3613207"/>
            <a:ext cx="3744416" cy="369332"/>
          </a:xfrm>
          <a:prstGeom prst="rect">
            <a:avLst/>
          </a:prstGeom>
          <a:noFill/>
        </p:spPr>
        <p:txBody>
          <a:bodyPr wrap="square" rtlCol="0">
            <a:spAutoFit/>
          </a:bodyPr>
          <a:lstStyle/>
          <a:p>
            <a:r>
              <a:rPr lang="en-GB" noProof="0" dirty="0"/>
              <a:t>Mean-field approach:</a:t>
            </a:r>
          </a:p>
        </p:txBody>
      </p:sp>
      <p:sp>
        <p:nvSpPr>
          <p:cNvPr id="21" name="ZoneTexte 20">
            <a:extLst>
              <a:ext uri="{FF2B5EF4-FFF2-40B4-BE49-F238E27FC236}">
                <a16:creationId xmlns:a16="http://schemas.microsoft.com/office/drawing/2014/main" id="{C81F07D2-852F-FFF9-638B-B43E08A52776}"/>
              </a:ext>
            </a:extLst>
          </p:cNvPr>
          <p:cNvSpPr txBox="1"/>
          <p:nvPr/>
        </p:nvSpPr>
        <p:spPr>
          <a:xfrm>
            <a:off x="523072" y="5197383"/>
            <a:ext cx="3744416" cy="369332"/>
          </a:xfrm>
          <a:prstGeom prst="rect">
            <a:avLst/>
          </a:prstGeom>
          <a:noFill/>
        </p:spPr>
        <p:txBody>
          <a:bodyPr wrap="square" rtlCol="0">
            <a:spAutoFit/>
          </a:bodyPr>
          <a:lstStyle/>
          <a:p>
            <a:r>
              <a:rPr lang="en-GB" noProof="0" dirty="0"/>
              <a:t>Cumbersome result:</a:t>
            </a:r>
          </a:p>
        </p:txBody>
      </p:sp>
      <p:sp>
        <p:nvSpPr>
          <p:cNvPr id="22" name="ZoneTexte 21">
            <a:extLst>
              <a:ext uri="{FF2B5EF4-FFF2-40B4-BE49-F238E27FC236}">
                <a16:creationId xmlns:a16="http://schemas.microsoft.com/office/drawing/2014/main" id="{A0ED7E5F-1F66-D956-B786-8707EB192B86}"/>
              </a:ext>
            </a:extLst>
          </p:cNvPr>
          <p:cNvSpPr txBox="1"/>
          <p:nvPr/>
        </p:nvSpPr>
        <p:spPr>
          <a:xfrm>
            <a:off x="479376" y="1340768"/>
            <a:ext cx="8928992" cy="646331"/>
          </a:xfrm>
          <a:prstGeom prst="rect">
            <a:avLst/>
          </a:prstGeom>
          <a:noFill/>
        </p:spPr>
        <p:txBody>
          <a:bodyPr wrap="square" rtlCol="0">
            <a:spAutoFit/>
          </a:bodyPr>
          <a:lstStyle/>
          <a:p>
            <a:r>
              <a:rPr lang="en-GB" i="1" noProof="0" dirty="0"/>
              <a:t>Goal of the formulas: present </a:t>
            </a:r>
            <a:r>
              <a:rPr lang="en-GB" i="1" u="sng" noProof="0" dirty="0">
                <a:uFill>
                  <a:solidFill>
                    <a:schemeClr val="accent2"/>
                  </a:solidFill>
                </a:uFill>
              </a:rPr>
              <a:t>central concepts</a:t>
            </a:r>
            <a:r>
              <a:rPr lang="en-GB" i="1" noProof="0" dirty="0"/>
              <a:t> that follow from the mean field approach of the effective e-e interaction. </a:t>
            </a:r>
          </a:p>
        </p:txBody>
      </p:sp>
      <mc:AlternateContent xmlns:mc="http://schemas.openxmlformats.org/markup-compatibility/2006" xmlns:a14="http://schemas.microsoft.com/office/drawing/2010/main">
        <mc:Choice Requires="a14">
          <p:sp>
            <p:nvSpPr>
              <p:cNvPr id="23" name="ZoneTexte 22">
                <a:extLst>
                  <a:ext uri="{FF2B5EF4-FFF2-40B4-BE49-F238E27FC236}">
                    <a16:creationId xmlns:a16="http://schemas.microsoft.com/office/drawing/2014/main" id="{FBA4E6B5-1871-8721-F392-0BFB76A73CD5}"/>
                  </a:ext>
                </a:extLst>
              </p:cNvPr>
              <p:cNvSpPr txBox="1"/>
              <p:nvPr/>
            </p:nvSpPr>
            <p:spPr>
              <a:xfrm>
                <a:off x="4853909" y="4206883"/>
                <a:ext cx="2592288" cy="369332"/>
              </a:xfrm>
              <a:prstGeom prst="rect">
                <a:avLst/>
              </a:prstGeom>
              <a:noFill/>
            </p:spPr>
            <p:txBody>
              <a:bodyPr wrap="square" rtlCol="0">
                <a:spAutoFit/>
              </a:bodyPr>
              <a:lstStyle/>
              <a:p>
                <a14:m>
                  <m:oMath xmlns:m="http://schemas.openxmlformats.org/officeDocument/2006/math">
                    <m:r>
                      <a:rPr lang="en-GB" b="0" i="1" noProof="0" smtClean="0">
                        <a:latin typeface="Cambria Math" panose="02040503050406030204" pitchFamily="18" charset="0"/>
                      </a:rPr>
                      <m:t>→</m:t>
                    </m:r>
                  </m:oMath>
                </a14:m>
                <a:r>
                  <a:rPr lang="en-GB" noProof="0" dirty="0"/>
                  <a:t> </a:t>
                </a:r>
                <a:r>
                  <a:rPr lang="en-GB" u="sng" noProof="0" dirty="0">
                    <a:uFill>
                      <a:solidFill>
                        <a:schemeClr val="accent2"/>
                      </a:solidFill>
                    </a:uFill>
                  </a:rPr>
                  <a:t>Energy gap</a:t>
                </a:r>
                <a:r>
                  <a:rPr lang="en-GB" noProof="0" dirty="0"/>
                  <a:t>:</a:t>
                </a:r>
              </a:p>
            </p:txBody>
          </p:sp>
        </mc:Choice>
        <mc:Fallback xmlns="">
          <p:sp>
            <p:nvSpPr>
              <p:cNvPr id="23" name="ZoneTexte 22">
                <a:extLst>
                  <a:ext uri="{FF2B5EF4-FFF2-40B4-BE49-F238E27FC236}">
                    <a16:creationId xmlns:a16="http://schemas.microsoft.com/office/drawing/2014/main" id="{FBA4E6B5-1871-8721-F392-0BFB76A73CD5}"/>
                  </a:ext>
                </a:extLst>
              </p:cNvPr>
              <p:cNvSpPr txBox="1">
                <a:spLocks noRot="1" noChangeAspect="1" noMove="1" noResize="1" noEditPoints="1" noAdjustHandles="1" noChangeArrowheads="1" noChangeShapeType="1" noTextEdit="1"/>
              </p:cNvSpPr>
              <p:nvPr/>
            </p:nvSpPr>
            <p:spPr>
              <a:xfrm>
                <a:off x="4853909" y="4206883"/>
                <a:ext cx="2592288" cy="369332"/>
              </a:xfrm>
              <a:prstGeom prst="rect">
                <a:avLst/>
              </a:prstGeom>
              <a:blipFill>
                <a:blip r:embed="rId6"/>
                <a:stretch>
                  <a:fillRect t="-8197" b="-24590"/>
                </a:stretch>
              </a:blipFill>
            </p:spPr>
            <p:txBody>
              <a:bodyPr/>
              <a:lstStyle/>
              <a:p>
                <a:r>
                  <a:rPr lang="en-GB">
                    <a:noFill/>
                  </a:rPr>
                  <a:t> </a:t>
                </a:r>
              </a:p>
            </p:txBody>
          </p:sp>
        </mc:Fallback>
      </mc:AlternateContent>
      <p:cxnSp>
        <p:nvCxnSpPr>
          <p:cNvPr id="25" name="Connecteur droit 24">
            <a:extLst>
              <a:ext uri="{FF2B5EF4-FFF2-40B4-BE49-F238E27FC236}">
                <a16:creationId xmlns:a16="http://schemas.microsoft.com/office/drawing/2014/main" id="{9B035AE7-D2C3-5379-A396-F98A20872EF8}"/>
              </a:ext>
            </a:extLst>
          </p:cNvPr>
          <p:cNvCxnSpPr/>
          <p:nvPr/>
        </p:nvCxnSpPr>
        <p:spPr>
          <a:xfrm>
            <a:off x="5663952" y="3284984"/>
            <a:ext cx="432048"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042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5B43A-8142-2D2C-2D2A-0A734F72CB8E}"/>
            </a:ext>
          </a:extLst>
        </p:cNvPr>
        <p:cNvGrpSpPr/>
        <p:nvPr/>
      </p:nvGrpSpPr>
      <p:grpSpPr>
        <a:xfrm>
          <a:off x="0" y="0"/>
          <a:ext cx="0" cy="0"/>
          <a:chOff x="0" y="0"/>
          <a:chExt cx="0" cy="0"/>
        </a:xfrm>
      </p:grpSpPr>
      <p:pic>
        <p:nvPicPr>
          <p:cNvPr id="11" name="Image 10">
            <a:extLst>
              <a:ext uri="{FF2B5EF4-FFF2-40B4-BE49-F238E27FC236}">
                <a16:creationId xmlns:a16="http://schemas.microsoft.com/office/drawing/2014/main" id="{F4AD06FC-569A-65DC-B97F-4B4319A0A7BA}"/>
              </a:ext>
            </a:extLst>
          </p:cNvPr>
          <p:cNvPicPr>
            <a:picLocks noChangeAspect="1"/>
          </p:cNvPicPr>
          <p:nvPr/>
        </p:nvPicPr>
        <p:blipFill>
          <a:blip r:embed="rId2"/>
          <a:stretch>
            <a:fillRect/>
          </a:stretch>
        </p:blipFill>
        <p:spPr>
          <a:xfrm>
            <a:off x="3647728" y="2634384"/>
            <a:ext cx="3422472" cy="1507697"/>
          </a:xfrm>
          <a:prstGeom prst="rect">
            <a:avLst/>
          </a:prstGeom>
        </p:spPr>
      </p:pic>
      <p:sp>
        <p:nvSpPr>
          <p:cNvPr id="2" name="Titre 1">
            <a:extLst>
              <a:ext uri="{FF2B5EF4-FFF2-40B4-BE49-F238E27FC236}">
                <a16:creationId xmlns:a16="http://schemas.microsoft.com/office/drawing/2014/main" id="{20D19712-B0A0-198F-DDCA-03C673754C59}"/>
              </a:ext>
            </a:extLst>
          </p:cNvPr>
          <p:cNvSpPr>
            <a:spLocks noGrp="1"/>
          </p:cNvSpPr>
          <p:nvPr>
            <p:ph type="title"/>
          </p:nvPr>
        </p:nvSpPr>
        <p:spPr/>
        <p:txBody>
          <a:bodyPr/>
          <a:lstStyle/>
          <a:p>
            <a:r>
              <a:rPr lang="en-GB" noProof="0" dirty="0"/>
              <a:t>BCS superconductivity</a:t>
            </a:r>
          </a:p>
        </p:txBody>
      </p:sp>
      <p:sp>
        <p:nvSpPr>
          <p:cNvPr id="4" name="Espace réservé du pied de page 3">
            <a:extLst>
              <a:ext uri="{FF2B5EF4-FFF2-40B4-BE49-F238E27FC236}">
                <a16:creationId xmlns:a16="http://schemas.microsoft.com/office/drawing/2014/main" id="{8CC2617E-E785-7E39-BCCA-9AF915A4C1B1}"/>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2C7C5109-BBC7-2EEF-03C6-44950134A712}"/>
              </a:ext>
            </a:extLst>
          </p:cNvPr>
          <p:cNvSpPr>
            <a:spLocks noGrp="1"/>
          </p:cNvSpPr>
          <p:nvPr>
            <p:ph type="sldNum" sz="quarter" idx="4"/>
          </p:nvPr>
        </p:nvSpPr>
        <p:spPr/>
        <p:txBody>
          <a:bodyPr/>
          <a:lstStyle/>
          <a:p>
            <a:fld id="{C05EE493-AD2E-4872-B2F6-8F12A747F0A5}" type="slidenum">
              <a:rPr lang="en-GB" noProof="0" smtClean="0"/>
              <a:pPr/>
              <a:t>5</a:t>
            </a:fld>
            <a:endParaRPr lang="en-GB" noProof="0" dirty="0"/>
          </a:p>
        </p:txBody>
      </p:sp>
      <p:sp>
        <p:nvSpPr>
          <p:cNvPr id="6" name="Espace réservé de la date 5">
            <a:extLst>
              <a:ext uri="{FF2B5EF4-FFF2-40B4-BE49-F238E27FC236}">
                <a16:creationId xmlns:a16="http://schemas.microsoft.com/office/drawing/2014/main" id="{BFD404A5-C236-EFAB-C291-467F411CB8EE}"/>
              </a:ext>
            </a:extLst>
          </p:cNvPr>
          <p:cNvSpPr>
            <a:spLocks noGrp="1"/>
          </p:cNvSpPr>
          <p:nvPr>
            <p:ph type="dt" sz="half" idx="2"/>
          </p:nvPr>
        </p:nvSpPr>
        <p:spPr/>
        <p:txBody>
          <a:bodyPr/>
          <a:lstStyle/>
          <a:p>
            <a:r>
              <a:rPr lang="en-GB" noProof="0" dirty="0"/>
              <a:t>24.02.2025</a:t>
            </a:r>
          </a:p>
        </p:txBody>
      </p:sp>
      <p:sp>
        <p:nvSpPr>
          <p:cNvPr id="19" name="ZoneTexte 18">
            <a:extLst>
              <a:ext uri="{FF2B5EF4-FFF2-40B4-BE49-F238E27FC236}">
                <a16:creationId xmlns:a16="http://schemas.microsoft.com/office/drawing/2014/main" id="{68EE5C36-892E-5963-90A4-88C557C87295}"/>
              </a:ext>
            </a:extLst>
          </p:cNvPr>
          <p:cNvSpPr txBox="1"/>
          <p:nvPr/>
        </p:nvSpPr>
        <p:spPr>
          <a:xfrm>
            <a:off x="551384" y="1052736"/>
            <a:ext cx="6264696" cy="369332"/>
          </a:xfrm>
          <a:prstGeom prst="rect">
            <a:avLst/>
          </a:prstGeom>
          <a:noFill/>
        </p:spPr>
        <p:txBody>
          <a:bodyPr wrap="square" rtlCol="0">
            <a:spAutoFit/>
          </a:bodyPr>
          <a:lstStyle/>
          <a:p>
            <a:r>
              <a:rPr lang="en-GB" noProof="0" dirty="0"/>
              <a:t>Idea: rotate the basis to eliminate terms</a:t>
            </a:r>
          </a:p>
        </p:txBody>
      </p:sp>
      <p:sp>
        <p:nvSpPr>
          <p:cNvPr id="20" name="ZoneTexte 19">
            <a:extLst>
              <a:ext uri="{FF2B5EF4-FFF2-40B4-BE49-F238E27FC236}">
                <a16:creationId xmlns:a16="http://schemas.microsoft.com/office/drawing/2014/main" id="{3CF42B42-B262-32C4-7C27-61C010C54250}"/>
              </a:ext>
            </a:extLst>
          </p:cNvPr>
          <p:cNvSpPr txBox="1"/>
          <p:nvPr/>
        </p:nvSpPr>
        <p:spPr>
          <a:xfrm>
            <a:off x="551384" y="2339588"/>
            <a:ext cx="3744416" cy="369332"/>
          </a:xfrm>
          <a:prstGeom prst="rect">
            <a:avLst/>
          </a:prstGeom>
          <a:noFill/>
        </p:spPr>
        <p:txBody>
          <a:bodyPr wrap="square" rtlCol="0">
            <a:spAutoFit/>
          </a:bodyPr>
          <a:lstStyle/>
          <a:p>
            <a:r>
              <a:rPr lang="en-GB" noProof="0" dirty="0"/>
              <a:t>The well-known </a:t>
            </a:r>
            <a:r>
              <a:rPr lang="en-GB" u="sng" noProof="0" dirty="0">
                <a:uFill>
                  <a:solidFill>
                    <a:schemeClr val="accent2"/>
                  </a:solidFill>
                </a:uFill>
              </a:rPr>
              <a:t>coherence factors</a:t>
            </a:r>
          </a:p>
        </p:txBody>
      </p:sp>
      <p:sp>
        <p:nvSpPr>
          <p:cNvPr id="21" name="ZoneTexte 20">
            <a:extLst>
              <a:ext uri="{FF2B5EF4-FFF2-40B4-BE49-F238E27FC236}">
                <a16:creationId xmlns:a16="http://schemas.microsoft.com/office/drawing/2014/main" id="{12BEF45E-AD37-3ACF-BBB3-E7D010CAC600}"/>
              </a:ext>
            </a:extLst>
          </p:cNvPr>
          <p:cNvSpPr txBox="1"/>
          <p:nvPr/>
        </p:nvSpPr>
        <p:spPr>
          <a:xfrm>
            <a:off x="551384" y="4139788"/>
            <a:ext cx="3744416" cy="369332"/>
          </a:xfrm>
          <a:prstGeom prst="rect">
            <a:avLst/>
          </a:prstGeom>
          <a:noFill/>
        </p:spPr>
        <p:txBody>
          <a:bodyPr wrap="square" rtlCol="0">
            <a:spAutoFit/>
          </a:bodyPr>
          <a:lstStyle/>
          <a:p>
            <a:r>
              <a:rPr lang="en-GB" noProof="0" dirty="0"/>
              <a:t>Superconductivity in mean field:</a:t>
            </a:r>
          </a:p>
        </p:txBody>
      </p:sp>
      <p:pic>
        <p:nvPicPr>
          <p:cNvPr id="7" name="Image 6">
            <a:extLst>
              <a:ext uri="{FF2B5EF4-FFF2-40B4-BE49-F238E27FC236}">
                <a16:creationId xmlns:a16="http://schemas.microsoft.com/office/drawing/2014/main" id="{3307C6CF-6970-5EFD-BD65-08E62509D787}"/>
              </a:ext>
            </a:extLst>
          </p:cNvPr>
          <p:cNvPicPr>
            <a:picLocks noChangeAspect="1"/>
          </p:cNvPicPr>
          <p:nvPr/>
        </p:nvPicPr>
        <p:blipFill>
          <a:blip r:embed="rId3"/>
          <a:stretch>
            <a:fillRect/>
          </a:stretch>
        </p:blipFill>
        <p:spPr>
          <a:xfrm>
            <a:off x="3359696" y="1477452"/>
            <a:ext cx="4135711" cy="770475"/>
          </a:xfrm>
          <a:prstGeom prst="rect">
            <a:avLst/>
          </a:prstGeom>
        </p:spPr>
      </p:pic>
      <p:pic>
        <p:nvPicPr>
          <p:cNvPr id="13" name="Image 12">
            <a:extLst>
              <a:ext uri="{FF2B5EF4-FFF2-40B4-BE49-F238E27FC236}">
                <a16:creationId xmlns:a16="http://schemas.microsoft.com/office/drawing/2014/main" id="{89ECBC6E-0F2C-E74F-361A-98F2A36DD4FF}"/>
              </a:ext>
            </a:extLst>
          </p:cNvPr>
          <p:cNvPicPr>
            <a:picLocks noChangeAspect="1"/>
          </p:cNvPicPr>
          <p:nvPr/>
        </p:nvPicPr>
        <p:blipFill>
          <a:blip r:embed="rId4"/>
          <a:stretch>
            <a:fillRect/>
          </a:stretch>
        </p:blipFill>
        <p:spPr>
          <a:xfrm>
            <a:off x="2927648" y="4485687"/>
            <a:ext cx="5184576" cy="1465082"/>
          </a:xfrm>
          <a:prstGeom prst="rect">
            <a:avLst/>
          </a:prstGeom>
        </p:spPr>
      </p:pic>
      <p:pic>
        <p:nvPicPr>
          <p:cNvPr id="17" name="Image 16">
            <a:extLst>
              <a:ext uri="{FF2B5EF4-FFF2-40B4-BE49-F238E27FC236}">
                <a16:creationId xmlns:a16="http://schemas.microsoft.com/office/drawing/2014/main" id="{DA69A9F5-DA10-528F-E8D1-7749D74754B8}"/>
              </a:ext>
            </a:extLst>
          </p:cNvPr>
          <p:cNvPicPr>
            <a:picLocks noChangeAspect="1"/>
          </p:cNvPicPr>
          <p:nvPr/>
        </p:nvPicPr>
        <p:blipFill>
          <a:blip r:embed="rId5"/>
          <a:stretch>
            <a:fillRect/>
          </a:stretch>
        </p:blipFill>
        <p:spPr>
          <a:xfrm>
            <a:off x="9048328" y="4725144"/>
            <a:ext cx="2254116" cy="383498"/>
          </a:xfrm>
          <a:prstGeom prst="rect">
            <a:avLst/>
          </a:prstGeom>
        </p:spPr>
      </p:pic>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4E406973-9871-B211-624C-E6C4D6B5F400}"/>
                  </a:ext>
                </a:extLst>
              </p:cNvPr>
              <p:cNvSpPr txBox="1"/>
              <p:nvPr/>
            </p:nvSpPr>
            <p:spPr>
              <a:xfrm>
                <a:off x="551384" y="5939988"/>
                <a:ext cx="6048672" cy="369332"/>
              </a:xfrm>
              <a:prstGeom prst="rect">
                <a:avLst/>
              </a:prstGeom>
              <a:noFill/>
            </p:spPr>
            <p:txBody>
              <a:bodyPr wrap="square" rtlCol="0">
                <a:spAutoFit/>
              </a:bodyPr>
              <a:lstStyle/>
              <a:p>
                <a:r>
                  <a:rPr lang="en-GB" noProof="0" dirty="0"/>
                  <a:t>And allows us to find a self consistent Eq. for the gap </a:t>
                </a:r>
                <a14:m>
                  <m:oMath xmlns:m="http://schemas.openxmlformats.org/officeDocument/2006/math">
                    <m:sSub>
                      <m:sSubPr>
                        <m:ctrlPr>
                          <a:rPr lang="en-GB" i="1" noProof="0" smtClean="0">
                            <a:latin typeface="Cambria Math" panose="02040503050406030204" pitchFamily="18" charset="0"/>
                            <a:ea typeface="Cambria Math" panose="02040503050406030204" pitchFamily="18" charset="0"/>
                          </a:rPr>
                        </m:ctrlPr>
                      </m:sSubPr>
                      <m:e>
                        <m:r>
                          <a:rPr lang="en-GB" i="1" noProof="0" smtClean="0">
                            <a:latin typeface="Cambria Math" panose="02040503050406030204" pitchFamily="18" charset="0"/>
                            <a:ea typeface="Cambria Math" panose="02040503050406030204" pitchFamily="18" charset="0"/>
                          </a:rPr>
                          <m:t>∆</m:t>
                        </m:r>
                      </m:e>
                      <m:sub>
                        <m:r>
                          <a:rPr lang="en-GB" b="1" i="1" noProof="0" smtClean="0">
                            <a:latin typeface="Cambria Math" panose="02040503050406030204" pitchFamily="18" charset="0"/>
                            <a:ea typeface="Cambria Math" panose="02040503050406030204" pitchFamily="18" charset="0"/>
                          </a:rPr>
                          <m:t>𝒌</m:t>
                        </m:r>
                      </m:sub>
                    </m:sSub>
                  </m:oMath>
                </a14:m>
                <a:r>
                  <a:rPr lang="en-GB" noProof="0" dirty="0"/>
                  <a:t>.</a:t>
                </a:r>
              </a:p>
            </p:txBody>
          </p:sp>
        </mc:Choice>
        <mc:Fallback xmlns="">
          <p:sp>
            <p:nvSpPr>
              <p:cNvPr id="18" name="ZoneTexte 17">
                <a:extLst>
                  <a:ext uri="{FF2B5EF4-FFF2-40B4-BE49-F238E27FC236}">
                    <a16:creationId xmlns:a16="http://schemas.microsoft.com/office/drawing/2014/main" id="{4E406973-9871-B211-624C-E6C4D6B5F400}"/>
                  </a:ext>
                </a:extLst>
              </p:cNvPr>
              <p:cNvSpPr txBox="1">
                <a:spLocks noRot="1" noChangeAspect="1" noMove="1" noResize="1" noEditPoints="1" noAdjustHandles="1" noChangeArrowheads="1" noChangeShapeType="1" noTextEdit="1"/>
              </p:cNvSpPr>
              <p:nvPr/>
            </p:nvSpPr>
            <p:spPr>
              <a:xfrm>
                <a:off x="551384" y="5939988"/>
                <a:ext cx="6048672" cy="369332"/>
              </a:xfrm>
              <a:prstGeom prst="rect">
                <a:avLst/>
              </a:prstGeom>
              <a:blipFill>
                <a:blip r:embed="rId6"/>
                <a:stretch>
                  <a:fillRect l="-806" t="-8197" b="-24590"/>
                </a:stretch>
              </a:blipFill>
            </p:spPr>
            <p:txBody>
              <a:bodyPr/>
              <a:lstStyle/>
              <a:p>
                <a:r>
                  <a:rPr lang="en-GB">
                    <a:noFill/>
                  </a:rPr>
                  <a:t> </a:t>
                </a:r>
              </a:p>
            </p:txBody>
          </p:sp>
        </mc:Fallback>
      </mc:AlternateContent>
    </p:spTree>
    <p:extLst>
      <p:ext uri="{BB962C8B-B14F-4D97-AF65-F5344CB8AC3E}">
        <p14:creationId xmlns:p14="http://schemas.microsoft.com/office/powerpoint/2010/main" val="87736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re 1">
                <a:extLst>
                  <a:ext uri="{FF2B5EF4-FFF2-40B4-BE49-F238E27FC236}">
                    <a16:creationId xmlns:a16="http://schemas.microsoft.com/office/drawing/2014/main" id="{12221BBD-75B6-6789-E2A3-4C10E1C30AB4}"/>
                  </a:ext>
                </a:extLst>
              </p:cNvPr>
              <p:cNvSpPr>
                <a:spLocks noGrp="1"/>
              </p:cNvSpPr>
              <p:nvPr>
                <p:ph type="title"/>
              </p:nvPr>
            </p:nvSpPr>
            <p:spPr/>
            <p:txBody>
              <a:bodyPr/>
              <a:lstStyle/>
              <a:p>
                <a:r>
                  <a:rPr lang="en-GB" noProof="0" dirty="0"/>
                  <a:t>BCS </a:t>
                </a:r>
                <a14:m>
                  <m:oMath xmlns:m="http://schemas.openxmlformats.org/officeDocument/2006/math">
                    <m:r>
                      <a:rPr lang="en-GB" b="1" i="1" noProof="0" smtClean="0">
                        <a:latin typeface="Cambria Math" panose="02040503050406030204" pitchFamily="18" charset="0"/>
                      </a:rPr>
                      <m:t>→</m:t>
                    </m:r>
                  </m:oMath>
                </a14:m>
                <a:r>
                  <a:rPr lang="en-GB" noProof="0" dirty="0"/>
                  <a:t> Generalization: </a:t>
                </a:r>
                <a14:m>
                  <m:oMath xmlns:m="http://schemas.openxmlformats.org/officeDocument/2006/math">
                    <m:r>
                      <a:rPr lang="en-GB" i="1" noProof="0" smtClean="0">
                        <a:latin typeface="Cambria Math" panose="02040503050406030204" pitchFamily="18" charset="0"/>
                      </a:rPr>
                      <m:t>𝑠</m:t>
                    </m:r>
                  </m:oMath>
                </a14:m>
                <a:r>
                  <a:rPr lang="en-GB" noProof="0" dirty="0"/>
                  <a:t>-wave, </a:t>
                </a:r>
                <a14:m>
                  <m:oMath xmlns:m="http://schemas.openxmlformats.org/officeDocument/2006/math">
                    <m:r>
                      <a:rPr lang="en-GB" i="1" noProof="0" smtClean="0">
                        <a:latin typeface="Cambria Math" panose="02040503050406030204" pitchFamily="18" charset="0"/>
                      </a:rPr>
                      <m:t>𝑑</m:t>
                    </m:r>
                  </m:oMath>
                </a14:m>
                <a:r>
                  <a:rPr lang="en-GB" noProof="0" dirty="0"/>
                  <a:t>-wave</a:t>
                </a:r>
              </a:p>
            </p:txBody>
          </p:sp>
        </mc:Choice>
        <mc:Fallback xmlns="">
          <p:sp>
            <p:nvSpPr>
              <p:cNvPr id="2" name="Titre 1">
                <a:extLst>
                  <a:ext uri="{FF2B5EF4-FFF2-40B4-BE49-F238E27FC236}">
                    <a16:creationId xmlns:a16="http://schemas.microsoft.com/office/drawing/2014/main" id="{12221BBD-75B6-6789-E2A3-4C10E1C30AB4}"/>
                  </a:ext>
                </a:extLst>
              </p:cNvPr>
              <p:cNvSpPr>
                <a:spLocks noGrp="1" noRot="1" noChangeAspect="1" noMove="1" noResize="1" noEditPoints="1" noAdjustHandles="1" noChangeArrowheads="1" noChangeShapeType="1" noTextEdit="1"/>
              </p:cNvSpPr>
              <p:nvPr>
                <p:ph type="title"/>
              </p:nvPr>
            </p:nvSpPr>
            <p:spPr>
              <a:blipFill>
                <a:blip r:embed="rId2"/>
                <a:stretch>
                  <a:fillRect l="-1876" t="-11538"/>
                </a:stretch>
              </a:blipFill>
            </p:spPr>
            <p:txBody>
              <a:bodyPr/>
              <a:lstStyle/>
              <a:p>
                <a:r>
                  <a:rPr lang="en-GB">
                    <a:noFill/>
                  </a:rPr>
                  <a:t> </a:t>
                </a:r>
              </a:p>
            </p:txBody>
          </p:sp>
        </mc:Fallback>
      </mc:AlternateContent>
      <p:pic>
        <p:nvPicPr>
          <p:cNvPr id="8" name="Espace réservé du contenu 7">
            <a:extLst>
              <a:ext uri="{FF2B5EF4-FFF2-40B4-BE49-F238E27FC236}">
                <a16:creationId xmlns:a16="http://schemas.microsoft.com/office/drawing/2014/main" id="{4F6CE171-0D15-FCCE-0D3D-95184F869518}"/>
              </a:ext>
            </a:extLst>
          </p:cNvPr>
          <p:cNvPicPr>
            <a:picLocks noGrp="1" noChangeAspect="1"/>
          </p:cNvPicPr>
          <p:nvPr>
            <p:ph idx="1"/>
          </p:nvPr>
        </p:nvPicPr>
        <p:blipFill>
          <a:blip r:embed="rId3"/>
          <a:stretch>
            <a:fillRect/>
          </a:stretch>
        </p:blipFill>
        <p:spPr>
          <a:xfrm>
            <a:off x="4807944" y="1499746"/>
            <a:ext cx="6494783" cy="2448272"/>
          </a:xfrm>
        </p:spPr>
      </p:pic>
      <p:sp>
        <p:nvSpPr>
          <p:cNvPr id="4" name="Espace réservé du pied de page 3">
            <a:extLst>
              <a:ext uri="{FF2B5EF4-FFF2-40B4-BE49-F238E27FC236}">
                <a16:creationId xmlns:a16="http://schemas.microsoft.com/office/drawing/2014/main" id="{54D3CCF4-C3AB-EE2C-1635-BE36A36730DF}"/>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BD085370-2BBC-AE0B-68C2-62B945F1629D}"/>
              </a:ext>
            </a:extLst>
          </p:cNvPr>
          <p:cNvSpPr>
            <a:spLocks noGrp="1"/>
          </p:cNvSpPr>
          <p:nvPr>
            <p:ph type="sldNum" sz="quarter" idx="4"/>
          </p:nvPr>
        </p:nvSpPr>
        <p:spPr/>
        <p:txBody>
          <a:bodyPr/>
          <a:lstStyle/>
          <a:p>
            <a:fld id="{C05EE493-AD2E-4872-B2F6-8F12A747F0A5}" type="slidenum">
              <a:rPr lang="en-GB" noProof="0" smtClean="0"/>
              <a:pPr/>
              <a:t>6</a:t>
            </a:fld>
            <a:endParaRPr lang="en-GB" noProof="0" dirty="0"/>
          </a:p>
        </p:txBody>
      </p:sp>
      <p:sp>
        <p:nvSpPr>
          <p:cNvPr id="6" name="Espace réservé de la date 5">
            <a:extLst>
              <a:ext uri="{FF2B5EF4-FFF2-40B4-BE49-F238E27FC236}">
                <a16:creationId xmlns:a16="http://schemas.microsoft.com/office/drawing/2014/main" id="{74C68D7D-9BD5-2613-57B4-545444BB7B8D}"/>
              </a:ext>
            </a:extLst>
          </p:cNvPr>
          <p:cNvSpPr>
            <a:spLocks noGrp="1"/>
          </p:cNvSpPr>
          <p:nvPr>
            <p:ph type="dt" sz="half" idx="2"/>
          </p:nvPr>
        </p:nvSpPr>
        <p:spPr/>
        <p:txBody>
          <a:bodyPr/>
          <a:lstStyle/>
          <a:p>
            <a:r>
              <a:rPr lang="en-GB" noProof="0" dirty="0"/>
              <a:t>24.02.2025</a:t>
            </a:r>
          </a:p>
        </p:txBody>
      </p:sp>
      <p:pic>
        <p:nvPicPr>
          <p:cNvPr id="10" name="Image 9">
            <a:extLst>
              <a:ext uri="{FF2B5EF4-FFF2-40B4-BE49-F238E27FC236}">
                <a16:creationId xmlns:a16="http://schemas.microsoft.com/office/drawing/2014/main" id="{4EBBE40C-369D-28E0-FAF6-B10310D6A08C}"/>
              </a:ext>
            </a:extLst>
          </p:cNvPr>
          <p:cNvPicPr>
            <a:picLocks noChangeAspect="1"/>
          </p:cNvPicPr>
          <p:nvPr/>
        </p:nvPicPr>
        <p:blipFill>
          <a:blip r:embed="rId4"/>
          <a:stretch>
            <a:fillRect/>
          </a:stretch>
        </p:blipFill>
        <p:spPr>
          <a:xfrm>
            <a:off x="858418" y="1384068"/>
            <a:ext cx="2797303" cy="605833"/>
          </a:xfrm>
          <a:prstGeom prst="rect">
            <a:avLst/>
          </a:prstGeom>
        </p:spPr>
      </p:pic>
      <p:pic>
        <p:nvPicPr>
          <p:cNvPr id="14" name="Image 13">
            <a:extLst>
              <a:ext uri="{FF2B5EF4-FFF2-40B4-BE49-F238E27FC236}">
                <a16:creationId xmlns:a16="http://schemas.microsoft.com/office/drawing/2014/main" id="{7EEADFE1-ED5E-92DB-AB12-625124EBE02F}"/>
              </a:ext>
            </a:extLst>
          </p:cNvPr>
          <p:cNvPicPr>
            <a:picLocks noChangeAspect="1"/>
          </p:cNvPicPr>
          <p:nvPr/>
        </p:nvPicPr>
        <p:blipFill>
          <a:blip r:embed="rId5"/>
          <a:stretch>
            <a:fillRect/>
          </a:stretch>
        </p:blipFill>
        <p:spPr>
          <a:xfrm>
            <a:off x="293727" y="3356992"/>
            <a:ext cx="3465761" cy="2972637"/>
          </a:xfrm>
          <a:prstGeom prst="rect">
            <a:avLst/>
          </a:prstGeom>
        </p:spPr>
      </p:pic>
      <p:pic>
        <p:nvPicPr>
          <p:cNvPr id="16" name="Image 15">
            <a:extLst>
              <a:ext uri="{FF2B5EF4-FFF2-40B4-BE49-F238E27FC236}">
                <a16:creationId xmlns:a16="http://schemas.microsoft.com/office/drawing/2014/main" id="{54AEE6A7-5150-9F2B-C02E-178EB8068779}"/>
              </a:ext>
            </a:extLst>
          </p:cNvPr>
          <p:cNvPicPr>
            <a:picLocks noChangeAspect="1"/>
          </p:cNvPicPr>
          <p:nvPr/>
        </p:nvPicPr>
        <p:blipFill>
          <a:blip r:embed="rId6"/>
          <a:stretch>
            <a:fillRect/>
          </a:stretch>
        </p:blipFill>
        <p:spPr>
          <a:xfrm>
            <a:off x="4182159" y="4010411"/>
            <a:ext cx="957596" cy="1563135"/>
          </a:xfrm>
          <a:prstGeom prst="rect">
            <a:avLst/>
          </a:prstGeom>
        </p:spPr>
      </p:pic>
      <p:sp>
        <p:nvSpPr>
          <p:cNvPr id="17" name="ZoneTexte 16">
            <a:extLst>
              <a:ext uri="{FF2B5EF4-FFF2-40B4-BE49-F238E27FC236}">
                <a16:creationId xmlns:a16="http://schemas.microsoft.com/office/drawing/2014/main" id="{2B91C86A-E1F1-C7D2-7C28-1EF555F73E5C}"/>
              </a:ext>
            </a:extLst>
          </p:cNvPr>
          <p:cNvSpPr txBox="1"/>
          <p:nvPr/>
        </p:nvSpPr>
        <p:spPr>
          <a:xfrm>
            <a:off x="412764" y="2093054"/>
            <a:ext cx="3744416" cy="1200329"/>
          </a:xfrm>
          <a:prstGeom prst="rect">
            <a:avLst/>
          </a:prstGeom>
          <a:noFill/>
        </p:spPr>
        <p:txBody>
          <a:bodyPr wrap="square" rtlCol="0">
            <a:spAutoFit/>
          </a:bodyPr>
          <a:lstStyle/>
          <a:p>
            <a:r>
              <a:rPr lang="en-GB" noProof="0" dirty="0"/>
              <a:t>Because the states follow from the </a:t>
            </a:r>
            <a:br>
              <a:rPr lang="en-GB" noProof="0" dirty="0"/>
            </a:br>
            <a:r>
              <a:rPr lang="en-GB" noProof="0" dirty="0"/>
              <a:t>crystal periodicity, we can express the potential from the crystallographic basis.</a:t>
            </a:r>
          </a:p>
        </p:txBody>
      </p:sp>
      <p:sp>
        <p:nvSpPr>
          <p:cNvPr id="3" name="ZoneTexte 2">
            <a:extLst>
              <a:ext uri="{FF2B5EF4-FFF2-40B4-BE49-F238E27FC236}">
                <a16:creationId xmlns:a16="http://schemas.microsoft.com/office/drawing/2014/main" id="{2D280D33-8E11-C426-82ED-16A1384F43DE}"/>
              </a:ext>
            </a:extLst>
          </p:cNvPr>
          <p:cNvSpPr txBox="1"/>
          <p:nvPr/>
        </p:nvSpPr>
        <p:spPr>
          <a:xfrm>
            <a:off x="7608168" y="4097123"/>
            <a:ext cx="3528392" cy="523220"/>
          </a:xfrm>
          <a:prstGeom prst="rect">
            <a:avLst/>
          </a:prstGeom>
          <a:noFill/>
        </p:spPr>
        <p:txBody>
          <a:bodyPr wrap="square" rtlCol="0">
            <a:spAutoFit/>
          </a:bodyPr>
          <a:lstStyle/>
          <a:p>
            <a:pPr marL="285750" indent="-285750">
              <a:buFont typeface="Wingdings" panose="05000000000000000000" pitchFamily="2" charset="2"/>
              <a:buChar char="Ø"/>
            </a:pPr>
            <a:r>
              <a:rPr lang="en-GB" sz="1400" i="1" noProof="0" dirty="0"/>
              <a:t>Shape of the gap in the 1-st Brillouin zone.</a:t>
            </a:r>
          </a:p>
        </p:txBody>
      </p:sp>
    </p:spTree>
    <p:extLst>
      <p:ext uri="{BB962C8B-B14F-4D97-AF65-F5344CB8AC3E}">
        <p14:creationId xmlns:p14="http://schemas.microsoft.com/office/powerpoint/2010/main" val="639251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B1297-1763-DA2B-3443-EBB05D9B60F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ED89452-6ADC-DC61-A610-314C282313D8}"/>
              </a:ext>
            </a:extLst>
          </p:cNvPr>
          <p:cNvSpPr>
            <a:spLocks noGrp="1"/>
          </p:cNvSpPr>
          <p:nvPr>
            <p:ph type="title"/>
          </p:nvPr>
        </p:nvSpPr>
        <p:spPr/>
        <p:txBody>
          <a:bodyPr/>
          <a:lstStyle/>
          <a:p>
            <a:r>
              <a:rPr lang="en-GB" noProof="0" dirty="0"/>
              <a:t>Proximity effects</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26FB393F-5653-30ED-2480-69902B687E01}"/>
                  </a:ext>
                </a:extLst>
              </p:cNvPr>
              <p:cNvSpPr>
                <a:spLocks noGrp="1"/>
              </p:cNvSpPr>
              <p:nvPr>
                <p:ph idx="1"/>
              </p:nvPr>
            </p:nvSpPr>
            <p:spPr>
              <a:xfrm>
                <a:off x="431800" y="1412776"/>
                <a:ext cx="3431952" cy="4766062"/>
              </a:xfrm>
            </p:spPr>
            <p:txBody>
              <a:bodyPr/>
              <a:lstStyle/>
              <a:p>
                <a:r>
                  <a:rPr lang="en-GB" b="0" noProof="0" dirty="0">
                    <a:solidFill>
                      <a:schemeClr val="tx1"/>
                    </a:solidFill>
                  </a:rPr>
                  <a:t>If the energy of a conduction electron (1) is lower than the gap </a:t>
                </a:r>
                <a14:m>
                  <m:oMath xmlns:m="http://schemas.openxmlformats.org/officeDocument/2006/math">
                    <m:r>
                      <a:rPr lang="en-GB" sz="1800" b="0" i="1" noProof="0" smtClean="0">
                        <a:solidFill>
                          <a:schemeClr val="tx1"/>
                        </a:solidFill>
                        <a:latin typeface="Cambria Math" panose="02040503050406030204" pitchFamily="18" charset="0"/>
                        <a:ea typeface="Cambria Math" panose="02040503050406030204" pitchFamily="18" charset="0"/>
                      </a:rPr>
                      <m:t>∆</m:t>
                    </m:r>
                  </m:oMath>
                </a14:m>
                <a:r>
                  <a:rPr lang="en-GB" b="0" noProof="0" dirty="0">
                    <a:solidFill>
                      <a:schemeClr val="tx1"/>
                    </a:solidFill>
                  </a:rPr>
                  <a:t> (2) relative to </a:t>
                </a:r>
                <a14:m>
                  <m:oMath xmlns:m="http://schemas.openxmlformats.org/officeDocument/2006/math">
                    <m:sSub>
                      <m:sSubPr>
                        <m:ctrlPr>
                          <a:rPr lang="en-GB" b="0" i="1" noProof="0" smtClean="0">
                            <a:solidFill>
                              <a:schemeClr val="tx1"/>
                            </a:solidFill>
                            <a:latin typeface="Cambria Math" panose="02040503050406030204" pitchFamily="18" charset="0"/>
                          </a:rPr>
                        </m:ctrlPr>
                      </m:sSubPr>
                      <m:e>
                        <m:r>
                          <a:rPr lang="en-GB" b="0" i="1" noProof="0" smtClean="0">
                            <a:solidFill>
                              <a:schemeClr val="tx1"/>
                            </a:solidFill>
                            <a:latin typeface="Cambria Math" panose="02040503050406030204" pitchFamily="18" charset="0"/>
                            <a:ea typeface="Cambria Math" panose="02040503050406030204" pitchFamily="18" charset="0"/>
                          </a:rPr>
                          <m:t>𝜀</m:t>
                        </m:r>
                      </m:e>
                      <m:sub>
                        <m:r>
                          <a:rPr lang="en-GB" b="0" i="1" noProof="0" smtClean="0">
                            <a:solidFill>
                              <a:schemeClr val="tx1"/>
                            </a:solidFill>
                            <a:latin typeface="Cambria Math" panose="02040503050406030204" pitchFamily="18" charset="0"/>
                          </a:rPr>
                          <m:t>𝐹</m:t>
                        </m:r>
                      </m:sub>
                    </m:sSub>
                  </m:oMath>
                </a14:m>
                <a:r>
                  <a:rPr lang="en-GB" b="0" noProof="0" dirty="0">
                    <a:solidFill>
                      <a:schemeClr val="tx1"/>
                    </a:solidFill>
                  </a:rPr>
                  <a:t> is incident on the SC, it enters the SC. It binds with another electron from the N (3) of opposite spin into a Cooper-pair (4). This leads to the reflection of a hole (5) of opposite velocity and opposite spin relative to (1).</a:t>
                </a:r>
              </a:p>
              <a:p>
                <a:endParaRPr lang="en-GB" b="0" noProof="0" dirty="0">
                  <a:solidFill>
                    <a:schemeClr val="tx1"/>
                  </a:solidFill>
                </a:endParaRPr>
              </a:p>
              <a:p>
                <a:r>
                  <a:rPr lang="en-GB" sz="1600" b="0" noProof="0" dirty="0">
                    <a:solidFill>
                      <a:schemeClr val="tx1"/>
                    </a:solidFill>
                  </a:rPr>
                  <a:t>Due to time-reversal symmetry, the opposite process is possible. It also works with an incident hole and reflected electron.</a:t>
                </a:r>
              </a:p>
              <a:p>
                <a:endParaRPr lang="en-GB" b="0" noProof="0" dirty="0">
                  <a:solidFill>
                    <a:schemeClr val="tx1"/>
                  </a:solidFill>
                </a:endParaRPr>
              </a:p>
              <a:p>
                <a:r>
                  <a:rPr lang="en-GB" b="0" noProof="0" dirty="0">
                    <a:solidFill>
                      <a:schemeClr val="tx1"/>
                    </a:solidFill>
                  </a:rPr>
                  <a:t>These effects are highly dependent on the spin.</a:t>
                </a:r>
              </a:p>
              <a:p>
                <a:endParaRPr lang="en-GB" b="0" noProof="0" dirty="0">
                  <a:solidFill>
                    <a:schemeClr val="tx1"/>
                  </a:solidFill>
                </a:endParaRPr>
              </a:p>
            </p:txBody>
          </p:sp>
        </mc:Choice>
        <mc:Fallback xmlns="">
          <p:sp>
            <p:nvSpPr>
              <p:cNvPr id="3" name="Espace réservé du contenu 2">
                <a:extLst>
                  <a:ext uri="{FF2B5EF4-FFF2-40B4-BE49-F238E27FC236}">
                    <a16:creationId xmlns:a16="http://schemas.microsoft.com/office/drawing/2014/main" id="{26FB393F-5653-30ED-2480-69902B687E01}"/>
                  </a:ext>
                </a:extLst>
              </p:cNvPr>
              <p:cNvSpPr>
                <a:spLocks noGrp="1" noRot="1" noChangeAspect="1" noMove="1" noResize="1" noEditPoints="1" noAdjustHandles="1" noChangeArrowheads="1" noChangeShapeType="1" noTextEdit="1"/>
              </p:cNvSpPr>
              <p:nvPr>
                <p:ph idx="1"/>
              </p:nvPr>
            </p:nvSpPr>
            <p:spPr>
              <a:xfrm>
                <a:off x="431800" y="1412776"/>
                <a:ext cx="3431952" cy="4766062"/>
              </a:xfrm>
              <a:blipFill>
                <a:blip r:embed="rId2"/>
                <a:stretch>
                  <a:fillRect l="-3730" t="-1279" r="-3908"/>
                </a:stretch>
              </a:blipFill>
            </p:spPr>
            <p:txBody>
              <a:bodyPr/>
              <a:lstStyle/>
              <a:p>
                <a:r>
                  <a:rPr lang="en-GB">
                    <a:noFill/>
                  </a:rPr>
                  <a:t> </a:t>
                </a:r>
              </a:p>
            </p:txBody>
          </p:sp>
        </mc:Fallback>
      </mc:AlternateContent>
      <p:sp>
        <p:nvSpPr>
          <p:cNvPr id="4" name="Espace réservé du pied de page 3">
            <a:extLst>
              <a:ext uri="{FF2B5EF4-FFF2-40B4-BE49-F238E27FC236}">
                <a16:creationId xmlns:a16="http://schemas.microsoft.com/office/drawing/2014/main" id="{6C95B39F-603F-3D28-A2BA-36AFD90ECB93}"/>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32112248-74DE-94CA-D65B-1B82EDEA7E90}"/>
              </a:ext>
            </a:extLst>
          </p:cNvPr>
          <p:cNvSpPr>
            <a:spLocks noGrp="1"/>
          </p:cNvSpPr>
          <p:nvPr>
            <p:ph type="sldNum" sz="quarter" idx="4"/>
          </p:nvPr>
        </p:nvSpPr>
        <p:spPr/>
        <p:txBody>
          <a:bodyPr/>
          <a:lstStyle/>
          <a:p>
            <a:fld id="{C05EE493-AD2E-4872-B2F6-8F12A747F0A5}" type="slidenum">
              <a:rPr lang="en-GB" noProof="0" smtClean="0"/>
              <a:pPr/>
              <a:t>7</a:t>
            </a:fld>
            <a:endParaRPr lang="en-GB" noProof="0" dirty="0"/>
          </a:p>
        </p:txBody>
      </p:sp>
      <p:sp>
        <p:nvSpPr>
          <p:cNvPr id="6" name="Espace réservé de la date 5">
            <a:extLst>
              <a:ext uri="{FF2B5EF4-FFF2-40B4-BE49-F238E27FC236}">
                <a16:creationId xmlns:a16="http://schemas.microsoft.com/office/drawing/2014/main" id="{40EA8866-7BA0-2084-7B27-D1349AE02413}"/>
              </a:ext>
            </a:extLst>
          </p:cNvPr>
          <p:cNvSpPr>
            <a:spLocks noGrp="1"/>
          </p:cNvSpPr>
          <p:nvPr>
            <p:ph type="dt" sz="half" idx="2"/>
          </p:nvPr>
        </p:nvSpPr>
        <p:spPr/>
        <p:txBody>
          <a:bodyPr/>
          <a:lstStyle/>
          <a:p>
            <a:r>
              <a:rPr lang="en-GB" noProof="0" dirty="0"/>
              <a:t>24.02.2025</a:t>
            </a:r>
          </a:p>
        </p:txBody>
      </p:sp>
      <p:sp>
        <p:nvSpPr>
          <p:cNvPr id="8" name="Espace réservé du contenu 8">
            <a:extLst>
              <a:ext uri="{FF2B5EF4-FFF2-40B4-BE49-F238E27FC236}">
                <a16:creationId xmlns:a16="http://schemas.microsoft.com/office/drawing/2014/main" id="{46264B0D-10DA-8AB5-0A7B-4D7B53198A61}"/>
              </a:ext>
            </a:extLst>
          </p:cNvPr>
          <p:cNvSpPr txBox="1">
            <a:spLocks/>
          </p:cNvSpPr>
          <p:nvPr/>
        </p:nvSpPr>
        <p:spPr>
          <a:xfrm>
            <a:off x="447008" y="1124744"/>
            <a:ext cx="11328400"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Andreev reflection</a:t>
            </a:r>
          </a:p>
        </p:txBody>
      </p:sp>
      <p:sp>
        <p:nvSpPr>
          <p:cNvPr id="9" name="Espace réservé du contenu 8">
            <a:extLst>
              <a:ext uri="{FF2B5EF4-FFF2-40B4-BE49-F238E27FC236}">
                <a16:creationId xmlns:a16="http://schemas.microsoft.com/office/drawing/2014/main" id="{65DD6A61-E695-4D1A-E4EF-AAF6228CF997}"/>
              </a:ext>
            </a:extLst>
          </p:cNvPr>
          <p:cNvSpPr txBox="1">
            <a:spLocks/>
          </p:cNvSpPr>
          <p:nvPr/>
        </p:nvSpPr>
        <p:spPr>
          <a:xfrm>
            <a:off x="5568800" y="4616148"/>
            <a:ext cx="11328400"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Leakage of Cooper pairs</a:t>
            </a:r>
          </a:p>
        </p:txBody>
      </p:sp>
      <p:sp>
        <p:nvSpPr>
          <p:cNvPr id="10" name="ZoneTexte 9">
            <a:extLst>
              <a:ext uri="{FF2B5EF4-FFF2-40B4-BE49-F238E27FC236}">
                <a16:creationId xmlns:a16="http://schemas.microsoft.com/office/drawing/2014/main" id="{31FD0DE8-5675-FB78-6BE0-F9A02632B4C4}"/>
              </a:ext>
            </a:extLst>
          </p:cNvPr>
          <p:cNvSpPr txBox="1"/>
          <p:nvPr/>
        </p:nvSpPr>
        <p:spPr>
          <a:xfrm>
            <a:off x="5447928" y="4855399"/>
            <a:ext cx="5817440" cy="1077218"/>
          </a:xfrm>
          <a:prstGeom prst="rect">
            <a:avLst/>
          </a:prstGeom>
          <a:noFill/>
        </p:spPr>
        <p:txBody>
          <a:bodyPr wrap="square" rtlCol="0">
            <a:spAutoFit/>
          </a:bodyPr>
          <a:lstStyle/>
          <a:p>
            <a:r>
              <a:rPr lang="en-GB" sz="1600" b="0" noProof="0" dirty="0">
                <a:solidFill>
                  <a:schemeClr val="tx1"/>
                </a:solidFill>
              </a:rPr>
              <a:t>It describes the leakage of Cooper pairs from the SC to the N. The pair breaks after a certain penetration depth. This is our focus.</a:t>
            </a:r>
          </a:p>
          <a:p>
            <a:endParaRPr lang="en-GB" sz="1600" noProof="0" dirty="0"/>
          </a:p>
        </p:txBody>
      </p:sp>
      <p:sp>
        <p:nvSpPr>
          <p:cNvPr id="11" name="ZoneTexte 10">
            <a:extLst>
              <a:ext uri="{FF2B5EF4-FFF2-40B4-BE49-F238E27FC236}">
                <a16:creationId xmlns:a16="http://schemas.microsoft.com/office/drawing/2014/main" id="{285543D6-42F2-67E8-07FD-85954D24DFA8}"/>
              </a:ext>
            </a:extLst>
          </p:cNvPr>
          <p:cNvSpPr txBox="1"/>
          <p:nvPr/>
        </p:nvSpPr>
        <p:spPr>
          <a:xfrm>
            <a:off x="8040216" y="3913892"/>
            <a:ext cx="3528392" cy="523220"/>
          </a:xfrm>
          <a:prstGeom prst="rect">
            <a:avLst/>
          </a:prstGeom>
          <a:noFill/>
        </p:spPr>
        <p:txBody>
          <a:bodyPr wrap="square" rtlCol="0">
            <a:spAutoFit/>
          </a:bodyPr>
          <a:lstStyle/>
          <a:p>
            <a:pPr marL="285750" indent="-285750">
              <a:buFont typeface="Wingdings" panose="05000000000000000000" pitchFamily="2" charset="2"/>
              <a:buChar char="Ø"/>
            </a:pPr>
            <a:r>
              <a:rPr lang="en-GB" sz="1400" i="1" noProof="0" dirty="0"/>
              <a:t>Andreev reflection and their inverse process: the Cooper pair leakage.</a:t>
            </a:r>
          </a:p>
        </p:txBody>
      </p:sp>
      <p:sp>
        <p:nvSpPr>
          <p:cNvPr id="12" name="ZoneTexte 11">
            <a:extLst>
              <a:ext uri="{FF2B5EF4-FFF2-40B4-BE49-F238E27FC236}">
                <a16:creationId xmlns:a16="http://schemas.microsoft.com/office/drawing/2014/main" id="{322B480F-7AB3-E516-C135-2FA1B1906F16}"/>
              </a:ext>
            </a:extLst>
          </p:cNvPr>
          <p:cNvSpPr txBox="1"/>
          <p:nvPr/>
        </p:nvSpPr>
        <p:spPr>
          <a:xfrm>
            <a:off x="359796" y="758445"/>
            <a:ext cx="6024236" cy="338554"/>
          </a:xfrm>
          <a:prstGeom prst="rect">
            <a:avLst/>
          </a:prstGeom>
          <a:noFill/>
        </p:spPr>
        <p:txBody>
          <a:bodyPr wrap="square" rtlCol="0">
            <a:spAutoFit/>
          </a:bodyPr>
          <a:lstStyle/>
          <a:p>
            <a:r>
              <a:rPr lang="en-GB" sz="1600" b="1" noProof="0" dirty="0">
                <a:latin typeface="+mj-lt"/>
              </a:rPr>
              <a:t>In essence</a:t>
            </a:r>
          </a:p>
        </p:txBody>
      </p:sp>
      <p:grpSp>
        <p:nvGrpSpPr>
          <p:cNvPr id="18" name="Groupe 17">
            <a:extLst>
              <a:ext uri="{FF2B5EF4-FFF2-40B4-BE49-F238E27FC236}">
                <a16:creationId xmlns:a16="http://schemas.microsoft.com/office/drawing/2014/main" id="{5C88B4DA-6C1B-BCE0-9935-31D37E410DAE}"/>
              </a:ext>
            </a:extLst>
          </p:cNvPr>
          <p:cNvGrpSpPr/>
          <p:nvPr/>
        </p:nvGrpSpPr>
        <p:grpSpPr>
          <a:xfrm>
            <a:off x="3848544" y="941967"/>
            <a:ext cx="7896448" cy="3005134"/>
            <a:chOff x="3863752" y="1916832"/>
            <a:chExt cx="7896448" cy="3005134"/>
          </a:xfrm>
        </p:grpSpPr>
        <p:pic>
          <p:nvPicPr>
            <p:cNvPr id="7" name="Image 6">
              <a:extLst>
                <a:ext uri="{FF2B5EF4-FFF2-40B4-BE49-F238E27FC236}">
                  <a16:creationId xmlns:a16="http://schemas.microsoft.com/office/drawing/2014/main" id="{9741B03C-685B-844A-BD49-EC66F5C2E1D7}"/>
                </a:ext>
              </a:extLst>
            </p:cNvPr>
            <p:cNvPicPr>
              <a:picLocks noChangeAspect="1"/>
            </p:cNvPicPr>
            <p:nvPr/>
          </p:nvPicPr>
          <p:blipFill>
            <a:blip r:embed="rId3"/>
            <a:stretch>
              <a:fillRect/>
            </a:stretch>
          </p:blipFill>
          <p:spPr>
            <a:xfrm>
              <a:off x="3863752" y="1916832"/>
              <a:ext cx="7416824" cy="3005134"/>
            </a:xfrm>
            <a:prstGeom prst="rect">
              <a:avLst/>
            </a:prstGeom>
          </p:spPr>
        </p:pic>
        <p:sp>
          <p:nvSpPr>
            <p:cNvPr id="13" name="ZoneTexte 12">
              <a:extLst>
                <a:ext uri="{FF2B5EF4-FFF2-40B4-BE49-F238E27FC236}">
                  <a16:creationId xmlns:a16="http://schemas.microsoft.com/office/drawing/2014/main" id="{65AF4601-E430-0919-9C2E-762C0273CC62}"/>
                </a:ext>
              </a:extLst>
            </p:cNvPr>
            <p:cNvSpPr txBox="1"/>
            <p:nvPr/>
          </p:nvSpPr>
          <p:spPr>
            <a:xfrm>
              <a:off x="8371856" y="2981415"/>
              <a:ext cx="648072" cy="276999"/>
            </a:xfrm>
            <a:prstGeom prst="rect">
              <a:avLst/>
            </a:prstGeom>
            <a:noFill/>
          </p:spPr>
          <p:txBody>
            <a:bodyPr wrap="square" rtlCol="0">
              <a:spAutoFit/>
            </a:bodyPr>
            <a:lstStyle/>
            <a:p>
              <a:r>
                <a:rPr lang="en-GB" sz="1200" noProof="0" dirty="0"/>
                <a:t>(1)</a:t>
              </a:r>
            </a:p>
          </p:txBody>
        </p:sp>
        <p:sp>
          <p:nvSpPr>
            <p:cNvPr id="14" name="ZoneTexte 13">
              <a:extLst>
                <a:ext uri="{FF2B5EF4-FFF2-40B4-BE49-F238E27FC236}">
                  <a16:creationId xmlns:a16="http://schemas.microsoft.com/office/drawing/2014/main" id="{EB750999-A312-4535-BA50-369A03059397}"/>
                </a:ext>
              </a:extLst>
            </p:cNvPr>
            <p:cNvSpPr txBox="1"/>
            <p:nvPr/>
          </p:nvSpPr>
          <p:spPr>
            <a:xfrm>
              <a:off x="11112128" y="2415951"/>
              <a:ext cx="648072" cy="276999"/>
            </a:xfrm>
            <a:prstGeom prst="rect">
              <a:avLst/>
            </a:prstGeom>
            <a:noFill/>
          </p:spPr>
          <p:txBody>
            <a:bodyPr wrap="square" rtlCol="0">
              <a:spAutoFit/>
            </a:bodyPr>
            <a:lstStyle/>
            <a:p>
              <a:r>
                <a:rPr lang="en-GB" sz="1200" noProof="0" dirty="0"/>
                <a:t>(2)</a:t>
              </a:r>
            </a:p>
          </p:txBody>
        </p:sp>
        <p:sp>
          <p:nvSpPr>
            <p:cNvPr id="15" name="ZoneTexte 14">
              <a:extLst>
                <a:ext uri="{FF2B5EF4-FFF2-40B4-BE49-F238E27FC236}">
                  <a16:creationId xmlns:a16="http://schemas.microsoft.com/office/drawing/2014/main" id="{22E7874F-E558-3BEF-BC52-18EDA0356E4B}"/>
                </a:ext>
              </a:extLst>
            </p:cNvPr>
            <p:cNvSpPr txBox="1"/>
            <p:nvPr/>
          </p:nvSpPr>
          <p:spPr>
            <a:xfrm>
              <a:off x="4726263" y="2928407"/>
              <a:ext cx="648072" cy="276999"/>
            </a:xfrm>
            <a:prstGeom prst="rect">
              <a:avLst/>
            </a:prstGeom>
            <a:noFill/>
          </p:spPr>
          <p:txBody>
            <a:bodyPr wrap="square" rtlCol="0">
              <a:spAutoFit/>
            </a:bodyPr>
            <a:lstStyle/>
            <a:p>
              <a:r>
                <a:rPr lang="en-GB" sz="1200" noProof="0" dirty="0"/>
                <a:t>(4)</a:t>
              </a:r>
            </a:p>
          </p:txBody>
        </p:sp>
        <p:sp>
          <p:nvSpPr>
            <p:cNvPr id="16" name="ZoneTexte 15">
              <a:extLst>
                <a:ext uri="{FF2B5EF4-FFF2-40B4-BE49-F238E27FC236}">
                  <a16:creationId xmlns:a16="http://schemas.microsoft.com/office/drawing/2014/main" id="{BC52B917-DFA2-145D-76B9-A7630264FEF9}"/>
                </a:ext>
              </a:extLst>
            </p:cNvPr>
            <p:cNvSpPr txBox="1"/>
            <p:nvPr/>
          </p:nvSpPr>
          <p:spPr>
            <a:xfrm>
              <a:off x="8853287" y="3384285"/>
              <a:ext cx="648072" cy="276999"/>
            </a:xfrm>
            <a:prstGeom prst="rect">
              <a:avLst/>
            </a:prstGeom>
            <a:noFill/>
          </p:spPr>
          <p:txBody>
            <a:bodyPr wrap="square" rtlCol="0">
              <a:spAutoFit/>
            </a:bodyPr>
            <a:lstStyle/>
            <a:p>
              <a:r>
                <a:rPr lang="en-GB" sz="1200" noProof="0" dirty="0"/>
                <a:t>(5)</a:t>
              </a:r>
            </a:p>
          </p:txBody>
        </p:sp>
        <p:sp>
          <p:nvSpPr>
            <p:cNvPr id="17" name="ZoneTexte 16">
              <a:extLst>
                <a:ext uri="{FF2B5EF4-FFF2-40B4-BE49-F238E27FC236}">
                  <a16:creationId xmlns:a16="http://schemas.microsoft.com/office/drawing/2014/main" id="{436C3FE1-5D51-2C1C-5EC4-84A77D54220D}"/>
                </a:ext>
              </a:extLst>
            </p:cNvPr>
            <p:cNvSpPr txBox="1"/>
            <p:nvPr/>
          </p:nvSpPr>
          <p:spPr>
            <a:xfrm>
              <a:off x="8381887" y="3374445"/>
              <a:ext cx="648072" cy="276999"/>
            </a:xfrm>
            <a:prstGeom prst="rect">
              <a:avLst/>
            </a:prstGeom>
            <a:noFill/>
          </p:spPr>
          <p:txBody>
            <a:bodyPr wrap="square" rtlCol="0">
              <a:spAutoFit/>
            </a:bodyPr>
            <a:lstStyle/>
            <a:p>
              <a:r>
                <a:rPr lang="en-GB" sz="1200" noProof="0" dirty="0"/>
                <a:t>(3)</a:t>
              </a:r>
            </a:p>
          </p:txBody>
        </p:sp>
      </p:grpSp>
      <p:sp>
        <p:nvSpPr>
          <p:cNvPr id="19" name="ZoneTexte 18">
            <a:extLst>
              <a:ext uri="{FF2B5EF4-FFF2-40B4-BE49-F238E27FC236}">
                <a16:creationId xmlns:a16="http://schemas.microsoft.com/office/drawing/2014/main" id="{258D568F-C410-2120-6C90-222984725473}"/>
              </a:ext>
            </a:extLst>
          </p:cNvPr>
          <p:cNvSpPr txBox="1"/>
          <p:nvPr/>
        </p:nvSpPr>
        <p:spPr>
          <a:xfrm>
            <a:off x="3098549" y="5916033"/>
            <a:ext cx="2434835" cy="338554"/>
          </a:xfrm>
          <a:prstGeom prst="rect">
            <a:avLst/>
          </a:prstGeom>
          <a:noFill/>
        </p:spPr>
        <p:txBody>
          <a:bodyPr wrap="square" rtlCol="0">
            <a:spAutoFit/>
          </a:bodyPr>
          <a:lstStyle/>
          <a:p>
            <a:r>
              <a:rPr lang="en-GB" sz="1600" noProof="0" dirty="0"/>
              <a:t>[2] and [3]</a:t>
            </a:r>
          </a:p>
        </p:txBody>
      </p:sp>
    </p:spTree>
    <p:extLst>
      <p:ext uri="{BB962C8B-B14F-4D97-AF65-F5344CB8AC3E}">
        <p14:creationId xmlns:p14="http://schemas.microsoft.com/office/powerpoint/2010/main" val="368779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B7284-08F2-871F-0D63-2BB21A89B30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EB58BF5-08CF-B7F6-D437-A6CB1A03CD0A}"/>
              </a:ext>
            </a:extLst>
          </p:cNvPr>
          <p:cNvSpPr>
            <a:spLocks noGrp="1"/>
          </p:cNvSpPr>
          <p:nvPr>
            <p:ph type="title"/>
          </p:nvPr>
        </p:nvSpPr>
        <p:spPr/>
        <p:txBody>
          <a:bodyPr/>
          <a:lstStyle/>
          <a:p>
            <a:r>
              <a:rPr lang="en-GB" noProof="0" dirty="0"/>
              <a:t>Proximity effects</a:t>
            </a:r>
          </a:p>
        </p:txBody>
      </p:sp>
      <p:sp>
        <p:nvSpPr>
          <p:cNvPr id="4" name="Espace réservé du pied de page 3">
            <a:extLst>
              <a:ext uri="{FF2B5EF4-FFF2-40B4-BE49-F238E27FC236}">
                <a16:creationId xmlns:a16="http://schemas.microsoft.com/office/drawing/2014/main" id="{213B77A7-FE91-3F19-07C1-A4FF8ABD22E4}"/>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325C241F-2233-992C-A168-3DB3ED188841}"/>
              </a:ext>
            </a:extLst>
          </p:cNvPr>
          <p:cNvSpPr>
            <a:spLocks noGrp="1"/>
          </p:cNvSpPr>
          <p:nvPr>
            <p:ph type="sldNum" sz="quarter" idx="4"/>
          </p:nvPr>
        </p:nvSpPr>
        <p:spPr/>
        <p:txBody>
          <a:bodyPr/>
          <a:lstStyle/>
          <a:p>
            <a:fld id="{C05EE493-AD2E-4872-B2F6-8F12A747F0A5}" type="slidenum">
              <a:rPr lang="en-GB" noProof="0" smtClean="0"/>
              <a:pPr/>
              <a:t>8</a:t>
            </a:fld>
            <a:endParaRPr lang="en-GB" noProof="0" dirty="0"/>
          </a:p>
        </p:txBody>
      </p:sp>
      <p:sp>
        <p:nvSpPr>
          <p:cNvPr id="6" name="Espace réservé de la date 5">
            <a:extLst>
              <a:ext uri="{FF2B5EF4-FFF2-40B4-BE49-F238E27FC236}">
                <a16:creationId xmlns:a16="http://schemas.microsoft.com/office/drawing/2014/main" id="{E4B82347-5C7B-6449-9978-1E25CFCD0698}"/>
              </a:ext>
            </a:extLst>
          </p:cNvPr>
          <p:cNvSpPr>
            <a:spLocks noGrp="1"/>
          </p:cNvSpPr>
          <p:nvPr>
            <p:ph type="dt" sz="half" idx="2"/>
          </p:nvPr>
        </p:nvSpPr>
        <p:spPr/>
        <p:txBody>
          <a:bodyPr/>
          <a:lstStyle/>
          <a:p>
            <a:r>
              <a:rPr lang="en-GB" noProof="0" dirty="0"/>
              <a:t>24.02.2025</a:t>
            </a:r>
          </a:p>
        </p:txBody>
      </p:sp>
      <p:sp>
        <p:nvSpPr>
          <p:cNvPr id="24" name="Espace réservé du contenu 8">
            <a:extLst>
              <a:ext uri="{FF2B5EF4-FFF2-40B4-BE49-F238E27FC236}">
                <a16:creationId xmlns:a16="http://schemas.microsoft.com/office/drawing/2014/main" id="{357C1225-4DE1-1990-58F0-AC6CA4ECDE34}"/>
              </a:ext>
            </a:extLst>
          </p:cNvPr>
          <p:cNvSpPr txBox="1">
            <a:spLocks/>
          </p:cNvSpPr>
          <p:nvPr/>
        </p:nvSpPr>
        <p:spPr>
          <a:xfrm>
            <a:off x="447008" y="1052736"/>
            <a:ext cx="11328400"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Normal metals</a:t>
            </a:r>
          </a:p>
        </p:txBody>
      </p:sp>
      <mc:AlternateContent xmlns:mc="http://schemas.openxmlformats.org/markup-compatibility/2006" xmlns:a14="http://schemas.microsoft.com/office/drawing/2010/main">
        <mc:Choice Requires="a14">
          <p:sp>
            <p:nvSpPr>
              <p:cNvPr id="25" name="ZoneTexte 24">
                <a:extLst>
                  <a:ext uri="{FF2B5EF4-FFF2-40B4-BE49-F238E27FC236}">
                    <a16:creationId xmlns:a16="http://schemas.microsoft.com/office/drawing/2014/main" id="{0E8415E7-D812-F65E-8443-4B656973F2F1}"/>
                  </a:ext>
                </a:extLst>
              </p:cNvPr>
              <p:cNvSpPr txBox="1"/>
              <p:nvPr/>
            </p:nvSpPr>
            <p:spPr>
              <a:xfrm>
                <a:off x="358130" y="1295903"/>
                <a:ext cx="6024236" cy="1824538"/>
              </a:xfrm>
              <a:prstGeom prst="rect">
                <a:avLst/>
              </a:prstGeom>
              <a:noFill/>
            </p:spPr>
            <p:txBody>
              <a:bodyPr wrap="square" rtlCol="0">
                <a:spAutoFit/>
              </a:bodyPr>
              <a:lstStyle/>
              <a:p>
                <a:r>
                  <a:rPr lang="en-GB" sz="1600" noProof="0" dirty="0"/>
                  <a:t>Two materials, two electron orders. After some time, the Cooper-pair is destroyed by scattering events. The pair is prone to decoherence. We expect an exponential decay of the presence of Cooper pairs with the penetration depth.</a:t>
                </a:r>
              </a:p>
              <a:p>
                <a:r>
                  <a:rPr lang="en-GB" sz="1600" noProof="0" dirty="0"/>
                  <a:t>The coherence length </a:t>
                </a:r>
                <a14:m>
                  <m:oMath xmlns:m="http://schemas.openxmlformats.org/officeDocument/2006/math">
                    <m:r>
                      <a:rPr lang="en-GB" sz="1600" i="1" noProof="0" smtClean="0">
                        <a:latin typeface="Cambria Math" panose="02040503050406030204" pitchFamily="18" charset="0"/>
                        <a:ea typeface="Cambria Math" panose="02040503050406030204" pitchFamily="18" charset="0"/>
                      </a:rPr>
                      <m:t>𝜉</m:t>
                    </m:r>
                    <m:r>
                      <a:rPr lang="en-GB" sz="1600" b="0" i="1" noProof="0" smtClean="0">
                        <a:latin typeface="Cambria Math" panose="02040503050406030204" pitchFamily="18" charset="0"/>
                        <a:ea typeface="Cambria Math" panose="02040503050406030204" pitchFamily="18" charset="0"/>
                      </a:rPr>
                      <m:t>=</m:t>
                    </m:r>
                    <m:rad>
                      <m:radPr>
                        <m:degHide m:val="on"/>
                        <m:ctrlPr>
                          <a:rPr lang="en-GB" sz="1600" b="0" i="1" noProof="0" smtClean="0">
                            <a:latin typeface="Cambria Math" panose="02040503050406030204" pitchFamily="18" charset="0"/>
                            <a:ea typeface="Cambria Math" panose="02040503050406030204" pitchFamily="18" charset="0"/>
                          </a:rPr>
                        </m:ctrlPr>
                      </m:radPr>
                      <m:deg/>
                      <m:e>
                        <m:f>
                          <m:fPr>
                            <m:ctrlPr>
                              <a:rPr lang="en-GB" sz="1600" b="0" i="1" noProof="0" smtClean="0">
                                <a:latin typeface="Cambria Math" panose="02040503050406030204" pitchFamily="18" charset="0"/>
                                <a:ea typeface="Cambria Math" panose="02040503050406030204" pitchFamily="18" charset="0"/>
                              </a:rPr>
                            </m:ctrlPr>
                          </m:fPr>
                          <m:num>
                            <m:r>
                              <a:rPr lang="en-GB" sz="1600" b="0" i="1" noProof="0" smtClean="0">
                                <a:latin typeface="Cambria Math" panose="02040503050406030204" pitchFamily="18" charset="0"/>
                                <a:ea typeface="Cambria Math" panose="02040503050406030204" pitchFamily="18" charset="0"/>
                              </a:rPr>
                              <m:t>𝐷</m:t>
                            </m:r>
                          </m:num>
                          <m:den>
                            <m:r>
                              <a:rPr lang="en-GB" sz="1600" b="0" i="1" noProof="0" smtClean="0">
                                <a:latin typeface="Cambria Math" panose="02040503050406030204" pitchFamily="18" charset="0"/>
                                <a:ea typeface="Cambria Math" panose="02040503050406030204" pitchFamily="18" charset="0"/>
                              </a:rPr>
                              <m:t>2</m:t>
                            </m:r>
                            <m:r>
                              <a:rPr lang="en-GB" sz="1600" b="0" i="1" noProof="0" smtClean="0">
                                <a:latin typeface="Cambria Math" panose="02040503050406030204" pitchFamily="18" charset="0"/>
                                <a:ea typeface="Cambria Math" panose="02040503050406030204" pitchFamily="18" charset="0"/>
                              </a:rPr>
                              <m:t>𝜋</m:t>
                            </m:r>
                            <m:r>
                              <a:rPr lang="en-GB" sz="1600" b="0" i="1" noProof="0" smtClean="0">
                                <a:latin typeface="Cambria Math" panose="02040503050406030204" pitchFamily="18" charset="0"/>
                                <a:ea typeface="Cambria Math" panose="02040503050406030204" pitchFamily="18" charset="0"/>
                              </a:rPr>
                              <m:t>𝑇</m:t>
                            </m:r>
                          </m:den>
                        </m:f>
                      </m:e>
                    </m:rad>
                    <m:r>
                      <a:rPr lang="en-GB" sz="1600" b="0" i="1" noProof="0" smtClean="0">
                        <a:latin typeface="Cambria Math" panose="02040503050406030204" pitchFamily="18" charset="0"/>
                        <a:ea typeface="Cambria Math" panose="02040503050406030204" pitchFamily="18" charset="0"/>
                      </a:rPr>
                      <m:t>.</m:t>
                    </m:r>
                    <m:r>
                      <a:rPr lang="en-GB" sz="1600" b="0" i="1" noProof="0" smtClean="0">
                        <a:latin typeface="Cambria Math" panose="02040503050406030204" pitchFamily="18" charset="0"/>
                        <a:ea typeface="Cambria Math" panose="02040503050406030204" pitchFamily="18" charset="0"/>
                      </a:rPr>
                      <m:t>𝐷</m:t>
                    </m:r>
                  </m:oMath>
                </a14:m>
                <a:r>
                  <a:rPr lang="en-GB" sz="1600" noProof="0" dirty="0"/>
                  <a:t> diffusion </a:t>
                </a:r>
                <a:r>
                  <a:rPr lang="en-GB" sz="1600" noProof="0" dirty="0" err="1"/>
                  <a:t>coeff</a:t>
                </a:r>
                <a:r>
                  <a:rPr lang="en-GB" sz="1600" noProof="0" dirty="0"/>
                  <a:t> of the electrons. [4]</a:t>
                </a:r>
              </a:p>
            </p:txBody>
          </p:sp>
        </mc:Choice>
        <mc:Fallback xmlns="">
          <p:sp>
            <p:nvSpPr>
              <p:cNvPr id="25" name="ZoneTexte 24">
                <a:extLst>
                  <a:ext uri="{FF2B5EF4-FFF2-40B4-BE49-F238E27FC236}">
                    <a16:creationId xmlns:a16="http://schemas.microsoft.com/office/drawing/2014/main" id="{0E8415E7-D812-F65E-8443-4B656973F2F1}"/>
                  </a:ext>
                </a:extLst>
              </p:cNvPr>
              <p:cNvSpPr txBox="1">
                <a:spLocks noRot="1" noChangeAspect="1" noMove="1" noResize="1" noEditPoints="1" noAdjustHandles="1" noChangeArrowheads="1" noChangeShapeType="1" noTextEdit="1"/>
              </p:cNvSpPr>
              <p:nvPr/>
            </p:nvSpPr>
            <p:spPr>
              <a:xfrm>
                <a:off x="358130" y="1295903"/>
                <a:ext cx="6024236" cy="1824538"/>
              </a:xfrm>
              <a:prstGeom prst="rect">
                <a:avLst/>
              </a:prstGeom>
              <a:blipFill>
                <a:blip r:embed="rId2"/>
                <a:stretch>
                  <a:fillRect l="-607" t="-1003" b="-3679"/>
                </a:stretch>
              </a:blipFill>
            </p:spPr>
            <p:txBody>
              <a:bodyPr/>
              <a:lstStyle/>
              <a:p>
                <a:r>
                  <a:rPr lang="en-GB">
                    <a:noFill/>
                  </a:rPr>
                  <a:t> </a:t>
                </a:r>
              </a:p>
            </p:txBody>
          </p:sp>
        </mc:Fallback>
      </mc:AlternateContent>
      <p:sp>
        <p:nvSpPr>
          <p:cNvPr id="26" name="Espace réservé du contenu 8">
            <a:extLst>
              <a:ext uri="{FF2B5EF4-FFF2-40B4-BE49-F238E27FC236}">
                <a16:creationId xmlns:a16="http://schemas.microsoft.com/office/drawing/2014/main" id="{2F8B93E0-1A72-8B86-21FF-DFD51D2CFA93}"/>
              </a:ext>
            </a:extLst>
          </p:cNvPr>
          <p:cNvSpPr txBox="1">
            <a:spLocks/>
          </p:cNvSpPr>
          <p:nvPr/>
        </p:nvSpPr>
        <p:spPr>
          <a:xfrm>
            <a:off x="447008" y="3345302"/>
            <a:ext cx="11328400"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Ferromagnets</a:t>
            </a:r>
          </a:p>
        </p:txBody>
      </p:sp>
      <mc:AlternateContent xmlns:mc="http://schemas.openxmlformats.org/markup-compatibility/2006" xmlns:a14="http://schemas.microsoft.com/office/drawing/2010/main">
        <mc:Choice Requires="a14">
          <p:sp>
            <p:nvSpPr>
              <p:cNvPr id="27" name="ZoneTexte 26">
                <a:extLst>
                  <a:ext uri="{FF2B5EF4-FFF2-40B4-BE49-F238E27FC236}">
                    <a16:creationId xmlns:a16="http://schemas.microsoft.com/office/drawing/2014/main" id="{566624A0-F3C9-FC56-C99E-E322FC753DE3}"/>
                  </a:ext>
                </a:extLst>
              </p:cNvPr>
              <p:cNvSpPr txBox="1"/>
              <p:nvPr/>
            </p:nvSpPr>
            <p:spPr>
              <a:xfrm>
                <a:off x="342922" y="3543495"/>
                <a:ext cx="6329142" cy="2796022"/>
              </a:xfrm>
              <a:prstGeom prst="rect">
                <a:avLst/>
              </a:prstGeom>
              <a:noFill/>
            </p:spPr>
            <p:txBody>
              <a:bodyPr wrap="square" rtlCol="0">
                <a:spAutoFit/>
              </a:bodyPr>
              <a:lstStyle/>
              <a:p>
                <a:r>
                  <a:rPr lang="en-GB" sz="1600" noProof="0" dirty="0"/>
                  <a:t>Spin polarization (Zeeman splitting) gives different energies to the incident electrons (</a:t>
                </a:r>
                <a14:m>
                  <m:oMath xmlns:m="http://schemas.openxmlformats.org/officeDocument/2006/math">
                    <m:sSub>
                      <m:sSubPr>
                        <m:ctrlPr>
                          <a:rPr lang="en-GB" sz="1600" i="1" noProof="0" smtClean="0">
                            <a:latin typeface="Cambria Math" panose="02040503050406030204" pitchFamily="18" charset="0"/>
                          </a:rPr>
                        </m:ctrlPr>
                      </m:sSubPr>
                      <m:e>
                        <m:r>
                          <a:rPr lang="en-GB" sz="1600" b="0" i="1" noProof="0" smtClean="0">
                            <a:latin typeface="Cambria Math" panose="02040503050406030204" pitchFamily="18" charset="0"/>
                          </a:rPr>
                          <m:t>𝐸</m:t>
                        </m:r>
                      </m:e>
                      <m:sub>
                        <m:r>
                          <a:rPr lang="en-GB" sz="1600" i="1" noProof="0" smtClean="0">
                            <a:latin typeface="Cambria Math" panose="02040503050406030204" pitchFamily="18" charset="0"/>
                            <a:ea typeface="Cambria Math" panose="02040503050406030204" pitchFamily="18" charset="0"/>
                          </a:rPr>
                          <m:t>↑</m:t>
                        </m:r>
                      </m:sub>
                    </m:sSub>
                    <m:r>
                      <a:rPr lang="en-GB" sz="1600" b="0" i="1" noProof="0" smtClean="0">
                        <a:latin typeface="Cambria Math" panose="02040503050406030204" pitchFamily="18" charset="0"/>
                      </a:rPr>
                      <m:t>&lt;</m:t>
                    </m:r>
                    <m:sSub>
                      <m:sSubPr>
                        <m:ctrlPr>
                          <a:rPr lang="en-GB" sz="1600" b="0" i="1" noProof="0" smtClean="0">
                            <a:latin typeface="Cambria Math" panose="02040503050406030204" pitchFamily="18" charset="0"/>
                          </a:rPr>
                        </m:ctrlPr>
                      </m:sSubPr>
                      <m:e>
                        <m:r>
                          <a:rPr lang="en-GB" sz="1600" b="0" i="1" noProof="0" smtClean="0">
                            <a:latin typeface="Cambria Math" panose="02040503050406030204" pitchFamily="18" charset="0"/>
                          </a:rPr>
                          <m:t>𝐸</m:t>
                        </m:r>
                      </m:e>
                      <m:sub>
                        <m:r>
                          <a:rPr lang="en-GB" sz="1600" b="0" i="1" noProof="0" smtClean="0">
                            <a:latin typeface="Cambria Math" panose="02040503050406030204" pitchFamily="18" charset="0"/>
                            <a:ea typeface="Cambria Math" panose="02040503050406030204" pitchFamily="18" charset="0"/>
                          </a:rPr>
                          <m:t>↓</m:t>
                        </m:r>
                      </m:sub>
                    </m:sSub>
                  </m:oMath>
                </a14:m>
                <a:r>
                  <a:rPr lang="en-GB" sz="1600" noProof="0" dirty="0"/>
                  <a:t>). The Copper-pair acquires a non-zero momentum in the SC. Leads to oscillations in the superconducting order parameter over the superconducting coherence length.</a:t>
                </a:r>
              </a:p>
              <a:p>
                <a:r>
                  <a:rPr lang="en-GB" sz="1600" noProof="0" dirty="0"/>
                  <a:t>At </a:t>
                </a:r>
                <a14:m>
                  <m:oMath xmlns:m="http://schemas.openxmlformats.org/officeDocument/2006/math">
                    <m:r>
                      <a:rPr lang="en-GB" sz="1600" i="1" noProof="0" smtClean="0">
                        <a:latin typeface="Cambria Math" panose="02040503050406030204" pitchFamily="18" charset="0"/>
                      </a:rPr>
                      <m:t>𝑇</m:t>
                    </m:r>
                    <m:r>
                      <a:rPr lang="en-GB" sz="1600" i="1" noProof="0" smtClean="0">
                        <a:latin typeface="Cambria Math" panose="02040503050406030204" pitchFamily="18" charset="0"/>
                      </a:rPr>
                      <m:t>=0</m:t>
                    </m:r>
                  </m:oMath>
                </a14:m>
                <a:r>
                  <a:rPr lang="en-GB" sz="1600" noProof="0" dirty="0"/>
                  <a:t>, this causes a </a:t>
                </a:r>
                <a14:m>
                  <m:oMath xmlns:m="http://schemas.openxmlformats.org/officeDocument/2006/math">
                    <m:f>
                      <m:fPr>
                        <m:ctrlPr>
                          <a:rPr lang="en-GB" b="0" i="1" noProof="0" smtClean="0">
                            <a:latin typeface="Cambria Math" panose="02040503050406030204" pitchFamily="18" charset="0"/>
                          </a:rPr>
                        </m:ctrlPr>
                      </m:fPr>
                      <m:num>
                        <m:r>
                          <a:rPr lang="en-GB" b="0" i="1" noProof="0" smtClean="0">
                            <a:latin typeface="Cambria Math" panose="02040503050406030204" pitchFamily="18" charset="0"/>
                          </a:rPr>
                          <m:t>1</m:t>
                        </m:r>
                      </m:num>
                      <m:den>
                        <m:r>
                          <a:rPr lang="en-GB" b="0" i="1" noProof="0" smtClean="0">
                            <a:latin typeface="Cambria Math" panose="02040503050406030204" pitchFamily="18" charset="0"/>
                          </a:rPr>
                          <m:t>𝑥</m:t>
                        </m:r>
                      </m:den>
                    </m:f>
                    <m:r>
                      <a:rPr lang="en-GB" b="0" i="0" noProof="0" smtClean="0">
                        <a:latin typeface="Cambria Math" panose="02040503050406030204" pitchFamily="18" charset="0"/>
                      </a:rPr>
                      <m:t> </m:t>
                    </m:r>
                    <m:r>
                      <m:rPr>
                        <m:sty m:val="p"/>
                      </m:rPr>
                      <a:rPr lang="en-GB" noProof="0" smtClean="0">
                        <a:latin typeface="Cambria Math" panose="02040503050406030204" pitchFamily="18" charset="0"/>
                      </a:rPr>
                      <m:t>sin</m:t>
                    </m:r>
                    <m:r>
                      <a:rPr lang="en-GB" i="1" noProof="0" smtClean="0">
                        <a:latin typeface="Cambria Math" panose="02040503050406030204" pitchFamily="18" charset="0"/>
                      </a:rPr>
                      <m:t>⁡(</m:t>
                    </m:r>
                    <m:f>
                      <m:fPr>
                        <m:ctrlPr>
                          <a:rPr lang="en-GB" i="1" noProof="0" smtClean="0">
                            <a:latin typeface="Cambria Math" panose="02040503050406030204" pitchFamily="18" charset="0"/>
                          </a:rPr>
                        </m:ctrlPr>
                      </m:fPr>
                      <m:num>
                        <m:r>
                          <a:rPr lang="en-GB" i="1" noProof="0" smtClean="0">
                            <a:latin typeface="Cambria Math" panose="02040503050406030204" pitchFamily="18" charset="0"/>
                          </a:rPr>
                          <m:t>𝑥</m:t>
                        </m:r>
                      </m:num>
                      <m:den>
                        <m:r>
                          <a:rPr lang="en-GB" i="1" noProof="0" smtClean="0">
                            <a:latin typeface="Cambria Math" panose="02040503050406030204" pitchFamily="18" charset="0"/>
                            <a:ea typeface="Cambria Math" panose="02040503050406030204" pitchFamily="18" charset="0"/>
                          </a:rPr>
                          <m:t>𝜉</m:t>
                        </m:r>
                      </m:den>
                    </m:f>
                    <m:r>
                      <a:rPr lang="en-GB" i="1" noProof="0" smtClean="0">
                        <a:latin typeface="Cambria Math" panose="02040503050406030204" pitchFamily="18" charset="0"/>
                        <a:ea typeface="Cambria Math" panose="02040503050406030204" pitchFamily="18" charset="0"/>
                      </a:rPr>
                      <m:t>)</m:t>
                    </m:r>
                  </m:oMath>
                </a14:m>
                <a:r>
                  <a:rPr lang="en-GB" noProof="0" dirty="0"/>
                  <a:t> </a:t>
                </a:r>
                <a:r>
                  <a:rPr lang="en-GB" sz="1600" noProof="0" dirty="0"/>
                  <a:t>dependence of the order parameter. The coherence length </a:t>
                </a:r>
                <a14:m>
                  <m:oMath xmlns:m="http://schemas.openxmlformats.org/officeDocument/2006/math">
                    <m:r>
                      <a:rPr lang="en-GB" i="1" noProof="0" smtClean="0">
                        <a:latin typeface="Cambria Math" panose="02040503050406030204" pitchFamily="18" charset="0"/>
                        <a:ea typeface="Cambria Math" panose="02040503050406030204" pitchFamily="18" charset="0"/>
                      </a:rPr>
                      <m:t>𝜉</m:t>
                    </m:r>
                  </m:oMath>
                </a14:m>
                <a:r>
                  <a:rPr lang="en-GB" noProof="0" dirty="0"/>
                  <a:t> </a:t>
                </a:r>
                <a:r>
                  <a:rPr lang="en-GB" sz="1600" noProof="0" dirty="0"/>
                  <a:t>is inversely proportional to the exchange field </a:t>
                </a:r>
                <a14:m>
                  <m:oMath xmlns:m="http://schemas.openxmlformats.org/officeDocument/2006/math">
                    <m:r>
                      <a:rPr lang="en-GB" i="1" noProof="0" smtClean="0">
                        <a:latin typeface="Cambria Math" panose="02040503050406030204" pitchFamily="18" charset="0"/>
                      </a:rPr>
                      <m:t>h</m:t>
                    </m:r>
                  </m:oMath>
                </a14:m>
                <a:r>
                  <a:rPr lang="en-GB" noProof="0" dirty="0"/>
                  <a:t>.</a:t>
                </a:r>
              </a:p>
              <a:p>
                <a:r>
                  <a:rPr lang="en-GB" sz="1600" noProof="0" dirty="0"/>
                  <a:t>In the ferromagnet we have an oscillating exponential decay with frequency increasing with the magnitude of the exchange field. [2]</a:t>
                </a:r>
              </a:p>
              <a:p>
                <a:endParaRPr lang="en-GB" sz="1600" noProof="0" dirty="0"/>
              </a:p>
            </p:txBody>
          </p:sp>
        </mc:Choice>
        <mc:Fallback xmlns="">
          <p:sp>
            <p:nvSpPr>
              <p:cNvPr id="27" name="ZoneTexte 26">
                <a:extLst>
                  <a:ext uri="{FF2B5EF4-FFF2-40B4-BE49-F238E27FC236}">
                    <a16:creationId xmlns:a16="http://schemas.microsoft.com/office/drawing/2014/main" id="{566624A0-F3C9-FC56-C99E-E322FC753DE3}"/>
                  </a:ext>
                </a:extLst>
              </p:cNvPr>
              <p:cNvSpPr txBox="1">
                <a:spLocks noRot="1" noChangeAspect="1" noMove="1" noResize="1" noEditPoints="1" noAdjustHandles="1" noChangeArrowheads="1" noChangeShapeType="1" noTextEdit="1"/>
              </p:cNvSpPr>
              <p:nvPr/>
            </p:nvSpPr>
            <p:spPr>
              <a:xfrm>
                <a:off x="342922" y="3543495"/>
                <a:ext cx="6329142" cy="2796022"/>
              </a:xfrm>
              <a:prstGeom prst="rect">
                <a:avLst/>
              </a:prstGeom>
              <a:blipFill>
                <a:blip r:embed="rId3"/>
                <a:stretch>
                  <a:fillRect l="-482" t="-654"/>
                </a:stretch>
              </a:blipFill>
            </p:spPr>
            <p:txBody>
              <a:bodyPr/>
              <a:lstStyle/>
              <a:p>
                <a:r>
                  <a:rPr lang="en-GB">
                    <a:noFill/>
                  </a:rPr>
                  <a:t> </a:t>
                </a:r>
              </a:p>
            </p:txBody>
          </p:sp>
        </mc:Fallback>
      </mc:AlternateContent>
      <p:sp>
        <p:nvSpPr>
          <p:cNvPr id="29" name="Espace réservé du contenu 8">
            <a:extLst>
              <a:ext uri="{FF2B5EF4-FFF2-40B4-BE49-F238E27FC236}">
                <a16:creationId xmlns:a16="http://schemas.microsoft.com/office/drawing/2014/main" id="{CC4D789C-2A46-AEDD-A498-423E722AAD9D}"/>
              </a:ext>
            </a:extLst>
          </p:cNvPr>
          <p:cNvSpPr txBox="1">
            <a:spLocks/>
          </p:cNvSpPr>
          <p:nvPr/>
        </p:nvSpPr>
        <p:spPr>
          <a:xfrm>
            <a:off x="6854262" y="1283707"/>
            <a:ext cx="11328400"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Antiferromagnets</a:t>
            </a:r>
          </a:p>
        </p:txBody>
      </p:sp>
      <p:sp>
        <p:nvSpPr>
          <p:cNvPr id="30" name="ZoneTexte 29">
            <a:extLst>
              <a:ext uri="{FF2B5EF4-FFF2-40B4-BE49-F238E27FC236}">
                <a16:creationId xmlns:a16="http://schemas.microsoft.com/office/drawing/2014/main" id="{EC7B1B7E-C4FE-163E-E1C7-EEA5E9FC5A3F}"/>
              </a:ext>
            </a:extLst>
          </p:cNvPr>
          <p:cNvSpPr txBox="1"/>
          <p:nvPr/>
        </p:nvSpPr>
        <p:spPr>
          <a:xfrm>
            <a:off x="6744072" y="1533413"/>
            <a:ext cx="4502678" cy="3785652"/>
          </a:xfrm>
          <a:prstGeom prst="rect">
            <a:avLst/>
          </a:prstGeom>
          <a:noFill/>
        </p:spPr>
        <p:txBody>
          <a:bodyPr wrap="square" rtlCol="0">
            <a:spAutoFit/>
          </a:bodyPr>
          <a:lstStyle/>
          <a:p>
            <a:r>
              <a:rPr lang="en-GB" sz="1600" noProof="0" dirty="0"/>
              <a:t>Due to the two sublattices of opposite spins, the exchange field is cancelled out at larger scales but still locally destroys the Cooper-pairs.</a:t>
            </a:r>
          </a:p>
          <a:p>
            <a:br>
              <a:rPr lang="en-GB" sz="1600" noProof="0" dirty="0"/>
            </a:br>
            <a:r>
              <a:rPr lang="en-GB" sz="1600" noProof="0" dirty="0"/>
              <a:t>We observe a decay of the singlet superconducting order parameter as well.</a:t>
            </a:r>
          </a:p>
          <a:p>
            <a:r>
              <a:rPr lang="en-GB" sz="1600" noProof="0" dirty="0"/>
              <a:t>Coherence length longer because the exchange field is typically weaker.</a:t>
            </a:r>
          </a:p>
          <a:p>
            <a:endParaRPr lang="en-GB" sz="1600" noProof="0" dirty="0"/>
          </a:p>
          <a:p>
            <a:r>
              <a:rPr lang="en-GB" sz="1600" noProof="0" dirty="0"/>
              <a:t>On the other hand, unconventional spin-triplet Cooper-pairs emerge, and their pairing amplitude oscillates rapidly in space, like the AFM spins. They align with the spin structure and can therefore penetrate further than in the FM. [5]</a:t>
            </a:r>
          </a:p>
        </p:txBody>
      </p:sp>
    </p:spTree>
    <p:extLst>
      <p:ext uri="{BB962C8B-B14F-4D97-AF65-F5344CB8AC3E}">
        <p14:creationId xmlns:p14="http://schemas.microsoft.com/office/powerpoint/2010/main" val="48931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9"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6D3E2-9ED0-766C-CD2A-19CC34D2F93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1D8B311-6461-3EB9-1C92-EC6A4658CFBD}"/>
              </a:ext>
            </a:extLst>
          </p:cNvPr>
          <p:cNvSpPr>
            <a:spLocks noGrp="1"/>
          </p:cNvSpPr>
          <p:nvPr>
            <p:ph type="title"/>
          </p:nvPr>
        </p:nvSpPr>
        <p:spPr/>
        <p:txBody>
          <a:bodyPr/>
          <a:lstStyle/>
          <a:p>
            <a:r>
              <a:rPr lang="en-GB" noProof="0" dirty="0" err="1"/>
              <a:t>Altermagnet</a:t>
            </a:r>
            <a:endParaRPr lang="en-GB" noProof="0" dirty="0"/>
          </a:p>
        </p:txBody>
      </p:sp>
      <p:sp>
        <p:nvSpPr>
          <p:cNvPr id="3" name="Espace réservé du contenu 2">
            <a:extLst>
              <a:ext uri="{FF2B5EF4-FFF2-40B4-BE49-F238E27FC236}">
                <a16:creationId xmlns:a16="http://schemas.microsoft.com/office/drawing/2014/main" id="{3474C5FF-74DE-BBEC-4BB7-0728E5F117FC}"/>
              </a:ext>
            </a:extLst>
          </p:cNvPr>
          <p:cNvSpPr>
            <a:spLocks noGrp="1"/>
          </p:cNvSpPr>
          <p:nvPr>
            <p:ph idx="1"/>
          </p:nvPr>
        </p:nvSpPr>
        <p:spPr>
          <a:xfrm>
            <a:off x="431800" y="1556792"/>
            <a:ext cx="3431952" cy="2874061"/>
          </a:xfrm>
        </p:spPr>
        <p:txBody>
          <a:bodyPr/>
          <a:lstStyle/>
          <a:p>
            <a:r>
              <a:rPr lang="en-GB" b="0" noProof="0" dirty="0">
                <a:solidFill>
                  <a:schemeClr val="tx1"/>
                </a:solidFill>
              </a:rPr>
              <a:t>The </a:t>
            </a:r>
            <a:r>
              <a:rPr lang="en-GB" b="0" noProof="0" dirty="0" err="1">
                <a:solidFill>
                  <a:schemeClr val="tx1"/>
                </a:solidFill>
              </a:rPr>
              <a:t>altermagnet</a:t>
            </a:r>
            <a:r>
              <a:rPr lang="en-GB" b="0" noProof="0" dirty="0">
                <a:solidFill>
                  <a:schemeClr val="tx1"/>
                </a:solidFill>
              </a:rPr>
              <a:t> (AM) shares properties of the antiferromagnet (AFM) and the ferromagnet (FM).</a:t>
            </a:r>
          </a:p>
          <a:p>
            <a:endParaRPr lang="en-GB" b="0" noProof="0" dirty="0">
              <a:solidFill>
                <a:schemeClr val="tx1"/>
              </a:solidFill>
            </a:endParaRPr>
          </a:p>
          <a:p>
            <a:r>
              <a:rPr lang="en-GB" b="0" noProof="0" dirty="0">
                <a:solidFill>
                  <a:schemeClr val="tx1"/>
                </a:solidFill>
              </a:rPr>
              <a:t>Like the AFM: fully compensated magnetization due to two sublattices of opposite spins.</a:t>
            </a:r>
          </a:p>
          <a:p>
            <a:endParaRPr lang="en-GB" b="0" noProof="0" dirty="0">
              <a:solidFill>
                <a:schemeClr val="tx1"/>
              </a:solidFill>
            </a:endParaRPr>
          </a:p>
          <a:p>
            <a:r>
              <a:rPr lang="en-GB" b="0" noProof="0" dirty="0">
                <a:solidFill>
                  <a:schemeClr val="tx1"/>
                </a:solidFill>
              </a:rPr>
              <a:t>Like the FM: anomalous Hall effect, spin current, tunnelling magneto- resistance. </a:t>
            </a:r>
          </a:p>
          <a:p>
            <a:endParaRPr lang="en-GB" b="0" noProof="0" dirty="0">
              <a:solidFill>
                <a:schemeClr val="tx1"/>
              </a:solidFill>
            </a:endParaRPr>
          </a:p>
          <a:p>
            <a:endParaRPr lang="en-GB" b="0" noProof="0" dirty="0">
              <a:solidFill>
                <a:schemeClr val="tx1"/>
              </a:solidFill>
            </a:endParaRPr>
          </a:p>
        </p:txBody>
      </p:sp>
      <p:sp>
        <p:nvSpPr>
          <p:cNvPr id="4" name="Espace réservé du pied de page 3">
            <a:extLst>
              <a:ext uri="{FF2B5EF4-FFF2-40B4-BE49-F238E27FC236}">
                <a16:creationId xmlns:a16="http://schemas.microsoft.com/office/drawing/2014/main" id="{67FAAA2A-6EC8-DE0B-138D-E1AF8D4E716F}"/>
              </a:ext>
            </a:extLst>
          </p:cNvPr>
          <p:cNvSpPr>
            <a:spLocks noGrp="1"/>
          </p:cNvSpPr>
          <p:nvPr>
            <p:ph type="ftr" sz="quarter" idx="3"/>
          </p:nvPr>
        </p:nvSpPr>
        <p:spPr/>
        <p:txBody>
          <a:bodyPr/>
          <a:lstStyle/>
          <a:p>
            <a:r>
              <a:rPr lang="en-GB" noProof="0" dirty="0"/>
              <a:t>Proximity Effects in </a:t>
            </a:r>
            <a:r>
              <a:rPr lang="en-GB" noProof="0" dirty="0" err="1"/>
              <a:t>Altermagnetic</a:t>
            </a:r>
            <a:r>
              <a:rPr lang="en-GB" noProof="0" dirty="0"/>
              <a:t> Systems</a:t>
            </a:r>
          </a:p>
        </p:txBody>
      </p:sp>
      <p:sp>
        <p:nvSpPr>
          <p:cNvPr id="5" name="Espace réservé du numéro de diapositive 4">
            <a:extLst>
              <a:ext uri="{FF2B5EF4-FFF2-40B4-BE49-F238E27FC236}">
                <a16:creationId xmlns:a16="http://schemas.microsoft.com/office/drawing/2014/main" id="{6FCF73C7-297C-6C55-CF49-A99B8BE4FCA5}"/>
              </a:ext>
            </a:extLst>
          </p:cNvPr>
          <p:cNvSpPr>
            <a:spLocks noGrp="1"/>
          </p:cNvSpPr>
          <p:nvPr>
            <p:ph type="sldNum" sz="quarter" idx="4"/>
          </p:nvPr>
        </p:nvSpPr>
        <p:spPr/>
        <p:txBody>
          <a:bodyPr/>
          <a:lstStyle/>
          <a:p>
            <a:fld id="{C05EE493-AD2E-4872-B2F6-8F12A747F0A5}" type="slidenum">
              <a:rPr lang="en-GB" noProof="0" smtClean="0"/>
              <a:pPr/>
              <a:t>9</a:t>
            </a:fld>
            <a:endParaRPr lang="en-GB" noProof="0" dirty="0"/>
          </a:p>
        </p:txBody>
      </p:sp>
      <p:sp>
        <p:nvSpPr>
          <p:cNvPr id="6" name="Espace réservé de la date 5">
            <a:extLst>
              <a:ext uri="{FF2B5EF4-FFF2-40B4-BE49-F238E27FC236}">
                <a16:creationId xmlns:a16="http://schemas.microsoft.com/office/drawing/2014/main" id="{204FDCF9-B0C4-04DE-5B86-6D72E2E9C330}"/>
              </a:ext>
            </a:extLst>
          </p:cNvPr>
          <p:cNvSpPr>
            <a:spLocks noGrp="1"/>
          </p:cNvSpPr>
          <p:nvPr>
            <p:ph type="dt" sz="half" idx="2"/>
          </p:nvPr>
        </p:nvSpPr>
        <p:spPr/>
        <p:txBody>
          <a:bodyPr/>
          <a:lstStyle/>
          <a:p>
            <a:r>
              <a:rPr lang="en-GB" noProof="0" dirty="0"/>
              <a:t>24.02.2025</a:t>
            </a:r>
          </a:p>
        </p:txBody>
      </p:sp>
      <p:sp>
        <p:nvSpPr>
          <p:cNvPr id="8" name="Espace réservé du contenu 8">
            <a:extLst>
              <a:ext uri="{FF2B5EF4-FFF2-40B4-BE49-F238E27FC236}">
                <a16:creationId xmlns:a16="http://schemas.microsoft.com/office/drawing/2014/main" id="{B0D0CB51-A599-3778-E889-C154BC6EA9F5}"/>
              </a:ext>
            </a:extLst>
          </p:cNvPr>
          <p:cNvSpPr txBox="1">
            <a:spLocks/>
          </p:cNvSpPr>
          <p:nvPr/>
        </p:nvSpPr>
        <p:spPr>
          <a:xfrm>
            <a:off x="447008" y="1268760"/>
            <a:ext cx="11328400"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In the landscape of magnetism</a:t>
            </a:r>
          </a:p>
        </p:txBody>
      </p:sp>
      <p:sp>
        <p:nvSpPr>
          <p:cNvPr id="9" name="Espace réservé du contenu 8">
            <a:extLst>
              <a:ext uri="{FF2B5EF4-FFF2-40B4-BE49-F238E27FC236}">
                <a16:creationId xmlns:a16="http://schemas.microsoft.com/office/drawing/2014/main" id="{7634B97F-1078-D0FA-A583-00982CAD6618}"/>
              </a:ext>
            </a:extLst>
          </p:cNvPr>
          <p:cNvSpPr txBox="1">
            <a:spLocks/>
          </p:cNvSpPr>
          <p:nvPr/>
        </p:nvSpPr>
        <p:spPr>
          <a:xfrm>
            <a:off x="407368" y="4674622"/>
            <a:ext cx="11328400" cy="338554"/>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en-GB" noProof="0" dirty="0"/>
              <a:t>Symmetries and sublattices</a:t>
            </a:r>
          </a:p>
        </p:txBody>
      </p:sp>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1A403D26-4A3D-6D19-6F29-714A7BA82CB0}"/>
                  </a:ext>
                </a:extLst>
              </p:cNvPr>
              <p:cNvSpPr txBox="1"/>
              <p:nvPr/>
            </p:nvSpPr>
            <p:spPr>
              <a:xfrm>
                <a:off x="335360" y="4913873"/>
                <a:ext cx="3960440" cy="1323439"/>
              </a:xfrm>
              <a:prstGeom prst="rect">
                <a:avLst/>
              </a:prstGeom>
              <a:noFill/>
            </p:spPr>
            <p:txBody>
              <a:bodyPr wrap="square" rtlCol="0">
                <a:spAutoFit/>
              </a:bodyPr>
              <a:lstStyle/>
              <a:p>
                <a:r>
                  <a:rPr lang="en-GB" sz="1600" noProof="0" dirty="0"/>
                  <a:t>Two sublattices linked with rotation </a:t>
                </a:r>
                <a14:m>
                  <m:oMath xmlns:m="http://schemas.openxmlformats.org/officeDocument/2006/math">
                    <m:r>
                      <a:rPr lang="en-GB" sz="1600" b="0" i="1" noProof="0" smtClean="0">
                        <a:latin typeface="Cambria Math" panose="02040503050406030204" pitchFamily="18" charset="0"/>
                      </a:rPr>
                      <m:t>𝐶</m:t>
                    </m:r>
                  </m:oMath>
                </a14:m>
                <a:r>
                  <a:rPr lang="en-GB" sz="1600" noProof="0" dirty="0"/>
                  <a:t> instead of inversion </a:t>
                </a:r>
                <a14:m>
                  <m:oMath xmlns:m="http://schemas.openxmlformats.org/officeDocument/2006/math">
                    <m:r>
                      <a:rPr lang="en-GB" sz="1600" b="0" i="1" noProof="0" smtClean="0">
                        <a:latin typeface="Cambria Math" panose="02040503050406030204" pitchFamily="18" charset="0"/>
                      </a:rPr>
                      <m:t>𝑃</m:t>
                    </m:r>
                  </m:oMath>
                </a14:m>
                <a:r>
                  <a:rPr lang="en-GB" sz="1600" noProof="0" dirty="0"/>
                  <a:t> and translation </a:t>
                </a:r>
                <a14:m>
                  <m:oMath xmlns:m="http://schemas.openxmlformats.org/officeDocument/2006/math">
                    <m:r>
                      <a:rPr lang="en-GB" sz="1600" b="0" i="1" noProof="0" smtClean="0">
                        <a:latin typeface="Cambria Math" panose="02040503050406030204" pitchFamily="18" charset="0"/>
                      </a:rPr>
                      <m:t>𝑡</m:t>
                    </m:r>
                  </m:oMath>
                </a14:m>
                <a:r>
                  <a:rPr lang="en-GB" sz="1600" noProof="0" dirty="0"/>
                  <a:t>.</a:t>
                </a:r>
              </a:p>
              <a:p>
                <a:endParaRPr lang="en-GB" sz="1600" noProof="0" dirty="0"/>
              </a:p>
              <a:p>
                <a:r>
                  <a:rPr lang="en-GB" sz="1600" noProof="0" dirty="0"/>
                  <a:t>Alternating sign in the energy spectrum of the sublattices.</a:t>
                </a:r>
              </a:p>
            </p:txBody>
          </p:sp>
        </mc:Choice>
        <mc:Fallback xmlns="">
          <p:sp>
            <p:nvSpPr>
              <p:cNvPr id="10" name="ZoneTexte 9">
                <a:extLst>
                  <a:ext uri="{FF2B5EF4-FFF2-40B4-BE49-F238E27FC236}">
                    <a16:creationId xmlns:a16="http://schemas.microsoft.com/office/drawing/2014/main" id="{1A403D26-4A3D-6D19-6F29-714A7BA82CB0}"/>
                  </a:ext>
                </a:extLst>
              </p:cNvPr>
              <p:cNvSpPr txBox="1">
                <a:spLocks noRot="1" noChangeAspect="1" noMove="1" noResize="1" noEditPoints="1" noAdjustHandles="1" noChangeArrowheads="1" noChangeShapeType="1" noTextEdit="1"/>
              </p:cNvSpPr>
              <p:nvPr/>
            </p:nvSpPr>
            <p:spPr>
              <a:xfrm>
                <a:off x="335360" y="4913873"/>
                <a:ext cx="3960440" cy="1323439"/>
              </a:xfrm>
              <a:prstGeom prst="rect">
                <a:avLst/>
              </a:prstGeom>
              <a:blipFill>
                <a:blip r:embed="rId2"/>
                <a:stretch>
                  <a:fillRect l="-769" t="-1382" r="-1692" b="-5069"/>
                </a:stretch>
              </a:blipFill>
            </p:spPr>
            <p:txBody>
              <a:bodyPr/>
              <a:lstStyle/>
              <a:p>
                <a:r>
                  <a:rPr lang="en-GB">
                    <a:noFill/>
                  </a:rPr>
                  <a:t> </a:t>
                </a:r>
              </a:p>
            </p:txBody>
          </p:sp>
        </mc:Fallback>
      </mc:AlternateContent>
      <p:sp>
        <p:nvSpPr>
          <p:cNvPr id="11" name="ZoneTexte 10">
            <a:extLst>
              <a:ext uri="{FF2B5EF4-FFF2-40B4-BE49-F238E27FC236}">
                <a16:creationId xmlns:a16="http://schemas.microsoft.com/office/drawing/2014/main" id="{CE00CAC3-033F-3605-1AC1-3130CFEE1085}"/>
              </a:ext>
            </a:extLst>
          </p:cNvPr>
          <p:cNvSpPr txBox="1"/>
          <p:nvPr/>
        </p:nvSpPr>
        <p:spPr>
          <a:xfrm>
            <a:off x="6528048" y="5589240"/>
            <a:ext cx="4127500" cy="738664"/>
          </a:xfrm>
          <a:prstGeom prst="rect">
            <a:avLst/>
          </a:prstGeom>
          <a:noFill/>
        </p:spPr>
        <p:txBody>
          <a:bodyPr wrap="square" rtlCol="0">
            <a:spAutoFit/>
          </a:bodyPr>
          <a:lstStyle/>
          <a:p>
            <a:pPr marL="285750" indent="-285750">
              <a:buFont typeface="Wingdings" panose="05000000000000000000" pitchFamily="2" charset="2"/>
              <a:buChar char="Ø"/>
            </a:pPr>
            <a:r>
              <a:rPr lang="en-GB" sz="1400" i="1" noProof="0" dirty="0"/>
              <a:t>Shape of the lattice and energy-momentum graphics of the anti-, ferromagnet and the </a:t>
            </a:r>
            <a:r>
              <a:rPr lang="en-GB" sz="1400" i="1" noProof="0" dirty="0" err="1"/>
              <a:t>altermagnet</a:t>
            </a:r>
            <a:r>
              <a:rPr lang="en-GB" sz="1400" i="1" noProof="0" dirty="0"/>
              <a:t>.</a:t>
            </a:r>
          </a:p>
        </p:txBody>
      </p:sp>
      <p:pic>
        <p:nvPicPr>
          <p:cNvPr id="13" name="Image 12">
            <a:extLst>
              <a:ext uri="{FF2B5EF4-FFF2-40B4-BE49-F238E27FC236}">
                <a16:creationId xmlns:a16="http://schemas.microsoft.com/office/drawing/2014/main" id="{18615B90-BE3E-5501-ADF9-CA5814B43721}"/>
              </a:ext>
            </a:extLst>
          </p:cNvPr>
          <p:cNvPicPr>
            <a:picLocks noChangeAspect="1"/>
          </p:cNvPicPr>
          <p:nvPr/>
        </p:nvPicPr>
        <p:blipFill>
          <a:blip r:embed="rId3"/>
          <a:stretch>
            <a:fillRect/>
          </a:stretch>
        </p:blipFill>
        <p:spPr>
          <a:xfrm>
            <a:off x="4586142" y="1124744"/>
            <a:ext cx="6766442" cy="4456208"/>
          </a:xfrm>
          <a:prstGeom prst="rect">
            <a:avLst/>
          </a:prstGeom>
        </p:spPr>
      </p:pic>
      <p:sp>
        <p:nvSpPr>
          <p:cNvPr id="14" name="ZoneTexte 13">
            <a:extLst>
              <a:ext uri="{FF2B5EF4-FFF2-40B4-BE49-F238E27FC236}">
                <a16:creationId xmlns:a16="http://schemas.microsoft.com/office/drawing/2014/main" id="{F5951F98-B6C8-FB7E-F0D9-7D73B1A2F641}"/>
              </a:ext>
            </a:extLst>
          </p:cNvPr>
          <p:cNvSpPr txBox="1"/>
          <p:nvPr/>
        </p:nvSpPr>
        <p:spPr>
          <a:xfrm>
            <a:off x="300467" y="758445"/>
            <a:ext cx="6024236" cy="338554"/>
          </a:xfrm>
          <a:prstGeom prst="rect">
            <a:avLst/>
          </a:prstGeom>
          <a:noFill/>
        </p:spPr>
        <p:txBody>
          <a:bodyPr wrap="square" rtlCol="0">
            <a:spAutoFit/>
          </a:bodyPr>
          <a:lstStyle/>
          <a:p>
            <a:r>
              <a:rPr lang="en-GB" sz="1600" b="1" noProof="0" dirty="0">
                <a:latin typeface="+mj-lt"/>
              </a:rPr>
              <a:t>Overview</a:t>
            </a:r>
          </a:p>
        </p:txBody>
      </p:sp>
      <p:sp>
        <p:nvSpPr>
          <p:cNvPr id="7" name="ZoneTexte 6">
            <a:extLst>
              <a:ext uri="{FF2B5EF4-FFF2-40B4-BE49-F238E27FC236}">
                <a16:creationId xmlns:a16="http://schemas.microsoft.com/office/drawing/2014/main" id="{FAC2FA6D-3948-2332-930E-8F58B923E19B}"/>
              </a:ext>
            </a:extLst>
          </p:cNvPr>
          <p:cNvSpPr txBox="1"/>
          <p:nvPr/>
        </p:nvSpPr>
        <p:spPr>
          <a:xfrm>
            <a:off x="11087696" y="5908630"/>
            <a:ext cx="648072" cy="338554"/>
          </a:xfrm>
          <a:prstGeom prst="rect">
            <a:avLst/>
          </a:prstGeom>
          <a:noFill/>
        </p:spPr>
        <p:txBody>
          <a:bodyPr wrap="square" rtlCol="0">
            <a:spAutoFit/>
          </a:bodyPr>
          <a:lstStyle/>
          <a:p>
            <a:r>
              <a:rPr lang="en-GB" sz="1600" noProof="0" dirty="0"/>
              <a:t>[6]</a:t>
            </a:r>
          </a:p>
        </p:txBody>
      </p:sp>
    </p:spTree>
    <p:extLst>
      <p:ext uri="{BB962C8B-B14F-4D97-AF65-F5344CB8AC3E}">
        <p14:creationId xmlns:p14="http://schemas.microsoft.com/office/powerpoint/2010/main" val="356953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7" grpId="0"/>
    </p:bldLst>
  </p:timing>
</p:sld>
</file>

<file path=ppt/theme/theme1.xml><?xml version="1.0" encoding="utf-8"?>
<a:theme xmlns:a="http://schemas.openxmlformats.org/drawingml/2006/main" name="PPT_UniKN">
  <a:themeElements>
    <a:clrScheme name="UNIK Farben PowerPoint">
      <a:dk1>
        <a:sysClr val="windowText" lastClr="000000"/>
      </a:dk1>
      <a:lt1>
        <a:sysClr val="window" lastClr="FFFFFF"/>
      </a:lt1>
      <a:dk2>
        <a:srgbClr val="000000"/>
      </a:dk2>
      <a:lt2>
        <a:srgbClr val="F8F8F8"/>
      </a:lt2>
      <a:accent1>
        <a:srgbClr val="009AD1"/>
      </a:accent1>
      <a:accent2>
        <a:srgbClr val="59B6DC"/>
      </a:accent2>
      <a:accent3>
        <a:srgbClr val="A0D3E6"/>
      </a:accent3>
      <a:accent4>
        <a:srgbClr val="C8E5EF"/>
      </a:accent4>
      <a:accent5>
        <a:srgbClr val="B2B2B2"/>
      </a:accent5>
      <a:accent6>
        <a:srgbClr val="808080"/>
      </a:accent6>
      <a:hlink>
        <a:srgbClr val="5F5F5F"/>
      </a:hlink>
      <a:folHlink>
        <a:srgbClr val="919191"/>
      </a:folHlink>
    </a:clrScheme>
    <a:fontScheme name="UNIK Schrifte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äsentation7" id="{C2ACFBF1-D273-2A45-BA74-4F502F60B375}" vid="{0EE5357B-5458-6C42-B046-B27BD377E1CB}"/>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2949</TotalTime>
  <Words>2593</Words>
  <Application>Microsoft Office PowerPoint</Application>
  <PresentationFormat>Grand écran</PresentationFormat>
  <Paragraphs>356</Paragraphs>
  <Slides>27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27</vt:i4>
      </vt:variant>
    </vt:vector>
  </HeadingPairs>
  <TitlesOfParts>
    <vt:vector size="33" baseType="lpstr">
      <vt:lpstr>Arial</vt:lpstr>
      <vt:lpstr>Calibri</vt:lpstr>
      <vt:lpstr>Cambria Math</vt:lpstr>
      <vt:lpstr>Courier New</vt:lpstr>
      <vt:lpstr>Wingdings</vt:lpstr>
      <vt:lpstr>PPT_UniKN</vt:lpstr>
      <vt:lpstr>Proximity effects in altermagnetic systems</vt:lpstr>
      <vt:lpstr>Superconductivity </vt:lpstr>
      <vt:lpstr>Superconductivity </vt:lpstr>
      <vt:lpstr>BCS superconductivity</vt:lpstr>
      <vt:lpstr>BCS superconductivity</vt:lpstr>
      <vt:lpstr>BCS → Generalization: s-wave, d-wave</vt:lpstr>
      <vt:lpstr>Proximity effects</vt:lpstr>
      <vt:lpstr>Proximity effects</vt:lpstr>
      <vt:lpstr>Altermagnet</vt:lpstr>
      <vt:lpstr>Altermagnet</vt:lpstr>
      <vt:lpstr>The Bogoliubov de-Gennes transformation</vt:lpstr>
      <vt:lpstr>The Bogoliubov de-Gennes transformation</vt:lpstr>
      <vt:lpstr>Simulated system</vt:lpstr>
      <vt:lpstr>The Bogoliubov de-Gennes transformation</vt:lpstr>
      <vt:lpstr>Results</vt:lpstr>
      <vt:lpstr>Friedel oscillations and Andreev bound states</vt:lpstr>
      <vt:lpstr>Results</vt:lpstr>
      <vt:lpstr>Results</vt:lpstr>
      <vt:lpstr>Results</vt:lpstr>
      <vt:lpstr>Results</vt:lpstr>
      <vt:lpstr>Results</vt:lpstr>
      <vt:lpstr>Results</vt:lpstr>
      <vt:lpstr>Results</vt:lpstr>
      <vt:lpstr>Summary</vt:lpstr>
      <vt:lpstr>Outlook</vt:lpstr>
      <vt:lpstr>Acknowledgment</vt:lpstr>
      <vt:lpstr>References</vt:lpstr>
    </vt:vector>
  </TitlesOfParts>
  <Company>Universität Konstanz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 mit Bild, Typografie: Arial Bold, maximal  über vier Zeilen</dc:title>
  <dc:creator>Annalena.Kampermann</dc:creator>
  <dc:description>Vorlage Praesentation – Office 2010;_x000d_
Version 010;_x000d_
2015-03-03;</dc:description>
  <cp:lastModifiedBy>massa steffan</cp:lastModifiedBy>
  <cp:revision>91</cp:revision>
  <dcterms:created xsi:type="dcterms:W3CDTF">2022-11-02T07:03:49Z</dcterms:created>
  <dcterms:modified xsi:type="dcterms:W3CDTF">2025-02-21T14:09:44Z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rstellt von">
    <vt:lpwstr>STRICHPUNKT</vt:lpwstr>
  </property>
  <property fmtid="{D5CDD505-2E9C-101B-9397-08002B2CF9AE}" pid="3" name="Erstellt am">
    <vt:lpwstr>10.10.2014</vt:lpwstr>
  </property>
  <property fmtid="{D5CDD505-2E9C-101B-9397-08002B2CF9AE}" pid="4" name="Bearbeiter">
    <vt:lpwstr>gadamovich | office implementation</vt:lpwstr>
  </property>
  <property fmtid="{D5CDD505-2E9C-101B-9397-08002B2CF9AE}" pid="5" name="Version">
    <vt:lpwstr>010</vt:lpwstr>
  </property>
  <property fmtid="{D5CDD505-2E9C-101B-9397-08002B2CF9AE}" pid="6" name="Version vom">
    <vt:lpwstr>03.03.2015</vt:lpwstr>
  </property>
</Properties>
</file>