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8" r:id="rId4"/>
    <p:sldId id="269" r:id="rId5"/>
    <p:sldId id="268" r:id="rId6"/>
    <p:sldId id="266" r:id="rId7"/>
    <p:sldId id="260" r:id="rId8"/>
    <p:sldId id="267" r:id="rId9"/>
    <p:sldId id="257" r:id="rId10"/>
    <p:sldId id="272" r:id="rId11"/>
    <p:sldId id="261" r:id="rId12"/>
    <p:sldId id="273" r:id="rId13"/>
    <p:sldId id="262" r:id="rId14"/>
    <p:sldId id="271" r:id="rId15"/>
    <p:sldId id="263" r:id="rId16"/>
    <p:sldId id="270" r:id="rId17"/>
    <p:sldId id="264" r:id="rId18"/>
    <p:sldId id="274" r:id="rId19"/>
    <p:sldId id="265" r:id="rId20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8BC5"/>
    <a:srgbClr val="458EC5"/>
    <a:srgbClr val="438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2" d="100"/>
          <a:sy n="92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F23A1-E1DB-4C95-923C-7BDBAF5AA438}" type="datetimeFigureOut">
              <a:rPr lang="fr-FR"/>
              <a:pPr>
                <a:defRPr/>
              </a:pPr>
              <a:t>01/02/2014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D2352-23A7-43C4-8385-503620625A6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932D8-F334-416B-864C-59F8ACDBBFBF}" type="datetimeFigureOut">
              <a:rPr lang="fr-FR"/>
              <a:pPr>
                <a:defRPr/>
              </a:pPr>
              <a:t>01/02/2014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E2036-0414-4805-965E-E10AEF405DA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F9E27-202C-436E-9A7D-F0F0D9733734}" type="datetimeFigureOut">
              <a:rPr lang="fr-FR"/>
              <a:pPr>
                <a:defRPr/>
              </a:pPr>
              <a:t>01/02/2014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9C3DA-FAFE-49AD-A506-3EFCBD73C3C5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16AFE-A6B6-4C95-B1E1-825C80EAD9BA}" type="datetimeFigureOut">
              <a:rPr lang="fr-FR"/>
              <a:pPr>
                <a:defRPr/>
              </a:pPr>
              <a:t>01/02/2014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65C63-0B50-4E42-8DE3-199FE49559C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5DEC1-5E8A-4012-820C-1F691A299018}" type="datetimeFigureOut">
              <a:rPr lang="fr-FR"/>
              <a:pPr>
                <a:defRPr/>
              </a:pPr>
              <a:t>01/02/2014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CA3DB-955C-4FA8-9765-D0BF9C22EE6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26F2E-D314-4EEC-8D86-EFB448AB1130}" type="datetimeFigureOut">
              <a:rPr lang="fr-FR"/>
              <a:pPr>
                <a:defRPr/>
              </a:pPr>
              <a:t>01/02/2014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EE89C-D82A-468D-A043-5A72FBAEAEB2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8ABD4-FAFF-4905-85EF-17438733EBF7}" type="datetimeFigureOut">
              <a:rPr lang="fr-FR"/>
              <a:pPr>
                <a:defRPr/>
              </a:pPr>
              <a:t>01/02/2014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28709-C459-4172-9DDD-30B39AA9099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1ABE8-06E1-4902-963C-5A78F2955D3F}" type="datetimeFigureOut">
              <a:rPr lang="fr-FR"/>
              <a:pPr>
                <a:defRPr/>
              </a:pPr>
              <a:t>01/02/2014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77CDD-F94F-410F-9830-EDE040396590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F9512-79CF-4882-8A8E-C62FFE450338}" type="datetimeFigureOut">
              <a:rPr lang="fr-FR"/>
              <a:pPr>
                <a:defRPr/>
              </a:pPr>
              <a:t>01/02/2014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77DFE-4A64-46F5-9DF9-CBC4565159F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75947-D2ED-4BD1-9119-479CD354738B}" type="datetimeFigureOut">
              <a:rPr lang="fr-FR"/>
              <a:pPr>
                <a:defRPr/>
              </a:pPr>
              <a:t>01/02/2014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F3AD-DDB1-4A3D-B019-224C908A994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D3E03-3194-4EF2-BF0C-229CEF5E4DA4}" type="datetimeFigureOut">
              <a:rPr lang="fr-FR"/>
              <a:pPr>
                <a:defRPr/>
              </a:pPr>
              <a:t>01/02/2014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B0319-583C-417B-BBA4-8E4C32E8B19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94B0BE1-A4B2-4B56-A121-CDA9D0ABF98A}" type="datetimeFigureOut">
              <a:rPr lang="fr-FR"/>
              <a:pPr>
                <a:defRPr/>
              </a:pPr>
              <a:t>01/02/2014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1D07226-DBD7-45AF-B796-FFAC173572EA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57225" y="1500188"/>
            <a:ext cx="7772400" cy="869950"/>
          </a:xfrm>
        </p:spPr>
        <p:txBody>
          <a:bodyPr/>
          <a:lstStyle/>
          <a:p>
            <a:r>
              <a:rPr lang="fr-CA" sz="4000" dirty="0" smtClean="0">
                <a:solidFill>
                  <a:srgbClr val="438B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E- </a:t>
            </a:r>
            <a:r>
              <a:rPr lang="en-GB" sz="4000" dirty="0" smtClean="0">
                <a:solidFill>
                  <a:srgbClr val="438B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School</a:t>
            </a: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1800225" y="2143125"/>
            <a:ext cx="5429250" cy="757238"/>
          </a:xfrm>
        </p:spPr>
        <p:txBody>
          <a:bodyPr/>
          <a:lstStyle/>
          <a:p>
            <a:r>
              <a:rPr lang="fr-CA" sz="28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GB" sz="28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School</a:t>
            </a:r>
            <a:r>
              <a:rPr lang="fr-CA" sz="28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95903" cy="98415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Glossary of Course Work Subsystem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328723"/>
              </p:ext>
            </p:extLst>
          </p:nvPr>
        </p:nvGraphicFramePr>
        <p:xfrm>
          <a:off x="457200" y="1600200"/>
          <a:ext cx="8229600" cy="3776608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738536"/>
                <a:gridCol w="3747864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  <a:cs typeface="Segoe UI Light" panose="020B0502040204020203" pitchFamily="34" charset="0"/>
                        </a:rPr>
                        <a:t>Use Case ID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Use Case</a:t>
                      </a:r>
                      <a:r>
                        <a:rPr lang="en-GB" baseline="0" dirty="0" smtClean="0"/>
                        <a:t> Name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Actor</a:t>
                      </a:r>
                      <a:endParaRPr lang="en-GB" dirty="0">
                        <a:latin typeface="Segoe UI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3.1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dirty="0" smtClean="0"/>
                        <a:t>Assign</a:t>
                      </a:r>
                      <a:r>
                        <a:rPr lang="en-GB" baseline="0" dirty="0" smtClean="0"/>
                        <a:t> Course Teacher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SA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43904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3.2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Prepare Routine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SA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3.3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Send Routine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+mn-lt"/>
                          <a:cs typeface="+mn-cs"/>
                        </a:rPr>
                        <a:t>SA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View Routine</a:t>
                      </a:r>
                      <a:endParaRPr lang="en-GB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ST, PT, CT,</a:t>
                      </a:r>
                      <a:r>
                        <a:rPr lang="en-GB" baseline="0" dirty="0" smtClean="0"/>
                        <a:t> SA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3.5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Add</a:t>
                      </a:r>
                      <a:r>
                        <a:rPr lang="en-GB" baseline="0" dirty="0" smtClean="0"/>
                        <a:t> Class Test Schedule &amp; Syllabus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CT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3.6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Update Class Test Mark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CT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3.7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View Class Test Mark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ST, PT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3.8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Post Notice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CT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3.9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View Notice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ST, PT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9036496" cy="984151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Diagram of Course Work Subsystem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4842" y="1600200"/>
            <a:ext cx="539431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95903" cy="98415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Glossary of Examination Subsystem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973476"/>
              </p:ext>
            </p:extLst>
          </p:nvPr>
        </p:nvGraphicFramePr>
        <p:xfrm>
          <a:off x="457200" y="1600200"/>
          <a:ext cx="8229600" cy="3034928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738536"/>
                <a:gridCol w="3747864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  <a:cs typeface="Segoe UI Light" panose="020B0502040204020203" pitchFamily="34" charset="0"/>
                        </a:rPr>
                        <a:t>Use Case ID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Use Case</a:t>
                      </a:r>
                      <a:r>
                        <a:rPr lang="en-GB" baseline="0" dirty="0" smtClean="0"/>
                        <a:t> Name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Actor</a:t>
                      </a:r>
                      <a:endParaRPr lang="en-GB" dirty="0">
                        <a:latin typeface="Segoe UI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4.1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dirty="0" smtClean="0"/>
                        <a:t>Update Examination Schedule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SA</a:t>
                      </a:r>
                      <a:endParaRPr lang="en-GB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4.2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View Examination</a:t>
                      </a:r>
                      <a:r>
                        <a:rPr lang="en-GB" baseline="0" dirty="0" smtClean="0"/>
                        <a:t> Schedule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ST, PT, CT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43904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4.3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Prepare Examination Duty Roster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SA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4.4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View Duty Roster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CT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Insert Marks of Exam</a:t>
                      </a:r>
                      <a:r>
                        <a:rPr lang="en-GB" baseline="0" dirty="0" smtClean="0"/>
                        <a:t> Paper</a:t>
                      </a:r>
                      <a:endParaRPr lang="en-GB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+mn-lt"/>
                          <a:cs typeface="+mn-cs"/>
                        </a:rPr>
                        <a:t>CT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4.6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Issue Admit Card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4.7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Print</a:t>
                      </a:r>
                      <a:r>
                        <a:rPr lang="en-GB" baseline="0" dirty="0" smtClean="0"/>
                        <a:t> Admit Card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CT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4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9036496" cy="984151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Diagram of Examination Subsystem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0912" y="1600200"/>
            <a:ext cx="628217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2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95903" cy="98415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Glossary of Result Subsystem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042842"/>
              </p:ext>
            </p:extLst>
          </p:nvPr>
        </p:nvGraphicFramePr>
        <p:xfrm>
          <a:off x="457200" y="1600200"/>
          <a:ext cx="8229600" cy="3304168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738536"/>
                <a:gridCol w="3747864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</a:rPr>
                        <a:t>Use Case</a:t>
                      </a:r>
                      <a:r>
                        <a:rPr lang="en-GB" baseline="0" dirty="0" smtClean="0">
                          <a:latin typeface="Segoe UI "/>
                        </a:rPr>
                        <a:t> ID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</a:rPr>
                        <a:t>Use Case</a:t>
                      </a:r>
                      <a:r>
                        <a:rPr lang="en-GB" baseline="0" dirty="0" smtClean="0">
                          <a:latin typeface="Segoe UI "/>
                        </a:rPr>
                        <a:t> Name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</a:rPr>
                        <a:t>Actor</a:t>
                      </a:r>
                      <a:endParaRPr lang="en-GB" dirty="0">
                        <a:latin typeface="Segoe UI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GB" dirty="0" smtClean="0">
                          <a:latin typeface="Segoe UI "/>
                        </a:rPr>
                        <a:t>5.1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dirty="0" smtClean="0">
                          <a:latin typeface="Segoe UI "/>
                        </a:rPr>
                        <a:t>Prepare Result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"/>
                        </a:rPr>
                        <a:t>CT, CLT</a:t>
                      </a:r>
                      <a:endParaRPr lang="en-GB" dirty="0" smtClean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GB" dirty="0" smtClean="0">
                          <a:latin typeface="Segoe UI "/>
                          <a:cs typeface="Segoe UI Light" panose="020B0502040204020203" pitchFamily="34" charset="0"/>
                        </a:rPr>
                        <a:t>5.2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dirty="0" smtClean="0">
                          <a:latin typeface="Segoe UI "/>
                          <a:cs typeface="Segoe UI Light" panose="020B0502040204020203" pitchFamily="34" charset="0"/>
                        </a:rPr>
                        <a:t>Forwarding Result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"/>
                          <a:cs typeface="Segoe UI Light" panose="020B0502040204020203" pitchFamily="34" charset="0"/>
                        </a:rPr>
                        <a:t>CLT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</a:rPr>
                        <a:t>5.3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"/>
                        </a:rPr>
                        <a:t>View</a:t>
                      </a:r>
                      <a:r>
                        <a:rPr lang="en-GB" baseline="0" dirty="0" smtClean="0">
                          <a:latin typeface="Segoe UI "/>
                        </a:rPr>
                        <a:t> Result Summary and Approve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"/>
                        </a:rPr>
                        <a:t>HM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43904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</a:rPr>
                        <a:t>5.4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"/>
                        </a:rPr>
                        <a:t>Update Result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"/>
                        </a:rPr>
                        <a:t>CT, CLT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</a:rPr>
                        <a:t>5.5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"/>
                        </a:rPr>
                        <a:t>Print Result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"/>
                        </a:rPr>
                        <a:t>CLT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Segoe UI "/>
                        </a:rPr>
                        <a:t>5.6</a:t>
                      </a:r>
                      <a:endParaRPr lang="en-GB" dirty="0" smtClean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Segoe UI "/>
                        </a:rPr>
                        <a:t>View Result</a:t>
                      </a:r>
                      <a:endParaRPr lang="en-GB" dirty="0" smtClean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"/>
                        </a:rPr>
                        <a:t>ST,</a:t>
                      </a:r>
                      <a:r>
                        <a:rPr lang="en-GB" baseline="0" dirty="0" smtClean="0">
                          <a:latin typeface="Segoe UI "/>
                        </a:rPr>
                        <a:t> PT, CLT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 "/>
                        </a:rPr>
                        <a:t>5.7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"/>
                        </a:rPr>
                        <a:t>Result Publication Notification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>
                          <a:latin typeface="Segoe UI "/>
                        </a:rPr>
                        <a:t>PT, ST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9036496" cy="98415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Diagram of Result Subsystem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2899" y="1600200"/>
            <a:ext cx="479820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95903" cy="98415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Glossary of Notice Subsystem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128509"/>
              </p:ext>
            </p:extLst>
          </p:nvPr>
        </p:nvGraphicFramePr>
        <p:xfrm>
          <a:off x="457200" y="1600200"/>
          <a:ext cx="8229600" cy="1922408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594520"/>
                <a:gridCol w="389188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Use Case ID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Use Case</a:t>
                      </a:r>
                      <a:r>
                        <a:rPr lang="en-GB" baseline="0" dirty="0" smtClean="0"/>
                        <a:t> Name</a:t>
                      </a:r>
                      <a:endParaRPr lang="en-GB" dirty="0">
                        <a:latin typeface="Segoe UI 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Actor</a:t>
                      </a:r>
                      <a:endParaRPr lang="en-GB" dirty="0">
                        <a:latin typeface="Segoe UI 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GB" dirty="0" smtClean="0"/>
                        <a:t>6.1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dirty="0" smtClean="0"/>
                        <a:t>Input Vacation List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SA</a:t>
                      </a:r>
                      <a:endParaRPr lang="en-GB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6.2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View Vacation</a:t>
                      </a:r>
                      <a:r>
                        <a:rPr lang="en-GB" baseline="0" dirty="0" smtClean="0"/>
                        <a:t> List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ST, PT, CT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43904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6.3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Input Notice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SA</a:t>
                      </a:r>
                      <a:endParaRPr lang="en-GB" dirty="0" smtClean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6.4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View Notice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 smtClean="0"/>
                        <a:t>ST, PT, CT</a:t>
                      </a:r>
                      <a:endParaRPr lang="en-GB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8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9036496" cy="98415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Diagram </a:t>
            </a:r>
            <a:r>
              <a:rPr lang="en-GB" sz="360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of Notice Subsystem </a:t>
            </a:r>
            <a:endParaRPr lang="en-GB" sz="3600" dirty="0" smtClean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2452" y="1600200"/>
            <a:ext cx="581909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2143125" y="274638"/>
            <a:ext cx="6543675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438BC4"/>
                </a:solidFill>
              </a:rPr>
              <a:t>Thanking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2143125" y="1600200"/>
            <a:ext cx="6543675" cy="45259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Muhammad </a:t>
            </a:r>
            <a:r>
              <a:rPr lang="en-GB" sz="2400" dirty="0" err="1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Sa’ad</a:t>
            </a: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Naasik</a:t>
            </a:r>
            <a:endParaRPr lang="en-GB" sz="2400" dirty="0" smtClean="0">
              <a:solidFill>
                <a:srgbClr val="438B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1005092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Md. </a:t>
            </a:r>
            <a:r>
              <a:rPr lang="en-GB" sz="2400" dirty="0" err="1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Tamzeed</a:t>
            </a: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Islam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1005094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dirty="0" err="1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Bashima</a:t>
            </a: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Islam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1005095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dirty="0" err="1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Shamim</a:t>
            </a: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400" dirty="0" err="1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Hasnath</a:t>
            </a:r>
            <a:endParaRPr lang="en-GB" sz="2400" dirty="0" smtClean="0">
              <a:solidFill>
                <a:srgbClr val="438B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1005096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400" dirty="0" err="1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Akib</a:t>
            </a: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Ibn </a:t>
            </a:r>
            <a:r>
              <a:rPr lang="en-GB" sz="2400" dirty="0" err="1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Zahid</a:t>
            </a:r>
            <a:endParaRPr lang="en-GB" sz="2400" dirty="0" smtClean="0">
              <a:solidFill>
                <a:srgbClr val="438B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GB" sz="2400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1005098</a:t>
            </a:r>
            <a:endParaRPr lang="en-GB" sz="2400" dirty="0">
              <a:solidFill>
                <a:srgbClr val="438B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GB" sz="2400" dirty="0">
              <a:solidFill>
                <a:srgbClr val="438B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7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143125" y="274638"/>
            <a:ext cx="6543675" cy="1143000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rgbClr val="438BC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Actor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43125" y="1436579"/>
            <a:ext cx="6543675" cy="4525963"/>
          </a:xfrm>
        </p:spPr>
        <p:txBody>
          <a:bodyPr/>
          <a:lstStyle/>
          <a:p>
            <a:r>
              <a:rPr lang="en-GB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</a:t>
            </a:r>
          </a:p>
          <a:p>
            <a:r>
              <a:rPr lang="en-GB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Course Teacher</a:t>
            </a:r>
          </a:p>
          <a:p>
            <a:r>
              <a:rPr lang="en-GB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 Teacher</a:t>
            </a:r>
          </a:p>
          <a:p>
            <a:r>
              <a:rPr lang="en-GB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Parents</a:t>
            </a:r>
          </a:p>
          <a:p>
            <a:r>
              <a:rPr lang="en-GB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Headmaster</a:t>
            </a:r>
          </a:p>
          <a:p>
            <a:r>
              <a:rPr lang="en-GB" dirty="0" smtClean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System Admin (Headmaster, Course Teacher assigned by Headmaster)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95903" cy="98415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Actor’s Glossary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70447"/>
              </p:ext>
            </p:extLst>
          </p:nvPr>
        </p:nvGraphicFramePr>
        <p:xfrm>
          <a:off x="395536" y="1279536"/>
          <a:ext cx="8229600" cy="5064760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656184"/>
                <a:gridCol w="1368152"/>
                <a:gridCol w="52052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Actor</a:t>
                      </a:r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Short Key</a:t>
                      </a:r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Activity</a:t>
                      </a:r>
                      <a:r>
                        <a:rPr lang="en-GB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Scope</a:t>
                      </a:r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Student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Viewing notice, routine, syllabus, result, fees status of thyself. 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Course Teacher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CT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Adding</a:t>
                      </a:r>
                      <a:r>
                        <a:rPr lang="en-GB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class test schedule, syllabus &amp; mark, g</a:t>
                      </a: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iving</a:t>
                      </a:r>
                      <a:r>
                        <a:rPr lang="en-GB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feedback, inserting exam mark, view duty roster, 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3904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Class Teacher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CLT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Adding</a:t>
                      </a:r>
                      <a:r>
                        <a:rPr lang="en-GB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details of students, making result, giving feedback, adding attendance of students, issuing admit card.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Parents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PT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Viewing notice, routine, syllabus, result, fees status of their</a:t>
                      </a:r>
                      <a:r>
                        <a:rPr lang="en-GB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children, viewing notice and getting in contact with teacher. 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Headmaster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Approving result,</a:t>
                      </a:r>
                      <a:r>
                        <a:rPr lang="en-GB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appointing system admin, tracking fees status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System Admin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Adding &amp; deleting user, updating user role &amp; details, assigning course teacher</a:t>
                      </a:r>
                      <a:r>
                        <a:rPr lang="en-GB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and class teacher, preparing and sending class &amp; exam routine, preparing duty roster, inserting notice, updating vacation list, prepare and send routine.  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9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95903" cy="98415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Actors Relation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3047" y="1556792"/>
            <a:ext cx="7344815" cy="49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2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438BC4"/>
                </a:solidFill>
              </a:rPr>
              <a:t>Subsystem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24" y="1600200"/>
            <a:ext cx="6543675" cy="4525963"/>
          </a:xfrm>
        </p:spPr>
        <p:txBody>
          <a:bodyPr/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 Profile Subsystem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Student Profile Subsystem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Course Work Subsystem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Examination Subsystem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 Subsystem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>
                <a:solidFill>
                  <a:srgbClr val="438BC4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Notice Subsystem</a:t>
            </a:r>
          </a:p>
          <a:p>
            <a:endParaRPr lang="en-GB" dirty="0"/>
          </a:p>
        </p:txBody>
      </p:sp>
      <p:sp>
        <p:nvSpPr>
          <p:cNvPr id="8" name="Titre 1"/>
          <p:cNvSpPr txBox="1">
            <a:spLocks/>
          </p:cNvSpPr>
          <p:nvPr/>
        </p:nvSpPr>
        <p:spPr bwMode="auto">
          <a:xfrm>
            <a:off x="2143125" y="274638"/>
            <a:ext cx="65436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endParaRPr lang="en-GB" dirty="0" smtClean="0">
              <a:solidFill>
                <a:srgbClr val="438BC4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 bwMode="auto">
          <a:xfrm>
            <a:off x="1979712" y="1439076"/>
            <a:ext cx="654367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GB" dirty="0">
              <a:solidFill>
                <a:srgbClr val="438BC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95903" cy="98415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Glossary of User Profile Subsystem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577486"/>
              </p:ext>
            </p:extLst>
          </p:nvPr>
        </p:nvGraphicFramePr>
        <p:xfrm>
          <a:off x="395536" y="1412776"/>
          <a:ext cx="8229600" cy="3034928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512168"/>
                <a:gridCol w="3600400"/>
                <a:gridCol w="31170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 Case ID</a:t>
                      </a:r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Use Case</a:t>
                      </a:r>
                      <a:r>
                        <a:rPr lang="en-GB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Name</a:t>
                      </a:r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Actor</a:t>
                      </a:r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 User with Role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SA, HM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1.2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 User</a:t>
                      </a:r>
                      <a:r>
                        <a:rPr lang="en-GB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Details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CLT, SA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3904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1.3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View User Details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ST,</a:t>
                      </a:r>
                      <a:r>
                        <a:rPr lang="en-GB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PT, CT, SA, CLT, HM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1.4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Login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ST,</a:t>
                      </a:r>
                      <a:r>
                        <a:rPr lang="en-GB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PT, CT, SA, CLT, HM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Update</a:t>
                      </a:r>
                      <a:r>
                        <a:rPr lang="en-GB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Details</a:t>
                      </a:r>
                      <a:endParaRPr lang="en-GB" sz="160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CLT, CT, SA, HM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1.6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Delete User 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1.7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Updating user role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SA, HM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4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9036496" cy="984151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Diagram of User Profile Subsystem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87624" y="1244800"/>
            <a:ext cx="6984776" cy="53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895903" cy="984151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Glossary of Student Profile Subsystem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384650"/>
              </p:ext>
            </p:extLst>
          </p:nvPr>
        </p:nvGraphicFramePr>
        <p:xfrm>
          <a:off x="457200" y="1600200"/>
          <a:ext cx="8147248" cy="3822328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410159"/>
                <a:gridCol w="3888403"/>
                <a:gridCol w="284868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Use Case ID</a:t>
                      </a:r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Use Case</a:t>
                      </a:r>
                      <a:r>
                        <a:rPr lang="en-GB" baseline="0" dirty="0" smtClean="0"/>
                        <a:t> Name</a:t>
                      </a:r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Actor</a:t>
                      </a:r>
                      <a:endParaRPr lang="en-GB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2.1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Update </a:t>
                      </a:r>
                      <a:r>
                        <a:rPr lang="en-GB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Fee Status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CLT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39048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2.2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View Fee</a:t>
                      </a:r>
                      <a:r>
                        <a:rPr lang="en-GB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ST, PT, HM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2.3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Update Behaviour, Class Performance &amp; Feedback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CLT, CT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View Behaviour, Class Performance &amp;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ST, PT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2.5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 Co-</a:t>
                      </a:r>
                      <a:r>
                        <a:rPr lang="en-GB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Curricular Activities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CLT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2.6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View Co- Curricular Activities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ST, PT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2.7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Add Attendance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CLT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2.8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View Attendance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S,</a:t>
                      </a:r>
                      <a:r>
                        <a:rPr lang="en-GB" sz="16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PT</a:t>
                      </a:r>
                      <a:endParaRPr lang="en-GB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9036496" cy="984151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600" dirty="0" smtClean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 Case Diagram of Student Profile Subsystem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4104" y="1600200"/>
            <a:ext cx="533579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E2D83CF-5D26-43C6-9FF9-C09B79DBC5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Back to school presentation</Template>
  <TotalTime>515</TotalTime>
  <Words>624</Words>
  <Application>Microsoft Office PowerPoint</Application>
  <PresentationFormat>On-screen Show (4:3)</PresentationFormat>
  <Paragraphs>206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Segoe UI</vt:lpstr>
      <vt:lpstr>Segoe UI </vt:lpstr>
      <vt:lpstr>Segoe UI Black</vt:lpstr>
      <vt:lpstr>Segoe UI Light</vt:lpstr>
      <vt:lpstr>112</vt:lpstr>
      <vt:lpstr>E- School</vt:lpstr>
      <vt:lpstr>Actor</vt:lpstr>
      <vt:lpstr>Actor’s Glossary</vt:lpstr>
      <vt:lpstr>Actors Relation</vt:lpstr>
      <vt:lpstr>Subsystem</vt:lpstr>
      <vt:lpstr>Use Case Glossary of User Profile Subsystem </vt:lpstr>
      <vt:lpstr>Use Case Diagram of User Profile Subsystem </vt:lpstr>
      <vt:lpstr>Use Case Glossary of Student Profile Subsystem </vt:lpstr>
      <vt:lpstr>Use Case Diagram of Student Profile Subsystem </vt:lpstr>
      <vt:lpstr>Use Case Glossary of Course Work Subsystem </vt:lpstr>
      <vt:lpstr>Use Case Diagram of Course Work Subsystem </vt:lpstr>
      <vt:lpstr>Use Case Glossary of Examination Subsystem </vt:lpstr>
      <vt:lpstr>Use Case Diagram of Examination Subsystem </vt:lpstr>
      <vt:lpstr>Use Case Glossary of Result Subsystem </vt:lpstr>
      <vt:lpstr>Use Case Diagram of Result Subsystem </vt:lpstr>
      <vt:lpstr>Use Case Glossary of Notice Subsystem </vt:lpstr>
      <vt:lpstr>Use Case Diagram of Notice Subsystem </vt:lpstr>
      <vt:lpstr>Thanking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 School</dc:title>
  <dc:creator>Bashima Islam</dc:creator>
  <cp:keywords/>
  <cp:lastModifiedBy>Tamzeed Islam</cp:lastModifiedBy>
  <cp:revision>40</cp:revision>
  <dcterms:created xsi:type="dcterms:W3CDTF">2014-01-29T12:14:45Z</dcterms:created>
  <dcterms:modified xsi:type="dcterms:W3CDTF">2014-01-31T18:55:57Z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TC103814929990</vt:lpwstr>
  </property>
</Properties>
</file>