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0"/>
  </p:notesMasterIdLst>
  <p:sldIdLst>
    <p:sldId id="256" r:id="rId2"/>
    <p:sldId id="264" r:id="rId3"/>
    <p:sldId id="257" r:id="rId4"/>
    <p:sldId id="258" r:id="rId5"/>
    <p:sldId id="266" r:id="rId6"/>
    <p:sldId id="267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79" r:id="rId15"/>
    <p:sldId id="25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0" r:id="rId29"/>
    <p:sldId id="292" r:id="rId30"/>
    <p:sldId id="293" r:id="rId31"/>
    <p:sldId id="294" r:id="rId32"/>
    <p:sldId id="295" r:id="rId33"/>
    <p:sldId id="298" r:id="rId34"/>
    <p:sldId id="299" r:id="rId35"/>
    <p:sldId id="261" r:id="rId36"/>
    <p:sldId id="300" r:id="rId37"/>
    <p:sldId id="301" r:id="rId38"/>
    <p:sldId id="302" r:id="rId39"/>
    <p:sldId id="303" r:id="rId40"/>
    <p:sldId id="304" r:id="rId41"/>
    <p:sldId id="305" r:id="rId42"/>
    <p:sldId id="262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6" r:id="rId52"/>
    <p:sldId id="317" r:id="rId53"/>
    <p:sldId id="263" r:id="rId54"/>
    <p:sldId id="322" r:id="rId55"/>
    <p:sldId id="323" r:id="rId56"/>
    <p:sldId id="324" r:id="rId57"/>
    <p:sldId id="325" r:id="rId58"/>
    <p:sldId id="26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8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E27C-BAF8-49CE-9E4A-D31ECEE25B75}" type="datetimeFigureOut">
              <a:rPr lang="en-GB" smtClean="0"/>
              <a:t>22/02/2014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7F130-5073-4501-9180-587932BDF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F130-5073-4501-9180-587932BDFE6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F02-896E-4B89-8F73-3297E1787DAD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1EF7-7347-42FC-8EA0-93737E56B60A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9BDF-8D53-40F3-B2F2-C99AEFC3E30B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E80-68C5-4120-ADCE-869F1F2DB523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A99A-A26A-4F45-ABE5-B54827F14DCD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EA1C-137D-4955-A175-B64C0678F3A1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70B6-EAD1-44DB-B641-C74C0EE1FD9D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431A-5A68-4470-810C-373B1F46DF8C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FED-B937-42A1-B6DA-3371999CAF47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6F75-ADC7-4999-BBE3-3C6CC7A4C97C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AB25-5BBF-4044-A359-E9B596A33A83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68-6B61-427B-876D-59CCDC9D083E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5F08-43F3-400C-9C53-2E8856F52CAE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6D0-1F07-47C8-98A1-275F9B7658BE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C2E-04AF-4598-BC7C-3F6BD5EE1F8B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39D3-0884-4496-9341-25DC4620D06E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E4BB-678D-4145-8CAF-2DBA19AF7216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6AE7B6-3328-4880-8BA5-A60E6DEE7A76}" type="datetime1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E-school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School Management System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view user details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60843"/>
              </p:ext>
            </p:extLst>
          </p:nvPr>
        </p:nvGraphicFramePr>
        <p:xfrm>
          <a:off x="928914" y="460828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  <a:endParaRPr lang="en-US" smtClean="0"/>
                    </a:p>
                    <a:p>
                      <a:pPr algn="ctr"/>
                      <a:r>
                        <a:rPr lang="en-US" baseline="0" smtClean="0"/>
                        <a:t>View</a:t>
                      </a:r>
                      <a:r>
                        <a:rPr lang="bn-BD" baseline="0" smtClean="0"/>
                        <a:t>User</a:t>
                      </a:r>
                      <a:r>
                        <a:rPr lang="en-US" baseline="0" smtClean="0"/>
                        <a:t>Details</a:t>
                      </a:r>
                      <a:r>
                        <a:rPr lang="bn-BD" baseline="0" smtClean="0"/>
                        <a:t>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en-US" smtClean="0"/>
                        <a:t>getUserDetails()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01392"/>
              </p:ext>
            </p:extLst>
          </p:nvPr>
        </p:nvGraphicFramePr>
        <p:xfrm>
          <a:off x="5653314" y="765628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en-US" smtClean="0"/>
                        <a:t>View</a:t>
                      </a:r>
                      <a:r>
                        <a:rPr lang="bn-BD" smtClean="0"/>
                        <a:t>User</a:t>
                      </a:r>
                      <a:r>
                        <a:rPr lang="en-US" smtClean="0"/>
                        <a:t>Details</a:t>
                      </a:r>
                      <a:endParaRPr lang="bn-BD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getUserDetails()</a:t>
                      </a:r>
                      <a:endParaRPr lang="bn-BD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5652"/>
              </p:ext>
            </p:extLst>
          </p:nvPr>
        </p:nvGraphicFramePr>
        <p:xfrm>
          <a:off x="3044371" y="2601685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User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r>
                        <a:rPr lang="bn-BD" smtClean="0"/>
                        <a:t>....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getUserDetails()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login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731158"/>
            <a:ext cx="8440488" cy="45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login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11122"/>
              </p:ext>
            </p:extLst>
          </p:nvPr>
        </p:nvGraphicFramePr>
        <p:xfrm>
          <a:off x="684212" y="547914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LoginUI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10452"/>
              </p:ext>
            </p:extLst>
          </p:nvPr>
        </p:nvGraphicFramePr>
        <p:xfrm>
          <a:off x="8180841" y="504371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</a:p>
                    <a:p>
                      <a:pPr algn="ctr"/>
                      <a:r>
                        <a:rPr lang="bn-BD" dirty="0" smtClean="0"/>
                        <a:t>Login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checkLoginCredentials()</a:t>
                      </a:r>
                    </a:p>
                    <a:p>
                      <a:r>
                        <a:rPr lang="bn-BD" dirty="0" smtClean="0"/>
                        <a:t>redirect()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57176"/>
              </p:ext>
            </p:extLst>
          </p:nvPr>
        </p:nvGraphicFramePr>
        <p:xfrm>
          <a:off x="4628469" y="23114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r>
                        <a:rPr lang="bn-BD" smtClean="0"/>
                        <a:t>....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getLoginCredentials()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delete user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99371"/>
            <a:ext cx="8126057" cy="472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delete user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9769"/>
              </p:ext>
            </p:extLst>
          </p:nvPr>
        </p:nvGraphicFramePr>
        <p:xfrm>
          <a:off x="986971" y="355598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en-US" baseline="0" smtClean="0"/>
                        <a:t>DeleteUser</a:t>
                      </a:r>
                      <a:r>
                        <a:rPr lang="bn-BD" baseline="0" smtClean="0"/>
                        <a:t>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en-US" smtClean="0"/>
                        <a:t>deleteUser()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06737"/>
              </p:ext>
            </p:extLst>
          </p:nvPr>
        </p:nvGraphicFramePr>
        <p:xfrm>
          <a:off x="5711371" y="660398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en-US" smtClean="0"/>
                        <a:t>Delete</a:t>
                      </a:r>
                      <a:r>
                        <a:rPr lang="bn-BD" smtClean="0"/>
                        <a:t>User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disableUser()</a:t>
                      </a:r>
                      <a:endParaRPr lang="bn-BD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21530"/>
              </p:ext>
            </p:extLst>
          </p:nvPr>
        </p:nvGraphicFramePr>
        <p:xfrm>
          <a:off x="968828" y="2483394"/>
          <a:ext cx="338545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User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r>
                        <a:rPr lang="bn-BD" smtClean="0"/>
                        <a:t>....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getUserDetails()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disableUser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Student profile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Fees Status</a:t>
            </a:r>
          </a:p>
          <a:p>
            <a:r>
              <a:rPr lang="en-GB" dirty="0" smtClean="0"/>
              <a:t>View Fees Status</a:t>
            </a:r>
          </a:p>
          <a:p>
            <a:r>
              <a:rPr lang="en-GB" dirty="0" smtClean="0"/>
              <a:t>Update Behaviour &amp; Performance</a:t>
            </a:r>
          </a:p>
          <a:p>
            <a:r>
              <a:rPr lang="en-GB" dirty="0" smtClean="0"/>
              <a:t>View Behaviour &amp; Performance</a:t>
            </a:r>
          </a:p>
          <a:p>
            <a:r>
              <a:rPr lang="en-GB" dirty="0" smtClean="0"/>
              <a:t>Update Attendance</a:t>
            </a:r>
          </a:p>
          <a:p>
            <a:r>
              <a:rPr lang="en-GB" dirty="0" smtClean="0"/>
              <a:t>View 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update fees status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35986"/>
            <a:ext cx="8928930" cy="43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update fees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1494"/>
              </p:ext>
            </p:extLst>
          </p:nvPr>
        </p:nvGraphicFramePr>
        <p:xfrm>
          <a:off x="836612" y="270691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UpdateFeeSatusUI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selectStudent()</a:t>
                      </a:r>
                    </a:p>
                    <a:p>
                      <a:r>
                        <a:rPr lang="bn-BD" smtClean="0"/>
                        <a:t>insertTuitionFees()</a:t>
                      </a:r>
                    </a:p>
                    <a:p>
                      <a:endParaRPr lang="bn-BD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80506"/>
              </p:ext>
            </p:extLst>
          </p:nvPr>
        </p:nvGraphicFramePr>
        <p:xfrm>
          <a:off x="5561012" y="575491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UpdateFeeStatus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assignStudent()</a:t>
                      </a:r>
                    </a:p>
                    <a:p>
                      <a:r>
                        <a:rPr lang="bn-BD" smtClean="0"/>
                        <a:t>insertTuitionFees()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16084"/>
              </p:ext>
            </p:extLst>
          </p:nvPr>
        </p:nvGraphicFramePr>
        <p:xfrm>
          <a:off x="3881498" y="3118031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159"/>
              </p:ext>
            </p:extLst>
          </p:nvPr>
        </p:nvGraphicFramePr>
        <p:xfrm>
          <a:off x="6551612" y="3118031"/>
          <a:ext cx="23622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TuitionFee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type</a:t>
                      </a:r>
                    </a:p>
                    <a:p>
                      <a:r>
                        <a:rPr lang="bn-BD" smtClean="0"/>
                        <a:t>ammount</a:t>
                      </a:r>
                    </a:p>
                    <a:p>
                      <a:r>
                        <a:rPr lang="bn-BD" smtClean="0"/>
                        <a:t>datePaid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insertTuitionFees()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9048" y="371135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740" y="36988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5865812" y="4080691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94111"/>
              </p:ext>
            </p:extLst>
          </p:nvPr>
        </p:nvGraphicFramePr>
        <p:xfrm>
          <a:off x="551543" y="3013891"/>
          <a:ext cx="2647269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7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firstName</a:t>
                      </a:r>
                    </a:p>
                    <a:p>
                      <a:r>
                        <a:rPr lang="bn-BD" dirty="0" smtClean="0"/>
                        <a:t>lastName</a:t>
                      </a:r>
                    </a:p>
                    <a:p>
                      <a:r>
                        <a:rPr lang="bn-BD" dirty="0" smtClean="0"/>
                        <a:t>email</a:t>
                      </a:r>
                    </a:p>
                    <a:p>
                      <a:r>
                        <a:rPr lang="bn-BD" dirty="0" smtClean="0"/>
                        <a:t>password(encrypted)</a:t>
                      </a:r>
                    </a:p>
                    <a:p>
                      <a:r>
                        <a:rPr lang="bn-BD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98812" y="4234056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8214" y="389602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1828" y="388348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</a:t>
            </a:r>
            <a:r>
              <a:rPr lang="en-GB" dirty="0"/>
              <a:t>fees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12939"/>
            <a:ext cx="8358188" cy="5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view fees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5970"/>
              </p:ext>
            </p:extLst>
          </p:nvPr>
        </p:nvGraphicFramePr>
        <p:xfrm>
          <a:off x="836612" y="270691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UpdateFeeSatusUI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getTuitionFees()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84002"/>
              </p:ext>
            </p:extLst>
          </p:nvPr>
        </p:nvGraphicFramePr>
        <p:xfrm>
          <a:off x="5561012" y="575491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UpdateFeeStatus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getTuitionFees()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4919"/>
              </p:ext>
            </p:extLst>
          </p:nvPr>
        </p:nvGraphicFramePr>
        <p:xfrm>
          <a:off x="3881498" y="3118031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56705"/>
              </p:ext>
            </p:extLst>
          </p:nvPr>
        </p:nvGraphicFramePr>
        <p:xfrm>
          <a:off x="6551612" y="3118031"/>
          <a:ext cx="23622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TuitionFee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type</a:t>
                      </a:r>
                    </a:p>
                    <a:p>
                      <a:r>
                        <a:rPr lang="bn-BD" smtClean="0"/>
                        <a:t>ammount</a:t>
                      </a:r>
                    </a:p>
                    <a:p>
                      <a:r>
                        <a:rPr lang="bn-BD" smtClean="0"/>
                        <a:t>datePaid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getTuitionFees()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9048" y="371135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740" y="36988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5865812" y="4080691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80955"/>
              </p:ext>
            </p:extLst>
          </p:nvPr>
        </p:nvGraphicFramePr>
        <p:xfrm>
          <a:off x="391886" y="3013891"/>
          <a:ext cx="2806926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6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firstName</a:t>
                      </a:r>
                    </a:p>
                    <a:p>
                      <a:r>
                        <a:rPr lang="bn-BD" dirty="0" smtClean="0"/>
                        <a:t>lastName</a:t>
                      </a:r>
                    </a:p>
                    <a:p>
                      <a:r>
                        <a:rPr lang="bn-BD" dirty="0" smtClean="0"/>
                        <a:t>email</a:t>
                      </a:r>
                    </a:p>
                    <a:p>
                      <a:r>
                        <a:rPr lang="bn-BD" dirty="0" smtClean="0"/>
                        <a:t>password(encrypted)</a:t>
                      </a:r>
                    </a:p>
                    <a:p>
                      <a:r>
                        <a:rPr lang="bn-BD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98812" y="4234056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8214" y="389602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1828" y="388348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</a:t>
            </a:r>
          </a:p>
          <a:p>
            <a:r>
              <a:rPr lang="en-GB" dirty="0" smtClean="0"/>
              <a:t>Parents</a:t>
            </a:r>
          </a:p>
          <a:p>
            <a:r>
              <a:rPr lang="en-GB" dirty="0" smtClean="0"/>
              <a:t>Course Teacher</a:t>
            </a:r>
          </a:p>
          <a:p>
            <a:r>
              <a:rPr lang="en-GB" dirty="0" smtClean="0"/>
              <a:t>Class Teacher</a:t>
            </a:r>
          </a:p>
          <a:p>
            <a:r>
              <a:rPr lang="en-GB" dirty="0" smtClean="0"/>
              <a:t>Head Master</a:t>
            </a:r>
          </a:p>
          <a:p>
            <a:r>
              <a:rPr lang="en-GB" dirty="0" smtClean="0"/>
              <a:t>System Administrator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update Behaviour &amp;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510721"/>
            <a:ext cx="8251571" cy="449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8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update Behaviour &amp; </a:t>
            </a:r>
            <a:r>
              <a:rPr lang="en-GB" dirty="0" smtClean="0"/>
              <a:t>performance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62952"/>
              </p:ext>
            </p:extLst>
          </p:nvPr>
        </p:nvGraphicFramePr>
        <p:xfrm>
          <a:off x="1039610" y="203200"/>
          <a:ext cx="2667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UpdateBehaviourPerformnaceUI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selectStudent()</a:t>
                      </a:r>
                    </a:p>
                    <a:p>
                      <a:r>
                        <a:rPr lang="bn-BD" dirty="0" smtClean="0"/>
                        <a:t>insertBehaviourAndAttendance()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14919"/>
              </p:ext>
            </p:extLst>
          </p:nvPr>
        </p:nvGraphicFramePr>
        <p:xfrm>
          <a:off x="5865812" y="304800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baseline="0" smtClean="0"/>
                        <a:t>UpdateBehaviourPerformnace</a:t>
                      </a:r>
                      <a:endParaRPr lang="bn-BD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assignStudent()</a:t>
                      </a:r>
                    </a:p>
                    <a:p>
                      <a:r>
                        <a:rPr lang="bn-BD" smtClean="0"/>
                        <a:t>insertBahaviourAndAttendance()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16242"/>
              </p:ext>
            </p:extLst>
          </p:nvPr>
        </p:nvGraphicFramePr>
        <p:xfrm>
          <a:off x="4186298" y="3048000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67479"/>
              </p:ext>
            </p:extLst>
          </p:nvPr>
        </p:nvGraphicFramePr>
        <p:xfrm>
          <a:off x="6856412" y="3048000"/>
          <a:ext cx="2362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BehaviourAndPerformance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type</a:t>
                      </a:r>
                    </a:p>
                    <a:p>
                      <a:r>
                        <a:rPr lang="bn-BD" smtClean="0"/>
                        <a:t>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getBehaviourAndPerformance()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3848" y="34406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6540" y="3428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6170612" y="3810000"/>
            <a:ext cx="636608" cy="2006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31102"/>
              </p:ext>
            </p:extLst>
          </p:nvPr>
        </p:nvGraphicFramePr>
        <p:xfrm>
          <a:off x="493486" y="2773680"/>
          <a:ext cx="3010126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12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firstName</a:t>
                      </a:r>
                    </a:p>
                    <a:p>
                      <a:r>
                        <a:rPr lang="bn-BD" dirty="0" smtClean="0"/>
                        <a:t>lastName</a:t>
                      </a:r>
                    </a:p>
                    <a:p>
                      <a:r>
                        <a:rPr lang="bn-BD" dirty="0" smtClean="0"/>
                        <a:t>email</a:t>
                      </a:r>
                    </a:p>
                    <a:p>
                      <a:r>
                        <a:rPr lang="bn-BD" dirty="0" smtClean="0"/>
                        <a:t>password(encrypted)</a:t>
                      </a:r>
                    </a:p>
                    <a:p>
                      <a:r>
                        <a:rPr lang="bn-BD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503612" y="3963365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53014" y="362533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6628" y="361279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</a:t>
            </a:r>
            <a:r>
              <a:rPr lang="en-GB" dirty="0"/>
              <a:t>Behaviour &amp;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776059"/>
            <a:ext cx="7982060" cy="427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82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view Behaviour &amp; </a:t>
            </a:r>
            <a:r>
              <a:rPr lang="en-GB" dirty="0" smtClean="0"/>
              <a:t>performance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5549"/>
              </p:ext>
            </p:extLst>
          </p:nvPr>
        </p:nvGraphicFramePr>
        <p:xfrm>
          <a:off x="1168420" y="127000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ViewBehaviourPerformnaceUI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getBehaviourAndPerformance()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38745"/>
              </p:ext>
            </p:extLst>
          </p:nvPr>
        </p:nvGraphicFramePr>
        <p:xfrm>
          <a:off x="5561012" y="127000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baseline="0" smtClean="0"/>
                        <a:t>ViewBehaviourPerformnace</a:t>
                      </a:r>
                      <a:endParaRPr lang="bn-BD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getBehaviourAndPerformance()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3457"/>
              </p:ext>
            </p:extLst>
          </p:nvPr>
        </p:nvGraphicFramePr>
        <p:xfrm>
          <a:off x="3881498" y="2669540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724"/>
              </p:ext>
            </p:extLst>
          </p:nvPr>
        </p:nvGraphicFramePr>
        <p:xfrm>
          <a:off x="6551612" y="2669540"/>
          <a:ext cx="2362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BehaviourAndPerformance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type</a:t>
                      </a:r>
                    </a:p>
                    <a:p>
                      <a:r>
                        <a:rPr lang="bn-BD" smtClean="0"/>
                        <a:t>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getBehaviourAndPerformance()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9048" y="3262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740" y="32503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5865812" y="3632200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51263"/>
              </p:ext>
            </p:extLst>
          </p:nvPr>
        </p:nvGraphicFramePr>
        <p:xfrm>
          <a:off x="435429" y="2565400"/>
          <a:ext cx="2763383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3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User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r>
                        <a:rPr lang="bn-BD" smtClean="0"/>
                        <a:t>....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98812" y="3785565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8214" y="344753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1828" y="343499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update attendance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456574"/>
            <a:ext cx="8938087" cy="44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update attendance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2986"/>
              </p:ext>
            </p:extLst>
          </p:nvPr>
        </p:nvGraphicFramePr>
        <p:xfrm>
          <a:off x="1141412" y="270691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UpdateAttendanceUI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selectStudent()</a:t>
                      </a:r>
                    </a:p>
                    <a:p>
                      <a:r>
                        <a:rPr lang="bn-BD" smtClean="0"/>
                        <a:t>updateAttendance()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84151"/>
              </p:ext>
            </p:extLst>
          </p:nvPr>
        </p:nvGraphicFramePr>
        <p:xfrm>
          <a:off x="5865812" y="575491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UpdateAttendance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getAttendance()</a:t>
                      </a:r>
                    </a:p>
                    <a:p>
                      <a:r>
                        <a:rPr lang="bn-BD" smtClean="0"/>
                        <a:t>assignStudent()</a:t>
                      </a:r>
                    </a:p>
                    <a:p>
                      <a:r>
                        <a:rPr lang="bn-BD" smtClean="0"/>
                        <a:t>insertAttendace()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46175"/>
              </p:ext>
            </p:extLst>
          </p:nvPr>
        </p:nvGraphicFramePr>
        <p:xfrm>
          <a:off x="4186298" y="3118031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67720"/>
              </p:ext>
            </p:extLst>
          </p:nvPr>
        </p:nvGraphicFramePr>
        <p:xfrm>
          <a:off x="6856412" y="3118031"/>
          <a:ext cx="23622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Attendance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getAttendace()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3848" y="371135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6540" y="36988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6170612" y="4080691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35956"/>
              </p:ext>
            </p:extLst>
          </p:nvPr>
        </p:nvGraphicFramePr>
        <p:xfrm>
          <a:off x="812800" y="3013891"/>
          <a:ext cx="269081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08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firstName</a:t>
                      </a:r>
                    </a:p>
                    <a:p>
                      <a:r>
                        <a:rPr lang="bn-BD" dirty="0" smtClean="0"/>
                        <a:t>lastName</a:t>
                      </a:r>
                    </a:p>
                    <a:p>
                      <a:r>
                        <a:rPr lang="bn-BD" dirty="0" smtClean="0"/>
                        <a:t>email</a:t>
                      </a:r>
                    </a:p>
                    <a:p>
                      <a:r>
                        <a:rPr lang="bn-BD" dirty="0" smtClean="0"/>
                        <a:t>password(encrypted)</a:t>
                      </a:r>
                    </a:p>
                    <a:p>
                      <a:r>
                        <a:rPr lang="bn-BD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503612" y="4234056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53014" y="389602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6628" y="388348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</a:t>
            </a:r>
            <a:r>
              <a:rPr lang="en-GB" dirty="0"/>
              <a:t>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493031"/>
            <a:ext cx="794522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4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view attendance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81621"/>
              </p:ext>
            </p:extLst>
          </p:nvPr>
        </p:nvGraphicFramePr>
        <p:xfrm>
          <a:off x="836612" y="156029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UpdateAttendanceUI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selectStudent()</a:t>
                      </a:r>
                    </a:p>
                    <a:p>
                      <a:r>
                        <a:rPr lang="bn-BD" smtClean="0"/>
                        <a:t>insertAttendance()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33275"/>
              </p:ext>
            </p:extLst>
          </p:nvPr>
        </p:nvGraphicFramePr>
        <p:xfrm>
          <a:off x="5561012" y="460829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UpdateAttendance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insertAttendance()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27566"/>
              </p:ext>
            </p:extLst>
          </p:nvPr>
        </p:nvGraphicFramePr>
        <p:xfrm>
          <a:off x="3881498" y="3003369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getStudent()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16318"/>
              </p:ext>
            </p:extLst>
          </p:nvPr>
        </p:nvGraphicFramePr>
        <p:xfrm>
          <a:off x="6551612" y="3003369"/>
          <a:ext cx="23622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Attendance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getAttendace()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9048" y="359669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740" y="3584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5865812" y="3966029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78165"/>
              </p:ext>
            </p:extLst>
          </p:nvPr>
        </p:nvGraphicFramePr>
        <p:xfrm>
          <a:off x="406400" y="2899229"/>
          <a:ext cx="279241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2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firstName</a:t>
                      </a:r>
                    </a:p>
                    <a:p>
                      <a:r>
                        <a:rPr lang="bn-BD" dirty="0" smtClean="0"/>
                        <a:t>lastName</a:t>
                      </a:r>
                    </a:p>
                    <a:p>
                      <a:r>
                        <a:rPr lang="bn-BD" dirty="0" smtClean="0"/>
                        <a:t>email</a:t>
                      </a:r>
                    </a:p>
                    <a:p>
                      <a:r>
                        <a:rPr lang="bn-BD" dirty="0" smtClean="0"/>
                        <a:t>password(encrypted)</a:t>
                      </a:r>
                    </a:p>
                    <a:p>
                      <a:r>
                        <a:rPr lang="bn-BD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98812" y="4119394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8214" y="378136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1828" y="376882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Coursework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 Course Teacher</a:t>
            </a:r>
          </a:p>
          <a:p>
            <a:r>
              <a:rPr lang="en-GB" dirty="0" smtClean="0"/>
              <a:t>Prepare </a:t>
            </a:r>
            <a:r>
              <a:rPr lang="en-GB" dirty="0" smtClean="0"/>
              <a:t>&amp; Publish Routine</a:t>
            </a:r>
            <a:endParaRPr lang="en-GB" dirty="0" smtClean="0"/>
          </a:p>
          <a:p>
            <a:r>
              <a:rPr lang="en-GB" dirty="0" smtClean="0"/>
              <a:t>View </a:t>
            </a:r>
            <a:r>
              <a:rPr lang="en-GB" dirty="0" smtClean="0"/>
              <a:t>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assign Course teacher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558347"/>
            <a:ext cx="7965316" cy="456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08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Subsystems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Profile Subsystem</a:t>
            </a:r>
          </a:p>
          <a:p>
            <a:r>
              <a:rPr lang="en-GB" dirty="0" smtClean="0"/>
              <a:t>Student Profile Subsystem</a:t>
            </a:r>
          </a:p>
          <a:p>
            <a:r>
              <a:rPr lang="en-GB" dirty="0" smtClean="0"/>
              <a:t>Coursework Subsystem</a:t>
            </a:r>
          </a:p>
          <a:p>
            <a:r>
              <a:rPr lang="en-GB" dirty="0" smtClean="0"/>
              <a:t>Examination Subsystem</a:t>
            </a:r>
          </a:p>
          <a:p>
            <a:r>
              <a:rPr lang="en-GB" dirty="0" smtClean="0"/>
              <a:t>Result </a:t>
            </a:r>
            <a:r>
              <a:rPr lang="en-GB" dirty="0" smtClean="0"/>
              <a:t>Subsystem</a:t>
            </a:r>
          </a:p>
          <a:p>
            <a:r>
              <a:rPr lang="en-GB" dirty="0" smtClean="0"/>
              <a:t>Notice Subsystem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assign Course teacher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5459"/>
              </p:ext>
            </p:extLst>
          </p:nvPr>
        </p:nvGraphicFramePr>
        <p:xfrm>
          <a:off x="836612" y="402772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AssignCourseTeacherUI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assignTeacher</a:t>
                      </a:r>
                      <a:r>
                        <a:rPr lang="bn-BD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6280"/>
              </p:ext>
            </p:extLst>
          </p:nvPr>
        </p:nvGraphicFramePr>
        <p:xfrm>
          <a:off x="5561012" y="707572"/>
          <a:ext cx="2958874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8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</a:p>
                    <a:p>
                      <a:pPr algn="ctr"/>
                      <a:r>
                        <a:rPr lang="bn-BD" dirty="0" smtClean="0"/>
                        <a:t>AssignCourseTeacher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assignCourseTeacher</a:t>
                      </a:r>
                      <a:r>
                        <a:rPr lang="bn-BD" dirty="0" smtClean="0"/>
                        <a:t>()</a:t>
                      </a:r>
                      <a:endParaRPr lang="en-GB" dirty="0" smtClean="0"/>
                    </a:p>
                    <a:p>
                      <a:r>
                        <a:rPr lang="bn-BD" dirty="0" smtClean="0"/>
                        <a:t>selectCourse()</a:t>
                      </a:r>
                    </a:p>
                    <a:p>
                      <a:r>
                        <a:rPr lang="en-GB" dirty="0" err="1" smtClean="0"/>
                        <a:t>getCourse</a:t>
                      </a:r>
                      <a:r>
                        <a:rPr lang="bn-BD" dirty="0" smtClean="0"/>
                        <a:t>Teacher()</a:t>
                      </a:r>
                    </a:p>
                    <a:p>
                      <a:endParaRPr lang="bn-BD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521"/>
              </p:ext>
            </p:extLst>
          </p:nvPr>
        </p:nvGraphicFramePr>
        <p:xfrm>
          <a:off x="3881498" y="3250112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year</a:t>
                      </a:r>
                    </a:p>
                    <a:p>
                      <a:r>
                        <a:rPr lang="bn-BD" smtClean="0"/>
                        <a:t>class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getCourse()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44475"/>
              </p:ext>
            </p:extLst>
          </p:nvPr>
        </p:nvGraphicFramePr>
        <p:xfrm>
          <a:off x="684212" y="3145972"/>
          <a:ext cx="25146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CourseTeacher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getCourseTeacher()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198812" y="4366137"/>
            <a:ext cx="6366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8812" y="402810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2426" y="40155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prepare routine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355146"/>
            <a:ext cx="8053388" cy="4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prepare routine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2140"/>
              </p:ext>
            </p:extLst>
          </p:nvPr>
        </p:nvGraphicFramePr>
        <p:xfrm>
          <a:off x="1316656" y="489857"/>
          <a:ext cx="2879736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PrepareClassRoutineUI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insertRoutine</a:t>
                      </a:r>
                      <a:r>
                        <a:rPr lang="bn-BD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0351"/>
              </p:ext>
            </p:extLst>
          </p:nvPr>
        </p:nvGraphicFramePr>
        <p:xfrm>
          <a:off x="5754914" y="765628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</a:p>
                    <a:p>
                      <a:pPr algn="ctr"/>
                      <a:r>
                        <a:rPr lang="bn-BD" dirty="0" smtClean="0"/>
                        <a:t>PrepareClassRoutine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selectCourse()</a:t>
                      </a:r>
                    </a:p>
                    <a:p>
                      <a:r>
                        <a:rPr lang="bn-BD" dirty="0" smtClean="0"/>
                        <a:t>selectSection()</a:t>
                      </a:r>
                    </a:p>
                    <a:p>
                      <a:r>
                        <a:rPr lang="bn-BD" dirty="0" smtClean="0"/>
                        <a:t>insertRoutine</a:t>
                      </a:r>
                      <a:r>
                        <a:rPr lang="bn-BD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26314"/>
              </p:ext>
            </p:extLst>
          </p:nvPr>
        </p:nvGraphicFramePr>
        <p:xfrm>
          <a:off x="1030514" y="3508828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year</a:t>
                      </a:r>
                    </a:p>
                    <a:p>
                      <a:r>
                        <a:rPr lang="bn-BD" smtClean="0"/>
                        <a:t>class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getCourse()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62404"/>
              </p:ext>
            </p:extLst>
          </p:nvPr>
        </p:nvGraphicFramePr>
        <p:xfrm>
          <a:off x="4154714" y="3585028"/>
          <a:ext cx="198431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Section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classTime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getSection()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11714" y="4651828"/>
            <a:ext cx="1143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6002" y="431476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3028" y="43147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routine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703490"/>
            <a:ext cx="7662877" cy="428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view </a:t>
            </a:r>
            <a:r>
              <a:rPr lang="en-GB" dirty="0"/>
              <a:t>routine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75926"/>
              </p:ext>
            </p:extLst>
          </p:nvPr>
        </p:nvGraphicFramePr>
        <p:xfrm>
          <a:off x="870857" y="489857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ViewClassRoutineUI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getRoutine()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4842"/>
              </p:ext>
            </p:extLst>
          </p:nvPr>
        </p:nvGraphicFramePr>
        <p:xfrm>
          <a:off x="5595257" y="794657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ViewClassRoutine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getRoutine()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170"/>
              </p:ext>
            </p:extLst>
          </p:nvPr>
        </p:nvGraphicFramePr>
        <p:xfrm>
          <a:off x="870857" y="3537857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year</a:t>
                      </a:r>
                    </a:p>
                    <a:p>
                      <a:r>
                        <a:rPr lang="bn-BD" smtClean="0"/>
                        <a:t>class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getCourse()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42973"/>
              </p:ext>
            </p:extLst>
          </p:nvPr>
        </p:nvGraphicFramePr>
        <p:xfrm>
          <a:off x="3995057" y="3614057"/>
          <a:ext cx="198431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Section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classTime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getSection()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52057" y="4680857"/>
            <a:ext cx="1143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6345" y="4343791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3371" y="43437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*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Examination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Examination Schedule</a:t>
            </a:r>
          </a:p>
          <a:p>
            <a:r>
              <a:rPr lang="en-GB" dirty="0" smtClean="0"/>
              <a:t>View Examination Schedule</a:t>
            </a:r>
          </a:p>
          <a:p>
            <a:r>
              <a:rPr lang="en-GB" dirty="0" smtClean="0"/>
              <a:t>Insert Marks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update examination schedule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67428"/>
            <a:ext cx="8495887" cy="45125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update examination schedule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32349"/>
              </p:ext>
            </p:extLst>
          </p:nvPr>
        </p:nvGraphicFramePr>
        <p:xfrm>
          <a:off x="533400" y="687586"/>
          <a:ext cx="28194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dirty="0" smtClean="0"/>
                        <a:t>Update</a:t>
                      </a:r>
                      <a:r>
                        <a:rPr lang="bn-BD" baseline="0" dirty="0" smtClean="0"/>
                        <a:t>ExamScheduleUI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createExamSchedule()</a:t>
                      </a:r>
                      <a:endParaRPr lang="en-US" dirty="0" smtClean="0"/>
                    </a:p>
                    <a:p>
                      <a:r>
                        <a:rPr lang="bn-BD" dirty="0" smtClean="0"/>
                        <a:t>selectCourse()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deleteSchedule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51241"/>
              </p:ext>
            </p:extLst>
          </p:nvPr>
        </p:nvGraphicFramePr>
        <p:xfrm>
          <a:off x="8498114" y="736600"/>
          <a:ext cx="2667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</a:p>
                    <a:p>
                      <a:pPr algn="ctr"/>
                      <a:r>
                        <a:rPr lang="bn-BD" dirty="0" smtClean="0"/>
                        <a:t>Update</a:t>
                      </a:r>
                      <a:r>
                        <a:rPr lang="bn-BD" baseline="0" dirty="0" smtClean="0"/>
                        <a:t>ExamSchedule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getCourse()</a:t>
                      </a:r>
                    </a:p>
                    <a:p>
                      <a:r>
                        <a:rPr lang="bn-BD" dirty="0" smtClean="0"/>
                        <a:t>insertExamSchedule()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updateSchedule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deleteSchedule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87543"/>
              </p:ext>
            </p:extLst>
          </p:nvPr>
        </p:nvGraphicFramePr>
        <p:xfrm>
          <a:off x="3453996" y="2873494"/>
          <a:ext cx="24384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Exam</a:t>
                      </a:r>
                      <a:r>
                        <a:rPr lang="en-US" dirty="0" smtClean="0"/>
                        <a:t>Schedule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title</a:t>
                      </a:r>
                    </a:p>
                    <a:p>
                      <a:r>
                        <a:rPr lang="bn-BD" dirty="0" smtClean="0"/>
                        <a:t>class</a:t>
                      </a:r>
                    </a:p>
                    <a:p>
                      <a:r>
                        <a:rPr lang="bn-BD" dirty="0" smtClean="0"/>
                        <a:t>startingTime</a:t>
                      </a:r>
                    </a:p>
                    <a:p>
                      <a:r>
                        <a:rPr lang="bn-BD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getSchedules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2796"/>
              </p:ext>
            </p:extLst>
          </p:nvPr>
        </p:nvGraphicFramePr>
        <p:xfrm>
          <a:off x="7003143" y="3578832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year</a:t>
                      </a:r>
                    </a:p>
                    <a:p>
                      <a:r>
                        <a:rPr lang="bn-BD" smtClean="0"/>
                        <a:t>class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getCourse()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5921829" y="4528457"/>
            <a:ext cx="1081314" cy="130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1829" y="417216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9547" y="423349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93143" y="1582057"/>
            <a:ext cx="5312228" cy="1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examination </a:t>
            </a:r>
            <a:r>
              <a:rPr lang="en-GB" dirty="0"/>
              <a:t>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22075"/>
            <a:ext cx="7407318" cy="49320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view examination </a:t>
            </a:r>
            <a:r>
              <a:rPr lang="en-GB" dirty="0"/>
              <a:t>schedule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34834"/>
              </p:ext>
            </p:extLst>
          </p:nvPr>
        </p:nvGraphicFramePr>
        <p:xfrm>
          <a:off x="885371" y="635000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ViewExamScheduleUI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en-US" dirty="0" err="1" smtClean="0"/>
                        <a:t>viewSchedules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7820"/>
              </p:ext>
            </p:extLst>
          </p:nvPr>
        </p:nvGraphicFramePr>
        <p:xfrm>
          <a:off x="8298543" y="366486"/>
          <a:ext cx="2057400" cy="2550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802189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baseline="0" smtClean="0"/>
                        <a:t>ViewExamSchedule</a:t>
                      </a:r>
                      <a:endParaRPr lang="en-US" smtClean="0"/>
                    </a:p>
                  </a:txBody>
                  <a:tcPr/>
                </a:tc>
              </a:tr>
              <a:tr h="490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5984">
                <a:tc>
                  <a:txBody>
                    <a:bodyPr/>
                    <a:lstStyle/>
                    <a:p>
                      <a:r>
                        <a:rPr lang="bn-BD" dirty="0" smtClean="0"/>
                        <a:t>getSchedules()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40677"/>
              </p:ext>
            </p:extLst>
          </p:nvPr>
        </p:nvGraphicFramePr>
        <p:xfrm>
          <a:off x="4063235" y="2913743"/>
          <a:ext cx="2370222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Exam</a:t>
                      </a:r>
                      <a:r>
                        <a:rPr lang="en-US" smtClean="0"/>
                        <a:t>Schedule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  <a:p>
                      <a:r>
                        <a:rPr lang="bn-BD" smtClean="0"/>
                        <a:t>date</a:t>
                      </a:r>
                    </a:p>
                    <a:p>
                      <a:r>
                        <a:rPr lang="bn-BD" smtClean="0"/>
                        <a:t>startingTime</a:t>
                      </a:r>
                    </a:p>
                    <a:p>
                      <a:r>
                        <a:rPr lang="bn-BD" smtClean="0"/>
                        <a:t>duration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getSchedules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41486" y="1349829"/>
            <a:ext cx="4746171" cy="29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3"/>
          </p:cNvCxnSpPr>
          <p:nvPr/>
        </p:nvCxnSpPr>
        <p:spPr>
          <a:xfrm flipH="1">
            <a:off x="6433457" y="2917371"/>
            <a:ext cx="2785155" cy="109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9486" y="36430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User profile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Add/ Update </a:t>
            </a:r>
            <a:r>
              <a:rPr lang="en-GB" dirty="0" smtClean="0"/>
              <a:t>User with Role</a:t>
            </a:r>
          </a:p>
          <a:p>
            <a:r>
              <a:rPr lang="en-GB" dirty="0" smtClean="0"/>
              <a:t>Add/ Update/ Delete </a:t>
            </a:r>
            <a:r>
              <a:rPr lang="en-GB" dirty="0" smtClean="0"/>
              <a:t>User Details</a:t>
            </a:r>
          </a:p>
          <a:p>
            <a:r>
              <a:rPr lang="en-GB" dirty="0" smtClean="0"/>
              <a:t>View User Details</a:t>
            </a:r>
          </a:p>
          <a:p>
            <a:r>
              <a:rPr lang="en-GB" dirty="0" smtClean="0"/>
              <a:t>Login</a:t>
            </a:r>
            <a:endParaRPr lang="en-GB" dirty="0" smtClean="0"/>
          </a:p>
          <a:p>
            <a:r>
              <a:rPr lang="en-GB" dirty="0" smtClean="0"/>
              <a:t>Delete User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insert marks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20243"/>
            <a:ext cx="8035515" cy="43291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insert marks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16495"/>
              </p:ext>
            </p:extLst>
          </p:nvPr>
        </p:nvGraphicFramePr>
        <p:xfrm>
          <a:off x="684212" y="214086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  <a:br>
                        <a:rPr lang="bn-BD" dirty="0" smtClean="0"/>
                      </a:br>
                      <a:r>
                        <a:rPr lang="bn-BD" dirty="0" smtClean="0"/>
                        <a:t>Insert</a:t>
                      </a:r>
                      <a:r>
                        <a:rPr lang="bn-BD" baseline="0" dirty="0" smtClean="0"/>
                        <a:t>MarksUI</a:t>
                      </a:r>
                      <a:endParaRPr lang="bn-BD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selectStudent()</a:t>
                      </a:r>
                    </a:p>
                    <a:p>
                      <a:r>
                        <a:rPr lang="bn-BD" dirty="0" smtClean="0"/>
                        <a:t>selectExam</a:t>
                      </a:r>
                    </a:p>
                    <a:p>
                      <a:r>
                        <a:rPr lang="bn-BD" dirty="0" smtClean="0"/>
                        <a:t>insertMark()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23884"/>
              </p:ext>
            </p:extLst>
          </p:nvPr>
        </p:nvGraphicFramePr>
        <p:xfrm>
          <a:off x="5475387" y="214086"/>
          <a:ext cx="2667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549268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  <a:br>
                        <a:rPr lang="bn-BD" smtClean="0"/>
                      </a:br>
                      <a:r>
                        <a:rPr lang="bn-BD" smtClean="0"/>
                        <a:t>InsertMarks</a:t>
                      </a:r>
                    </a:p>
                  </a:txBody>
                  <a:tcPr/>
                </a:tc>
              </a:tr>
              <a:tr h="3356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0069">
                <a:tc>
                  <a:txBody>
                    <a:bodyPr/>
                    <a:lstStyle/>
                    <a:p>
                      <a:r>
                        <a:rPr lang="bn-BD" smtClean="0"/>
                        <a:t>assignStudent()</a:t>
                      </a:r>
                    </a:p>
                    <a:p>
                      <a:r>
                        <a:rPr lang="bn-BD" smtClean="0"/>
                        <a:t>assignCourse()</a:t>
                      </a:r>
                      <a:endParaRPr lang="en-US" smtClean="0"/>
                    </a:p>
                    <a:p>
                      <a:r>
                        <a:rPr lang="bn-BD" smtClean="0"/>
                        <a:t>insertMarks</a:t>
                      </a:r>
                      <a:r>
                        <a:rPr lang="en-US" smtClean="0"/>
                        <a:t> ()</a:t>
                      </a:r>
                    </a:p>
                    <a:p>
                      <a:r>
                        <a:rPr lang="bn-BD" smtClean="0"/>
                        <a:t>deleteMarks</a:t>
                      </a:r>
                      <a:r>
                        <a:rPr lang="en-US" smtClean="0"/>
                        <a:t>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75333"/>
              </p:ext>
            </p:extLst>
          </p:nvPr>
        </p:nvGraphicFramePr>
        <p:xfrm>
          <a:off x="3275012" y="3223986"/>
          <a:ext cx="16764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</a:tblGrid>
              <a:tr h="1008822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ExamMarks</a:t>
                      </a:r>
                      <a:endParaRPr lang="en-US" dirty="0" smtClean="0"/>
                    </a:p>
                  </a:txBody>
                  <a:tcPr/>
                </a:tc>
              </a:tr>
              <a:tr h="616502">
                <a:tc>
                  <a:txBody>
                    <a:bodyPr/>
                    <a:lstStyle/>
                    <a:p>
                      <a:r>
                        <a:rPr lang="bn-BD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736876">
                <a:tc>
                  <a:txBody>
                    <a:bodyPr/>
                    <a:lstStyle/>
                    <a:p>
                      <a:r>
                        <a:rPr lang="bn-BD" smtClean="0"/>
                        <a:t>getMarks()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71086"/>
              </p:ext>
            </p:extLst>
          </p:nvPr>
        </p:nvGraphicFramePr>
        <p:xfrm>
          <a:off x="684212" y="3305266"/>
          <a:ext cx="18288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Student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name</a:t>
                      </a:r>
                    </a:p>
                    <a:p>
                      <a:r>
                        <a:rPr lang="bn-BD" smtClean="0"/>
                        <a:t>dateOfBirth</a:t>
                      </a:r>
                    </a:p>
                    <a:p>
                      <a:r>
                        <a:rPr lang="bn-BD" smtClean="0"/>
                        <a:t>currentClass</a:t>
                      </a:r>
                    </a:p>
                    <a:p>
                      <a:r>
                        <a:rPr lang="bn-BD" smtClean="0"/>
                        <a:t>section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513012" y="4749406"/>
            <a:ext cx="762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1412" y="4556428"/>
            <a:ext cx="533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3012" y="43717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4994" y="44050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6426" y="42204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8112" y="42204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6559"/>
              </p:ext>
            </p:extLst>
          </p:nvPr>
        </p:nvGraphicFramePr>
        <p:xfrm>
          <a:off x="5500507" y="3593768"/>
          <a:ext cx="198431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Course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dirty="0" smtClean="0"/>
                        <a:t>title</a:t>
                      </a:r>
                    </a:p>
                    <a:p>
                      <a:r>
                        <a:rPr lang="bn-BD" dirty="0" smtClean="0"/>
                        <a:t>year</a:t>
                      </a:r>
                    </a:p>
                    <a:p>
                      <a:r>
                        <a:rPr lang="bn-BD" dirty="0" smtClean="0"/>
                        <a:t>class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getCourse()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 flipV="1">
            <a:off x="3351212" y="1311366"/>
            <a:ext cx="2124175" cy="1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Result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Prepare Result</a:t>
            </a:r>
          </a:p>
          <a:p>
            <a:r>
              <a:rPr lang="en-GB" dirty="0" smtClean="0"/>
              <a:t>Forward Result</a:t>
            </a:r>
          </a:p>
          <a:p>
            <a:r>
              <a:rPr lang="en-GB" dirty="0" smtClean="0"/>
              <a:t>View Result Summary &amp; Approve</a:t>
            </a:r>
          </a:p>
          <a:p>
            <a:r>
              <a:rPr lang="en-GB" dirty="0" smtClean="0"/>
              <a:t>Update </a:t>
            </a:r>
            <a:r>
              <a:rPr lang="en-GB" dirty="0" smtClean="0"/>
              <a:t>Result</a:t>
            </a:r>
          </a:p>
          <a:p>
            <a:r>
              <a:rPr lang="en-GB" dirty="0" smtClean="0"/>
              <a:t>View </a:t>
            </a:r>
            <a:r>
              <a:rPr lang="en-GB" dirty="0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prepare result</a:t>
            </a:r>
            <a:endParaRPr lang="en-GB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684211" y="301624"/>
            <a:ext cx="8067903" cy="50733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prepare result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05170"/>
              </p:ext>
            </p:extLst>
          </p:nvPr>
        </p:nvGraphicFramePr>
        <p:xfrm>
          <a:off x="1438955" y="290286"/>
          <a:ext cx="2131559" cy="35319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31559"/>
              </a:tblGrid>
              <a:tr h="142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&lt;&lt;boundary&gt;&gt;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</a:t>
                      </a:r>
                      <a:r>
                        <a:rPr lang="en-US" sz="1800" dirty="0" err="1">
                          <a:effectLst/>
                        </a:rPr>
                        <a:t>PrepareResultUI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1327" marR="41327" marT="0" marB="0"/>
                </a:tc>
              </a:tr>
              <a:tr h="24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1327" marR="41327" marT="0" marB="0"/>
                </a:tc>
              </a:tr>
              <a:tr h="1837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InsertMarks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ShowMarks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AddMarks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MakeTotalResult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1327" marR="41327" marT="0" marB="0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05501"/>
              </p:ext>
            </p:extLst>
          </p:nvPr>
        </p:nvGraphicFramePr>
        <p:xfrm>
          <a:off x="7056075" y="387211"/>
          <a:ext cx="2349182" cy="31554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9182"/>
              </a:tblGrid>
              <a:tr h="508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&lt;&lt;control&gt;&gt;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</a:t>
                      </a:r>
                      <a:r>
                        <a:rPr lang="en-US" sz="1800" dirty="0" err="1">
                          <a:effectLst/>
                        </a:rPr>
                        <a:t>VeriFyCalculation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VerifyInvalidInput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AlgebricFunction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GetResultMarks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0402"/>
              </p:ext>
            </p:extLst>
          </p:nvPr>
        </p:nvGraphicFramePr>
        <p:xfrm>
          <a:off x="4399961" y="3275581"/>
          <a:ext cx="2002790" cy="20696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299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&lt;&lt;entity&gt;&gt;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  Result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419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131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UpdateMarks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29" name="Straight Connector 28"/>
          <p:cNvCxnSpPr>
            <a:stCxn id="25" idx="3"/>
            <a:endCxn id="26" idx="1"/>
          </p:cNvCxnSpPr>
          <p:nvPr/>
        </p:nvCxnSpPr>
        <p:spPr>
          <a:xfrm flipV="1">
            <a:off x="3570514" y="1964932"/>
            <a:ext cx="3485561" cy="91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7" idx="3"/>
          </p:cNvCxnSpPr>
          <p:nvPr/>
        </p:nvCxnSpPr>
        <p:spPr>
          <a:xfrm flipH="1">
            <a:off x="6402751" y="3542654"/>
            <a:ext cx="1827915" cy="767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2751" y="39484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forward </a:t>
            </a:r>
            <a:r>
              <a:rPr lang="en-GB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970822"/>
            <a:ext cx="8294698" cy="42398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forward 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2899"/>
              </p:ext>
            </p:extLst>
          </p:nvPr>
        </p:nvGraphicFramePr>
        <p:xfrm>
          <a:off x="858475" y="546894"/>
          <a:ext cx="2247582" cy="30498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47582"/>
              </a:tblGrid>
              <a:tr h="9936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&lt;&lt;boundary&gt;&gt;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</a:t>
                      </a:r>
                      <a:r>
                        <a:rPr lang="en-US" sz="1800" dirty="0" err="1">
                          <a:effectLst/>
                        </a:rPr>
                        <a:t>ForwardResultUI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5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524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ShowMarks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ForwardResult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NotForwardResult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7432"/>
              </p:ext>
            </p:extLst>
          </p:nvPr>
        </p:nvGraphicFramePr>
        <p:xfrm>
          <a:off x="7010400" y="532381"/>
          <a:ext cx="2380342" cy="27569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80342"/>
              </a:tblGrid>
              <a:tr h="5294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&lt;&lt;control&gt;&gt;</a:t>
                      </a:r>
                      <a:endParaRPr lang="en-GB" sz="20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VeriFyCalculation</a:t>
                      </a:r>
                      <a:endParaRPr lang="en-GB" sz="20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290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GB" sz="20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350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GetResultMarks</a:t>
                      </a: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2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9265"/>
              </p:ext>
            </p:extLst>
          </p:nvPr>
        </p:nvGraphicFramePr>
        <p:xfrm>
          <a:off x="4254818" y="2593408"/>
          <a:ext cx="2002790" cy="28619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508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&lt;&lt;entity&gt;&gt;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  Result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UpdateMarks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3106057" y="1910833"/>
            <a:ext cx="3904343" cy="160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226628" y="3309257"/>
            <a:ext cx="1843316" cy="8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6628" y="37817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5714"/>
            <a:ext cx="9330645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result summary and approve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585208"/>
            <a:ext cx="8752412" cy="45963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view result summary and approve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7468"/>
              </p:ext>
            </p:extLst>
          </p:nvPr>
        </p:nvGraphicFramePr>
        <p:xfrm>
          <a:off x="785904" y="401751"/>
          <a:ext cx="2002790" cy="34489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508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&lt;&lt;boundary&gt;&gt;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ApproveResultUI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ShowMarks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ApproveResult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RejectResult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12539"/>
              </p:ext>
            </p:extLst>
          </p:nvPr>
        </p:nvGraphicFramePr>
        <p:xfrm>
          <a:off x="8217217" y="387237"/>
          <a:ext cx="2002790" cy="31417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10640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&lt;&lt;control&gt;&gt;</a:t>
                      </a:r>
                      <a:endParaRPr lang="en-GB" sz="1800" dirty="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</a:t>
                      </a:r>
                      <a:r>
                        <a:rPr lang="en-US" sz="1800" dirty="0" err="1">
                          <a:effectLst/>
                        </a:rPr>
                        <a:t>VeriFyCalculation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868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322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GetResult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786743" y="1480457"/>
            <a:ext cx="5428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60027"/>
              </p:ext>
            </p:extLst>
          </p:nvPr>
        </p:nvGraphicFramePr>
        <p:xfrm>
          <a:off x="4182247" y="2332151"/>
          <a:ext cx="2002790" cy="28619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508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&lt;&lt;entity&gt;&gt;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     Result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UpdateMarks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6226629" y="3556000"/>
            <a:ext cx="2991983" cy="696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6629" y="38833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</a:t>
            </a:r>
            <a:r>
              <a:rPr lang="en-GB" dirty="0" smtClean="0"/>
              <a:t>update </a:t>
            </a:r>
            <a:r>
              <a:rPr lang="en-GB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856651"/>
            <a:ext cx="7985083" cy="4339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</a:t>
            </a:r>
            <a:r>
              <a:rPr lang="en-GB" dirty="0" smtClean="0"/>
              <a:t>Add/ update </a:t>
            </a:r>
            <a:r>
              <a:rPr lang="en-GB" dirty="0" smtClean="0"/>
              <a:t>user with role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88723"/>
            <a:ext cx="7525251" cy="448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 smtClean="0"/>
              <a:t>update </a:t>
            </a:r>
            <a:r>
              <a:rPr lang="en-GB" dirty="0"/>
              <a:t>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25195"/>
              </p:ext>
            </p:extLst>
          </p:nvPr>
        </p:nvGraphicFramePr>
        <p:xfrm>
          <a:off x="1003618" y="633980"/>
          <a:ext cx="2002790" cy="292866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914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&lt;&lt;boundary&gt;&gt;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UpdateResultUI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402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UpdateMarks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ShowMarks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26640"/>
              </p:ext>
            </p:extLst>
          </p:nvPr>
        </p:nvGraphicFramePr>
        <p:xfrm>
          <a:off x="7099618" y="546894"/>
          <a:ext cx="2262096" cy="29055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62096"/>
              </a:tblGrid>
              <a:tr h="5086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&lt;&lt;control&gt;&gt;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VeriFy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VerifyInvalidInput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GetResultMarks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66288"/>
              </p:ext>
            </p:extLst>
          </p:nvPr>
        </p:nvGraphicFramePr>
        <p:xfrm>
          <a:off x="4167733" y="2724038"/>
          <a:ext cx="2002790" cy="2655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935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         &lt;&lt;entity&gt;&gt;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Result</a:t>
                      </a:r>
                      <a:endParaRPr lang="en-GB" sz="2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67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298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GetMarks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UpdateMarks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GB" sz="2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04457" y="18578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18971" y="1335314"/>
            <a:ext cx="4078515" cy="580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4057" y="3454400"/>
            <a:ext cx="1915886" cy="928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8229" y="38898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</a:t>
            </a:r>
            <a:r>
              <a:rPr lang="en-GB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605" y="591910"/>
            <a:ext cx="7225338" cy="44880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view </a:t>
            </a:r>
            <a:r>
              <a:rPr lang="en-GB" dirty="0"/>
              <a:t>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9058"/>
              </p:ext>
            </p:extLst>
          </p:nvPr>
        </p:nvGraphicFramePr>
        <p:xfrm>
          <a:off x="1090704" y="619466"/>
          <a:ext cx="2002790" cy="26329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69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&lt;&lt;boundary&gt;&gt;</a:t>
                      </a:r>
                      <a:endParaRPr lang="en-GB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ViewResultUI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400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ShowMarks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ShowResultList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22527"/>
              </p:ext>
            </p:extLst>
          </p:nvPr>
        </p:nvGraphicFramePr>
        <p:xfrm>
          <a:off x="7767275" y="692037"/>
          <a:ext cx="2002790" cy="28558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8670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&lt;&lt;control&gt;&gt;</a:t>
                      </a:r>
                      <a:endParaRPr lang="en-GB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VeriFyCalculation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880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329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GetResultMarks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72969"/>
              </p:ext>
            </p:extLst>
          </p:nvPr>
        </p:nvGraphicFramePr>
        <p:xfrm>
          <a:off x="4269332" y="2622437"/>
          <a:ext cx="2002790" cy="28619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2790"/>
              </a:tblGrid>
              <a:tr h="508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&lt;&lt;entity&gt;&gt;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             Result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192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GetMarks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UpdateMarks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GB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91543" y="1654629"/>
            <a:ext cx="4688114" cy="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284686" y="3570514"/>
            <a:ext cx="2481943" cy="827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829" y="4064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of Notice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Publish </a:t>
            </a:r>
            <a:r>
              <a:rPr lang="en-GB" dirty="0" smtClean="0"/>
              <a:t>Notice</a:t>
            </a:r>
          </a:p>
          <a:p>
            <a:r>
              <a:rPr lang="en-GB" dirty="0" smtClean="0"/>
              <a:t>View Notice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update notice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" y="432707"/>
            <a:ext cx="7908761" cy="47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/>
              <a:t>update notice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62655"/>
              </p:ext>
            </p:extLst>
          </p:nvPr>
        </p:nvGraphicFramePr>
        <p:xfrm>
          <a:off x="827314" y="446315"/>
          <a:ext cx="2667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  <a:br>
                        <a:rPr lang="bn-BD" dirty="0" smtClean="0"/>
                      </a:br>
                      <a:r>
                        <a:rPr lang="en-US" dirty="0" err="1" smtClean="0"/>
                        <a:t>PrepareNoticeUI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04187"/>
              </p:ext>
            </p:extLst>
          </p:nvPr>
        </p:nvGraphicFramePr>
        <p:xfrm>
          <a:off x="5618489" y="446315"/>
          <a:ext cx="2667000" cy="202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549268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  <a:br>
                        <a:rPr lang="bn-BD" dirty="0" smtClean="0"/>
                      </a:br>
                      <a:r>
                        <a:rPr lang="en-US" dirty="0" err="1" smtClean="0"/>
                        <a:t>PrepareNotice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</a:txBody>
                  <a:tcPr/>
                </a:tc>
              </a:tr>
              <a:tr h="335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200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insertNotice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updateNotice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deleteNotice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21403"/>
              </p:ext>
            </p:extLst>
          </p:nvPr>
        </p:nvGraphicFramePr>
        <p:xfrm>
          <a:off x="3189514" y="3113315"/>
          <a:ext cx="2209800" cy="24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350731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Notice</a:t>
                      </a:r>
                      <a:endParaRPr lang="bn-BD" dirty="0" smtClean="0"/>
                    </a:p>
                  </a:txBody>
                  <a:tcPr/>
                </a:tc>
              </a:tr>
              <a:tr h="1358929">
                <a:tc>
                  <a:txBody>
                    <a:bodyPr/>
                    <a:lstStyle/>
                    <a:p>
                      <a:r>
                        <a:rPr lang="bn-BD" dirty="0" smtClean="0"/>
                        <a:t>title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link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4239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5714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</a:t>
            </a:r>
            <a:r>
              <a:rPr lang="en-GB" dirty="0"/>
              <a:t>notice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276225"/>
            <a:ext cx="7356702" cy="498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view </a:t>
            </a:r>
            <a:r>
              <a:rPr lang="en-GB" dirty="0"/>
              <a:t>notice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30459"/>
              </p:ext>
            </p:extLst>
          </p:nvPr>
        </p:nvGraphicFramePr>
        <p:xfrm>
          <a:off x="684212" y="518885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  <a:br>
                        <a:rPr lang="bn-BD" dirty="0" smtClean="0"/>
                      </a:br>
                      <a:r>
                        <a:rPr lang="en-US" dirty="0" err="1" smtClean="0"/>
                        <a:t>ViewNoticeUI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viewUI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46219"/>
              </p:ext>
            </p:extLst>
          </p:nvPr>
        </p:nvGraphicFramePr>
        <p:xfrm>
          <a:off x="5475387" y="518885"/>
          <a:ext cx="2667000" cy="202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549268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  <a:br>
                        <a:rPr lang="bn-BD" dirty="0" smtClean="0"/>
                      </a:br>
                      <a:r>
                        <a:rPr lang="en-US" dirty="0" err="1" smtClean="0"/>
                        <a:t>ViewNotice</a:t>
                      </a:r>
                      <a:r>
                        <a:rPr lang="en-US" dirty="0" smtClean="0"/>
                        <a:t>()</a:t>
                      </a:r>
                      <a:endParaRPr lang="bn-BD" dirty="0" smtClean="0"/>
                    </a:p>
                  </a:txBody>
                  <a:tcPr/>
                </a:tc>
              </a:tr>
              <a:tr h="335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200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accessNotice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82413"/>
              </p:ext>
            </p:extLst>
          </p:nvPr>
        </p:nvGraphicFramePr>
        <p:xfrm>
          <a:off x="3031897" y="3004457"/>
          <a:ext cx="2209800" cy="245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838935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Notice</a:t>
                      </a:r>
                      <a:endParaRPr lang="bn-BD" dirty="0" smtClean="0"/>
                    </a:p>
                  </a:txBody>
                  <a:tcPr/>
                </a:tc>
              </a:tr>
              <a:tr h="1235016">
                <a:tc>
                  <a:txBody>
                    <a:bodyPr/>
                    <a:lstStyle/>
                    <a:p>
                      <a:r>
                        <a:rPr lang="bn-BD" dirty="0" smtClean="0"/>
                        <a:t>title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link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385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1697400"/>
          </a:xfrm>
        </p:spPr>
        <p:txBody>
          <a:bodyPr/>
          <a:lstStyle/>
          <a:p>
            <a:r>
              <a:rPr lang="en-GB" dirty="0" smtClean="0"/>
              <a:t>Thanking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264229"/>
            <a:ext cx="8535990" cy="3729152"/>
          </a:xfrm>
        </p:spPr>
        <p:txBody>
          <a:bodyPr>
            <a:normAutofit/>
          </a:bodyPr>
          <a:lstStyle/>
          <a:p>
            <a:r>
              <a:rPr lang="en-GB" dirty="0" smtClean="0"/>
              <a:t>Muhammad Sa’ad Naasik: 1005092</a:t>
            </a:r>
          </a:p>
          <a:p>
            <a:r>
              <a:rPr lang="en-GB" dirty="0" smtClean="0"/>
              <a:t>Md. Tamzeed Islam: 1005094</a:t>
            </a:r>
          </a:p>
          <a:p>
            <a:r>
              <a:rPr lang="en-GB" dirty="0" smtClean="0"/>
              <a:t>Bashima Islam: 1005095</a:t>
            </a:r>
          </a:p>
          <a:p>
            <a:r>
              <a:rPr lang="en-GB" dirty="0" smtClean="0"/>
              <a:t>Md. Shamim Hasnath: 1005096</a:t>
            </a:r>
          </a:p>
          <a:p>
            <a:r>
              <a:rPr lang="en-GB" dirty="0" smtClean="0"/>
              <a:t>Akib Ibn Zahid: 1005098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 smtClean="0"/>
              <a:t>Add/ update user </a:t>
            </a:r>
            <a:r>
              <a:rPr lang="en-GB" dirty="0" smtClean="0"/>
              <a:t>with role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91919"/>
              </p:ext>
            </p:extLst>
          </p:nvPr>
        </p:nvGraphicFramePr>
        <p:xfrm>
          <a:off x="870857" y="228600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dirty="0" smtClean="0"/>
                        <a:t>AddUserUI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startInterface()</a:t>
                      </a:r>
                    </a:p>
                    <a:p>
                      <a:r>
                        <a:rPr lang="bn-BD" dirty="0" smtClean="0"/>
                        <a:t>createUser()</a:t>
                      </a:r>
                    </a:p>
                    <a:p>
                      <a:r>
                        <a:rPr lang="bn-BD" dirty="0" smtClean="0"/>
                        <a:t>selectRole()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45092"/>
              </p:ext>
            </p:extLst>
          </p:nvPr>
        </p:nvGraphicFramePr>
        <p:xfrm>
          <a:off x="5595257" y="533400"/>
          <a:ext cx="2667000" cy="194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&lt;&lt;control&gt;&gt;</a:t>
                      </a:r>
                    </a:p>
                    <a:p>
                      <a:pPr algn="ctr"/>
                      <a:r>
                        <a:rPr lang="bn-BD" smtClean="0"/>
                        <a:t>AddUser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assignRole()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mtClean="0"/>
                        <a:t>insertUser()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08358"/>
              </p:ext>
            </p:extLst>
          </p:nvPr>
        </p:nvGraphicFramePr>
        <p:xfrm>
          <a:off x="794657" y="2877820"/>
          <a:ext cx="27432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insertUser()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63697"/>
              </p:ext>
            </p:extLst>
          </p:nvPr>
        </p:nvGraphicFramePr>
        <p:xfrm>
          <a:off x="4299857" y="3276600"/>
          <a:ext cx="24384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765313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&lt;&lt;entity&gt;&gt;</a:t>
                      </a:r>
                    </a:p>
                    <a:p>
                      <a:pPr algn="ctr"/>
                      <a:r>
                        <a:rPr lang="bn-BD" smtClean="0"/>
                        <a:t>Role</a:t>
                      </a:r>
                      <a:endParaRPr lang="en-US" smtClean="0"/>
                    </a:p>
                  </a:txBody>
                  <a:tcPr/>
                </a:tc>
              </a:tr>
              <a:tr h="467691">
                <a:tc>
                  <a:txBody>
                    <a:bodyPr/>
                    <a:lstStyle/>
                    <a:p>
                      <a:r>
                        <a:rPr lang="bn-BD" smtClean="0"/>
                        <a:t>title</a:t>
                      </a:r>
                    </a:p>
                  </a:txBody>
                  <a:tcPr/>
                </a:tc>
              </a:tr>
              <a:tr h="443396">
                <a:tc>
                  <a:txBody>
                    <a:bodyPr/>
                    <a:lstStyle/>
                    <a:p>
                      <a:r>
                        <a:rPr lang="bn-BD" smtClean="0"/>
                        <a:t>getRoles()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46261" y="41148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37857" y="4484132"/>
            <a:ext cx="762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9414" y="4114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3537857" y="1407886"/>
            <a:ext cx="2057400" cy="98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</a:t>
            </a:r>
            <a:r>
              <a:rPr lang="en-GB" dirty="0" smtClean="0"/>
              <a:t>Add/update/ delete </a:t>
            </a:r>
            <a:r>
              <a:rPr lang="en-GB" dirty="0" smtClean="0"/>
              <a:t>user Details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39977"/>
            <a:ext cx="7812544" cy="46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 of </a:t>
            </a:r>
            <a:r>
              <a:rPr lang="en-GB" dirty="0" smtClean="0"/>
              <a:t>Add/ update/ delete </a:t>
            </a:r>
            <a:r>
              <a:rPr lang="en-GB" dirty="0" smtClean="0"/>
              <a:t>user Details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1039"/>
              </p:ext>
            </p:extLst>
          </p:nvPr>
        </p:nvGraphicFramePr>
        <p:xfrm>
          <a:off x="914400" y="486227"/>
          <a:ext cx="2667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mtClean="0"/>
                        <a:t>&lt;&lt;boundary&gt;&gt;</a:t>
                      </a:r>
                    </a:p>
                    <a:p>
                      <a:pPr algn="ctr"/>
                      <a:r>
                        <a:rPr lang="bn-BD" baseline="0" smtClean="0"/>
                        <a:t>UpdateUserUI</a:t>
                      </a:r>
                      <a:endParaRPr lang="en-US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smtClean="0"/>
                        <a:t>startInterface()</a:t>
                      </a:r>
                    </a:p>
                    <a:p>
                      <a:r>
                        <a:rPr lang="bn-BD" smtClean="0"/>
                        <a:t>updateUserDetails()</a:t>
                      </a:r>
                    </a:p>
                    <a:p>
                      <a:r>
                        <a:rPr lang="bn-BD" smtClean="0"/>
                        <a:t>deleteUser()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97333"/>
              </p:ext>
            </p:extLst>
          </p:nvPr>
        </p:nvGraphicFramePr>
        <p:xfrm>
          <a:off x="8411028" y="660399"/>
          <a:ext cx="2667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&lt;&lt;control&gt;&gt;</a:t>
                      </a:r>
                    </a:p>
                    <a:p>
                      <a:pPr algn="ctr"/>
                      <a:r>
                        <a:rPr lang="bn-BD" dirty="0" smtClean="0"/>
                        <a:t>UpdateUser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insertUserDetails()</a:t>
                      </a:r>
                    </a:p>
                    <a:p>
                      <a:r>
                        <a:rPr lang="bn-BD" dirty="0" smtClean="0"/>
                        <a:t>updateUserDetails()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65097"/>
              </p:ext>
            </p:extLst>
          </p:nvPr>
        </p:nvGraphicFramePr>
        <p:xfrm>
          <a:off x="5018315" y="2423885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&lt;&lt;entity&gt;&gt;</a:t>
                      </a:r>
                    </a:p>
                    <a:p>
                      <a:pPr algn="ctr"/>
                      <a:r>
                        <a:rPr lang="bn-BD" dirty="0" smtClean="0"/>
                        <a:t>User</a:t>
                      </a:r>
                      <a:endParaRPr lang="en-US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bn-BD" smtClean="0"/>
                        <a:t>firstName</a:t>
                      </a:r>
                    </a:p>
                    <a:p>
                      <a:r>
                        <a:rPr lang="bn-BD" smtClean="0"/>
                        <a:t>lastName</a:t>
                      </a:r>
                    </a:p>
                    <a:p>
                      <a:r>
                        <a:rPr lang="bn-BD" smtClean="0"/>
                        <a:t>email</a:t>
                      </a:r>
                    </a:p>
                    <a:p>
                      <a:r>
                        <a:rPr lang="bn-BD" smtClean="0"/>
                        <a:t>password(encrypted)</a:t>
                      </a:r>
                    </a:p>
                    <a:p>
                      <a:r>
                        <a:rPr lang="bn-BD" smtClean="0"/>
                        <a:t>....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getUserDetails()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62171"/>
            <a:ext cx="8534400" cy="2322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Collaboration diagram of view user details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91671"/>
            <a:ext cx="8016700" cy="474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</TotalTime>
  <Words>1376</Words>
  <Application>Microsoft Office PowerPoint</Application>
  <PresentationFormat>Widescreen</PresentationFormat>
  <Paragraphs>664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Century Gothic</vt:lpstr>
      <vt:lpstr>Segoe UI</vt:lpstr>
      <vt:lpstr>Vrinda</vt:lpstr>
      <vt:lpstr>Wingdings 3</vt:lpstr>
      <vt:lpstr>Slice</vt:lpstr>
      <vt:lpstr>E-school</vt:lpstr>
      <vt:lpstr>Actors</vt:lpstr>
      <vt:lpstr>Subsystems</vt:lpstr>
      <vt:lpstr>Use cases of User profile subsystem</vt:lpstr>
      <vt:lpstr>Collaboration diagram of Add/ update user with role</vt:lpstr>
      <vt:lpstr>Class diagram of Add/ update user with role</vt:lpstr>
      <vt:lpstr>Collaboration diagram of Add/update/ delete user Details</vt:lpstr>
      <vt:lpstr>Class diagram of Add/ update/ delete user Details</vt:lpstr>
      <vt:lpstr>Collaboration diagram of view user details</vt:lpstr>
      <vt:lpstr>Class diagram of view user details</vt:lpstr>
      <vt:lpstr>Collaboration diagram of login</vt:lpstr>
      <vt:lpstr>Class diagram of login</vt:lpstr>
      <vt:lpstr>Collaboration diagram of delete user</vt:lpstr>
      <vt:lpstr>Class diagram of delete user</vt:lpstr>
      <vt:lpstr>Use cases of Student profile subsystem</vt:lpstr>
      <vt:lpstr>Collaboration diagram of update fees status</vt:lpstr>
      <vt:lpstr>Class diagram of update fees status</vt:lpstr>
      <vt:lpstr>Collaboration diagram of view fees status</vt:lpstr>
      <vt:lpstr>Class diagram of view fees status</vt:lpstr>
      <vt:lpstr>Collaboration diagram of update Behaviour &amp; performance</vt:lpstr>
      <vt:lpstr>Class diagram of update Behaviour &amp; performance</vt:lpstr>
      <vt:lpstr>Collaboration diagram of view Behaviour &amp; performance</vt:lpstr>
      <vt:lpstr>Class diagram of view Behaviour &amp; performance</vt:lpstr>
      <vt:lpstr>Collaboration diagram of update attendance</vt:lpstr>
      <vt:lpstr>Class diagram of update attendance</vt:lpstr>
      <vt:lpstr>Collaboration diagram of view attendance</vt:lpstr>
      <vt:lpstr>Class diagram of view attendance</vt:lpstr>
      <vt:lpstr>Use cases of Coursework subsystem</vt:lpstr>
      <vt:lpstr>Collaboration diagram of assign Course teacher</vt:lpstr>
      <vt:lpstr>Class diagram of assign Course teacher</vt:lpstr>
      <vt:lpstr>Collaboration diagram of prepare routine</vt:lpstr>
      <vt:lpstr>Class diagram of prepare routine</vt:lpstr>
      <vt:lpstr>Collaboration diagram of view routine</vt:lpstr>
      <vt:lpstr>Class diagram of view routine</vt:lpstr>
      <vt:lpstr>Use cases of Examination subsystem</vt:lpstr>
      <vt:lpstr>Collaboration diagram of update examination schedule</vt:lpstr>
      <vt:lpstr>Class diagram of update examination schedule</vt:lpstr>
      <vt:lpstr>Collaboration diagram of view examination schedule</vt:lpstr>
      <vt:lpstr>Class diagram of view examination schedule</vt:lpstr>
      <vt:lpstr>Collaboration diagram of insert marks</vt:lpstr>
      <vt:lpstr>Class diagram of insert marks</vt:lpstr>
      <vt:lpstr>Use cases of Result subsystem</vt:lpstr>
      <vt:lpstr>Collaboration diagram of prepare result</vt:lpstr>
      <vt:lpstr>Class diagram of prepare result</vt:lpstr>
      <vt:lpstr>Collaboration diagram of forward result</vt:lpstr>
      <vt:lpstr>Class diagram of forward result</vt:lpstr>
      <vt:lpstr>Collaboration diagram of view result summary and approve</vt:lpstr>
      <vt:lpstr>Class diagram of view result summary and approve</vt:lpstr>
      <vt:lpstr>Collaboration diagram of update result</vt:lpstr>
      <vt:lpstr>Class diagram of update result</vt:lpstr>
      <vt:lpstr>Collaboration diagram of view result</vt:lpstr>
      <vt:lpstr>Class diagram of view result</vt:lpstr>
      <vt:lpstr>Use cases of Notice subsystem</vt:lpstr>
      <vt:lpstr>Collaboration diagram of update notice</vt:lpstr>
      <vt:lpstr>Class diagram of update notice</vt:lpstr>
      <vt:lpstr>Collaboration diagram of view notice</vt:lpstr>
      <vt:lpstr>Class diagram of view notice</vt:lpstr>
      <vt:lpstr>Thanking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E-school</dc:title>
  <dc:creator>Bashima Islam</dc:creator>
  <cp:lastModifiedBy>Bashima Islam</cp:lastModifiedBy>
  <cp:revision>30</cp:revision>
  <dcterms:created xsi:type="dcterms:W3CDTF">2014-02-21T14:21:45Z</dcterms:created>
  <dcterms:modified xsi:type="dcterms:W3CDTF">2014-02-22T07:35:09Z</dcterms:modified>
</cp:coreProperties>
</file>