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8" r:id="rId4"/>
    <p:sldId id="266" r:id="rId5"/>
    <p:sldId id="260" r:id="rId6"/>
    <p:sldId id="267" r:id="rId7"/>
    <p:sldId id="257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F23A1-E1DB-4C95-923C-7BDBAF5AA438}" type="datetimeFigureOut">
              <a:rPr lang="fr-FR"/>
              <a:pPr>
                <a:defRPr/>
              </a:pPr>
              <a:t>30/01/2014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D2352-23A7-43C4-8385-503620625A6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932D8-F334-416B-864C-59F8ACDBBFBF}" type="datetimeFigureOut">
              <a:rPr lang="fr-FR"/>
              <a:pPr>
                <a:defRPr/>
              </a:pPr>
              <a:t>30/01/2014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E2036-0414-4805-965E-E10AEF405D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F9E27-202C-436E-9A7D-F0F0D9733734}" type="datetimeFigureOut">
              <a:rPr lang="fr-FR"/>
              <a:pPr>
                <a:defRPr/>
              </a:pPr>
              <a:t>30/01/2014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9C3DA-FAFE-49AD-A506-3EFCBD73C3C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16AFE-A6B6-4C95-B1E1-825C80EAD9BA}" type="datetimeFigureOut">
              <a:rPr lang="fr-FR"/>
              <a:pPr>
                <a:defRPr/>
              </a:pPr>
              <a:t>30/01/2014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5C63-0B50-4E42-8DE3-199FE49559C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5DEC1-5E8A-4012-820C-1F691A299018}" type="datetimeFigureOut">
              <a:rPr lang="fr-FR"/>
              <a:pPr>
                <a:defRPr/>
              </a:pPr>
              <a:t>30/01/2014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A3DB-955C-4FA8-9765-D0BF9C22EE6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26F2E-D314-4EEC-8D86-EFB448AB1130}" type="datetimeFigureOut">
              <a:rPr lang="fr-FR"/>
              <a:pPr>
                <a:defRPr/>
              </a:pPr>
              <a:t>30/01/2014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EE89C-D82A-468D-A043-5A72FBAEAEB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8ABD4-FAFF-4905-85EF-17438733EBF7}" type="datetimeFigureOut">
              <a:rPr lang="fr-FR"/>
              <a:pPr>
                <a:defRPr/>
              </a:pPr>
              <a:t>30/01/2014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28709-C459-4172-9DDD-30B39AA909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1ABE8-06E1-4902-963C-5A78F2955D3F}" type="datetimeFigureOut">
              <a:rPr lang="fr-FR"/>
              <a:pPr>
                <a:defRPr/>
              </a:pPr>
              <a:t>30/01/2014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77CDD-F94F-410F-9830-EDE04039659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F9512-79CF-4882-8A8E-C62FFE450338}" type="datetimeFigureOut">
              <a:rPr lang="fr-FR"/>
              <a:pPr>
                <a:defRPr/>
              </a:pPr>
              <a:t>30/01/2014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77DFE-4A64-46F5-9DF9-CBC4565159F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75947-D2ED-4BD1-9119-479CD354738B}" type="datetimeFigureOut">
              <a:rPr lang="fr-FR"/>
              <a:pPr>
                <a:defRPr/>
              </a:pPr>
              <a:t>30/01/2014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F3AD-DDB1-4A3D-B019-224C908A994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D3E03-3194-4EF2-BF0C-229CEF5E4DA4}" type="datetimeFigureOut">
              <a:rPr lang="fr-FR"/>
              <a:pPr>
                <a:defRPr/>
              </a:pPr>
              <a:t>30/01/2014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B0319-583C-417B-BBA4-8E4C32E8B19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94B0BE1-A4B2-4B56-A121-CDA9D0ABF98A}" type="datetimeFigureOut">
              <a:rPr lang="fr-FR"/>
              <a:pPr>
                <a:defRPr/>
              </a:pPr>
              <a:t>30/01/2014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1D07226-DBD7-45AF-B796-FFAC173572E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57225" y="1500188"/>
            <a:ext cx="7772400" cy="869950"/>
          </a:xfrm>
        </p:spPr>
        <p:txBody>
          <a:bodyPr/>
          <a:lstStyle/>
          <a:p>
            <a:r>
              <a:rPr lang="fr-CA" sz="4000" dirty="0" smtClean="0">
                <a:solidFill>
                  <a:srgbClr val="438B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 </a:t>
            </a:r>
            <a:r>
              <a:rPr lang="en-GB" sz="4000" dirty="0" smtClean="0">
                <a:solidFill>
                  <a:srgbClr val="438B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School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800225" y="2143125"/>
            <a:ext cx="5429250" cy="757238"/>
          </a:xfrm>
        </p:spPr>
        <p:txBody>
          <a:bodyPr/>
          <a:lstStyle/>
          <a:p>
            <a:r>
              <a:rPr lang="fr-CA" sz="28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28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School</a:t>
            </a:r>
            <a:r>
              <a:rPr lang="fr-CA" sz="28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of Notice Subsystem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921644"/>
              </p:ext>
            </p:extLst>
          </p:nvPr>
        </p:nvGraphicFramePr>
        <p:xfrm>
          <a:off x="457200" y="1600200"/>
          <a:ext cx="8229600" cy="2460888"/>
        </p:xfrm>
        <a:graphic>
          <a:graphicData uri="http://schemas.openxmlformats.org/drawingml/2006/table">
            <a:tbl>
              <a:tblPr firstRow="1" bandCol="1">
                <a:tableStyleId>{35758FB7-9AC5-4552-8A53-C91805E547FA}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  <a:cs typeface="Segoe UI Light" panose="020B0502040204020203" pitchFamily="34" charset="0"/>
                        </a:rPr>
                        <a:t>Use Case</a:t>
                      </a:r>
                      <a:r>
                        <a:rPr lang="en-GB" baseline="0" dirty="0" smtClean="0">
                          <a:latin typeface="Segoe UI "/>
                          <a:cs typeface="Segoe UI Light" panose="020B0502040204020203" pitchFamily="34" charset="0"/>
                        </a:rPr>
                        <a:t> Name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</a:rPr>
                        <a:t>Actor</a:t>
                      </a:r>
                      <a:endParaRPr lang="en-GB" dirty="0">
                        <a:latin typeface="Segoe UI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Input Vacation List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System Administrator, Headmaster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Vacation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List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Student, Parent, Course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Teacher, </a:t>
                      </a: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Headmaster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Input Notice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System Administrator, Headmaster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Notice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Student, Parent, Course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Teacher, </a:t>
                      </a: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Headmaster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8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43125" y="274638"/>
            <a:ext cx="6543675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438BC4"/>
                </a:solidFill>
              </a:rPr>
              <a:t>Thanking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143125" y="1600200"/>
            <a:ext cx="6543675" cy="452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Muhammad </a:t>
            </a: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Sa’ad</a:t>
            </a: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Naasik</a:t>
            </a:r>
            <a:endParaRPr lang="en-GB" sz="2400" dirty="0" smtClean="0">
              <a:solidFill>
                <a:srgbClr val="438B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1005092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Md. </a:t>
            </a: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Tamzeed</a:t>
            </a: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Islam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1005094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Bashima</a:t>
            </a: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Islam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1005095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Shamim</a:t>
            </a: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Hasnath</a:t>
            </a:r>
            <a:endParaRPr lang="en-GB" sz="2400" dirty="0" smtClean="0">
              <a:solidFill>
                <a:srgbClr val="438B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1005096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Akib</a:t>
            </a: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Ibn </a:t>
            </a: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Zahid</a:t>
            </a:r>
            <a:endParaRPr lang="en-GB" sz="2400" dirty="0" smtClean="0">
              <a:solidFill>
                <a:srgbClr val="438B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1005098</a:t>
            </a:r>
            <a:endParaRPr lang="en-GB" sz="2400" dirty="0">
              <a:solidFill>
                <a:srgbClr val="438B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GB" sz="2400" dirty="0">
              <a:solidFill>
                <a:srgbClr val="438B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143125" y="274638"/>
            <a:ext cx="6543675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438B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Actor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43125" y="1600200"/>
            <a:ext cx="6543675" cy="4525963"/>
          </a:xfrm>
        </p:spPr>
        <p:txBody>
          <a:bodyPr/>
          <a:lstStyle/>
          <a:p>
            <a:r>
              <a:rPr lang="en-GB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</a:t>
            </a:r>
          </a:p>
          <a:p>
            <a:r>
              <a:rPr lang="en-GB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Course Teacher</a:t>
            </a:r>
          </a:p>
          <a:p>
            <a:r>
              <a:rPr lang="en-GB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 Teacher</a:t>
            </a:r>
          </a:p>
          <a:p>
            <a:r>
              <a:rPr lang="en-GB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Parents</a:t>
            </a:r>
          </a:p>
          <a:p>
            <a:r>
              <a:rPr lang="en-GB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Headmaster</a:t>
            </a:r>
          </a:p>
          <a:p>
            <a:r>
              <a:rPr lang="en-GB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 Admin (Headmaster or someone assigned by Headmaster)</a:t>
            </a:r>
          </a:p>
          <a:p>
            <a:endParaRPr lang="fr-CA" dirty="0" smtClean="0">
              <a:solidFill>
                <a:srgbClr val="438B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438BC4"/>
                </a:solidFill>
              </a:rPr>
              <a:t>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24" y="1600200"/>
            <a:ext cx="6543675" cy="4525963"/>
          </a:xfrm>
        </p:spPr>
        <p:txBody>
          <a:bodyPr/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Profile Subsystem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 Profile Subsystem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Course Work Subsystem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Examination Subsystem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 Subsystem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Notice Subsystem</a:t>
            </a:r>
          </a:p>
          <a:p>
            <a:endParaRPr lang="en-GB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2143125" y="274638"/>
            <a:ext cx="65436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endParaRPr lang="en-GB" dirty="0" smtClean="0">
              <a:solidFill>
                <a:srgbClr val="438BC4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2143125" y="1600200"/>
            <a:ext cx="65436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GB" dirty="0">
              <a:solidFill>
                <a:srgbClr val="438B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of User Profile Subsystem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271731"/>
              </p:ext>
            </p:extLst>
          </p:nvPr>
        </p:nvGraphicFramePr>
        <p:xfrm>
          <a:off x="457200" y="1600200"/>
          <a:ext cx="8229600" cy="3952240"/>
        </p:xfrm>
        <a:graphic>
          <a:graphicData uri="http://schemas.openxmlformats.org/drawingml/2006/table">
            <a:tbl>
              <a:tblPr firstRow="1" bandCol="1">
                <a:tableStyleId>{35758FB7-9AC5-4552-8A53-C91805E547FA}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  <a:cs typeface="Segoe UI Light" panose="020B0502040204020203" pitchFamily="34" charset="0"/>
                        </a:rPr>
                        <a:t>Use Case</a:t>
                      </a:r>
                      <a:r>
                        <a:rPr lang="en-GB" baseline="0" dirty="0" smtClean="0">
                          <a:latin typeface="Segoe UI "/>
                          <a:cs typeface="Segoe UI Light" panose="020B0502040204020203" pitchFamily="34" charset="0"/>
                        </a:rPr>
                        <a:t> Name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</a:rPr>
                        <a:t>Actor</a:t>
                      </a:r>
                      <a:endParaRPr lang="en-GB" dirty="0">
                        <a:latin typeface="Segoe UI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 User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System Administrator, Class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 User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Details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Teacher, System Administrator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User Details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Student,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Parent, Class Teacher, Course Teacher, Headmaster, System Administrator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Login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Student,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Parent, Class Teacher, Course Teacher, Headmaster, System Administrator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Update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Details</a:t>
                      </a:r>
                      <a:endParaRPr lang="en-GB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Teacher, Course Teacher, Headmaster, System Administrator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Delete User 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System Administrator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4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9036496" cy="984151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</a:t>
            </a:r>
            <a:r>
              <a:rPr lang="en-GB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Diagram of </a:t>
            </a:r>
            <a:r>
              <a:rPr lang="en-GB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User Profile Subsystem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528" y="1124743"/>
            <a:ext cx="8568952" cy="56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of Student Profile Subsystem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3122"/>
              </p:ext>
            </p:extLst>
          </p:nvPr>
        </p:nvGraphicFramePr>
        <p:xfrm>
          <a:off x="457200" y="1600200"/>
          <a:ext cx="8229600" cy="3944248"/>
        </p:xfrm>
        <a:graphic>
          <a:graphicData uri="http://schemas.openxmlformats.org/drawingml/2006/table">
            <a:tbl>
              <a:tblPr firstRow="1" bandCol="1">
                <a:tableStyleId>{35758FB7-9AC5-4552-8A53-C91805E547FA}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  <a:cs typeface="Segoe UI Light" panose="020B0502040204020203" pitchFamily="34" charset="0"/>
                        </a:rPr>
                        <a:t>Use Case</a:t>
                      </a:r>
                      <a:r>
                        <a:rPr lang="en-GB" baseline="0" dirty="0" smtClean="0">
                          <a:latin typeface="Segoe UI "/>
                          <a:cs typeface="Segoe UI Light" panose="020B0502040204020203" pitchFamily="34" charset="0"/>
                        </a:rPr>
                        <a:t> Name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</a:rPr>
                        <a:t>Actor</a:t>
                      </a:r>
                      <a:endParaRPr lang="en-GB" dirty="0">
                        <a:latin typeface="Segoe UI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Pay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Fee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Fee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Status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Student,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Parent, Headmaster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Insert Behaviour, Class Performance &amp; Feedback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Teacher, Course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Behaviour, Class Performance &amp;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Student,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Parent, Headmaster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 Co-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Curricular Activities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Co- Curricular Activities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Student, Parent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 Attendance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Attendance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Student, Parent, Headmaster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of Course Work Subsystem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843459"/>
              </p:ext>
            </p:extLst>
          </p:nvPr>
        </p:nvGraphicFramePr>
        <p:xfrm>
          <a:off x="457200" y="1600200"/>
          <a:ext cx="8229600" cy="4516120"/>
        </p:xfrm>
        <a:graphic>
          <a:graphicData uri="http://schemas.openxmlformats.org/drawingml/2006/table">
            <a:tbl>
              <a:tblPr firstRow="1" bandCol="1">
                <a:tableStyleId>{35758FB7-9AC5-4552-8A53-C91805E547FA}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  <a:cs typeface="Segoe UI Light" panose="020B0502040204020203" pitchFamily="34" charset="0"/>
                        </a:rPr>
                        <a:t>Use Case</a:t>
                      </a:r>
                      <a:r>
                        <a:rPr lang="en-GB" baseline="0" dirty="0" smtClean="0">
                          <a:latin typeface="Segoe UI "/>
                          <a:cs typeface="Segoe UI Light" panose="020B0502040204020203" pitchFamily="34" charset="0"/>
                        </a:rPr>
                        <a:t> Name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</a:rPr>
                        <a:t>Actor</a:t>
                      </a:r>
                      <a:endParaRPr lang="en-GB" dirty="0">
                        <a:latin typeface="Segoe UI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Assign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Course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System Administrator, Headmaster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Prepare Routine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Routine Committee, System Administrator, Headmaster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Send Routine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Routine Committee, System Administrator, Headmaster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Routine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Student,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Parent, Course Teacher, Headmaster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Class Test Schedule &amp; Syllabus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Course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Update Class Test Mark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Course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Class Test Mark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Student, Parent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Post Notice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Course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Notice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Student,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Parent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of Examination Subsystem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04171"/>
              </p:ext>
            </p:extLst>
          </p:nvPr>
        </p:nvGraphicFramePr>
        <p:xfrm>
          <a:off x="457200" y="1600200"/>
          <a:ext cx="8229600" cy="3034928"/>
        </p:xfrm>
        <a:graphic>
          <a:graphicData uri="http://schemas.openxmlformats.org/drawingml/2006/table">
            <a:tbl>
              <a:tblPr firstRow="1" bandCol="1">
                <a:tableStyleId>{35758FB7-9AC5-4552-8A53-C91805E547FA}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  <a:cs typeface="Segoe UI Light" panose="020B0502040204020203" pitchFamily="34" charset="0"/>
                        </a:rPr>
                        <a:t>Use Case</a:t>
                      </a:r>
                      <a:r>
                        <a:rPr lang="en-GB" baseline="0" dirty="0" smtClean="0">
                          <a:latin typeface="Segoe UI "/>
                          <a:cs typeface="Segoe UI Light" panose="020B0502040204020203" pitchFamily="34" charset="0"/>
                        </a:rPr>
                        <a:t> Name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</a:rPr>
                        <a:t>Actor</a:t>
                      </a:r>
                      <a:endParaRPr lang="en-GB" dirty="0">
                        <a:latin typeface="Segoe UI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Update Examination Schedule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System Administrator, Headmaster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Examination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Schedule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Student, Parent, Course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Prepare Examination Duty Roster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System Administrator, Headmaster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Duty Roster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Course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Insert Marks of Exam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Paper</a:t>
                      </a:r>
                      <a:endParaRPr lang="en-GB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Course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Issue Admit Card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Print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Admit Card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of Result Subsystem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263016"/>
              </p:ext>
            </p:extLst>
          </p:nvPr>
        </p:nvGraphicFramePr>
        <p:xfrm>
          <a:off x="457200" y="1600200"/>
          <a:ext cx="8229600" cy="2664088"/>
        </p:xfrm>
        <a:graphic>
          <a:graphicData uri="http://schemas.openxmlformats.org/drawingml/2006/table">
            <a:tbl>
              <a:tblPr firstRow="1" bandCol="1">
                <a:tableStyleId>{35758FB7-9AC5-4552-8A53-C91805E547FA}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  <a:cs typeface="Segoe UI Light" panose="020B0502040204020203" pitchFamily="34" charset="0"/>
                        </a:rPr>
                        <a:t>Use Case</a:t>
                      </a:r>
                      <a:r>
                        <a:rPr lang="en-GB" baseline="0" dirty="0" smtClean="0">
                          <a:latin typeface="Segoe UI "/>
                          <a:cs typeface="Segoe UI Light" panose="020B0502040204020203" pitchFamily="34" charset="0"/>
                        </a:rPr>
                        <a:t> Name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</a:rPr>
                        <a:t>Actor</a:t>
                      </a:r>
                      <a:endParaRPr lang="en-GB" dirty="0">
                        <a:latin typeface="Segoe UI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Prepare Result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Teacher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</a:t>
                      </a:r>
                      <a:r>
                        <a:rPr lang="en-GB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Result Summary and Approve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Headmaster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Update Result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Course Teacher, Class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Print Result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Student, Parent, Class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Result Publication Notification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Parent, Student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2D83CF-5D26-43C6-9FF9-C09B79DBC5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Back to school presentation</Template>
  <TotalTime>114</TotalTime>
  <Words>427</Words>
  <Application>Microsoft Office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Segoe UI</vt:lpstr>
      <vt:lpstr>Segoe UI </vt:lpstr>
      <vt:lpstr>Segoe UI Black</vt:lpstr>
      <vt:lpstr>Segoe UI Light</vt:lpstr>
      <vt:lpstr>112</vt:lpstr>
      <vt:lpstr>E- School</vt:lpstr>
      <vt:lpstr>Actor</vt:lpstr>
      <vt:lpstr>Subsystem</vt:lpstr>
      <vt:lpstr>Use Case of User Profile Subsystem </vt:lpstr>
      <vt:lpstr>Use Case Diagram of User Profile Subsystem </vt:lpstr>
      <vt:lpstr>Use Case of Student Profile Subsystem </vt:lpstr>
      <vt:lpstr>Use Case of Course Work Subsystem </vt:lpstr>
      <vt:lpstr>Use Case of Examination Subsystem </vt:lpstr>
      <vt:lpstr>Use Case of Result Subsystem </vt:lpstr>
      <vt:lpstr>Use Case of Notice Subsystem </vt:lpstr>
      <vt:lpstr>Thanking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 School</dc:title>
  <dc:creator>Bashima Islam</dc:creator>
  <cp:keywords/>
  <cp:lastModifiedBy>Bashima Islam</cp:lastModifiedBy>
  <cp:revision>10</cp:revision>
  <dcterms:created xsi:type="dcterms:W3CDTF">2014-01-29T12:14:45Z</dcterms:created>
  <dcterms:modified xsi:type="dcterms:W3CDTF">2014-01-30T05:31:12Z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TC103814929990</vt:lpwstr>
  </property>
</Properties>
</file>