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574e9c86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574e9c86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574e9c86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574e9c86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55ed7c69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55ed7c69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55ed7c69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55ed7c69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55ed7c691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55ed7c69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55ed7c691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55ed7c691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55ed7c691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55ed7c691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55ed7c691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55ed7c691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55ed7c691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55ed7c691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55ed7c691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55ed7c691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55ed7c69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55ed7c69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55ed7c691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55ed7c691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55ed7c691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55ed7c691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55ed7c69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55ed7c69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55ed7c69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55ed7c69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574e9c86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574e9c867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574e9c86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574e9c86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574e9c867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574e9c867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574e9c867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574e9c867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55ed7c69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55ed7c69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144000" cy="3778800"/>
          </a:xfrm>
          <a:prstGeom prst="rect">
            <a:avLst/>
          </a:prstGeom>
          <a:solidFill>
            <a:srgbClr val="F6B26B"/>
          </a:solidFill>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3050">
                <a:solidFill>
                  <a:srgbClr val="5B0F00"/>
                </a:solidFill>
                <a:latin typeface="Times New Roman"/>
                <a:ea typeface="Times New Roman"/>
                <a:cs typeface="Times New Roman"/>
                <a:sym typeface="Times New Roman"/>
              </a:rPr>
              <a:t>COVID-19 Analysis</a:t>
            </a:r>
            <a:endParaRPr sz="3050">
              <a:solidFill>
                <a:srgbClr val="5B0F0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3050">
                <a:solidFill>
                  <a:srgbClr val="5B0F00"/>
                </a:solidFill>
                <a:latin typeface="Times New Roman"/>
                <a:ea typeface="Times New Roman"/>
                <a:cs typeface="Times New Roman"/>
                <a:sym typeface="Times New Roman"/>
              </a:rPr>
              <a:t>                      In the state of New Jersey</a:t>
            </a:r>
            <a:endParaRPr sz="3050">
              <a:solidFill>
                <a:srgbClr val="5B0F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3778700"/>
            <a:ext cx="8832300" cy="988800"/>
          </a:xfrm>
          <a:prstGeom prst="rect">
            <a:avLst/>
          </a:prstGeom>
          <a:noFill/>
        </p:spPr>
        <p:txBody>
          <a:bodyPr anchorCtr="0" anchor="t" bIns="91425" lIns="91425" spcFirstLastPara="1" rIns="91425" wrap="square" tIns="91425">
            <a:normAutofit/>
          </a:bodyPr>
          <a:lstStyle/>
          <a:p>
            <a:pPr indent="457200" lvl="0" marL="0" rtl="0" algn="ctr">
              <a:spcBef>
                <a:spcPts val="0"/>
              </a:spcBef>
              <a:spcAft>
                <a:spcPts val="0"/>
              </a:spcAft>
              <a:buClr>
                <a:schemeClr val="dk1"/>
              </a:buClr>
              <a:buSzPts val="1100"/>
              <a:buFont typeface="Arial"/>
              <a:buNone/>
            </a:pPr>
            <a:r>
              <a:rPr b="1" lang="en" sz="1800">
                <a:solidFill>
                  <a:schemeClr val="dk1"/>
                </a:solidFill>
              </a:rPr>
              <a:t>                                                                                               </a:t>
            </a:r>
            <a:r>
              <a:rPr b="1" lang="en" sz="1800">
                <a:solidFill>
                  <a:schemeClr val="dk1"/>
                </a:solidFill>
              </a:rPr>
              <a:t>Tamzid Chowdhury</a:t>
            </a:r>
            <a:endParaRPr b="1"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2"/>
          <p:cNvPicPr preferRelativeResize="0"/>
          <p:nvPr/>
        </p:nvPicPr>
        <p:blipFill rotWithShape="1">
          <a:blip r:embed="rId3">
            <a:alphaModFix/>
          </a:blip>
          <a:srcRect b="0" l="-1280" r="1279" t="0"/>
          <a:stretch/>
        </p:blipFill>
        <p:spPr>
          <a:xfrm>
            <a:off x="1626150" y="156375"/>
            <a:ext cx="7447374" cy="4830750"/>
          </a:xfrm>
          <a:prstGeom prst="rect">
            <a:avLst/>
          </a:prstGeom>
          <a:noFill/>
          <a:ln>
            <a:noFill/>
          </a:ln>
        </p:spPr>
      </p:pic>
      <p:sp>
        <p:nvSpPr>
          <p:cNvPr id="122" name="Google Shape;122;p22"/>
          <p:cNvSpPr txBox="1"/>
          <p:nvPr/>
        </p:nvSpPr>
        <p:spPr>
          <a:xfrm>
            <a:off x="0" y="923625"/>
            <a:ext cx="2047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this graph, we can see the number of deaths </a:t>
            </a:r>
            <a:r>
              <a:rPr lang="en">
                <a:solidFill>
                  <a:schemeClr val="dk1"/>
                </a:solidFill>
              </a:rPr>
              <a:t>from last </a:t>
            </a:r>
            <a:r>
              <a:rPr lang="en">
                <a:solidFill>
                  <a:schemeClr val="dk1"/>
                </a:solidFill>
              </a:rPr>
              <a:t>30 dates </a:t>
            </a:r>
            <a:r>
              <a:rPr lang="en"/>
              <a:t>in New Jersey.</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The histogram shows that the </a:t>
            </a:r>
            <a:r>
              <a:rPr lang="en"/>
              <a:t>number</a:t>
            </a:r>
            <a:r>
              <a:rPr lang="en"/>
              <a:t> of deaths was ~17500 on the first date and increasing steadily.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of Jan. 11, 2021, the number of </a:t>
            </a:r>
            <a:r>
              <a:rPr lang="en"/>
              <a:t>deaths</a:t>
            </a:r>
            <a:r>
              <a:rPr lang="en"/>
              <a:t> has not passed 20,000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180125" y="165700"/>
            <a:ext cx="7232050" cy="4617575"/>
          </a:xfrm>
          <a:prstGeom prst="rect">
            <a:avLst/>
          </a:prstGeom>
          <a:noFill/>
          <a:ln>
            <a:noFill/>
          </a:ln>
        </p:spPr>
      </p:pic>
      <p:sp>
        <p:nvSpPr>
          <p:cNvPr id="128" name="Google Shape;128;p23"/>
          <p:cNvSpPr txBox="1"/>
          <p:nvPr/>
        </p:nvSpPr>
        <p:spPr>
          <a:xfrm>
            <a:off x="6796500" y="1078650"/>
            <a:ext cx="2320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this graph, a histogram was an appropriate choice because it makes it easier to visualize the number of new cases compared to the dates. As we can see, January 4, 2021, there was a spike of ~40,000 new cases on that day. Compared to Dec. 13, 2020 to jan 3, 2020, the numbers have been within ~&lt; 10,000 new cases.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80000"/>
                </a:solidFill>
              </a:rPr>
              <a:t>Conclusion:</a:t>
            </a:r>
            <a:endParaRPr b="1">
              <a:solidFill>
                <a:srgbClr val="980000"/>
              </a:solidFill>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Based on our findings on the state of New Jersey: </a:t>
            </a:r>
            <a:endParaRPr/>
          </a:p>
          <a:p>
            <a:pPr indent="-342900" lvl="0" marL="457200" rtl="0" algn="l">
              <a:spcBef>
                <a:spcPts val="1200"/>
              </a:spcBef>
              <a:spcAft>
                <a:spcPts val="0"/>
              </a:spcAft>
              <a:buSzPts val="1800"/>
              <a:buAutoNum type="arabicPeriod"/>
            </a:pPr>
            <a:r>
              <a:rPr lang="en"/>
              <a:t> The n</a:t>
            </a:r>
            <a:r>
              <a:rPr lang="en"/>
              <a:t>umber of cases has been growing on a steady pace in New Jersey.  </a:t>
            </a:r>
            <a:endParaRPr/>
          </a:p>
          <a:p>
            <a:pPr indent="-342900" lvl="0" marL="457200" rtl="0" algn="l">
              <a:spcBef>
                <a:spcPts val="0"/>
              </a:spcBef>
              <a:spcAft>
                <a:spcPts val="0"/>
              </a:spcAft>
              <a:buSzPts val="1800"/>
              <a:buAutoNum type="arabicPeriod"/>
            </a:pPr>
            <a:r>
              <a:rPr lang="en"/>
              <a:t> It has over 594,751 cases.</a:t>
            </a:r>
            <a:endParaRPr/>
          </a:p>
          <a:p>
            <a:pPr indent="-342900" lvl="0" marL="457200" rtl="0" algn="l">
              <a:spcBef>
                <a:spcPts val="0"/>
              </a:spcBef>
              <a:spcAft>
                <a:spcPts val="0"/>
              </a:spcAft>
              <a:buSzPts val="1800"/>
              <a:buAutoNum type="arabicPeriod"/>
            </a:pPr>
            <a:r>
              <a:rPr lang="en"/>
              <a:t> On January 4, 2021, the number of new cases spiked over 40,000.</a:t>
            </a:r>
            <a:endParaRPr/>
          </a:p>
          <a:p>
            <a:pPr indent="-342900" lvl="0" marL="457200" rtl="0" algn="l">
              <a:spcBef>
                <a:spcPts val="0"/>
              </a:spcBef>
              <a:spcAft>
                <a:spcPts val="0"/>
              </a:spcAft>
              <a:buSzPts val="1800"/>
              <a:buAutoNum type="arabicPeriod"/>
            </a:pPr>
            <a:r>
              <a:rPr lang="en"/>
              <a:t> Although New York and New Jersey are closed neighboring states, New York surpasses New Jersey on total cases by ~210,000.</a:t>
            </a:r>
            <a:endParaRPr/>
          </a:p>
          <a:p>
            <a:pPr indent="-342900" lvl="0" marL="457200" rtl="0" algn="l">
              <a:spcBef>
                <a:spcPts val="0"/>
              </a:spcBef>
              <a:spcAft>
                <a:spcPts val="0"/>
              </a:spcAft>
              <a:buSzPts val="1800"/>
              <a:buAutoNum type="arabicPeriod"/>
            </a:pPr>
            <a:r>
              <a:rPr lang="en"/>
              <a:t>Covid cases started to slow down during the months of July-September, but st</a:t>
            </a:r>
            <a:r>
              <a:rPr lang="en">
                <a:solidFill>
                  <a:srgbClr val="666666"/>
                </a:solidFill>
              </a:rPr>
              <a:t>arted to peak again during the month of November and has been increasing ever since.</a:t>
            </a:r>
            <a:endParaRPr>
              <a:solidFill>
                <a:srgbClr val="666666"/>
              </a:solidFill>
            </a:endParaRPr>
          </a:p>
          <a:p>
            <a:pPr indent="-342900" lvl="0" marL="457200" rtl="0" algn="l">
              <a:lnSpc>
                <a:spcPct val="100000"/>
              </a:lnSpc>
              <a:spcBef>
                <a:spcPts val="0"/>
              </a:spcBef>
              <a:spcAft>
                <a:spcPts val="0"/>
              </a:spcAft>
              <a:buClr>
                <a:srgbClr val="666666"/>
              </a:buClr>
              <a:buSzPts val="1800"/>
              <a:buAutoNum type="arabicPeriod"/>
            </a:pPr>
            <a:r>
              <a:rPr lang="en">
                <a:solidFill>
                  <a:srgbClr val="666666"/>
                </a:solidFill>
              </a:rPr>
              <a:t>Compared to April 2nd of last year, exactly 1 month after the first reported case, to January 12th of this year, the number of cases has increased by almost 2324%. </a:t>
            </a:r>
            <a:endParaRPr>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00">
                <a:solidFill>
                  <a:srgbClr val="FF0000"/>
                </a:solidFill>
                <a:latin typeface="Times New Roman"/>
                <a:ea typeface="Times New Roman"/>
                <a:cs typeface="Times New Roman"/>
                <a:sym typeface="Times New Roman"/>
              </a:rPr>
              <a:t>Extra work: </a:t>
            </a:r>
            <a:r>
              <a:rPr b="1" lang="en" sz="2300">
                <a:solidFill>
                  <a:srgbClr val="FF0000"/>
                </a:solidFill>
                <a:latin typeface="Times New Roman"/>
                <a:ea typeface="Times New Roman"/>
                <a:cs typeface="Times New Roman"/>
                <a:sym typeface="Times New Roman"/>
              </a:rPr>
              <a:t>Analysis on the states with highest number of death</a:t>
            </a:r>
            <a:r>
              <a:rPr b="1" lang="en" sz="2300">
                <a:solidFill>
                  <a:srgbClr val="FF0000"/>
                </a:solidFill>
                <a:highlight>
                  <a:srgbClr val="FFFFFE"/>
                </a:highlight>
                <a:latin typeface="Times New Roman"/>
                <a:ea typeface="Times New Roman"/>
                <a:cs typeface="Times New Roman"/>
                <a:sym typeface="Times New Roman"/>
              </a:rPr>
              <a:t>.</a:t>
            </a:r>
            <a:endParaRPr b="1" sz="2300">
              <a:solidFill>
                <a:srgbClr val="FF0000"/>
              </a:solidFill>
              <a:latin typeface="Times New Roman"/>
              <a:ea typeface="Times New Roman"/>
              <a:cs typeface="Times New Roman"/>
              <a:sym typeface="Times New Roman"/>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lnSpc>
                <a:spcPct val="135714"/>
              </a:lnSpc>
              <a:spcBef>
                <a:spcPts val="0"/>
              </a:spcBef>
              <a:spcAft>
                <a:spcPts val="0"/>
              </a:spcAft>
              <a:buClr>
                <a:srgbClr val="1155CC"/>
              </a:buClr>
              <a:buSzPts val="2400"/>
              <a:buFont typeface="Times New Roman"/>
              <a:buAutoNum type="arabicPeriod"/>
            </a:pPr>
            <a:r>
              <a:rPr lang="en" sz="2400">
                <a:solidFill>
                  <a:srgbClr val="1155CC"/>
                </a:solidFill>
                <a:highlight>
                  <a:srgbClr val="FFFFFE"/>
                </a:highlight>
                <a:latin typeface="Times New Roman"/>
                <a:ea typeface="Times New Roman"/>
                <a:cs typeface="Times New Roman"/>
                <a:sym typeface="Times New Roman"/>
              </a:rPr>
              <a:t>Which five states have the highest number of deaths?</a:t>
            </a:r>
            <a:endParaRPr sz="2400">
              <a:solidFill>
                <a:srgbClr val="1155CC"/>
              </a:solidFill>
              <a:highlight>
                <a:srgbClr val="FFFFFE"/>
              </a:highlight>
              <a:latin typeface="Times New Roman"/>
              <a:ea typeface="Times New Roman"/>
              <a:cs typeface="Times New Roman"/>
              <a:sym typeface="Times New Roman"/>
            </a:endParaRPr>
          </a:p>
          <a:p>
            <a:pPr indent="-381000" lvl="0" marL="457200" rtl="0" algn="l">
              <a:lnSpc>
                <a:spcPct val="135714"/>
              </a:lnSpc>
              <a:spcBef>
                <a:spcPts val="0"/>
              </a:spcBef>
              <a:spcAft>
                <a:spcPts val="0"/>
              </a:spcAft>
              <a:buClr>
                <a:srgbClr val="1155CC"/>
              </a:buClr>
              <a:buSzPts val="2400"/>
              <a:buFont typeface="Times New Roman"/>
              <a:buAutoNum type="arabicPeriod"/>
            </a:pPr>
            <a:r>
              <a:rPr lang="en" sz="2400">
                <a:solidFill>
                  <a:srgbClr val="1155CC"/>
                </a:solidFill>
                <a:highlight>
                  <a:srgbClr val="FFFFFE"/>
                </a:highlight>
                <a:latin typeface="Times New Roman"/>
                <a:ea typeface="Times New Roman"/>
                <a:cs typeface="Times New Roman"/>
                <a:sym typeface="Times New Roman"/>
              </a:rPr>
              <a:t>Calculate new cases(different approach) and visualize.</a:t>
            </a:r>
            <a:endParaRPr sz="2400">
              <a:solidFill>
                <a:srgbClr val="1155CC"/>
              </a:solidFill>
              <a:highlight>
                <a:srgbClr val="FFFFFE"/>
              </a:highlight>
              <a:latin typeface="Times New Roman"/>
              <a:ea typeface="Times New Roman"/>
              <a:cs typeface="Times New Roman"/>
              <a:sym typeface="Times New Roman"/>
            </a:endParaRPr>
          </a:p>
          <a:p>
            <a:pPr indent="-381000" lvl="0" marL="457200" rtl="0" algn="l">
              <a:lnSpc>
                <a:spcPct val="135714"/>
              </a:lnSpc>
              <a:spcBef>
                <a:spcPts val="0"/>
              </a:spcBef>
              <a:spcAft>
                <a:spcPts val="0"/>
              </a:spcAft>
              <a:buClr>
                <a:srgbClr val="1155CC"/>
              </a:buClr>
              <a:buSzPts val="2400"/>
              <a:buFont typeface="Times New Roman"/>
              <a:buAutoNum type="arabicPeriod"/>
            </a:pPr>
            <a:r>
              <a:rPr lang="en" sz="2400">
                <a:solidFill>
                  <a:srgbClr val="1155CC"/>
                </a:solidFill>
                <a:highlight>
                  <a:srgbClr val="FFFFFE"/>
                </a:highlight>
                <a:latin typeface="Times New Roman"/>
                <a:ea typeface="Times New Roman"/>
                <a:cs typeface="Times New Roman"/>
                <a:sym typeface="Times New Roman"/>
              </a:rPr>
              <a:t>Calculate new deaths (different approach) </a:t>
            </a:r>
            <a:r>
              <a:rPr lang="en" sz="2400">
                <a:solidFill>
                  <a:srgbClr val="1155CC"/>
                </a:solidFill>
                <a:highlight>
                  <a:srgbClr val="FFFFFE"/>
                </a:highlight>
                <a:latin typeface="Times New Roman"/>
                <a:ea typeface="Times New Roman"/>
                <a:cs typeface="Times New Roman"/>
                <a:sym typeface="Times New Roman"/>
              </a:rPr>
              <a:t>and visualize.</a:t>
            </a:r>
            <a:endParaRPr sz="2400">
              <a:solidFill>
                <a:srgbClr val="1155CC"/>
              </a:solidFill>
              <a:highlight>
                <a:srgbClr val="FFFFFE"/>
              </a:highlight>
              <a:latin typeface="Times New Roman"/>
              <a:ea typeface="Times New Roman"/>
              <a:cs typeface="Times New Roman"/>
              <a:sym typeface="Times New Roman"/>
            </a:endParaRPr>
          </a:p>
          <a:p>
            <a:pPr indent="0" lvl="0" marL="45720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452625" y="104625"/>
            <a:ext cx="6045165"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Visualization: Number of Cases in the Five States</a:t>
            </a:r>
            <a:r>
              <a:rPr lang="en"/>
              <a:t> </a:t>
            </a:r>
            <a:endParaRPr/>
          </a:p>
        </p:txBody>
      </p:sp>
      <p:sp>
        <p:nvSpPr>
          <p:cNvPr id="151" name="Google Shape;151;p27"/>
          <p:cNvSpPr txBox="1"/>
          <p:nvPr>
            <p:ph idx="1" type="body"/>
          </p:nvPr>
        </p:nvSpPr>
        <p:spPr>
          <a:xfrm>
            <a:off x="6626000" y="1248775"/>
            <a:ext cx="2490600" cy="352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a:t>California surpasses Texas in early December and become the worst in the nation. </a:t>
            </a:r>
            <a:endParaRPr/>
          </a:p>
          <a:p>
            <a:pPr indent="0" lvl="0" marL="0" rtl="0" algn="l">
              <a:spcBef>
                <a:spcPts val="1200"/>
              </a:spcBef>
              <a:spcAft>
                <a:spcPts val="1200"/>
              </a:spcAft>
              <a:buNone/>
            </a:pPr>
            <a:r>
              <a:rPr lang="en"/>
              <a:t>2. The rate of increase was faster than the other states as well. </a:t>
            </a:r>
            <a:endParaRPr/>
          </a:p>
        </p:txBody>
      </p:sp>
      <p:pic>
        <p:nvPicPr>
          <p:cNvPr id="152" name="Google Shape;152;p27"/>
          <p:cNvPicPr preferRelativeResize="0"/>
          <p:nvPr/>
        </p:nvPicPr>
        <p:blipFill>
          <a:blip r:embed="rId3">
            <a:alphaModFix/>
          </a:blip>
          <a:stretch>
            <a:fillRect/>
          </a:stretch>
        </p:blipFill>
        <p:spPr>
          <a:xfrm>
            <a:off x="93350" y="1138825"/>
            <a:ext cx="6431976" cy="3416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8"/>
          <p:cNvPicPr preferRelativeResize="0"/>
          <p:nvPr/>
        </p:nvPicPr>
        <p:blipFill>
          <a:blip r:embed="rId3">
            <a:alphaModFix/>
          </a:blip>
          <a:stretch>
            <a:fillRect/>
          </a:stretch>
        </p:blipFill>
        <p:spPr>
          <a:xfrm>
            <a:off x="152400" y="152400"/>
            <a:ext cx="8839199" cy="43679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9"/>
          <p:cNvPicPr preferRelativeResize="0"/>
          <p:nvPr/>
        </p:nvPicPr>
        <p:blipFill>
          <a:blip r:embed="rId3">
            <a:alphaModFix/>
          </a:blip>
          <a:stretch>
            <a:fillRect/>
          </a:stretch>
        </p:blipFill>
        <p:spPr>
          <a:xfrm>
            <a:off x="152400" y="152400"/>
            <a:ext cx="6699250"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0"/>
          <p:cNvPicPr preferRelativeResize="0"/>
          <p:nvPr/>
        </p:nvPicPr>
        <p:blipFill>
          <a:blip r:embed="rId3">
            <a:alphaModFix/>
          </a:blip>
          <a:stretch>
            <a:fillRect/>
          </a:stretch>
        </p:blipFill>
        <p:spPr>
          <a:xfrm>
            <a:off x="138750" y="1012200"/>
            <a:ext cx="6412649" cy="3368725"/>
          </a:xfrm>
          <a:prstGeom prst="rect">
            <a:avLst/>
          </a:prstGeom>
          <a:noFill/>
          <a:ln>
            <a:noFill/>
          </a:ln>
        </p:spPr>
      </p:pic>
      <p:sp>
        <p:nvSpPr>
          <p:cNvPr id="168" name="Google Shape;168;p30"/>
          <p:cNvSpPr txBox="1"/>
          <p:nvPr>
            <p:ph type="title"/>
          </p:nvPr>
        </p:nvSpPr>
        <p:spPr>
          <a:xfrm>
            <a:off x="138750" y="247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Visualization: number of new cases in the five states </a:t>
            </a:r>
            <a:endParaRPr b="1">
              <a:solidFill>
                <a:srgbClr val="FF0000"/>
              </a:solidFill>
            </a:endParaRPr>
          </a:p>
        </p:txBody>
      </p:sp>
      <p:sp>
        <p:nvSpPr>
          <p:cNvPr id="169" name="Google Shape;169;p30"/>
          <p:cNvSpPr txBox="1"/>
          <p:nvPr/>
        </p:nvSpPr>
        <p:spPr>
          <a:xfrm>
            <a:off x="6551400" y="1120075"/>
            <a:ext cx="2640900" cy="4160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500">
                <a:solidFill>
                  <a:schemeClr val="dk1"/>
                </a:solidFill>
                <a:highlight>
                  <a:srgbClr val="FFFFFE"/>
                </a:highlight>
                <a:latin typeface="Times New Roman"/>
                <a:ea typeface="Times New Roman"/>
                <a:cs typeface="Times New Roman"/>
                <a:sym typeface="Times New Roman"/>
              </a:rPr>
              <a:t>California had the highest number of new cases almost all the days we investigated (on January 4th, New Jersey had the highest number of new cases). </a:t>
            </a:r>
            <a:endParaRPr sz="1500">
              <a:solidFill>
                <a:schemeClr val="dk1"/>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t/>
            </a:r>
            <a:endParaRPr sz="1500">
              <a:solidFill>
                <a:schemeClr val="dk1"/>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rPr lang="en" sz="1500">
                <a:solidFill>
                  <a:schemeClr val="dk1"/>
                </a:solidFill>
                <a:highlight>
                  <a:srgbClr val="FFFFFE"/>
                </a:highlight>
                <a:latin typeface="Times New Roman"/>
                <a:ea typeface="Times New Roman"/>
                <a:cs typeface="Times New Roman"/>
                <a:sym typeface="Times New Roman"/>
              </a:rPr>
              <a:t>For New York, we see that the curve is quite flat but with noticeable increment, from about 10000 new cases a day to 20000 new cases a day. </a:t>
            </a:r>
            <a:endParaRPr sz="1500">
              <a:solidFill>
                <a:schemeClr val="dk1"/>
              </a:solidFill>
              <a:highlight>
                <a:srgbClr val="FFFFFE"/>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1"/>
          <p:cNvPicPr preferRelativeResize="0"/>
          <p:nvPr/>
        </p:nvPicPr>
        <p:blipFill rotWithShape="1">
          <a:blip r:embed="rId3">
            <a:alphaModFix/>
          </a:blip>
          <a:srcRect b="2989" l="0" r="0" t="-2990"/>
          <a:stretch/>
        </p:blipFill>
        <p:spPr>
          <a:xfrm>
            <a:off x="111475" y="780175"/>
            <a:ext cx="8839202" cy="31963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980000"/>
                </a:solidFill>
              </a:rPr>
              <a:t>Required libraries: </a:t>
            </a:r>
            <a:endParaRPr b="1">
              <a:solidFill>
                <a:srgbClr val="980000"/>
              </a:solidFill>
            </a:endParaRPr>
          </a:p>
        </p:txBody>
      </p:sp>
      <p:pic>
        <p:nvPicPr>
          <p:cNvPr id="61" name="Google Shape;61;p14"/>
          <p:cNvPicPr preferRelativeResize="0"/>
          <p:nvPr/>
        </p:nvPicPr>
        <p:blipFill>
          <a:blip r:embed="rId3">
            <a:alphaModFix/>
          </a:blip>
          <a:stretch>
            <a:fillRect/>
          </a:stretch>
        </p:blipFill>
        <p:spPr>
          <a:xfrm>
            <a:off x="2384238" y="2091288"/>
            <a:ext cx="4581525" cy="1419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2"/>
          <p:cNvPicPr preferRelativeResize="0"/>
          <p:nvPr/>
        </p:nvPicPr>
        <p:blipFill>
          <a:blip r:embed="rId3">
            <a:alphaModFix/>
          </a:blip>
          <a:stretch>
            <a:fillRect/>
          </a:stretch>
        </p:blipFill>
        <p:spPr>
          <a:xfrm>
            <a:off x="152400" y="152400"/>
            <a:ext cx="6423790" cy="483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3"/>
          <p:cNvPicPr preferRelativeResize="0"/>
          <p:nvPr/>
        </p:nvPicPr>
        <p:blipFill>
          <a:blip r:embed="rId3">
            <a:alphaModFix/>
          </a:blip>
          <a:stretch>
            <a:fillRect/>
          </a:stretch>
        </p:blipFill>
        <p:spPr>
          <a:xfrm>
            <a:off x="70500" y="1170125"/>
            <a:ext cx="6541325" cy="3538351"/>
          </a:xfrm>
          <a:prstGeom prst="rect">
            <a:avLst/>
          </a:prstGeom>
          <a:noFill/>
          <a:ln>
            <a:noFill/>
          </a:ln>
        </p:spPr>
      </p:pic>
      <p:sp>
        <p:nvSpPr>
          <p:cNvPr id="185" name="Google Shape;185;p33"/>
          <p:cNvSpPr txBox="1"/>
          <p:nvPr>
            <p:ph type="title"/>
          </p:nvPr>
        </p:nvSpPr>
        <p:spPr>
          <a:xfrm>
            <a:off x="138750" y="247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Visualize: number of new deaths in the five states </a:t>
            </a:r>
            <a:endParaRPr/>
          </a:p>
        </p:txBody>
      </p:sp>
      <p:sp>
        <p:nvSpPr>
          <p:cNvPr id="186" name="Google Shape;186;p33"/>
          <p:cNvSpPr txBox="1"/>
          <p:nvPr/>
        </p:nvSpPr>
        <p:spPr>
          <a:xfrm>
            <a:off x="6571400" y="1037225"/>
            <a:ext cx="2484000" cy="3627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600">
                <a:solidFill>
                  <a:schemeClr val="dk1"/>
                </a:solidFill>
                <a:highlight>
                  <a:srgbClr val="FFFFFE"/>
                </a:highlight>
                <a:latin typeface="Times New Roman"/>
                <a:ea typeface="Times New Roman"/>
                <a:cs typeface="Times New Roman"/>
                <a:sym typeface="Times New Roman"/>
              </a:rPr>
              <a:t>California had the highest number of deaths for most of the days we investigated. The maximum number of new deaths was 674 on 2021-01-08. </a:t>
            </a:r>
            <a:endParaRPr sz="1600">
              <a:solidFill>
                <a:schemeClr val="dk1"/>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600">
                <a:solidFill>
                  <a:srgbClr val="FF0000"/>
                </a:solidFill>
                <a:highlight>
                  <a:srgbClr val="FFFFFE"/>
                </a:highlight>
                <a:latin typeface="Times New Roman"/>
                <a:ea typeface="Times New Roman"/>
                <a:cs typeface="Times New Roman"/>
                <a:sym typeface="Times New Roman"/>
              </a:rPr>
              <a:t>One person had died every two minutes in California on that day</a:t>
            </a:r>
            <a:endParaRPr sz="1600">
              <a:solidFill>
                <a:srgbClr val="FF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80000"/>
                </a:solidFill>
              </a:rPr>
              <a:t>Data Collection: </a:t>
            </a:r>
            <a:endParaRPr b="1">
              <a:solidFill>
                <a:srgbClr val="980000"/>
              </a:solidFill>
            </a:endParaRPr>
          </a:p>
        </p:txBody>
      </p:sp>
      <p:pic>
        <p:nvPicPr>
          <p:cNvPr id="67" name="Google Shape;67;p15"/>
          <p:cNvPicPr preferRelativeResize="0"/>
          <p:nvPr/>
        </p:nvPicPr>
        <p:blipFill>
          <a:blip r:embed="rId3">
            <a:alphaModFix/>
          </a:blip>
          <a:stretch>
            <a:fillRect/>
          </a:stretch>
        </p:blipFill>
        <p:spPr>
          <a:xfrm>
            <a:off x="311700" y="1082675"/>
            <a:ext cx="8159175" cy="3416200"/>
          </a:xfrm>
          <a:prstGeom prst="rect">
            <a:avLst/>
          </a:prstGeom>
          <a:noFill/>
          <a:ln>
            <a:noFill/>
          </a:ln>
        </p:spPr>
      </p:pic>
      <p:sp>
        <p:nvSpPr>
          <p:cNvPr id="68" name="Google Shape;68;p15"/>
          <p:cNvSpPr txBox="1"/>
          <p:nvPr>
            <p:ph idx="1" type="body"/>
          </p:nvPr>
        </p:nvSpPr>
        <p:spPr>
          <a:xfrm>
            <a:off x="5745175" y="1532250"/>
            <a:ext cx="31638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above link in red is the raw data from NYTimes on COVID-19 information on all the states in the country. </a:t>
            </a:r>
            <a:endParaRPr/>
          </a:p>
          <a:p>
            <a:pPr indent="0" lvl="0" marL="0" rtl="0" algn="l">
              <a:spcBef>
                <a:spcPts val="1200"/>
              </a:spcBef>
              <a:spcAft>
                <a:spcPts val="0"/>
              </a:spcAft>
              <a:buNone/>
            </a:pPr>
            <a:r>
              <a:rPr lang="en"/>
              <a:t>To help visualize the data in a data frame format, using data.head() allows us to see the first 5 cases in the list. </a:t>
            </a:r>
            <a:endParaRPr/>
          </a:p>
          <a:p>
            <a:pPr indent="0" lvl="0" marL="0" rtl="0" algn="l">
              <a:spcBef>
                <a:spcPts val="1200"/>
              </a:spcBef>
              <a:spcAft>
                <a:spcPts val="1200"/>
              </a:spcAft>
              <a:buNone/>
            </a:pPr>
            <a:r>
              <a:rPr lang="en"/>
              <a:t>Data.shape shows the number of rows and columns being analized and data.columns() gives a clear idea of the topics being dealt with.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980000"/>
                </a:solidFill>
              </a:rPr>
              <a:t>Data Wrangling and EDA (Exploratory Data Analysis):</a:t>
            </a:r>
            <a:endParaRPr b="1" sz="2000">
              <a:solidFill>
                <a:srgbClr val="980000"/>
              </a:solidFill>
            </a:endParaRPr>
          </a:p>
          <a:p>
            <a:pPr indent="0" lvl="0" marL="0" rtl="0" algn="l">
              <a:spcBef>
                <a:spcPts val="0"/>
              </a:spcBef>
              <a:spcAft>
                <a:spcPts val="0"/>
              </a:spcAft>
              <a:buNone/>
            </a:pPr>
            <a:r>
              <a:t/>
            </a:r>
            <a:endParaRPr b="1">
              <a:solidFill>
                <a:srgbClr val="980000"/>
              </a:solidFill>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5" name="Google Shape;75;p16"/>
          <p:cNvSpPr txBox="1"/>
          <p:nvPr/>
        </p:nvSpPr>
        <p:spPr>
          <a:xfrm>
            <a:off x="5076900" y="2344725"/>
            <a:ext cx="3778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the chart we can see the first ten days of Covid cases recorded in the state of New Jersey. This helps us understand how fast the virus started to spread and the cases started to rise as more and more people started to get infected. </a:t>
            </a:r>
            <a:endParaRPr/>
          </a:p>
        </p:txBody>
      </p:sp>
      <p:pic>
        <p:nvPicPr>
          <p:cNvPr id="76" name="Google Shape;76;p16"/>
          <p:cNvPicPr preferRelativeResize="0"/>
          <p:nvPr/>
        </p:nvPicPr>
        <p:blipFill>
          <a:blip r:embed="rId3">
            <a:alphaModFix/>
          </a:blip>
          <a:stretch>
            <a:fillRect/>
          </a:stretch>
        </p:blipFill>
        <p:spPr>
          <a:xfrm>
            <a:off x="311702" y="848450"/>
            <a:ext cx="4765200" cy="376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3803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3609600" cy="154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311700" y="445013"/>
            <a:ext cx="5429250" cy="2409825"/>
          </a:xfrm>
          <a:prstGeom prst="rect">
            <a:avLst/>
          </a:prstGeom>
          <a:noFill/>
          <a:ln>
            <a:noFill/>
          </a:ln>
        </p:spPr>
      </p:pic>
      <p:sp>
        <p:nvSpPr>
          <p:cNvPr id="84" name="Google Shape;84;p17"/>
          <p:cNvSpPr txBox="1"/>
          <p:nvPr/>
        </p:nvSpPr>
        <p:spPr>
          <a:xfrm>
            <a:off x="311700" y="3269450"/>
            <a:ext cx="8832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The chart above shows Covid cases recorded in the most recent days. As we can see from the previous slide, compared to the first week, the cases are increasing at an </a:t>
            </a:r>
            <a:r>
              <a:rPr lang="en" sz="1500"/>
              <a:t>unbelievable</a:t>
            </a:r>
            <a:r>
              <a:rPr lang="en" sz="1500"/>
              <a:t> and horrifying rate now. Compared to April 2nd of last year, exactly 1 month after the first reported case, to January 12th of this year, cases has increased almost 2324%.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4383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3263400" cy="93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311700" y="445013"/>
            <a:ext cx="4781550" cy="2638425"/>
          </a:xfrm>
          <a:prstGeom prst="rect">
            <a:avLst/>
          </a:prstGeom>
          <a:noFill/>
          <a:ln>
            <a:noFill/>
          </a:ln>
        </p:spPr>
      </p:pic>
      <p:sp>
        <p:nvSpPr>
          <p:cNvPr id="92" name="Google Shape;92;p18"/>
          <p:cNvSpPr txBox="1"/>
          <p:nvPr/>
        </p:nvSpPr>
        <p:spPr>
          <a:xfrm>
            <a:off x="352450" y="3664000"/>
            <a:ext cx="65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chart shows the first death due to Covid in the state of New Jersey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278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4495800" cy="286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9" name="Google Shape;99;p19"/>
          <p:cNvSpPr txBox="1"/>
          <p:nvPr/>
        </p:nvSpPr>
        <p:spPr>
          <a:xfrm>
            <a:off x="6026700" y="1152475"/>
            <a:ext cx="24531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This bar graph shows the covid cases and deaths recorded relative to time in the state of New Jersey. Bar graph was a better choice to represent the data because we can see very easily how exponentially the cases grew as time passed since the first case. </a:t>
            </a:r>
            <a:endParaRPr sz="1300"/>
          </a:p>
        </p:txBody>
      </p:sp>
      <p:pic>
        <p:nvPicPr>
          <p:cNvPr id="100" name="Google Shape;100;p19"/>
          <p:cNvPicPr preferRelativeResize="0"/>
          <p:nvPr/>
        </p:nvPicPr>
        <p:blipFill>
          <a:blip r:embed="rId3">
            <a:alphaModFix/>
          </a:blip>
          <a:stretch>
            <a:fillRect/>
          </a:stretch>
        </p:blipFill>
        <p:spPr>
          <a:xfrm>
            <a:off x="311700" y="425488"/>
            <a:ext cx="5715000" cy="414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430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3141000" cy="153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0" y="0"/>
            <a:ext cx="6936074" cy="4811425"/>
          </a:xfrm>
          <a:prstGeom prst="rect">
            <a:avLst/>
          </a:prstGeom>
          <a:noFill/>
          <a:ln>
            <a:noFill/>
          </a:ln>
        </p:spPr>
      </p:pic>
      <p:sp>
        <p:nvSpPr>
          <p:cNvPr id="108" name="Google Shape;108;p20"/>
          <p:cNvSpPr txBox="1"/>
          <p:nvPr/>
        </p:nvSpPr>
        <p:spPr>
          <a:xfrm>
            <a:off x="6936075" y="0"/>
            <a:ext cx="22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9" name="Google Shape;109;p20"/>
          <p:cNvSpPr txBox="1"/>
          <p:nvPr/>
        </p:nvSpPr>
        <p:spPr>
          <a:xfrm>
            <a:off x="6910575" y="400200"/>
            <a:ext cx="2259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chart shows the new cases recorded since the reporting of first case, to now. As we can see the cases started to slow down during the months of July - September, but it started to peak again since the last couple of months. And we’ve seen the highest case ever recorded in January of this year, when we see an abnormal spike in cases.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80000"/>
                </a:solidFill>
              </a:rPr>
              <a:t>Understand NJ COVID-19 data in the last 30 days: </a:t>
            </a:r>
            <a:endParaRPr b="1">
              <a:solidFill>
                <a:srgbClr val="980000"/>
              </a:solidFill>
            </a:endParaRPr>
          </a:p>
        </p:txBody>
      </p:sp>
      <p:sp>
        <p:nvSpPr>
          <p:cNvPr id="115" name="Google Shape;115;p21"/>
          <p:cNvSpPr txBox="1"/>
          <p:nvPr>
            <p:ph idx="1" type="body"/>
          </p:nvPr>
        </p:nvSpPr>
        <p:spPr>
          <a:xfrm>
            <a:off x="311700" y="3117275"/>
            <a:ext cx="8520600" cy="70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Consolidating</a:t>
            </a:r>
            <a:r>
              <a:rPr lang="en"/>
              <a:t> the last 30 days of cases, deaths, and new cases in New Jersey.</a:t>
            </a:r>
            <a:endParaRPr/>
          </a:p>
        </p:txBody>
      </p:sp>
      <p:pic>
        <p:nvPicPr>
          <p:cNvPr id="116" name="Google Shape;116;p21"/>
          <p:cNvPicPr preferRelativeResize="0"/>
          <p:nvPr/>
        </p:nvPicPr>
        <p:blipFill>
          <a:blip r:embed="rId3">
            <a:alphaModFix/>
          </a:blip>
          <a:stretch>
            <a:fillRect/>
          </a:stretch>
        </p:blipFill>
        <p:spPr>
          <a:xfrm>
            <a:off x="311700" y="1225525"/>
            <a:ext cx="8520600" cy="13047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