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40"/>
  </p:notesMasterIdLst>
  <p:sldIdLst>
    <p:sldId id="256" r:id="rId3"/>
    <p:sldId id="374" r:id="rId4"/>
    <p:sldId id="257" r:id="rId5"/>
    <p:sldId id="259" r:id="rId6"/>
    <p:sldId id="260" r:id="rId7"/>
    <p:sldId id="323" r:id="rId8"/>
    <p:sldId id="342" r:id="rId9"/>
    <p:sldId id="343" r:id="rId10"/>
    <p:sldId id="344" r:id="rId11"/>
    <p:sldId id="345" r:id="rId12"/>
    <p:sldId id="270" r:id="rId13"/>
    <p:sldId id="350" r:id="rId14"/>
    <p:sldId id="351" r:id="rId15"/>
    <p:sldId id="357" r:id="rId16"/>
    <p:sldId id="359" r:id="rId17"/>
    <p:sldId id="347" r:id="rId18"/>
    <p:sldId id="346" r:id="rId19"/>
    <p:sldId id="273" r:id="rId20"/>
    <p:sldId id="358" r:id="rId21"/>
    <p:sldId id="360" r:id="rId22"/>
    <p:sldId id="361" r:id="rId23"/>
    <p:sldId id="364" r:id="rId24"/>
    <p:sldId id="365" r:id="rId25"/>
    <p:sldId id="363" r:id="rId26"/>
    <p:sldId id="334" r:id="rId27"/>
    <p:sldId id="301" r:id="rId28"/>
    <p:sldId id="302" r:id="rId29"/>
    <p:sldId id="339" r:id="rId30"/>
    <p:sldId id="336" r:id="rId31"/>
    <p:sldId id="305" r:id="rId32"/>
    <p:sldId id="337" r:id="rId33"/>
    <p:sldId id="366" r:id="rId34"/>
    <p:sldId id="367" r:id="rId35"/>
    <p:sldId id="370" r:id="rId36"/>
    <p:sldId id="371" r:id="rId37"/>
    <p:sldId id="372" r:id="rId38"/>
    <p:sldId id="37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2A967-EA59-4665-B781-AF3986385DF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0B39F-D784-4C55-A87F-1C7B2E6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n-IN" sz="1600" b="1" dirty="0"/>
              <a:t>১১ দিনের মাথায় ইদুরগুলো মরতে শুরু করে, ৩২ দিনে সব মারা যায়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F891B-D5E5-495D-A006-BB6751167F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61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n-IN" dirty="0"/>
              <a:t>শ</a:t>
            </a:r>
            <a:r>
              <a:rPr lang="en-US" dirty="0"/>
              <a:t>ি</a:t>
            </a:r>
            <a:r>
              <a:rPr lang="bn-IN" dirty="0"/>
              <a:t>ক</a:t>
            </a:r>
            <a:r>
              <a:rPr lang="en-US" dirty="0"/>
              <a:t>া</a:t>
            </a:r>
            <a:r>
              <a:rPr lang="bn-IN" dirty="0"/>
              <a:t>গ</a:t>
            </a:r>
            <a:r>
              <a:rPr lang="en-US" dirty="0"/>
              <a:t>ো। ই</a:t>
            </a:r>
            <a:r>
              <a:rPr lang="bn-IN" dirty="0"/>
              <a:t>দ</a:t>
            </a:r>
            <a:r>
              <a:rPr lang="en-US" dirty="0"/>
              <a:t>ু</a:t>
            </a:r>
            <a:r>
              <a:rPr lang="bn-IN" dirty="0"/>
              <a:t>র</a:t>
            </a:r>
            <a:r>
              <a:rPr lang="en-US" dirty="0"/>
              <a:t>গ</a:t>
            </a:r>
            <a:r>
              <a:rPr lang="bn-IN" dirty="0"/>
              <a:t>ু</a:t>
            </a:r>
            <a:r>
              <a:rPr lang="en-US" dirty="0"/>
              <a:t>ল</a:t>
            </a:r>
            <a:r>
              <a:rPr lang="bn-IN" dirty="0"/>
              <a:t>ো</a:t>
            </a:r>
            <a:r>
              <a:rPr lang="en-US" dirty="0"/>
              <a:t> </a:t>
            </a:r>
            <a:r>
              <a:rPr lang="bn-IN" dirty="0"/>
              <a:t>ম</a:t>
            </a:r>
            <a:r>
              <a:rPr lang="en-US" dirty="0"/>
              <a:t>র</a:t>
            </a:r>
            <a:r>
              <a:rPr lang="bn-IN" dirty="0"/>
              <a:t>ল</a:t>
            </a:r>
            <a:r>
              <a:rPr lang="en-US" dirty="0"/>
              <a:t>ো </a:t>
            </a:r>
            <a:r>
              <a:rPr lang="bn-IN" dirty="0"/>
              <a:t>১</a:t>
            </a:r>
            <a:r>
              <a:rPr lang="en-US" dirty="0"/>
              <a:t>১-</a:t>
            </a:r>
            <a:r>
              <a:rPr lang="bn-IN" dirty="0"/>
              <a:t>৩</a:t>
            </a:r>
            <a:r>
              <a:rPr lang="en-US" dirty="0"/>
              <a:t>২ </a:t>
            </a:r>
            <a:r>
              <a:rPr lang="bn-IN" dirty="0"/>
              <a:t>দ</a:t>
            </a:r>
            <a:r>
              <a:rPr lang="en-US" dirty="0"/>
              <a:t>ি</a:t>
            </a:r>
            <a:r>
              <a:rPr lang="bn-IN" dirty="0"/>
              <a:t>ন</a:t>
            </a:r>
            <a:r>
              <a:rPr lang="en-US" dirty="0"/>
              <a:t>ে। ///   </a:t>
            </a:r>
            <a:r>
              <a:rPr lang="bn-IN" dirty="0"/>
              <a:t>ন</a:t>
            </a:r>
            <a:r>
              <a:rPr lang="en-US" dirty="0"/>
              <a:t>ি</a:t>
            </a:r>
            <a:r>
              <a:rPr lang="bn-IN" dirty="0"/>
              <a:t>দ</a:t>
            </a:r>
            <a:r>
              <a:rPr lang="en-US" dirty="0"/>
              <a:t>্</a:t>
            </a:r>
            <a:r>
              <a:rPr lang="bn-IN" dirty="0"/>
              <a:t>র</a:t>
            </a:r>
            <a:r>
              <a:rPr lang="en-US" dirty="0"/>
              <a:t>া </a:t>
            </a:r>
            <a:r>
              <a:rPr lang="bn-IN" dirty="0"/>
              <a:t>স</a:t>
            </a:r>
            <a:r>
              <a:rPr lang="en-US" dirty="0"/>
              <a:t>্</a:t>
            </a:r>
            <a:r>
              <a:rPr lang="bn-IN" dirty="0"/>
              <a:t>ব</a:t>
            </a:r>
            <a:r>
              <a:rPr lang="en-US" dirty="0"/>
              <a:t>ল</a:t>
            </a:r>
            <a:r>
              <a:rPr lang="bn-IN" dirty="0"/>
              <a:t>্</a:t>
            </a:r>
            <a:r>
              <a:rPr lang="en-US" dirty="0"/>
              <a:t>প</a:t>
            </a:r>
            <a:r>
              <a:rPr lang="bn-IN" dirty="0"/>
              <a:t>ত</a:t>
            </a:r>
            <a:r>
              <a:rPr lang="en-US" dirty="0"/>
              <a:t>া ।  </a:t>
            </a:r>
            <a:r>
              <a:rPr lang="bn-IN" dirty="0"/>
              <a:t>ব</a:t>
            </a:r>
            <a:r>
              <a:rPr lang="en-US" dirty="0" err="1"/>
              <a:t>ৃটিশ</a:t>
            </a:r>
            <a:r>
              <a:rPr lang="en-US" dirty="0"/>
              <a:t>/</a:t>
            </a:r>
            <a:r>
              <a:rPr lang="bn-IN" dirty="0"/>
              <a:t>ই</a:t>
            </a:r>
            <a:r>
              <a:rPr lang="en-US" dirty="0" err="1"/>
              <a:t>টালি</a:t>
            </a:r>
            <a:r>
              <a:rPr lang="en-US" dirty="0"/>
              <a:t>।  </a:t>
            </a:r>
            <a:r>
              <a:rPr lang="bn-IN" dirty="0"/>
              <a:t>১</a:t>
            </a:r>
            <a:r>
              <a:rPr lang="en-US" dirty="0"/>
              <a:t>.৩ </a:t>
            </a:r>
            <a:r>
              <a:rPr lang="en-US" dirty="0" err="1"/>
              <a:t>মিলিয়ন</a:t>
            </a:r>
            <a:r>
              <a:rPr lang="en-US" dirty="0"/>
              <a:t>, ২৫ ব</a:t>
            </a:r>
            <a:r>
              <a:rPr lang="bn-IN" dirty="0"/>
              <a:t>ছ</a:t>
            </a:r>
            <a:r>
              <a:rPr lang="en-US" dirty="0"/>
              <a:t>র, </a:t>
            </a:r>
            <a:r>
              <a:rPr lang="bn-IN" dirty="0"/>
              <a:t>ই</a:t>
            </a:r>
            <a:r>
              <a:rPr lang="en-US" dirty="0"/>
              <a:t>উ</a:t>
            </a:r>
            <a:r>
              <a:rPr lang="bn-IN" dirty="0"/>
              <a:t>র</a:t>
            </a:r>
            <a:r>
              <a:rPr lang="en-US" dirty="0"/>
              <a:t>ো</a:t>
            </a:r>
            <a:r>
              <a:rPr lang="bn-IN" dirty="0"/>
              <a:t>প</a:t>
            </a:r>
            <a:r>
              <a:rPr lang="en-US" dirty="0"/>
              <a:t>, </a:t>
            </a:r>
            <a:r>
              <a:rPr lang="bn-IN" dirty="0"/>
              <a:t>আ</a:t>
            </a:r>
            <a:r>
              <a:rPr lang="en-US" dirty="0"/>
              <a:t>ম</a:t>
            </a:r>
            <a:r>
              <a:rPr lang="bn-IN" dirty="0"/>
              <a:t>ে</a:t>
            </a:r>
            <a:r>
              <a:rPr lang="en-US" dirty="0"/>
              <a:t>র</a:t>
            </a:r>
            <a:r>
              <a:rPr lang="bn-IN" dirty="0"/>
              <a:t>ি</a:t>
            </a:r>
            <a:r>
              <a:rPr lang="en-US" dirty="0"/>
              <a:t>ক</a:t>
            </a:r>
            <a:r>
              <a:rPr lang="bn-IN" dirty="0"/>
              <a:t>া</a:t>
            </a:r>
            <a:r>
              <a:rPr lang="en-US" dirty="0"/>
              <a:t>, </a:t>
            </a:r>
            <a:r>
              <a:rPr lang="bn-IN" dirty="0"/>
              <a:t>এ</a:t>
            </a:r>
            <a:r>
              <a:rPr lang="en-US" dirty="0"/>
              <a:t>শ</a:t>
            </a:r>
            <a:r>
              <a:rPr lang="bn-IN" dirty="0"/>
              <a:t>ি</a:t>
            </a:r>
            <a:r>
              <a:rPr lang="en-US" dirty="0"/>
              <a:t>য়</a:t>
            </a:r>
            <a:r>
              <a:rPr lang="bn-IN" dirty="0"/>
              <a:t>া</a:t>
            </a:r>
            <a:r>
              <a:rPr lang="en-US" dirty="0"/>
              <a:t>। </a:t>
            </a:r>
            <a:r>
              <a:rPr lang="bn-IN" dirty="0"/>
              <a:t>১</a:t>
            </a:r>
            <a:r>
              <a:rPr lang="en-US" dirty="0"/>
              <a:t>২% </a:t>
            </a:r>
            <a:r>
              <a:rPr lang="bn-IN" dirty="0"/>
              <a:t>অ</a:t>
            </a:r>
            <a:r>
              <a:rPr lang="en-US" dirty="0"/>
              <a:t>ক</a:t>
            </a:r>
            <a:r>
              <a:rPr lang="bn-IN" dirty="0"/>
              <a:t>া</a:t>
            </a:r>
            <a:r>
              <a:rPr lang="en-US" dirty="0"/>
              <a:t>ল </a:t>
            </a:r>
            <a:r>
              <a:rPr lang="bn-IN" dirty="0"/>
              <a:t>ম</a:t>
            </a:r>
            <a:r>
              <a:rPr lang="en-US" dirty="0" err="1"/>
              <a:t>ৃত</a:t>
            </a:r>
            <a:r>
              <a:rPr lang="bn-IN" dirty="0"/>
              <a:t>্</a:t>
            </a:r>
            <a:r>
              <a:rPr lang="en-US" dirty="0"/>
              <a:t>য</a:t>
            </a:r>
            <a:r>
              <a:rPr lang="bn-IN" dirty="0"/>
              <a:t>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89457D-026A-4DA6-8EA5-B9AB03F062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656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n-IN" dirty="0"/>
              <a:t>১৩ বিলিয়ন বছর।  ১০-৫৩ কিলো । ডার্ক মেটার।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89457D-026A-4DA6-8EA5-B9AB03F062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048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n-IN" dirty="0"/>
              <a:t>প্রোটন, নিউট্রন, ইলেকট্রন।    কোয়ার্ক, লেপটন, বোসন।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89457D-026A-4DA6-8EA5-B9AB03F062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382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Ultradian; Feeding cycle.              Infradian: Menstrual 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F891B-D5E5-495D-A006-BB6751167F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85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89457D-026A-4DA6-8EA5-B9AB03F062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5064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76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0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5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71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971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006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687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12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83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769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805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62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875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62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033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942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6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44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8DFF-48C2-217C-301F-70B707F57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10101"/>
            <a:ext cx="9448800" cy="1574358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Sleep deprivation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264D9-9D33-56AE-A0DD-9CAFDE6E8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789043"/>
            <a:ext cx="9448800" cy="446863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A major public health concern</a:t>
            </a:r>
          </a:p>
          <a:p>
            <a:endParaRPr lang="en-US" sz="3600" b="1" dirty="0">
              <a:solidFill>
                <a:srgbClr val="FF0000"/>
              </a:solidFill>
            </a:endParaRPr>
          </a:p>
          <a:p>
            <a:endParaRPr lang="en-US" sz="3600" b="1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Humayun Kabir, MBBS, DTCD, MD, FCCP, FACP, FAASM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CEO, Appalachian Sleep Disorders Center, USA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Director, Intensive Care Unit, North Knoxville Hospital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Tennessee, USA</a:t>
            </a:r>
          </a:p>
          <a:p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96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50B9-DFE9-1022-725D-A866CA11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11319"/>
            <a:ext cx="8610600" cy="128016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solidFill>
                  <a:srgbClr val="FF0000"/>
                </a:solidFill>
              </a:rPr>
              <a:t>Process of Sleep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0D978-B7A8-2430-40A1-027A894D4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91480"/>
            <a:ext cx="10820400" cy="482720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Process A (Sleep Pressure): </a:t>
            </a:r>
            <a:r>
              <a:rPr lang="en-US" sz="3600" b="1" dirty="0">
                <a:solidFill>
                  <a:srgbClr val="FFC000"/>
                </a:solidFill>
              </a:rPr>
              <a:t>As we consume energy, adenosine builds up; longer we stay awake, sleep pressure increases linearly </a:t>
            </a:r>
          </a:p>
          <a:p>
            <a:endParaRPr lang="en-US" sz="3600" b="1" dirty="0">
              <a:solidFill>
                <a:srgbClr val="FFC000"/>
              </a:solidFill>
            </a:endParaRPr>
          </a:p>
          <a:p>
            <a:r>
              <a:rPr lang="en-US" sz="3600" b="1" dirty="0">
                <a:solidFill>
                  <a:srgbClr val="FF0000"/>
                </a:solidFill>
              </a:rPr>
              <a:t>Process B (Circadian Rhythm): </a:t>
            </a:r>
            <a:r>
              <a:rPr lang="en-US" sz="3600" b="1" dirty="0">
                <a:solidFill>
                  <a:srgbClr val="FFC000"/>
                </a:solidFill>
              </a:rPr>
              <a:t>Darkness gives signal to retina, from there signal goes to hypothalamus and then to pineal gland. Pineal gland starts secreting Melatonin, body temp falls and we start sleeping</a:t>
            </a:r>
          </a:p>
        </p:txBody>
      </p:sp>
    </p:spTree>
    <p:extLst>
      <p:ext uri="{BB962C8B-B14F-4D97-AF65-F5344CB8AC3E}">
        <p14:creationId xmlns:p14="http://schemas.microsoft.com/office/powerpoint/2010/main" val="264888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CC89-5BF8-4655-9C11-8A743C9C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Sleep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B5FA2-2BD7-449E-A695-220E2A216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bn-IN" dirty="0"/>
          </a:p>
          <a:p>
            <a:pPr marL="0" indent="0" algn="r">
              <a:buNone/>
            </a:pPr>
            <a:r>
              <a:rPr lang="en-US" sz="4400" b="1" dirty="0">
                <a:solidFill>
                  <a:srgbClr val="FFFF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(90 minutes cycle)</a:t>
            </a:r>
          </a:p>
          <a:p>
            <a:pPr marL="0" indent="0" algn="ctr">
              <a:buNone/>
            </a:pPr>
            <a:endParaRPr lang="bn-IN" sz="4400" b="1" dirty="0">
              <a:solidFill>
                <a:srgbClr val="FFFF00"/>
              </a:solidFill>
              <a:highlight>
                <a:srgbClr val="FFFF00"/>
              </a:highlight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r"/>
            <a:r>
              <a:rPr lang="en-US" sz="4400" b="1" dirty="0">
                <a:solidFill>
                  <a:srgbClr val="FFFF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Non-REM sleep</a:t>
            </a:r>
            <a:endParaRPr lang="bn-IN" sz="4400" b="1" dirty="0">
              <a:solidFill>
                <a:srgbClr val="FFFF0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r"/>
            <a:endParaRPr lang="bn-IN" b="1" dirty="0">
              <a:solidFill>
                <a:srgbClr val="FFFF00"/>
              </a:solidFill>
            </a:endParaRPr>
          </a:p>
          <a:p>
            <a:pPr lvl="1" algn="r"/>
            <a:r>
              <a:rPr lang="en-US" sz="4200" b="1" dirty="0">
                <a:solidFill>
                  <a:srgbClr val="FFFF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REM Sleep</a:t>
            </a:r>
          </a:p>
          <a:p>
            <a:pPr marL="457200" lvl="1" indent="0" algn="r">
              <a:buNone/>
            </a:pPr>
            <a:endParaRPr lang="en-US" sz="4200" b="1" dirty="0">
              <a:solidFill>
                <a:srgbClr val="FFFF0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marL="457200" lvl="1" indent="0" algn="r">
              <a:buNone/>
            </a:pPr>
            <a:r>
              <a:rPr lang="en-US" sz="4200" b="1" dirty="0">
                <a:solidFill>
                  <a:srgbClr val="FFFF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(</a:t>
            </a:r>
            <a:r>
              <a:rPr lang="en-US" sz="3000" b="1" dirty="0">
                <a:solidFill>
                  <a:srgbClr val="FFFF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REM: Rapid eye movement</a:t>
            </a:r>
            <a:r>
              <a:rPr lang="en-US" sz="4200" dirty="0">
                <a:solidFill>
                  <a:srgbClr val="FFFF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2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1F43-A9CB-49CE-8D65-8AA77938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FFC000"/>
                </a:solidFill>
              </a:rPr>
              <a:t>Non-rem sleep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ED058-1D7D-41F8-97DF-C17DB7D36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b="1" dirty="0">
              <a:solidFill>
                <a:srgbClr val="FFFF00"/>
              </a:solidFill>
            </a:endParaRPr>
          </a:p>
          <a:p>
            <a:r>
              <a:rPr lang="en-US" sz="4400" b="1" dirty="0">
                <a:solidFill>
                  <a:srgbClr val="FFC000"/>
                </a:solidFill>
              </a:rPr>
              <a:t>Stage 1</a:t>
            </a:r>
          </a:p>
          <a:p>
            <a:r>
              <a:rPr lang="en-US" sz="4400" b="1" dirty="0">
                <a:solidFill>
                  <a:srgbClr val="FFC000"/>
                </a:solidFill>
              </a:rPr>
              <a:t>Stage II</a:t>
            </a:r>
          </a:p>
          <a:p>
            <a:r>
              <a:rPr lang="en-US" sz="4400" b="1" dirty="0">
                <a:solidFill>
                  <a:srgbClr val="FFC000"/>
                </a:solidFill>
              </a:rPr>
              <a:t>Stage III and IV or </a:t>
            </a:r>
            <a:r>
              <a:rPr lang="en-US" sz="4400" b="1" dirty="0">
                <a:solidFill>
                  <a:srgbClr val="FF0000"/>
                </a:solidFill>
              </a:rPr>
              <a:t>Delta Sleep</a:t>
            </a:r>
          </a:p>
        </p:txBody>
      </p:sp>
    </p:spTree>
    <p:extLst>
      <p:ext uri="{BB962C8B-B14F-4D97-AF65-F5344CB8AC3E}">
        <p14:creationId xmlns:p14="http://schemas.microsoft.com/office/powerpoint/2010/main" val="376411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1F76-0CA0-476A-56AE-749B4675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95417"/>
            <a:ext cx="8610600" cy="145508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Function of sleep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D7CB8-98DB-93B3-12DA-49CBE7649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30018"/>
            <a:ext cx="10820400" cy="458866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Memory consolidation, Attention and Learning </a:t>
            </a:r>
          </a:p>
          <a:p>
            <a:r>
              <a:rPr lang="en-US" sz="4000" b="1" dirty="0">
                <a:solidFill>
                  <a:srgbClr val="FFC000"/>
                </a:solidFill>
              </a:rPr>
              <a:t>Regulation of metabolic functions through hormonal manipulation </a:t>
            </a:r>
          </a:p>
          <a:p>
            <a:r>
              <a:rPr lang="en-US" sz="4000" b="1" dirty="0">
                <a:solidFill>
                  <a:srgbClr val="FFC000"/>
                </a:solidFill>
              </a:rPr>
              <a:t>Facilitation of Immune function </a:t>
            </a:r>
          </a:p>
          <a:p>
            <a:r>
              <a:rPr lang="en-US" sz="4000" b="1" dirty="0">
                <a:solidFill>
                  <a:srgbClr val="FFC000"/>
                </a:solidFill>
              </a:rPr>
              <a:t>Waste removal from brain</a:t>
            </a:r>
          </a:p>
        </p:txBody>
      </p:sp>
    </p:spTree>
    <p:extLst>
      <p:ext uri="{BB962C8B-B14F-4D97-AF65-F5344CB8AC3E}">
        <p14:creationId xmlns:p14="http://schemas.microsoft.com/office/powerpoint/2010/main" val="1132686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E6BE-3FB2-4B60-B756-4056CB87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Lack of Sleep and immunity </a:t>
            </a:r>
          </a:p>
        </p:txBody>
      </p:sp>
      <p:pic>
        <p:nvPicPr>
          <p:cNvPr id="4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EB92734A-D98D-438E-B155-67EBE3371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73" y="2193925"/>
            <a:ext cx="5714854" cy="4024313"/>
          </a:xfrm>
        </p:spPr>
      </p:pic>
    </p:spTree>
    <p:extLst>
      <p:ext uri="{BB962C8B-B14F-4D97-AF65-F5344CB8AC3E}">
        <p14:creationId xmlns:p14="http://schemas.microsoft.com/office/powerpoint/2010/main" val="2783517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A499-62B2-40BB-8EAB-1A88AA97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monitor, sitting, screen, computer&#10;&#10;Description automatically generated">
            <a:extLst>
              <a:ext uri="{FF2B5EF4-FFF2-40B4-BE49-F238E27FC236}">
                <a16:creationId xmlns:a16="http://schemas.microsoft.com/office/drawing/2014/main" id="{B6FE4324-FCDB-4301-B2DC-BC7E8B47F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4" y="19250"/>
            <a:ext cx="11713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77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2F9D-2975-48AD-85D8-65FCD50A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173255"/>
            <a:ext cx="8610600" cy="176142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Waste removal from brain</a:t>
            </a:r>
            <a:r>
              <a:rPr lang="bn-IN" sz="4800" dirty="0">
                <a:solidFill>
                  <a:srgbClr val="FFFF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endParaRPr lang="en-US" sz="4800" dirty="0">
              <a:solidFill>
                <a:srgbClr val="FFFF0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5" name="Content Placeholder 4" descr="A picture containing sitting, table, couple, clock&#10;&#10;Description automatically generated">
            <a:extLst>
              <a:ext uri="{FF2B5EF4-FFF2-40B4-BE49-F238E27FC236}">
                <a16:creationId xmlns:a16="http://schemas.microsoft.com/office/drawing/2014/main" id="{B7E093A4-B5A0-4E0A-B7BF-FFB1AB71E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825" y="1453415"/>
            <a:ext cx="8753375" cy="4812949"/>
          </a:xfrm>
        </p:spPr>
      </p:pic>
    </p:spTree>
    <p:extLst>
      <p:ext uri="{BB962C8B-B14F-4D97-AF65-F5344CB8AC3E}">
        <p14:creationId xmlns:p14="http://schemas.microsoft.com/office/powerpoint/2010/main" val="1050944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BA6B-D5B3-4396-8747-68168D48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115503"/>
            <a:ext cx="8991600" cy="1941898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92D05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Amyloid beta: Dementia </a:t>
            </a:r>
          </a:p>
        </p:txBody>
      </p:sp>
      <p:pic>
        <p:nvPicPr>
          <p:cNvPr id="5" name="Content Placeholder 4" descr="A close up of an animal&#10;&#10;Description automatically generated">
            <a:extLst>
              <a:ext uri="{FF2B5EF4-FFF2-40B4-BE49-F238E27FC236}">
                <a16:creationId xmlns:a16="http://schemas.microsoft.com/office/drawing/2014/main" id="{0898CBE8-E464-48AB-9585-C7CAEDC76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152" y="2193925"/>
            <a:ext cx="5751695" cy="4024313"/>
          </a:xfrm>
        </p:spPr>
      </p:pic>
    </p:spTree>
    <p:extLst>
      <p:ext uri="{BB962C8B-B14F-4D97-AF65-F5344CB8AC3E}">
        <p14:creationId xmlns:p14="http://schemas.microsoft.com/office/powerpoint/2010/main" val="2055897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5723-D829-433D-8F6B-41DCBE70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Sleep and hormone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B6E23-26EE-4ED8-8DD9-17AE41FC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900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Growth Hormone: Highest in delta sleep</a:t>
            </a:r>
            <a:endParaRPr lang="bn-IN" sz="3900" dirty="0">
              <a:solidFill>
                <a:srgbClr val="FFC00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r>
              <a:rPr lang="en-US" sz="3900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Cortisol: Highest in morning</a:t>
            </a:r>
            <a:endParaRPr lang="bn-IN" sz="3900" dirty="0">
              <a:solidFill>
                <a:srgbClr val="FFC00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r>
              <a:rPr lang="en-US" sz="4000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Prolactin: Highest in delta sleep</a:t>
            </a:r>
            <a:endParaRPr lang="bn-IN" sz="4000" dirty="0">
              <a:solidFill>
                <a:srgbClr val="FFC00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r>
              <a:rPr lang="en-US" sz="4000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Thyroid Stimulating Hormone: Lowest in daytime</a:t>
            </a:r>
          </a:p>
          <a:p>
            <a:r>
              <a:rPr lang="en-US" sz="4000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Testosterone: Highest before REM sleep</a:t>
            </a:r>
            <a:endParaRPr lang="bn-IN" sz="4000" dirty="0">
              <a:solidFill>
                <a:srgbClr val="FFC00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r>
              <a:rPr lang="en-US" sz="4000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Leptin: Mid-night to 4 am</a:t>
            </a:r>
            <a:r>
              <a:rPr lang="bn-IN" sz="4000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endParaRPr lang="en-US" sz="4000" dirty="0">
              <a:solidFill>
                <a:srgbClr val="FFC00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r>
              <a:rPr lang="en-US" sz="4000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Oxytocin: REM and Non-REM dream</a:t>
            </a:r>
          </a:p>
        </p:txBody>
      </p:sp>
    </p:spTree>
    <p:extLst>
      <p:ext uri="{BB962C8B-B14F-4D97-AF65-F5344CB8AC3E}">
        <p14:creationId xmlns:p14="http://schemas.microsoft.com/office/powerpoint/2010/main" val="1536847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DE1E-57A6-503A-6876-97556387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18661"/>
            <a:ext cx="8610600" cy="1315942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Effect of Sleep Deprivation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AEF0D-2371-B56F-EBF3-02055590E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78944"/>
            <a:ext cx="10820400" cy="516039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Psychiatric Disorders</a:t>
            </a:r>
          </a:p>
          <a:p>
            <a:r>
              <a:rPr lang="en-US" b="1" dirty="0">
                <a:solidFill>
                  <a:srgbClr val="FF0000"/>
                </a:solidFill>
              </a:rPr>
              <a:t>Poor attention and faulty decision making </a:t>
            </a:r>
          </a:p>
          <a:p>
            <a:r>
              <a:rPr lang="en-US" b="1" dirty="0">
                <a:solidFill>
                  <a:srgbClr val="FFC000"/>
                </a:solidFill>
              </a:rPr>
              <a:t>Obesity</a:t>
            </a:r>
          </a:p>
          <a:p>
            <a:r>
              <a:rPr lang="en-US" b="1" dirty="0">
                <a:solidFill>
                  <a:srgbClr val="FFC000"/>
                </a:solidFill>
              </a:rPr>
              <a:t>Hypertension</a:t>
            </a:r>
          </a:p>
          <a:p>
            <a:r>
              <a:rPr lang="en-US" b="1" dirty="0">
                <a:solidFill>
                  <a:srgbClr val="FFC000"/>
                </a:solidFill>
              </a:rPr>
              <a:t>Coronary Disease</a:t>
            </a:r>
          </a:p>
          <a:p>
            <a:r>
              <a:rPr lang="en-US" b="1" dirty="0">
                <a:solidFill>
                  <a:srgbClr val="FFC000"/>
                </a:solidFill>
              </a:rPr>
              <a:t>Stroke</a:t>
            </a:r>
          </a:p>
          <a:p>
            <a:r>
              <a:rPr lang="en-US" b="1" dirty="0">
                <a:solidFill>
                  <a:srgbClr val="FFC000"/>
                </a:solidFill>
              </a:rPr>
              <a:t>Dementia</a:t>
            </a:r>
          </a:p>
          <a:p>
            <a:r>
              <a:rPr lang="en-US" b="1" dirty="0">
                <a:solidFill>
                  <a:srgbClr val="FFC000"/>
                </a:solidFill>
              </a:rPr>
              <a:t>Erectile Dysfunction</a:t>
            </a:r>
          </a:p>
          <a:p>
            <a:r>
              <a:rPr lang="en-US" b="1" dirty="0">
                <a:solidFill>
                  <a:srgbClr val="FFC000"/>
                </a:solidFill>
              </a:rPr>
              <a:t>Cognitive Dysfunction</a:t>
            </a:r>
          </a:p>
          <a:p>
            <a:r>
              <a:rPr lang="en-US" b="1" dirty="0">
                <a:solidFill>
                  <a:srgbClr val="FFC000"/>
                </a:solidFill>
              </a:rPr>
              <a:t>Reduced Immunity</a:t>
            </a:r>
          </a:p>
          <a:p>
            <a:r>
              <a:rPr lang="en-US" b="1" dirty="0">
                <a:solidFill>
                  <a:srgbClr val="FFC000"/>
                </a:solidFill>
              </a:rPr>
              <a:t>Increased Cancer</a:t>
            </a:r>
          </a:p>
        </p:txBody>
      </p:sp>
    </p:spTree>
    <p:extLst>
      <p:ext uri="{BB962C8B-B14F-4D97-AF65-F5344CB8AC3E}">
        <p14:creationId xmlns:p14="http://schemas.microsoft.com/office/powerpoint/2010/main" val="254228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D79F-3404-46E4-409F-08156EED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57" y="764373"/>
            <a:ext cx="5351227" cy="1293028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solidFill>
                  <a:srgbClr val="FFC000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5F831-E605-EDF2-4DA2-52E19A10A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C000"/>
                </a:solidFill>
              </a:rPr>
              <a:t>Introduce the concept </a:t>
            </a:r>
          </a:p>
          <a:p>
            <a:r>
              <a:rPr lang="en-US" sz="3600" b="1" dirty="0">
                <a:solidFill>
                  <a:srgbClr val="FFC000"/>
                </a:solidFill>
              </a:rPr>
              <a:t>Adverse health effect</a:t>
            </a:r>
          </a:p>
          <a:p>
            <a:r>
              <a:rPr lang="en-US" sz="3600" b="1" dirty="0">
                <a:solidFill>
                  <a:srgbClr val="FFC000"/>
                </a:solidFill>
              </a:rPr>
              <a:t>Impact in the society</a:t>
            </a:r>
          </a:p>
          <a:p>
            <a:r>
              <a:rPr lang="en-US" sz="3600" b="1" dirty="0">
                <a:solidFill>
                  <a:srgbClr val="FFC000"/>
                </a:solidFill>
              </a:rPr>
              <a:t>Public health concerns</a:t>
            </a:r>
          </a:p>
          <a:p>
            <a:r>
              <a:rPr lang="en-US" sz="3600" b="1" dirty="0">
                <a:solidFill>
                  <a:srgbClr val="FFC000"/>
                </a:solidFill>
              </a:rPr>
              <a:t>Recommendation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79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6045-49E0-5C87-0CA4-8539AB6D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C000"/>
                </a:solidFill>
              </a:rPr>
              <a:t>We have a problem in USA</a:t>
            </a:r>
            <a:br>
              <a:rPr lang="en-US" sz="4000" b="1" dirty="0">
                <a:solidFill>
                  <a:srgbClr val="FFFF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BF07-9EEA-772B-036F-21DEC8820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875" y="2057401"/>
            <a:ext cx="10820400" cy="4113577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rgbClr val="FFC000"/>
                </a:solidFill>
              </a:rPr>
              <a:t>Psychiatric illnesses are rising (1 in 5)</a:t>
            </a:r>
          </a:p>
          <a:p>
            <a:r>
              <a:rPr lang="en-US" sz="3600" b="1" dirty="0">
                <a:solidFill>
                  <a:srgbClr val="FFC000"/>
                </a:solidFill>
              </a:rPr>
              <a:t>Crimes and drugs are rising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</a:rPr>
              <a:t>(drug related death 100,000/Year)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</a:rPr>
              <a:t>(2.12 million people were incarcerated in 2020 for different crimes)</a:t>
            </a:r>
          </a:p>
          <a:p>
            <a:r>
              <a:rPr lang="en-US" sz="3600" b="1" dirty="0">
                <a:solidFill>
                  <a:srgbClr val="FFC000"/>
                </a:solidFill>
              </a:rPr>
              <a:t>Gun violence is rising</a:t>
            </a:r>
          </a:p>
          <a:p>
            <a:r>
              <a:rPr lang="en-US" sz="3600" b="1" dirty="0">
                <a:solidFill>
                  <a:srgbClr val="FFC000"/>
                </a:solidFill>
              </a:rPr>
              <a:t>Social disharmony is rising</a:t>
            </a:r>
          </a:p>
        </p:txBody>
      </p:sp>
    </p:spTree>
    <p:extLst>
      <p:ext uri="{BB962C8B-B14F-4D97-AF65-F5344CB8AC3E}">
        <p14:creationId xmlns:p14="http://schemas.microsoft.com/office/powerpoint/2010/main" val="1418494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D61F-6906-C3BD-728A-35F9756E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>
                <a:solidFill>
                  <a:srgbClr val="FFC000"/>
                </a:solidFill>
              </a:rPr>
              <a:t>       Sleep need</a:t>
            </a:r>
            <a:endParaRPr lang="en-US" sz="4800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31580-5EAC-3101-80FC-7EACFFD21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u="sng" dirty="0">
                <a:solidFill>
                  <a:srgbClr val="FF0000"/>
                </a:solidFill>
              </a:rPr>
              <a:t>Adults: 8 hours, Teenager: 9-10 hours</a:t>
            </a:r>
          </a:p>
          <a:p>
            <a:pPr marL="0" indent="0" algn="ctr">
              <a:buNone/>
            </a:pPr>
            <a:endParaRPr lang="en-US" sz="4000" b="1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C000"/>
                </a:solidFill>
              </a:rPr>
              <a:t>35% of U.S adults are sleep deprived</a:t>
            </a:r>
          </a:p>
          <a:p>
            <a:pPr marL="0" indent="0" algn="ctr">
              <a:buNone/>
            </a:pPr>
            <a:endParaRPr lang="en-US" sz="4000" b="1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en-US" sz="4000" b="1" u="sng" dirty="0">
                <a:solidFill>
                  <a:srgbClr val="FFC000"/>
                </a:solidFill>
              </a:rPr>
              <a:t>87% of U.S teenagers are sleep deprived</a:t>
            </a:r>
          </a:p>
        </p:txBody>
      </p:sp>
    </p:spTree>
    <p:extLst>
      <p:ext uri="{BB962C8B-B14F-4D97-AF65-F5344CB8AC3E}">
        <p14:creationId xmlns:p14="http://schemas.microsoft.com/office/powerpoint/2010/main" val="350989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3789-2CB8-EBCA-5104-970EDA78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497" y="764373"/>
            <a:ext cx="10607703" cy="1293028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solidFill>
                  <a:srgbClr val="FFC000"/>
                </a:solidFill>
              </a:rPr>
              <a:t>Alarming teenage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A0D4-A53C-5FED-1E8E-CFD118FF2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School grades are going downwards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Childhood Obesity, HTN, Diabetes rising alarmingly </a:t>
            </a:r>
          </a:p>
          <a:p>
            <a:r>
              <a:rPr lang="en-US" sz="3600" b="1" dirty="0">
                <a:solidFill>
                  <a:srgbClr val="FFC000"/>
                </a:solidFill>
              </a:rPr>
              <a:t>Delinquency, mental illness, suicide rate rising</a:t>
            </a:r>
          </a:p>
          <a:p>
            <a:r>
              <a:rPr lang="en-US" sz="3600" b="1" dirty="0">
                <a:solidFill>
                  <a:srgbClr val="FFC000"/>
                </a:solidFill>
              </a:rPr>
              <a:t>Auto accidents rising  </a:t>
            </a:r>
          </a:p>
        </p:txBody>
      </p:sp>
    </p:spTree>
    <p:extLst>
      <p:ext uri="{BB962C8B-B14F-4D97-AF65-F5344CB8AC3E}">
        <p14:creationId xmlns:p14="http://schemas.microsoft.com/office/powerpoint/2010/main" val="278204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E100-A200-1374-F922-EB82E67D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3950473" cy="129302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red flag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3747A-5ED0-CF01-5F80-E8EF5DC0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Per capita spending on high school education in US: $15,908.00, highest in the world</a:t>
            </a:r>
          </a:p>
          <a:p>
            <a:r>
              <a:rPr lang="en-US" sz="3200" b="1" dirty="0">
                <a:solidFill>
                  <a:srgbClr val="FFC000"/>
                </a:solidFill>
              </a:rPr>
              <a:t>Overall rating of US education system is #1 in the world (US News/U Pen)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FFC000"/>
                </a:solidFill>
              </a:rPr>
              <a:t>                                      </a:t>
            </a:r>
            <a:r>
              <a:rPr lang="en-US" sz="3200" b="1" dirty="0">
                <a:solidFill>
                  <a:srgbClr val="FF0000"/>
                </a:solidFill>
              </a:rPr>
              <a:t>BUT</a:t>
            </a:r>
          </a:p>
          <a:p>
            <a:r>
              <a:rPr lang="en-US" sz="3200" b="1" dirty="0">
                <a:solidFill>
                  <a:srgbClr val="FFC000"/>
                </a:solidFill>
              </a:rPr>
              <a:t>US kids ranked 38th in math, 24</a:t>
            </a:r>
            <a:r>
              <a:rPr lang="en-US" sz="3200" b="1" baseline="30000" dirty="0">
                <a:solidFill>
                  <a:srgbClr val="FFC000"/>
                </a:solidFill>
              </a:rPr>
              <a:t>th</a:t>
            </a:r>
            <a:r>
              <a:rPr lang="en-US" sz="3200" b="1" dirty="0">
                <a:solidFill>
                  <a:srgbClr val="FFC000"/>
                </a:solidFill>
              </a:rPr>
              <a:t> in science (2018 data, Business insider)</a:t>
            </a:r>
          </a:p>
          <a:p>
            <a:r>
              <a:rPr lang="en-US" sz="3200" b="1" dirty="0">
                <a:solidFill>
                  <a:srgbClr val="FFC000"/>
                </a:solidFill>
              </a:rPr>
              <a:t>Smartest students list: US ranked 13</a:t>
            </a:r>
            <a:r>
              <a:rPr lang="en-US" sz="3200" b="1" baseline="30000" dirty="0">
                <a:solidFill>
                  <a:srgbClr val="FFC000"/>
                </a:solidFill>
              </a:rPr>
              <a:t>th</a:t>
            </a:r>
            <a:r>
              <a:rPr lang="en-US" sz="3200" b="1" dirty="0">
                <a:solidFill>
                  <a:srgbClr val="FFC000"/>
                </a:solidFill>
              </a:rPr>
              <a:t> (Forbes, 2019)</a:t>
            </a:r>
          </a:p>
        </p:txBody>
      </p:sp>
    </p:spTree>
    <p:extLst>
      <p:ext uri="{BB962C8B-B14F-4D97-AF65-F5344CB8AC3E}">
        <p14:creationId xmlns:p14="http://schemas.microsoft.com/office/powerpoint/2010/main" val="3431963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A205-F429-E1B3-DD6C-65194795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"/>
            <a:ext cx="8610600" cy="1510748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Sleep deprivation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929FF-8C14-2B3B-D651-929FA207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10749"/>
            <a:ext cx="10820400" cy="511268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C000"/>
                </a:solidFill>
              </a:rPr>
              <a:t>American pediatric association has declared seep deprivation a major public health crisis. </a:t>
            </a:r>
          </a:p>
          <a:p>
            <a:endParaRPr lang="en-US" sz="3600" b="1" dirty="0">
              <a:solidFill>
                <a:srgbClr val="FFC000"/>
              </a:solidFill>
            </a:endParaRPr>
          </a:p>
          <a:p>
            <a:r>
              <a:rPr lang="en-US" sz="3600" b="1" dirty="0">
                <a:solidFill>
                  <a:srgbClr val="FFC000"/>
                </a:solidFill>
              </a:rPr>
              <a:t>American academy of pediatrics proposed to delay school start time nationwide </a:t>
            </a:r>
          </a:p>
          <a:p>
            <a:pPr marL="0" indent="0">
              <a:buNone/>
            </a:pPr>
            <a:endParaRPr lang="en-US" sz="3600" b="1" dirty="0">
              <a:solidFill>
                <a:srgbClr val="FFC000"/>
              </a:solidFill>
            </a:endParaRPr>
          </a:p>
          <a:p>
            <a:r>
              <a:rPr lang="en-US" sz="3600" b="1" dirty="0">
                <a:solidFill>
                  <a:srgbClr val="FFC000"/>
                </a:solidFill>
              </a:rPr>
              <a:t>American academy of sleep medicine issued consensus statements</a:t>
            </a:r>
          </a:p>
        </p:txBody>
      </p:sp>
    </p:spTree>
    <p:extLst>
      <p:ext uri="{BB962C8B-B14F-4D97-AF65-F5344CB8AC3E}">
        <p14:creationId xmlns:p14="http://schemas.microsoft.com/office/powerpoint/2010/main" val="1925014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1A7A-1C26-415D-9EEE-0653A00D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6" y="764373"/>
            <a:ext cx="6512118" cy="1293028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00B0F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sleep Chronobiology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188C-A8C9-4C5E-89B4-189C2974A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Kalpurush" panose="02000600000000000000" pitchFamily="2" charset="0"/>
                <a:cs typeface="Kalpurush" panose="02000600000000000000" pitchFamily="2" charset="0"/>
              </a:rPr>
              <a:t>  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Sleep is a cyclical and rhythmic event closely    related to the circle of universe</a:t>
            </a:r>
            <a:endParaRPr lang="bn-IN" sz="4400" b="1" dirty="0">
              <a:solidFill>
                <a:srgbClr val="FFC00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marL="0" indent="0">
              <a:buNone/>
            </a:pPr>
            <a:r>
              <a:rPr lang="en-US" sz="4400" b="1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endParaRPr lang="bn-IN" sz="4400" b="1" dirty="0">
              <a:solidFill>
                <a:srgbClr val="FFC00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endParaRPr lang="en-US" dirty="0"/>
          </a:p>
        </p:txBody>
      </p:sp>
      <p:pic>
        <p:nvPicPr>
          <p:cNvPr id="7" name="Graphic 6" descr="Moon and stars">
            <a:extLst>
              <a:ext uri="{FF2B5EF4-FFF2-40B4-BE49-F238E27FC236}">
                <a16:creationId xmlns:a16="http://schemas.microsoft.com/office/drawing/2014/main" id="{29A03223-E3D1-4D0A-BEE2-9743313B1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20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DB82-FFEF-4097-9FA1-D5ADA716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836" y="764373"/>
            <a:ext cx="10725364" cy="129302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Kalpurush" panose="02000600000000000000" pitchFamily="2" charset="0"/>
                <a:cs typeface="Kalpurush" panose="02000600000000000000" pitchFamily="2" charset="0"/>
              </a:rPr>
              <a:t>Universe is moving with its mass</a:t>
            </a:r>
            <a:r>
              <a:rPr lang="bn-IN" sz="4800" dirty="0"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endParaRPr lang="en-US" sz="4800" dirty="0"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5" name="Content Placeholder 4" descr="A star filled sky&#10;&#10;Description generated with high confidence">
            <a:extLst>
              <a:ext uri="{FF2B5EF4-FFF2-40B4-BE49-F238E27FC236}">
                <a16:creationId xmlns:a16="http://schemas.microsoft.com/office/drawing/2014/main" id="{EAEF5826-BF66-4DC5-A945-0C3D6B935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2406" y="2193925"/>
            <a:ext cx="6707188" cy="4024313"/>
          </a:xfrm>
        </p:spPr>
      </p:pic>
    </p:spTree>
    <p:extLst>
      <p:ext uri="{BB962C8B-B14F-4D97-AF65-F5344CB8AC3E}">
        <p14:creationId xmlns:p14="http://schemas.microsoft.com/office/powerpoint/2010/main" val="2917895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E9E6-368C-43F6-B28A-BE4CEF97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335" y="318499"/>
            <a:ext cx="10406865" cy="133564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Kalpurush" panose="02000600000000000000" pitchFamily="2" charset="0"/>
                <a:cs typeface="Kalpurush" panose="02000600000000000000" pitchFamily="2" charset="0"/>
              </a:rPr>
              <a:t>Circle in atom</a:t>
            </a:r>
            <a:r>
              <a:rPr lang="bn-IN" sz="5400" dirty="0"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5400" dirty="0"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</a:p>
        </p:txBody>
      </p:sp>
      <p:pic>
        <p:nvPicPr>
          <p:cNvPr id="5" name="Content Placeholder 4" descr="A picture containing light, sky&#10;&#10;Description generated with very high confidence">
            <a:extLst>
              <a:ext uri="{FF2B5EF4-FFF2-40B4-BE49-F238E27FC236}">
                <a16:creationId xmlns:a16="http://schemas.microsoft.com/office/drawing/2014/main" id="{2C5C5DD4-EF3D-4022-83FB-8CB437CF3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6347" y="1787703"/>
            <a:ext cx="7479586" cy="3847128"/>
          </a:xfrm>
        </p:spPr>
      </p:pic>
    </p:spTree>
    <p:extLst>
      <p:ext uri="{BB962C8B-B14F-4D97-AF65-F5344CB8AC3E}">
        <p14:creationId xmlns:p14="http://schemas.microsoft.com/office/powerpoint/2010/main" val="2742339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48F0-ADD1-424C-AD71-CA72D2E1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600" dirty="0">
                <a:latin typeface="Kalpurush" panose="02000600000000000000" pitchFamily="2" charset="0"/>
                <a:cs typeface="Kalpurush" panose="02000600000000000000" pitchFamily="2" charset="0"/>
              </a:rPr>
              <a:t>             </a:t>
            </a:r>
            <a:r>
              <a:rPr lang="en-US" sz="6600" b="1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body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0A7D2-9FB2-4055-AD60-A9DD56859D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sz="4000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endParaRPr lang="en-US" sz="4000" dirty="0"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70EE5-3E74-4C76-ADE9-376F221F9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26669" y="2194559"/>
            <a:ext cx="9879531" cy="402412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Infradian Rhythm</a:t>
            </a:r>
            <a:endParaRPr lang="bn-IN" sz="3600" dirty="0">
              <a:solidFill>
                <a:srgbClr val="FFC00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marL="0" indent="0">
              <a:buNone/>
            </a:pPr>
            <a:endParaRPr lang="bn-IN" sz="4000" dirty="0">
              <a:solidFill>
                <a:srgbClr val="FFC00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r>
              <a:rPr lang="en-US" sz="4000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Circadian Rhythm</a:t>
            </a:r>
          </a:p>
          <a:p>
            <a:endParaRPr lang="en-US" sz="4000" dirty="0">
              <a:solidFill>
                <a:srgbClr val="FFC00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r>
              <a:rPr lang="en-US" sz="4000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Ultradian Rhythm</a:t>
            </a:r>
          </a:p>
          <a:p>
            <a:pPr marL="0" indent="0">
              <a:buNone/>
            </a:pPr>
            <a:endParaRPr lang="en-US" sz="2000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20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A631-3A66-4995-A7B8-8683A82E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Body clock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502CD-87C0-4323-A11A-D5CFA7EC4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n-IN" sz="4000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endParaRPr lang="bn-IN" sz="4000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r>
              <a:rPr lang="en-US" sz="4000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Master Clock: Brain (Hypothalamus)</a:t>
            </a:r>
          </a:p>
          <a:p>
            <a:r>
              <a:rPr lang="en-US" sz="4000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Minor Clock: All organs</a:t>
            </a:r>
            <a:r>
              <a:rPr lang="bn-IN" sz="4000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</a:p>
          <a:p>
            <a:pPr marL="0" indent="0">
              <a:buNone/>
            </a:pPr>
            <a:endParaRPr lang="en-US" sz="4000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5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3F89-A4A0-E4F3-033A-FB211F9F9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FFC000"/>
                </a:solidFill>
              </a:rPr>
              <a:t>Sleep Disorders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34A71-E7A1-FE53-871A-7B7A2E21A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b="1" dirty="0">
              <a:solidFill>
                <a:srgbClr val="FFC000"/>
              </a:solidFill>
            </a:endParaRPr>
          </a:p>
          <a:p>
            <a:r>
              <a:rPr lang="en-US" sz="4400" b="1" dirty="0">
                <a:solidFill>
                  <a:srgbClr val="FFC000"/>
                </a:solidFill>
              </a:rPr>
              <a:t>Insomnia</a:t>
            </a:r>
          </a:p>
          <a:p>
            <a:r>
              <a:rPr lang="en-US" sz="4400" b="1" dirty="0">
                <a:solidFill>
                  <a:srgbClr val="FFC000"/>
                </a:solidFill>
              </a:rPr>
              <a:t>Hypersomnia</a:t>
            </a:r>
          </a:p>
          <a:p>
            <a:r>
              <a:rPr lang="en-US" sz="4400" b="1" dirty="0">
                <a:solidFill>
                  <a:srgbClr val="FFC000"/>
                </a:solidFill>
              </a:rPr>
              <a:t>Parasomnia</a:t>
            </a:r>
          </a:p>
        </p:txBody>
      </p:sp>
    </p:spTree>
    <p:extLst>
      <p:ext uri="{BB962C8B-B14F-4D97-AF65-F5344CB8AC3E}">
        <p14:creationId xmlns:p14="http://schemas.microsoft.com/office/powerpoint/2010/main" val="4262472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9E1411-3D08-4D89-9BE0-6762627E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3999"/>
            <a:ext cx="4114800" cy="2047875"/>
          </a:xfrm>
        </p:spPr>
        <p:txBody>
          <a:bodyPr>
            <a:noAutofit/>
          </a:bodyPr>
          <a:lstStyle/>
          <a:p>
            <a:br>
              <a:rPr lang="en-US" sz="5400" dirty="0">
                <a:solidFill>
                  <a:srgbClr val="FF0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</a:br>
            <a:br>
              <a:rPr lang="en-US" sz="5400" dirty="0">
                <a:solidFill>
                  <a:srgbClr val="FF0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</a:br>
            <a:r>
              <a:rPr lang="en-US" sz="5400" dirty="0">
                <a:solidFill>
                  <a:srgbClr val="FF0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Master clock </a:t>
            </a:r>
            <a:br>
              <a:rPr lang="en-US" sz="5400" dirty="0">
                <a:solidFill>
                  <a:srgbClr val="FFFF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</a:br>
            <a:r>
              <a:rPr lang="en-US" dirty="0">
                <a:solidFill>
                  <a:srgbClr val="00B0F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minor clock</a:t>
            </a:r>
            <a:r>
              <a:rPr lang="bn-IN" dirty="0">
                <a:solidFill>
                  <a:srgbClr val="00B0F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endParaRPr lang="en-US" dirty="0">
              <a:solidFill>
                <a:srgbClr val="00B0F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5" name="Content Placeholder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54899A2-4865-4511-9516-0B4F73945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5024" y="0"/>
            <a:ext cx="6276975" cy="6857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897DB-1ECD-46DA-8637-0B214BA13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3600" dirty="0">
              <a:solidFill>
                <a:srgbClr val="FFFF0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endParaRPr lang="en-US" sz="3600" dirty="0">
              <a:solidFill>
                <a:srgbClr val="FFFF0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r>
              <a:rPr lang="en-US" sz="3600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Symphony </a:t>
            </a:r>
          </a:p>
          <a:p>
            <a:r>
              <a:rPr lang="en-US" sz="3600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of body, mind and spirit</a:t>
            </a:r>
            <a:endParaRPr 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316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835A-59C0-49BB-889E-4006721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94" y="987287"/>
            <a:ext cx="3196423" cy="469789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Control of master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D15CB-1B9A-43C3-81EB-7594A6686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2873" y="987287"/>
            <a:ext cx="6710901" cy="4697895"/>
          </a:xfrm>
        </p:spPr>
        <p:txBody>
          <a:bodyPr anchor="ctr">
            <a:normAutofit/>
          </a:bodyPr>
          <a:lstStyle/>
          <a:p>
            <a:endParaRPr lang="bn-IN" sz="1800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endParaRPr lang="bn-IN" sz="1800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r>
              <a:rPr lang="en-US" sz="4000" b="1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Light (Primary determinant)</a:t>
            </a:r>
            <a:endParaRPr lang="bn-IN" sz="4000" b="1" dirty="0">
              <a:solidFill>
                <a:srgbClr val="FFC00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r>
              <a:rPr lang="en-US" sz="4000" b="1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Food</a:t>
            </a:r>
            <a:r>
              <a:rPr lang="bn-IN" sz="4000" b="1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</a:p>
          <a:p>
            <a:r>
              <a:rPr lang="en-US" sz="4000" b="1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Other factors</a:t>
            </a:r>
          </a:p>
        </p:txBody>
      </p:sp>
    </p:spTree>
    <p:extLst>
      <p:ext uri="{BB962C8B-B14F-4D97-AF65-F5344CB8AC3E}">
        <p14:creationId xmlns:p14="http://schemas.microsoft.com/office/powerpoint/2010/main" val="379701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3BF5-2BC1-A389-875F-A22DCBDA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28" y="764373"/>
            <a:ext cx="8499944" cy="129302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B0F0"/>
                </a:solidFill>
              </a:rPr>
              <a:t>Blue light</a:t>
            </a:r>
            <a:r>
              <a:rPr lang="en-US" sz="4400" b="1" dirty="0"/>
              <a:t> </a:t>
            </a:r>
            <a:r>
              <a:rPr lang="en-US" sz="4400" b="1" dirty="0">
                <a:solidFill>
                  <a:srgbClr val="FFFF00"/>
                </a:solidFill>
              </a:rPr>
              <a:t>in a </a:t>
            </a:r>
            <a:r>
              <a:rPr lang="en-US" sz="4400" b="1" dirty="0">
                <a:solidFill>
                  <a:srgbClr val="FF0000"/>
                </a:solidFill>
              </a:rPr>
              <a:t>24-hr society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C6F57-CC50-E359-1186-D009DD2ED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b="1" dirty="0">
              <a:solidFill>
                <a:srgbClr val="FFC000"/>
              </a:solidFill>
            </a:endParaRPr>
          </a:p>
          <a:p>
            <a:endParaRPr lang="en-US" sz="3200" b="1" dirty="0">
              <a:solidFill>
                <a:srgbClr val="FFC000"/>
              </a:solidFill>
            </a:endParaRPr>
          </a:p>
          <a:p>
            <a:r>
              <a:rPr lang="en-US" sz="3200" b="1" dirty="0">
                <a:solidFill>
                  <a:srgbClr val="FFC000"/>
                </a:solidFill>
              </a:rPr>
              <a:t>We are going to bed late</a:t>
            </a:r>
          </a:p>
          <a:p>
            <a:r>
              <a:rPr lang="en-US" sz="3200" b="1" dirty="0">
                <a:solidFill>
                  <a:srgbClr val="FFC000"/>
                </a:solidFill>
              </a:rPr>
              <a:t>We are using blue light emitting devices at late night</a:t>
            </a:r>
          </a:p>
          <a:p>
            <a:endParaRPr lang="en-US" sz="3200" b="1" dirty="0">
              <a:solidFill>
                <a:srgbClr val="FFC000"/>
              </a:solidFill>
            </a:endParaRPr>
          </a:p>
          <a:p>
            <a:r>
              <a:rPr lang="en-US" sz="3200" b="1" dirty="0">
                <a:solidFill>
                  <a:srgbClr val="FFC000"/>
                </a:solidFill>
              </a:rPr>
              <a:t>This is causing sleep phase delay. </a:t>
            </a:r>
          </a:p>
        </p:txBody>
      </p:sp>
    </p:spTree>
    <p:extLst>
      <p:ext uri="{BB962C8B-B14F-4D97-AF65-F5344CB8AC3E}">
        <p14:creationId xmlns:p14="http://schemas.microsoft.com/office/powerpoint/2010/main" val="286287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4E22-21D9-A43C-964E-22EAEE08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6C848-996C-4443-E7CD-F3AF47A8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b="1" dirty="0">
              <a:solidFill>
                <a:srgbClr val="FFFF00"/>
              </a:solidFill>
            </a:endParaRPr>
          </a:p>
          <a:p>
            <a:r>
              <a:rPr lang="en-US" sz="3600" b="1" dirty="0">
                <a:solidFill>
                  <a:srgbClr val="FFC000"/>
                </a:solidFill>
              </a:rPr>
              <a:t>In the morning, science and math classed are attended by sleep deprived students with sleep phase delay (chronobiologically still in sleep time!)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3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2661-E968-2B16-222C-BF0612A3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73312-D811-8D4C-D826-7B286E47B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Impaired reaction time 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and micro-sleep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 responsible for majority of the fatal auto accidents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r>
              <a:rPr lang="en-US" sz="3600" b="1" dirty="0">
                <a:solidFill>
                  <a:srgbClr val="FFC000"/>
                </a:solidFill>
              </a:rPr>
              <a:t>All top ten major accidental disasters in human history were linked to sleep deprivation</a:t>
            </a:r>
          </a:p>
        </p:txBody>
      </p:sp>
    </p:spTree>
    <p:extLst>
      <p:ext uri="{BB962C8B-B14F-4D97-AF65-F5344CB8AC3E}">
        <p14:creationId xmlns:p14="http://schemas.microsoft.com/office/powerpoint/2010/main" val="1119231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D5528D-0394-6BE5-A5FE-1133F5C6CA84}"/>
              </a:ext>
            </a:extLst>
          </p:cNvPr>
          <p:cNvSpPr txBox="1"/>
          <p:nvPr/>
        </p:nvSpPr>
        <p:spPr>
          <a:xfrm>
            <a:off x="1486894" y="2402629"/>
            <a:ext cx="10281036" cy="2177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Sleep deprivation is a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major public health concern indeed!</a:t>
            </a:r>
          </a:p>
        </p:txBody>
      </p:sp>
    </p:spTree>
    <p:extLst>
      <p:ext uri="{BB962C8B-B14F-4D97-AF65-F5344CB8AC3E}">
        <p14:creationId xmlns:p14="http://schemas.microsoft.com/office/powerpoint/2010/main" val="941635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A745-A7D6-E8FD-4FE4-84538675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FFC000"/>
                </a:solidFill>
              </a:rPr>
              <a:t>Short list of </a:t>
            </a:r>
            <a:br>
              <a:rPr lang="en-US" sz="1800" b="1" dirty="0">
                <a:solidFill>
                  <a:srgbClr val="FFC000"/>
                </a:solidFill>
              </a:rPr>
            </a:br>
            <a:r>
              <a:rPr lang="en-US" b="1" dirty="0">
                <a:solidFill>
                  <a:srgbClr val="FFC000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5ED3-F365-3C84-913D-1D7BB85DD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b="1" dirty="0">
              <a:solidFill>
                <a:srgbClr val="FFFF00"/>
              </a:solidFill>
            </a:endParaRPr>
          </a:p>
          <a:p>
            <a:r>
              <a:rPr lang="en-US" sz="3600" b="1" dirty="0">
                <a:solidFill>
                  <a:srgbClr val="FFC000"/>
                </a:solidFill>
              </a:rPr>
              <a:t>Follow sleep hygiene</a:t>
            </a:r>
          </a:p>
          <a:p>
            <a:r>
              <a:rPr lang="en-US" sz="3600" b="1" dirty="0">
                <a:solidFill>
                  <a:srgbClr val="FFC000"/>
                </a:solidFill>
              </a:rPr>
              <a:t>Allow enough time in bed for optimum sleep </a:t>
            </a:r>
          </a:p>
          <a:p>
            <a:r>
              <a:rPr lang="en-US" sz="3600" b="1" dirty="0">
                <a:solidFill>
                  <a:srgbClr val="FFC000"/>
                </a:solidFill>
              </a:rPr>
              <a:t>Avoid blue light </a:t>
            </a:r>
          </a:p>
        </p:txBody>
      </p:sp>
    </p:spTree>
    <p:extLst>
      <p:ext uri="{BB962C8B-B14F-4D97-AF65-F5344CB8AC3E}">
        <p14:creationId xmlns:p14="http://schemas.microsoft.com/office/powerpoint/2010/main" val="1859674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8F7E-5668-F6CF-3EAD-495924DE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E92F4-44AB-88FE-EDDD-F8A272C6C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FFC00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0520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A75E6A-8A72-05AB-4CBC-E351FEE6778D}"/>
              </a:ext>
            </a:extLst>
          </p:cNvPr>
          <p:cNvSpPr txBox="1"/>
          <p:nvPr/>
        </p:nvSpPr>
        <p:spPr>
          <a:xfrm>
            <a:off x="3047338" y="3242346"/>
            <a:ext cx="6094674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kumimoji="0" lang="en-US" sz="4800" b="1" i="0" u="none" strike="noStrike" kern="1200" cap="all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Sleep deprivation</a:t>
            </a:r>
          </a:p>
          <a:p>
            <a:pPr marL="0" indent="0" algn="ctr">
              <a:buNone/>
            </a:pPr>
            <a:r>
              <a:rPr lang="en-US" sz="2800" b="1" cap="all" dirty="0">
                <a:solidFill>
                  <a:srgbClr val="FF0000"/>
                </a:solidFill>
                <a:latin typeface="Century Gothic" panose="020B0502020202020204"/>
                <a:ea typeface="+mj-ea"/>
                <a:cs typeface="+mj-cs"/>
              </a:rPr>
              <a:t>(Not Enough Sleep)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81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A145-CB16-2A8A-FBD4-61D4036E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6000" b="1" i="0" u="none" strike="noStrike" kern="1200" cap="all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Sleep deprivation</a:t>
            </a:r>
            <a:b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CDE4-A390-2079-71CB-A0E93E036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b="1" dirty="0">
              <a:solidFill>
                <a:srgbClr val="FFC000"/>
              </a:solidFill>
            </a:endParaRPr>
          </a:p>
          <a:p>
            <a:r>
              <a:rPr lang="en-US" sz="4000" b="1" dirty="0">
                <a:solidFill>
                  <a:srgbClr val="FFC000"/>
                </a:solidFill>
              </a:rPr>
              <a:t>Physical Health problems</a:t>
            </a:r>
          </a:p>
          <a:p>
            <a:r>
              <a:rPr lang="en-US" sz="4000" b="1" dirty="0">
                <a:solidFill>
                  <a:srgbClr val="FFC000"/>
                </a:solidFill>
              </a:rPr>
              <a:t>Behavioral problems </a:t>
            </a:r>
          </a:p>
          <a:p>
            <a:r>
              <a:rPr lang="en-US" sz="4000" b="1" dirty="0">
                <a:solidFill>
                  <a:srgbClr val="FFC000"/>
                </a:solidFill>
              </a:rPr>
              <a:t>Mental Health consequences</a:t>
            </a:r>
          </a:p>
          <a:p>
            <a:r>
              <a:rPr lang="en-US" sz="4000" b="1" dirty="0">
                <a:solidFill>
                  <a:srgbClr val="FFC000"/>
                </a:solidFill>
              </a:rPr>
              <a:t>Societal impact</a:t>
            </a:r>
          </a:p>
        </p:txBody>
      </p:sp>
    </p:spTree>
    <p:extLst>
      <p:ext uri="{BB962C8B-B14F-4D97-AF65-F5344CB8AC3E}">
        <p14:creationId xmlns:p14="http://schemas.microsoft.com/office/powerpoint/2010/main" val="154038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29CFB1-4A36-4A05-8D7A-948E227731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83419-8188-4C50-BD8F-237B464BE71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788" y="1"/>
            <a:ext cx="4651212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38100" dir="10800000" algn="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0D84C5-A105-4AB9-8C54-A26D13722D5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21575" y="2187579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E9590-C089-4E78-ACC9-084473FF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898" y="1327169"/>
            <a:ext cx="3646678" cy="419951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Sleep</a:t>
            </a:r>
            <a:br>
              <a:rPr lang="en-US" sz="6000" dirty="0">
                <a:solidFill>
                  <a:srgbClr val="FFFFFF"/>
                </a:solidFill>
                <a:latin typeface="Kalpurush" panose="02000600000000000000" pitchFamily="2" charset="0"/>
                <a:cs typeface="Kalpurush" panose="02000600000000000000" pitchFamily="2" charset="0"/>
              </a:rPr>
            </a:br>
            <a:r>
              <a:rPr lang="en-US" sz="6000" dirty="0">
                <a:solidFill>
                  <a:srgbClr val="FFFFFF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&amp; </a:t>
            </a:r>
            <a:br>
              <a:rPr lang="en-US" sz="6000" dirty="0">
                <a:solidFill>
                  <a:srgbClr val="FFFFFF"/>
                </a:solidFill>
                <a:latin typeface="Kalpurush" panose="02000600000000000000" pitchFamily="2" charset="0"/>
                <a:cs typeface="Kalpurush" panose="02000600000000000000" pitchFamily="2" charset="0"/>
              </a:rPr>
            </a:br>
            <a:r>
              <a:rPr lang="en-US" sz="6000" dirty="0">
                <a:solidFill>
                  <a:srgbClr val="FFFFFF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life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3C2B-EC02-4B2C-98F3-551A01DA4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1" y="965201"/>
            <a:ext cx="5947496" cy="4923448"/>
          </a:xfrm>
        </p:spPr>
        <p:txBody>
          <a:bodyPr anchor="ctr">
            <a:normAutofit/>
          </a:bodyPr>
          <a:lstStyle/>
          <a:p>
            <a:pPr marL="0" lvl="0" indent="0" algn="ctr">
              <a:buNone/>
            </a:pPr>
            <a:endParaRPr lang="en-US" sz="4400" dirty="0">
              <a:solidFill>
                <a:srgbClr val="FFFF0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marL="0" lvl="0" indent="0" algn="ctr">
              <a:buNone/>
            </a:pPr>
            <a:r>
              <a:rPr lang="en-US" sz="4400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Every living creature </a:t>
            </a:r>
          </a:p>
          <a:p>
            <a:pPr marL="0" lvl="0" indent="0" algn="ctr">
              <a:buNone/>
            </a:pPr>
            <a:r>
              <a:rPr lang="en-US" sz="4400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sleeps!    </a:t>
            </a:r>
          </a:p>
          <a:p>
            <a:pPr marL="0" indent="0">
              <a:buNone/>
            </a:pPr>
            <a:endParaRPr lang="en-US" sz="4400" dirty="0">
              <a:solidFill>
                <a:srgbClr val="FFFF0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1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F6795E-FA37-4057-BFCA-6C8275D8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254" y="2907587"/>
            <a:ext cx="10334946" cy="2465797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Is sleep essential for survival?</a:t>
            </a:r>
            <a:r>
              <a:rPr lang="bn-IN" sz="6600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 </a:t>
            </a:r>
            <a:br>
              <a:rPr lang="bn-IN" dirty="0">
                <a:latin typeface="Kalpurush" panose="02000600000000000000" pitchFamily="2" charset="0"/>
                <a:cs typeface="Kalpurush" panose="02000600000000000000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946E-D93A-4C06-ADAA-52BF9F08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183" y="764373"/>
            <a:ext cx="9379017" cy="12930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b="1" dirty="0">
                <a:solidFill>
                  <a:srgbClr val="00B0F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Yes, Sleep is essential for Survival!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9504F-A8E3-48B8-B1D1-2FBA6A58C0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bn-IN" sz="4400" dirty="0">
              <a:solidFill>
                <a:srgbClr val="FFC00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r>
              <a:rPr lang="en-US" sz="4400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Continuous sleeplessness leads to </a:t>
            </a:r>
            <a:r>
              <a:rPr lang="en-US" sz="4400" dirty="0">
                <a:solidFill>
                  <a:srgbClr val="FF0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DEATH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B600D-7FE8-4B8C-8FC2-0127CC502F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bn-IN" sz="4400" dirty="0">
              <a:solidFill>
                <a:srgbClr val="FFC00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r>
              <a:rPr lang="en-US" sz="4400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Continuous sleep restriction leads to </a:t>
            </a:r>
            <a:r>
              <a:rPr lang="en-US" sz="4400" dirty="0">
                <a:solidFill>
                  <a:srgbClr val="FF0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Early Death</a:t>
            </a:r>
          </a:p>
        </p:txBody>
      </p:sp>
    </p:spTree>
    <p:extLst>
      <p:ext uri="{BB962C8B-B14F-4D97-AF65-F5344CB8AC3E}">
        <p14:creationId xmlns:p14="http://schemas.microsoft.com/office/powerpoint/2010/main" val="245213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FC62-022B-4A93-9496-E875CE04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390659"/>
          </a:xfrm>
        </p:spPr>
        <p:txBody>
          <a:bodyPr>
            <a:normAutofit fontScale="90000"/>
          </a:bodyPr>
          <a:lstStyle/>
          <a:p>
            <a:br>
              <a:rPr lang="bn-IN" sz="6000" dirty="0">
                <a:solidFill>
                  <a:srgbClr val="FFFF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</a:br>
            <a:endParaRPr lang="en-US" sz="6000" dirty="0">
              <a:solidFill>
                <a:srgbClr val="FFFF0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0DE41-C3C7-4D69-B383-387A5D197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4374"/>
            <a:ext cx="10820400" cy="545431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bn-IN" sz="3600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marL="0" indent="0" algn="r">
              <a:buNone/>
            </a:pPr>
            <a:r>
              <a:rPr lang="en-US" sz="5400" b="1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And</a:t>
            </a:r>
          </a:p>
          <a:p>
            <a:pPr marL="0" indent="0" algn="r">
              <a:buNone/>
            </a:pPr>
            <a:r>
              <a:rPr lang="en-US" sz="5400" b="1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Sleep is essential for health</a:t>
            </a:r>
            <a:endParaRPr lang="bn-IN" sz="5400" b="1" dirty="0">
              <a:solidFill>
                <a:srgbClr val="FFC00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r"/>
            <a:endParaRPr lang="bn-IN" sz="3600" dirty="0">
              <a:solidFill>
                <a:srgbClr val="FFFF0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r>
              <a:rPr lang="en-US" sz="3600" b="1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Physical well-being</a:t>
            </a:r>
            <a:endParaRPr lang="bn-IN" sz="3600" b="1" dirty="0">
              <a:solidFill>
                <a:srgbClr val="FFC00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r>
              <a:rPr lang="en-US" sz="3600" b="1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Mental well-being</a:t>
            </a:r>
          </a:p>
          <a:p>
            <a:r>
              <a:rPr lang="en-US" sz="3600" b="1" dirty="0">
                <a:solidFill>
                  <a:srgbClr val="FFC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Social well-being</a:t>
            </a:r>
            <a:endParaRPr lang="bn-IN" sz="3600" b="1" dirty="0">
              <a:solidFill>
                <a:srgbClr val="FFC00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53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1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909</TotalTime>
  <Words>877</Words>
  <Application>Microsoft Office PowerPoint</Application>
  <PresentationFormat>Widescreen</PresentationFormat>
  <Paragraphs>182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Century Gothic</vt:lpstr>
      <vt:lpstr>Kalpurush</vt:lpstr>
      <vt:lpstr>Vapor Trail</vt:lpstr>
      <vt:lpstr>1_Vapor Trail</vt:lpstr>
      <vt:lpstr>Sleep deprivation</vt:lpstr>
      <vt:lpstr>objective</vt:lpstr>
      <vt:lpstr>Sleep Disorders</vt:lpstr>
      <vt:lpstr>PowerPoint Presentation</vt:lpstr>
      <vt:lpstr>Sleep deprivation </vt:lpstr>
      <vt:lpstr>Sleep &amp;  life</vt:lpstr>
      <vt:lpstr>Is sleep essential for survival?   </vt:lpstr>
      <vt:lpstr>Yes, Sleep is essential for Survival!</vt:lpstr>
      <vt:lpstr> </vt:lpstr>
      <vt:lpstr>Process of Sleep</vt:lpstr>
      <vt:lpstr>Sleep stages</vt:lpstr>
      <vt:lpstr>Non-rem sleep</vt:lpstr>
      <vt:lpstr>Function of sleep</vt:lpstr>
      <vt:lpstr>Lack of Sleep and immunity </vt:lpstr>
      <vt:lpstr>PowerPoint Presentation</vt:lpstr>
      <vt:lpstr>Waste removal from brain </vt:lpstr>
      <vt:lpstr>Amyloid beta: Dementia </vt:lpstr>
      <vt:lpstr>Sleep and hormone</vt:lpstr>
      <vt:lpstr>Effect of Sleep Deprivation</vt:lpstr>
      <vt:lpstr>We have a problem in USA </vt:lpstr>
      <vt:lpstr>       Sleep need</vt:lpstr>
      <vt:lpstr>Alarming teenage trend</vt:lpstr>
      <vt:lpstr>red flag</vt:lpstr>
      <vt:lpstr>Sleep deprivation</vt:lpstr>
      <vt:lpstr>sleep Chronobiology </vt:lpstr>
      <vt:lpstr>Universe is moving with its mass </vt:lpstr>
      <vt:lpstr>Circle in atom  </vt:lpstr>
      <vt:lpstr>             body Cycle</vt:lpstr>
      <vt:lpstr>Body clock </vt:lpstr>
      <vt:lpstr>  Master clock  minor clock </vt:lpstr>
      <vt:lpstr>Control of master clock</vt:lpstr>
      <vt:lpstr>Blue light in a 24-hr society</vt:lpstr>
      <vt:lpstr>PowerPoint Presentation</vt:lpstr>
      <vt:lpstr>PowerPoint Presentation</vt:lpstr>
      <vt:lpstr>PowerPoint Presentation</vt:lpstr>
      <vt:lpstr>Short list of 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deprivation</dc:title>
  <dc:creator>Mohammed Kabir</dc:creator>
  <cp:lastModifiedBy>Mohammed Kabir</cp:lastModifiedBy>
  <cp:revision>15</cp:revision>
  <dcterms:created xsi:type="dcterms:W3CDTF">2022-06-08T09:55:59Z</dcterms:created>
  <dcterms:modified xsi:type="dcterms:W3CDTF">2022-06-09T01:15:05Z</dcterms:modified>
</cp:coreProperties>
</file>