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4.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0"/>
  </p:notesMasterIdLst>
  <p:sldIdLst>
    <p:sldId id="259" r:id="rId2"/>
    <p:sldId id="273" r:id="rId3"/>
    <p:sldId id="262" r:id="rId4"/>
    <p:sldId id="267" r:id="rId5"/>
    <p:sldId id="268" r:id="rId6"/>
    <p:sldId id="269" r:id="rId7"/>
    <p:sldId id="270" r:id="rId8"/>
    <p:sldId id="272" r:id="rId9"/>
    <p:sldId id="278" r:id="rId10"/>
    <p:sldId id="277" r:id="rId11"/>
    <p:sldId id="276" r:id="rId12"/>
    <p:sldId id="282" r:id="rId13"/>
    <p:sldId id="285" r:id="rId14"/>
    <p:sldId id="283" r:id="rId15"/>
    <p:sldId id="284" r:id="rId16"/>
    <p:sldId id="288" r:id="rId17"/>
    <p:sldId id="294" r:id="rId18"/>
    <p:sldId id="292" r:id="rId19"/>
    <p:sldId id="291" r:id="rId20"/>
    <p:sldId id="290" r:id="rId21"/>
    <p:sldId id="289" r:id="rId22"/>
    <p:sldId id="295" r:id="rId23"/>
    <p:sldId id="298" r:id="rId24"/>
    <p:sldId id="286" r:id="rId25"/>
    <p:sldId id="287" r:id="rId26"/>
    <p:sldId id="299" r:id="rId27"/>
    <p:sldId id="300"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46" autoAdjust="0"/>
    <p:restoredTop sz="90680" autoAdjust="0"/>
  </p:normalViewPr>
  <p:slideViewPr>
    <p:cSldViewPr snapToGrid="0">
      <p:cViewPr varScale="1">
        <p:scale>
          <a:sx n="115" d="100"/>
          <a:sy n="115" d="100"/>
        </p:scale>
        <p:origin x="312" y="2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2000" b="1" dirty="0">
                <a:latin typeface="Times New Roman" panose="02020603050405020304" pitchFamily="18" charset="0"/>
                <a:cs typeface="Times New Roman" panose="02020603050405020304" pitchFamily="18" charset="0"/>
              </a:rPr>
              <a:t>Prevalence of MYOPIA</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title>
    <c:autoTitleDeleted val="0"/>
    <c:plotArea>
      <c:layout/>
      <c:doughnutChart>
        <c:varyColors val="1"/>
        <c:ser>
          <c:idx val="0"/>
          <c:order val="0"/>
          <c:tx>
            <c:strRef>
              <c:f>Sheet1!$B$1</c:f>
              <c:strCache>
                <c:ptCount val="1"/>
                <c:pt idx="0">
                  <c:v>MYOPIA</c:v>
                </c:pt>
              </c:strCache>
            </c:strRef>
          </c:tx>
          <c:spPr>
            <a:solidFill>
              <a:srgbClr val="002060"/>
            </a:solidFill>
            <a:ln>
              <a:solidFill>
                <a:srgbClr val="002060"/>
              </a:solidFill>
            </a:ln>
          </c:spPr>
          <c:dPt>
            <c:idx val="0"/>
            <c:bubble3D val="0"/>
            <c:spPr>
              <a:solidFill>
                <a:srgbClr val="002060"/>
              </a:solidFill>
              <a:ln w="19050">
                <a:solidFill>
                  <a:srgbClr val="002060"/>
                </a:solidFill>
              </a:ln>
              <a:effectLst/>
            </c:spPr>
            <c:extLst>
              <c:ext xmlns:c16="http://schemas.microsoft.com/office/drawing/2014/chart" uri="{C3380CC4-5D6E-409C-BE32-E72D297353CC}">
                <c16:uniqueId val="{00000001-283A-D040-A0D7-67CCC406E56F}"/>
              </c:ext>
            </c:extLst>
          </c:dPt>
          <c:dPt>
            <c:idx val="1"/>
            <c:bubble3D val="0"/>
            <c:spPr>
              <a:solidFill>
                <a:srgbClr val="0070C0"/>
              </a:solidFill>
              <a:ln w="19050">
                <a:solidFill>
                  <a:srgbClr val="0070C0"/>
                </a:solidFill>
              </a:ln>
              <a:effectLst/>
            </c:spPr>
            <c:extLst>
              <c:ext xmlns:c16="http://schemas.microsoft.com/office/drawing/2014/chart" uri="{C3380CC4-5D6E-409C-BE32-E72D297353CC}">
                <c16:uniqueId val="{00000001-E055-2447-862C-980ADD616B7C}"/>
              </c:ext>
            </c:extLst>
          </c:dPt>
          <c:dPt>
            <c:idx val="2"/>
            <c:bubble3D val="0"/>
            <c:spPr>
              <a:solidFill>
                <a:srgbClr val="002060"/>
              </a:solidFill>
              <a:ln w="19050">
                <a:solidFill>
                  <a:srgbClr val="002060"/>
                </a:solidFill>
              </a:ln>
              <a:effectLst/>
            </c:spPr>
            <c:extLst>
              <c:ext xmlns:c16="http://schemas.microsoft.com/office/drawing/2014/chart" uri="{C3380CC4-5D6E-409C-BE32-E72D297353CC}">
                <c16:uniqueId val="{00000005-283A-D040-A0D7-67CCC406E56F}"/>
              </c:ext>
            </c:extLst>
          </c:dPt>
          <c:dPt>
            <c:idx val="3"/>
            <c:bubble3D val="0"/>
            <c:spPr>
              <a:solidFill>
                <a:srgbClr val="002060"/>
              </a:solidFill>
              <a:ln w="19050">
                <a:solidFill>
                  <a:srgbClr val="002060"/>
                </a:solidFill>
              </a:ln>
              <a:effectLst/>
            </c:spPr>
            <c:extLst>
              <c:ext xmlns:c16="http://schemas.microsoft.com/office/drawing/2014/chart" uri="{C3380CC4-5D6E-409C-BE32-E72D297353CC}">
                <c16:uniqueId val="{00000007-283A-D040-A0D7-67CCC406E56F}"/>
              </c:ext>
            </c:extLst>
          </c:dPt>
          <c:cat>
            <c:strRef>
              <c:f>Sheet1!$A$2:$A$5</c:f>
              <c:strCache>
                <c:ptCount val="2"/>
                <c:pt idx="0">
                  <c:v>Yes</c:v>
                </c:pt>
                <c:pt idx="1">
                  <c:v>No</c:v>
                </c:pt>
              </c:strCache>
            </c:strRef>
          </c:cat>
          <c:val>
            <c:numRef>
              <c:f>Sheet1!$B$2:$B$5</c:f>
              <c:numCache>
                <c:formatCode>0.00%</c:formatCode>
                <c:ptCount val="4"/>
                <c:pt idx="0">
                  <c:v>0.57909999999999995</c:v>
                </c:pt>
                <c:pt idx="1">
                  <c:v>0.4209</c:v>
                </c:pt>
              </c:numCache>
            </c:numRef>
          </c:val>
          <c:extLst>
            <c:ext xmlns:c16="http://schemas.microsoft.com/office/drawing/2014/chart" uri="{C3380CC4-5D6E-409C-BE32-E72D297353CC}">
              <c16:uniqueId val="{00000000-E055-2447-862C-980ADD616B7C}"/>
            </c:ext>
          </c:extLst>
        </c:ser>
        <c:dLbls>
          <c:showLegendKey val="0"/>
          <c:showVal val="0"/>
          <c:showCatName val="0"/>
          <c:showSerName val="0"/>
          <c:showPercent val="0"/>
          <c:showBubbleSize val="0"/>
          <c:showLeaderLines val="1"/>
        </c:dLbls>
        <c:firstSliceAng val="23"/>
        <c:holeSize val="4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1" dirty="0">
                <a:latin typeface="Times New Roman" panose="02020603050405020304" pitchFamily="18" charset="0"/>
                <a:cs typeface="Times New Roman" panose="02020603050405020304" pitchFamily="18" charset="0"/>
              </a:rPr>
              <a:t>Prevalence of DED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D"/>
        </a:p>
      </c:txPr>
    </c:title>
    <c:autoTitleDeleted val="0"/>
    <c:plotArea>
      <c:layout/>
      <c:doughnutChart>
        <c:varyColors val="1"/>
        <c:ser>
          <c:idx val="0"/>
          <c:order val="0"/>
          <c:tx>
            <c:strRef>
              <c:f>Sheet1!$B$1</c:f>
              <c:strCache>
                <c:ptCount val="1"/>
                <c:pt idx="0">
                  <c:v>Prevalence of DED</c:v>
                </c:pt>
              </c:strCache>
            </c:strRef>
          </c:tx>
          <c:dPt>
            <c:idx val="0"/>
            <c:bubble3D val="0"/>
            <c:spPr>
              <a:solidFill>
                <a:srgbClr val="002060"/>
              </a:solidFill>
              <a:ln w="19050">
                <a:solidFill>
                  <a:srgbClr val="002060"/>
                </a:solidFill>
              </a:ln>
              <a:effectLst/>
            </c:spPr>
            <c:extLst>
              <c:ext xmlns:c16="http://schemas.microsoft.com/office/drawing/2014/chart" uri="{C3380CC4-5D6E-409C-BE32-E72D297353CC}">
                <c16:uniqueId val="{00000001-026C-6C4E-85B5-294485E4451C}"/>
              </c:ext>
            </c:extLst>
          </c:dPt>
          <c:dPt>
            <c:idx val="1"/>
            <c:bubble3D val="0"/>
            <c:spPr>
              <a:solidFill>
                <a:srgbClr val="0070C0"/>
              </a:solidFill>
              <a:ln w="19050">
                <a:solidFill>
                  <a:srgbClr val="0070C0"/>
                </a:solidFill>
              </a:ln>
              <a:effectLst/>
            </c:spPr>
            <c:extLst>
              <c:ext xmlns:c16="http://schemas.microsoft.com/office/drawing/2014/chart" uri="{C3380CC4-5D6E-409C-BE32-E72D297353CC}">
                <c16:uniqueId val="{00000002-026C-6C4E-85B5-294485E4451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D94-B74F-BFCB-FA7A9F6C7B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D94-B74F-BFCB-FA7A9F6C7BE9}"/>
              </c:ext>
            </c:extLst>
          </c:dPt>
          <c:cat>
            <c:strRef>
              <c:f>Sheet1!$A$2:$A$5</c:f>
              <c:strCache>
                <c:ptCount val="2"/>
                <c:pt idx="0">
                  <c:v>Yes</c:v>
                </c:pt>
                <c:pt idx="1">
                  <c:v>No</c:v>
                </c:pt>
              </c:strCache>
            </c:strRef>
          </c:cat>
          <c:val>
            <c:numRef>
              <c:f>Sheet1!$B$2:$B$5</c:f>
              <c:numCache>
                <c:formatCode>0.00%</c:formatCode>
                <c:ptCount val="4"/>
                <c:pt idx="0">
                  <c:v>0.32500000000000001</c:v>
                </c:pt>
                <c:pt idx="1">
                  <c:v>0.67500000000000004</c:v>
                </c:pt>
              </c:numCache>
            </c:numRef>
          </c:val>
          <c:extLst>
            <c:ext xmlns:c16="http://schemas.microsoft.com/office/drawing/2014/chart" uri="{C3380CC4-5D6E-409C-BE32-E72D297353CC}">
              <c16:uniqueId val="{00000000-026C-6C4E-85B5-294485E4451C}"/>
            </c:ext>
          </c:extLst>
        </c:ser>
        <c:dLbls>
          <c:showLegendKey val="0"/>
          <c:showVal val="0"/>
          <c:showCatName val="0"/>
          <c:showSerName val="0"/>
          <c:showPercent val="0"/>
          <c:showBubbleSize val="0"/>
          <c:showLeaderLines val="1"/>
        </c:dLbls>
        <c:firstSliceAng val="0"/>
        <c:holeSize val="4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1" dirty="0">
                <a:latin typeface="Times New Roman" panose="02020603050405020304" pitchFamily="18" charset="0"/>
                <a:cs typeface="Times New Roman" panose="02020603050405020304" pitchFamily="18" charset="0"/>
              </a:rPr>
              <a:t>Respondents Distribution by Education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D"/>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Respondents Distribution by Education</c:v>
                </c:pt>
              </c:strCache>
            </c:strRef>
          </c:tx>
          <c:dPt>
            <c:idx val="0"/>
            <c:bubble3D val="0"/>
            <c:spPr>
              <a:solidFill>
                <a:srgbClr val="002060"/>
              </a:solidFill>
              <a:ln w="25400">
                <a:solidFill>
                  <a:schemeClr val="lt1"/>
                </a:solidFill>
              </a:ln>
              <a:effectLst/>
              <a:sp3d contourW="25400">
                <a:contourClr>
                  <a:schemeClr val="lt1"/>
                </a:contourClr>
              </a:sp3d>
            </c:spPr>
            <c:extLst>
              <c:ext xmlns:c16="http://schemas.microsoft.com/office/drawing/2014/chart" uri="{C3380CC4-5D6E-409C-BE32-E72D297353CC}">
                <c16:uniqueId val="{00000001-0C51-424A-B063-FBBA1A95E166}"/>
              </c:ext>
            </c:extLst>
          </c:dPt>
          <c:dPt>
            <c:idx val="1"/>
            <c:bubble3D val="0"/>
            <c:explosion val="11"/>
            <c:spPr>
              <a:solidFill>
                <a:srgbClr val="0070C0"/>
              </a:solidFill>
              <a:ln w="25400">
                <a:solidFill>
                  <a:schemeClr val="lt1"/>
                </a:solidFill>
              </a:ln>
              <a:effectLst/>
              <a:sp3d contourW="25400">
                <a:contourClr>
                  <a:schemeClr val="lt1"/>
                </a:contourClr>
              </a:sp3d>
            </c:spPr>
            <c:extLst>
              <c:ext xmlns:c16="http://schemas.microsoft.com/office/drawing/2014/chart" uri="{C3380CC4-5D6E-409C-BE32-E72D297353CC}">
                <c16:uniqueId val="{00000002-0C51-424A-B063-FBBA1A95E166}"/>
              </c:ext>
            </c:extLst>
          </c:dPt>
          <c:cat>
            <c:strRef>
              <c:f>Sheet1!$A$2:$A$3</c:f>
              <c:strCache>
                <c:ptCount val="2"/>
                <c:pt idx="0">
                  <c:v>UNDERGRADUATE</c:v>
                </c:pt>
                <c:pt idx="1">
                  <c:v>MASTER'S</c:v>
                </c:pt>
              </c:strCache>
            </c:strRef>
          </c:cat>
          <c:val>
            <c:numRef>
              <c:f>Sheet1!$B$2:$B$3</c:f>
              <c:numCache>
                <c:formatCode>0.00%</c:formatCode>
                <c:ptCount val="2"/>
                <c:pt idx="0">
                  <c:v>0.58799999999999997</c:v>
                </c:pt>
                <c:pt idx="1">
                  <c:v>0.41199999999999998</c:v>
                </c:pt>
              </c:numCache>
            </c:numRef>
          </c:val>
          <c:extLst>
            <c:ext xmlns:c16="http://schemas.microsoft.com/office/drawing/2014/chart" uri="{C3380CC4-5D6E-409C-BE32-E72D297353CC}">
              <c16:uniqueId val="{00000000-0C51-424A-B063-FBBA1A95E1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1" dirty="0">
                <a:latin typeface="Times New Roman" panose="02020603050405020304" pitchFamily="18" charset="0"/>
                <a:cs typeface="Times New Roman" panose="02020603050405020304" pitchFamily="18" charset="0"/>
              </a:rPr>
              <a:t>Family Monthly Income (in BDT)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D"/>
        </a:p>
      </c:txPr>
    </c:title>
    <c:autoTitleDeleted val="0"/>
    <c:plotArea>
      <c:layout/>
      <c:barChart>
        <c:barDir val="col"/>
        <c:grouping val="stacked"/>
        <c:varyColors val="0"/>
        <c:ser>
          <c:idx val="0"/>
          <c:order val="0"/>
          <c:tx>
            <c:strRef>
              <c:f>Sheet1!$B$1</c:f>
              <c:strCache>
                <c:ptCount val="1"/>
                <c:pt idx="0">
                  <c:v>Series 1</c:v>
                </c:pt>
              </c:strCache>
            </c:strRef>
          </c:tx>
          <c:spPr>
            <a:solidFill>
              <a:srgbClr val="002060"/>
            </a:solidFill>
            <a:ln>
              <a:solidFill>
                <a:schemeClr val="bg1"/>
              </a:solidFill>
            </a:ln>
            <a:effectLst/>
          </c:spPr>
          <c:invertIfNegative val="0"/>
          <c:cat>
            <c:strRef>
              <c:f>Sheet1!$A$2:$A$5</c:f>
              <c:strCache>
                <c:ptCount val="4"/>
                <c:pt idx="0">
                  <c:v>Below 100000</c:v>
                </c:pt>
                <c:pt idx="1">
                  <c:v>100000 - 200000</c:v>
                </c:pt>
                <c:pt idx="2">
                  <c:v>200001 - 400000</c:v>
                </c:pt>
                <c:pt idx="3">
                  <c:v>400001 or More</c:v>
                </c:pt>
              </c:strCache>
            </c:strRef>
          </c:cat>
          <c:val>
            <c:numRef>
              <c:f>Sheet1!$B$2:$B$5</c:f>
              <c:numCache>
                <c:formatCode>0.00%</c:formatCode>
                <c:ptCount val="4"/>
                <c:pt idx="0">
                  <c:v>0.311</c:v>
                </c:pt>
                <c:pt idx="1">
                  <c:v>0.42399999999999999</c:v>
                </c:pt>
                <c:pt idx="2">
                  <c:v>0.20100000000000001</c:v>
                </c:pt>
                <c:pt idx="3">
                  <c:v>6.5000000000000002E-2</c:v>
                </c:pt>
              </c:numCache>
            </c:numRef>
          </c:val>
          <c:extLst>
            <c:ext xmlns:c16="http://schemas.microsoft.com/office/drawing/2014/chart" uri="{C3380CC4-5D6E-409C-BE32-E72D297353CC}">
              <c16:uniqueId val="{00000000-EDA2-C848-916D-5966B8BFCC99}"/>
            </c:ext>
          </c:extLst>
        </c:ser>
        <c:dLbls>
          <c:showLegendKey val="0"/>
          <c:showVal val="0"/>
          <c:showCatName val="0"/>
          <c:showSerName val="0"/>
          <c:showPercent val="0"/>
          <c:showBubbleSize val="0"/>
        </c:dLbls>
        <c:gapWidth val="0"/>
        <c:overlap val="100"/>
        <c:axId val="417650848"/>
        <c:axId val="417652576"/>
      </c:barChart>
      <c:catAx>
        <c:axId val="41765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BD"/>
          </a:p>
        </c:txPr>
        <c:crossAx val="417652576"/>
        <c:crosses val="autoZero"/>
        <c:auto val="1"/>
        <c:lblAlgn val="ctr"/>
        <c:lblOffset val="100"/>
        <c:noMultiLvlLbl val="0"/>
      </c:catAx>
      <c:valAx>
        <c:axId val="4176525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BD"/>
          </a:p>
        </c:txPr>
        <c:crossAx val="417650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400" b="1" dirty="0">
                <a:latin typeface="Times New Roman" panose="02020603050405020304" pitchFamily="18" charset="0"/>
                <a:cs typeface="Times New Roman" panose="02020603050405020304" pitchFamily="18" charset="0"/>
              </a:rPr>
              <a:t>Distribution of Respondents Ocular History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D"/>
        </a:p>
      </c:txPr>
    </c:title>
    <c:autoTitleDeleted val="0"/>
    <c:plotArea>
      <c:layout/>
      <c:barChart>
        <c:barDir val="col"/>
        <c:grouping val="stacked"/>
        <c:varyColors val="0"/>
        <c:ser>
          <c:idx val="0"/>
          <c:order val="0"/>
          <c:tx>
            <c:strRef>
              <c:f>Sheet1!$B$1</c:f>
              <c:strCache>
                <c:ptCount val="1"/>
                <c:pt idx="0">
                  <c:v>Yes</c:v>
                </c:pt>
              </c:strCache>
            </c:strRef>
          </c:tx>
          <c:spPr>
            <a:solidFill>
              <a:srgbClr val="002060"/>
            </a:solidFill>
            <a:ln>
              <a:solidFill>
                <a:srgbClr val="002060"/>
              </a:solidFill>
            </a:ln>
            <a:effectLst/>
          </c:spPr>
          <c:invertIfNegative val="0"/>
          <c:cat>
            <c:strRef>
              <c:f>Sheet1!$A$2:$A$6</c:f>
              <c:strCache>
                <c:ptCount val="5"/>
                <c:pt idx="0">
                  <c:v>Acute Ocular Infection</c:v>
                </c:pt>
                <c:pt idx="1">
                  <c:v>Conjunctivitis</c:v>
                </c:pt>
                <c:pt idx="2">
                  <c:v>Other Eye Disease</c:v>
                </c:pt>
                <c:pt idx="3">
                  <c:v>Ocular Medication Use</c:v>
                </c:pt>
                <c:pt idx="4">
                  <c:v>Ocular Treatment Last 6 Months</c:v>
                </c:pt>
              </c:strCache>
            </c:strRef>
          </c:cat>
          <c:val>
            <c:numRef>
              <c:f>Sheet1!$B$2:$B$6</c:f>
              <c:numCache>
                <c:formatCode>0.00%</c:formatCode>
                <c:ptCount val="5"/>
                <c:pt idx="0">
                  <c:v>0.249</c:v>
                </c:pt>
                <c:pt idx="1">
                  <c:v>0.40100000000000002</c:v>
                </c:pt>
                <c:pt idx="2" formatCode="0%">
                  <c:v>0.09</c:v>
                </c:pt>
                <c:pt idx="3">
                  <c:v>0.48899999999999999</c:v>
                </c:pt>
                <c:pt idx="4">
                  <c:v>0.35399999999999998</c:v>
                </c:pt>
              </c:numCache>
            </c:numRef>
          </c:val>
          <c:extLst>
            <c:ext xmlns:c16="http://schemas.microsoft.com/office/drawing/2014/chart" uri="{C3380CC4-5D6E-409C-BE32-E72D297353CC}">
              <c16:uniqueId val="{00000000-5C13-5D47-B6B2-7332BDA435AF}"/>
            </c:ext>
          </c:extLst>
        </c:ser>
        <c:ser>
          <c:idx val="1"/>
          <c:order val="1"/>
          <c:tx>
            <c:strRef>
              <c:f>Sheet1!$C$1</c:f>
              <c:strCache>
                <c:ptCount val="1"/>
                <c:pt idx="0">
                  <c:v>No</c:v>
                </c:pt>
              </c:strCache>
            </c:strRef>
          </c:tx>
          <c:spPr>
            <a:solidFill>
              <a:srgbClr val="0070C0"/>
            </a:solidFill>
            <a:ln>
              <a:solidFill>
                <a:srgbClr val="0070C0"/>
              </a:solidFill>
            </a:ln>
            <a:effectLst/>
          </c:spPr>
          <c:invertIfNegative val="0"/>
          <c:cat>
            <c:strRef>
              <c:f>Sheet1!$A$2:$A$6</c:f>
              <c:strCache>
                <c:ptCount val="5"/>
                <c:pt idx="0">
                  <c:v>Acute Ocular Infection</c:v>
                </c:pt>
                <c:pt idx="1">
                  <c:v>Conjunctivitis</c:v>
                </c:pt>
                <c:pt idx="2">
                  <c:v>Other Eye Disease</c:v>
                </c:pt>
                <c:pt idx="3">
                  <c:v>Ocular Medication Use</c:v>
                </c:pt>
                <c:pt idx="4">
                  <c:v>Ocular Treatment Last 6 Months</c:v>
                </c:pt>
              </c:strCache>
            </c:strRef>
          </c:cat>
          <c:val>
            <c:numRef>
              <c:f>Sheet1!$C$2:$C$6</c:f>
              <c:numCache>
                <c:formatCode>0.00%</c:formatCode>
                <c:ptCount val="5"/>
                <c:pt idx="0">
                  <c:v>0.751</c:v>
                </c:pt>
                <c:pt idx="1">
                  <c:v>0.59899999999999998</c:v>
                </c:pt>
                <c:pt idx="2" formatCode="0%">
                  <c:v>0.91</c:v>
                </c:pt>
                <c:pt idx="3">
                  <c:v>0.51100000000000001</c:v>
                </c:pt>
                <c:pt idx="4">
                  <c:v>0.64600000000000002</c:v>
                </c:pt>
              </c:numCache>
            </c:numRef>
          </c:val>
          <c:extLst>
            <c:ext xmlns:c16="http://schemas.microsoft.com/office/drawing/2014/chart" uri="{C3380CC4-5D6E-409C-BE32-E72D297353CC}">
              <c16:uniqueId val="{00000001-5C13-5D47-B6B2-7332BDA435AF}"/>
            </c:ext>
          </c:extLst>
        </c:ser>
        <c:dLbls>
          <c:showLegendKey val="0"/>
          <c:showVal val="0"/>
          <c:showCatName val="0"/>
          <c:showSerName val="0"/>
          <c:showPercent val="0"/>
          <c:showBubbleSize val="0"/>
        </c:dLbls>
        <c:gapWidth val="16"/>
        <c:overlap val="100"/>
        <c:axId val="1035384176"/>
        <c:axId val="969248272"/>
      </c:barChart>
      <c:catAx>
        <c:axId val="103538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crossAx val="969248272"/>
        <c:crosses val="autoZero"/>
        <c:auto val="1"/>
        <c:lblAlgn val="ctr"/>
        <c:lblOffset val="100"/>
        <c:noMultiLvlLbl val="0"/>
      </c:catAx>
      <c:valAx>
        <c:axId val="9692482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crossAx val="1035384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1" dirty="0">
                <a:latin typeface="Times New Roman" panose="02020603050405020304" pitchFamily="18" charset="0"/>
                <a:cs typeface="Times New Roman" panose="02020603050405020304" pitchFamily="18" charset="0"/>
              </a:rPr>
              <a:t>Prevalence</a:t>
            </a:r>
            <a:r>
              <a:rPr lang="en-GB" sz="2000" b="1" baseline="0" dirty="0">
                <a:latin typeface="Times New Roman" panose="02020603050405020304" pitchFamily="18" charset="0"/>
                <a:cs typeface="Times New Roman" panose="02020603050405020304" pitchFamily="18" charset="0"/>
              </a:rPr>
              <a:t> of Wearing Glass, Wearing Contact Lenses, and Parental Myopia</a:t>
            </a:r>
            <a:endParaRPr lang="en-GB" sz="20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D"/>
        </a:p>
      </c:txPr>
    </c:title>
    <c:autoTitleDeleted val="0"/>
    <c:plotArea>
      <c:layout/>
      <c:barChart>
        <c:barDir val="col"/>
        <c:grouping val="clustered"/>
        <c:varyColors val="0"/>
        <c:ser>
          <c:idx val="0"/>
          <c:order val="0"/>
          <c:tx>
            <c:strRef>
              <c:f>Sheet1!$B$1</c:f>
              <c:strCache>
                <c:ptCount val="1"/>
                <c:pt idx="0">
                  <c:v>Yes</c:v>
                </c:pt>
              </c:strCache>
            </c:strRef>
          </c:tx>
          <c:spPr>
            <a:solidFill>
              <a:srgbClr val="002060"/>
            </a:solidFill>
            <a:ln>
              <a:solidFill>
                <a:srgbClr val="002060"/>
              </a:solidFill>
            </a:ln>
            <a:effectLst/>
          </c:spPr>
          <c:invertIfNegative val="0"/>
          <c:cat>
            <c:strRef>
              <c:f>Sheet1!$A$2:$A$4</c:f>
              <c:strCache>
                <c:ptCount val="3"/>
                <c:pt idx="0">
                  <c:v>Wearing Glasses</c:v>
                </c:pt>
                <c:pt idx="1">
                  <c:v>Wearing Contact Lenses</c:v>
                </c:pt>
                <c:pt idx="2">
                  <c:v>Parental Myopia</c:v>
                </c:pt>
              </c:strCache>
            </c:strRef>
          </c:cat>
          <c:val>
            <c:numRef>
              <c:f>Sheet1!$B$2:$B$4</c:f>
              <c:numCache>
                <c:formatCode>0%</c:formatCode>
                <c:ptCount val="3"/>
                <c:pt idx="0" formatCode="0.00%">
                  <c:v>0.72899999999999998</c:v>
                </c:pt>
                <c:pt idx="1">
                  <c:v>0.35</c:v>
                </c:pt>
                <c:pt idx="2" formatCode="0.00%">
                  <c:v>0.59899999999999998</c:v>
                </c:pt>
              </c:numCache>
            </c:numRef>
          </c:val>
          <c:extLst>
            <c:ext xmlns:c16="http://schemas.microsoft.com/office/drawing/2014/chart" uri="{C3380CC4-5D6E-409C-BE32-E72D297353CC}">
              <c16:uniqueId val="{00000000-8A17-AD4F-86EA-C0E8AB5AD7CD}"/>
            </c:ext>
          </c:extLst>
        </c:ser>
        <c:ser>
          <c:idx val="1"/>
          <c:order val="1"/>
          <c:tx>
            <c:strRef>
              <c:f>Sheet1!$C$1</c:f>
              <c:strCache>
                <c:ptCount val="1"/>
                <c:pt idx="0">
                  <c:v>No</c:v>
                </c:pt>
              </c:strCache>
            </c:strRef>
          </c:tx>
          <c:spPr>
            <a:solidFill>
              <a:srgbClr val="0070C0"/>
            </a:solidFill>
            <a:ln>
              <a:solidFill>
                <a:srgbClr val="0070C0"/>
              </a:solidFill>
            </a:ln>
            <a:effectLst/>
          </c:spPr>
          <c:invertIfNegative val="0"/>
          <c:cat>
            <c:strRef>
              <c:f>Sheet1!$A$2:$A$4</c:f>
              <c:strCache>
                <c:ptCount val="3"/>
                <c:pt idx="0">
                  <c:v>Wearing Glasses</c:v>
                </c:pt>
                <c:pt idx="1">
                  <c:v>Wearing Contact Lenses</c:v>
                </c:pt>
                <c:pt idx="2">
                  <c:v>Parental Myopia</c:v>
                </c:pt>
              </c:strCache>
            </c:strRef>
          </c:cat>
          <c:val>
            <c:numRef>
              <c:f>Sheet1!$C$2:$C$4</c:f>
              <c:numCache>
                <c:formatCode>0%</c:formatCode>
                <c:ptCount val="3"/>
                <c:pt idx="0" formatCode="0.00%">
                  <c:v>0.27100000000000002</c:v>
                </c:pt>
                <c:pt idx="1">
                  <c:v>0.65</c:v>
                </c:pt>
                <c:pt idx="2" formatCode="0.00%">
                  <c:v>0.40100000000000002</c:v>
                </c:pt>
              </c:numCache>
            </c:numRef>
          </c:val>
          <c:extLst>
            <c:ext xmlns:c16="http://schemas.microsoft.com/office/drawing/2014/chart" uri="{C3380CC4-5D6E-409C-BE32-E72D297353CC}">
              <c16:uniqueId val="{00000001-8A17-AD4F-86EA-C0E8AB5AD7CD}"/>
            </c:ext>
          </c:extLst>
        </c:ser>
        <c:dLbls>
          <c:showLegendKey val="0"/>
          <c:showVal val="0"/>
          <c:showCatName val="0"/>
          <c:showSerName val="0"/>
          <c:showPercent val="0"/>
          <c:showBubbleSize val="0"/>
        </c:dLbls>
        <c:gapWidth val="12"/>
        <c:axId val="417221712"/>
        <c:axId val="417223440"/>
      </c:barChart>
      <c:catAx>
        <c:axId val="41722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crossAx val="417223440"/>
        <c:crosses val="autoZero"/>
        <c:auto val="1"/>
        <c:lblAlgn val="ctr"/>
        <c:lblOffset val="100"/>
        <c:noMultiLvlLbl val="0"/>
      </c:catAx>
      <c:valAx>
        <c:axId val="4172234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BD"/>
          </a:p>
        </c:txPr>
        <c:crossAx val="417221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1" dirty="0">
                <a:latin typeface="Times New Roman" panose="02020603050405020304" pitchFamily="18" charset="0"/>
                <a:cs typeface="Times New Roman" panose="02020603050405020304" pitchFamily="18" charset="0"/>
              </a:rPr>
              <a:t>Prevalence</a:t>
            </a:r>
            <a:r>
              <a:rPr lang="en-US" sz="2000" b="1" baseline="0" dirty="0">
                <a:latin typeface="Times New Roman" panose="02020603050405020304" pitchFamily="18" charset="0"/>
                <a:cs typeface="Times New Roman" panose="02020603050405020304" pitchFamily="18" charset="0"/>
              </a:rPr>
              <a:t> of M</a:t>
            </a:r>
            <a:r>
              <a:rPr lang="en-US" sz="2000" b="1" dirty="0">
                <a:latin typeface="Times New Roman" panose="02020603050405020304" pitchFamily="18" charset="0"/>
                <a:cs typeface="Times New Roman" panose="02020603050405020304" pitchFamily="18" charset="0"/>
              </a:rPr>
              <a:t>yopia among the Parent's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D"/>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Myopia among the Parent's</c:v>
                </c:pt>
              </c:strCache>
            </c:strRef>
          </c:tx>
          <c:spPr>
            <a:solidFill>
              <a:srgbClr val="002060"/>
            </a:solidFill>
            <a:ln>
              <a:solidFill>
                <a:srgbClr val="002060"/>
              </a:solidFill>
            </a:ln>
          </c:spPr>
          <c:dPt>
            <c:idx val="0"/>
            <c:bubble3D val="0"/>
            <c:spPr>
              <a:solidFill>
                <a:srgbClr val="002060"/>
              </a:solidFill>
              <a:ln w="25400">
                <a:solidFill>
                  <a:srgbClr val="002060"/>
                </a:solidFill>
              </a:ln>
              <a:effectLst/>
              <a:sp3d contourW="25400">
                <a:contourClr>
                  <a:srgbClr val="002060"/>
                </a:contourClr>
              </a:sp3d>
            </c:spPr>
            <c:extLst>
              <c:ext xmlns:c16="http://schemas.microsoft.com/office/drawing/2014/chart" uri="{C3380CC4-5D6E-409C-BE32-E72D297353CC}">
                <c16:uniqueId val="{00000001-2ADE-A240-B92A-7B9A3B86E7DA}"/>
              </c:ext>
            </c:extLst>
          </c:dPt>
          <c:dPt>
            <c:idx val="1"/>
            <c:bubble3D val="0"/>
            <c:spPr>
              <a:solidFill>
                <a:srgbClr val="00B0F0"/>
              </a:solidFill>
              <a:ln w="25400">
                <a:solidFill>
                  <a:srgbClr val="00B0F0"/>
                </a:solidFill>
              </a:ln>
              <a:effectLst/>
              <a:sp3d contourW="25400">
                <a:contourClr>
                  <a:srgbClr val="00B0F0"/>
                </a:contourClr>
              </a:sp3d>
            </c:spPr>
            <c:extLst>
              <c:ext xmlns:c16="http://schemas.microsoft.com/office/drawing/2014/chart" uri="{C3380CC4-5D6E-409C-BE32-E72D297353CC}">
                <c16:uniqueId val="{00000004-5804-E340-B279-95A7D27D1663}"/>
              </c:ext>
            </c:extLst>
          </c:dPt>
          <c:dPt>
            <c:idx val="2"/>
            <c:bubble3D val="0"/>
            <c:spPr>
              <a:solidFill>
                <a:srgbClr val="0070C0"/>
              </a:solidFill>
              <a:ln w="25400">
                <a:solidFill>
                  <a:srgbClr val="0070C0"/>
                </a:solidFill>
              </a:ln>
              <a:effectLst/>
              <a:sp3d contourW="25400">
                <a:contourClr>
                  <a:srgbClr val="0070C0"/>
                </a:contourClr>
              </a:sp3d>
            </c:spPr>
            <c:extLst>
              <c:ext xmlns:c16="http://schemas.microsoft.com/office/drawing/2014/chart" uri="{C3380CC4-5D6E-409C-BE32-E72D297353CC}">
                <c16:uniqueId val="{00000005-5804-E340-B279-95A7D27D1663}"/>
              </c:ext>
            </c:extLst>
          </c:dPt>
          <c:dPt>
            <c:idx val="3"/>
            <c:bubble3D val="0"/>
            <c:explosion val="8"/>
            <c:spPr>
              <a:solidFill>
                <a:schemeClr val="accent4">
                  <a:lumMod val="75000"/>
                </a:schemeClr>
              </a:solidFill>
              <a:ln w="25400">
                <a:solidFill>
                  <a:schemeClr val="accent4">
                    <a:lumMod val="50000"/>
                  </a:schemeClr>
                </a:solidFill>
              </a:ln>
              <a:effectLst/>
              <a:sp3d contourW="25400">
                <a:contourClr>
                  <a:schemeClr val="accent4">
                    <a:lumMod val="50000"/>
                  </a:schemeClr>
                </a:contourClr>
              </a:sp3d>
            </c:spPr>
            <c:extLst>
              <c:ext xmlns:c16="http://schemas.microsoft.com/office/drawing/2014/chart" uri="{C3380CC4-5D6E-409C-BE32-E72D297353CC}">
                <c16:uniqueId val="{00000003-5804-E340-B279-95A7D27D1663}"/>
              </c:ext>
            </c:extLst>
          </c:dPt>
          <c:cat>
            <c:strRef>
              <c:f>Sheet1!$A$2:$A$5</c:f>
              <c:strCache>
                <c:ptCount val="4"/>
                <c:pt idx="0">
                  <c:v>Father</c:v>
                </c:pt>
                <c:pt idx="1">
                  <c:v>Mother</c:v>
                </c:pt>
                <c:pt idx="2">
                  <c:v>Both Have</c:v>
                </c:pt>
                <c:pt idx="3">
                  <c:v>Don't Have</c:v>
                </c:pt>
              </c:strCache>
            </c:strRef>
          </c:cat>
          <c:val>
            <c:numRef>
              <c:f>Sheet1!$B$2:$B$5</c:f>
              <c:numCache>
                <c:formatCode>0.00%</c:formatCode>
                <c:ptCount val="4"/>
                <c:pt idx="0">
                  <c:v>0.158</c:v>
                </c:pt>
                <c:pt idx="1">
                  <c:v>0.218</c:v>
                </c:pt>
                <c:pt idx="2">
                  <c:v>0.29899999999999999</c:v>
                </c:pt>
                <c:pt idx="3">
                  <c:v>0.32500000000000001</c:v>
                </c:pt>
              </c:numCache>
            </c:numRef>
          </c:val>
          <c:extLst>
            <c:ext xmlns:c16="http://schemas.microsoft.com/office/drawing/2014/chart" uri="{C3380CC4-5D6E-409C-BE32-E72D297353CC}">
              <c16:uniqueId val="{00000000-5804-E340-B279-95A7D27D166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2000" b="1" dirty="0">
                <a:latin typeface="Times New Roman" panose="02020603050405020304" pitchFamily="18" charset="0"/>
                <a:cs typeface="Times New Roman" panose="02020603050405020304" pitchFamily="18" charset="0"/>
              </a:rPr>
              <a:t>Time</a:t>
            </a:r>
            <a:r>
              <a:rPr lang="en-US" sz="2000" b="1" baseline="0" dirty="0">
                <a:latin typeface="Times New Roman" panose="02020603050405020304" pitchFamily="18" charset="0"/>
                <a:cs typeface="Times New Roman" panose="02020603050405020304" pitchFamily="18" charset="0"/>
              </a:rPr>
              <a:t> Spend with Digital Device</a:t>
            </a:r>
            <a:endParaRPr lang="en-US" sz="2000"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0070C0"/>
              </a:solidFill>
              <a:ln>
                <a:solidFill>
                  <a:srgbClr val="0070C0"/>
                </a:solidFill>
              </a:ln>
              <a:effectLst/>
            </c:spPr>
            <c:extLst>
              <c:ext xmlns:c16="http://schemas.microsoft.com/office/drawing/2014/chart" uri="{C3380CC4-5D6E-409C-BE32-E72D297353CC}">
                <c16:uniqueId val="{00000003-47F2-B54D-984C-6FCCE9441683}"/>
              </c:ext>
            </c:extLst>
          </c:dPt>
          <c:dPt>
            <c:idx val="1"/>
            <c:invertIfNegative val="0"/>
            <c:bubble3D val="0"/>
            <c:spPr>
              <a:solidFill>
                <a:srgbClr val="0070C0"/>
              </a:solidFill>
              <a:ln>
                <a:solidFill>
                  <a:srgbClr val="0070C0"/>
                </a:solidFill>
              </a:ln>
              <a:effectLst/>
            </c:spPr>
            <c:extLst>
              <c:ext xmlns:c16="http://schemas.microsoft.com/office/drawing/2014/chart" uri="{C3380CC4-5D6E-409C-BE32-E72D297353CC}">
                <c16:uniqueId val="{00000004-47F2-B54D-984C-6FCCE9441683}"/>
              </c:ext>
            </c:extLst>
          </c:dPt>
          <c:dPt>
            <c:idx val="2"/>
            <c:invertIfNegative val="0"/>
            <c:bubble3D val="0"/>
            <c:spPr>
              <a:solidFill>
                <a:srgbClr val="0070C0"/>
              </a:solidFill>
              <a:ln>
                <a:solidFill>
                  <a:srgbClr val="0070C0"/>
                </a:solidFill>
              </a:ln>
              <a:effectLst/>
            </c:spPr>
            <c:extLst>
              <c:ext xmlns:c16="http://schemas.microsoft.com/office/drawing/2014/chart" uri="{C3380CC4-5D6E-409C-BE32-E72D297353CC}">
                <c16:uniqueId val="{00000005-47F2-B54D-984C-6FCCE9441683}"/>
              </c:ext>
            </c:extLst>
          </c:dPt>
          <c:cat>
            <c:strRef>
              <c:f>Sheet1!$A$2:$A$4</c:f>
              <c:strCache>
                <c:ptCount val="3"/>
                <c:pt idx="0">
                  <c:v>1 - 3 hours</c:v>
                </c:pt>
                <c:pt idx="1">
                  <c:v>3 - 5 hours</c:v>
                </c:pt>
                <c:pt idx="2">
                  <c:v>&gt;5 hours</c:v>
                </c:pt>
              </c:strCache>
            </c:strRef>
          </c:cat>
          <c:val>
            <c:numRef>
              <c:f>Sheet1!$B$2:$B$4</c:f>
              <c:numCache>
                <c:formatCode>0.00%</c:formatCode>
                <c:ptCount val="3"/>
                <c:pt idx="0">
                  <c:v>9.2999999999999999E-2</c:v>
                </c:pt>
                <c:pt idx="1">
                  <c:v>0.39800000000000002</c:v>
                </c:pt>
                <c:pt idx="2">
                  <c:v>0.50600000000000001</c:v>
                </c:pt>
              </c:numCache>
            </c:numRef>
          </c:val>
          <c:extLst>
            <c:ext xmlns:c16="http://schemas.microsoft.com/office/drawing/2014/chart" uri="{C3380CC4-5D6E-409C-BE32-E72D297353CC}">
              <c16:uniqueId val="{00000000-47F2-B54D-984C-6FCCE9441683}"/>
            </c:ext>
          </c:extLst>
        </c:ser>
        <c:dLbls>
          <c:showLegendKey val="0"/>
          <c:showVal val="0"/>
          <c:showCatName val="0"/>
          <c:showSerName val="0"/>
          <c:showPercent val="0"/>
          <c:showBubbleSize val="0"/>
        </c:dLbls>
        <c:gapWidth val="0"/>
        <c:overlap val="100"/>
        <c:axId val="988449488"/>
        <c:axId val="988235648"/>
      </c:barChart>
      <c:catAx>
        <c:axId val="98844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crossAx val="988235648"/>
        <c:crosses val="autoZero"/>
        <c:auto val="1"/>
        <c:lblAlgn val="ctr"/>
        <c:lblOffset val="100"/>
        <c:noMultiLvlLbl val="0"/>
      </c:catAx>
      <c:valAx>
        <c:axId val="9882356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crossAx val="988449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1" dirty="0">
                <a:latin typeface="Times New Roman" panose="02020603050405020304" pitchFamily="18" charset="0"/>
                <a:cs typeface="Times New Roman" panose="02020603050405020304" pitchFamily="18" charset="0"/>
              </a:rPr>
              <a:t>Outdoor Activities in Weekend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D"/>
        </a:p>
      </c:txPr>
    </c:title>
    <c:autoTitleDeleted val="0"/>
    <c:plotArea>
      <c:layout/>
      <c:barChart>
        <c:barDir val="col"/>
        <c:grouping val="stacked"/>
        <c:varyColors val="0"/>
        <c:ser>
          <c:idx val="0"/>
          <c:order val="0"/>
          <c:tx>
            <c:strRef>
              <c:f>Sheet1!$B$1</c:f>
              <c:strCache>
                <c:ptCount val="1"/>
                <c:pt idx="0">
                  <c:v>Outdoor Activities in Weekend</c:v>
                </c:pt>
              </c:strCache>
            </c:strRef>
          </c:tx>
          <c:spPr>
            <a:solidFill>
              <a:srgbClr val="00B0F0"/>
            </a:solidFill>
            <a:ln>
              <a:solidFill>
                <a:srgbClr val="00B0F0"/>
              </a:solidFill>
            </a:ln>
            <a:effectLst/>
          </c:spPr>
          <c:invertIfNegative val="0"/>
          <c:cat>
            <c:strRef>
              <c:f>Sheet1!$A$2:$A$5</c:f>
              <c:strCache>
                <c:ptCount val="4"/>
                <c:pt idx="0">
                  <c:v>Below 4 hours</c:v>
                </c:pt>
                <c:pt idx="1">
                  <c:v>4 - 8 hours</c:v>
                </c:pt>
                <c:pt idx="2">
                  <c:v>8 - 12 hours</c:v>
                </c:pt>
                <c:pt idx="3">
                  <c:v>12 hours or More</c:v>
                </c:pt>
              </c:strCache>
            </c:strRef>
          </c:cat>
          <c:val>
            <c:numRef>
              <c:f>Sheet1!$B$2:$B$5</c:f>
              <c:numCache>
                <c:formatCode>0.00%</c:formatCode>
                <c:ptCount val="4"/>
                <c:pt idx="0" formatCode="0%">
                  <c:v>0.5</c:v>
                </c:pt>
                <c:pt idx="1">
                  <c:v>0.35299999999999998</c:v>
                </c:pt>
                <c:pt idx="2">
                  <c:v>0.10199999999999999</c:v>
                </c:pt>
                <c:pt idx="3">
                  <c:v>4.4999999999999998E-2</c:v>
                </c:pt>
              </c:numCache>
            </c:numRef>
          </c:val>
          <c:extLst>
            <c:ext xmlns:c16="http://schemas.microsoft.com/office/drawing/2014/chart" uri="{C3380CC4-5D6E-409C-BE32-E72D297353CC}">
              <c16:uniqueId val="{00000000-C84B-984D-B078-02AD5824CD75}"/>
            </c:ext>
          </c:extLst>
        </c:ser>
        <c:dLbls>
          <c:showLegendKey val="0"/>
          <c:showVal val="0"/>
          <c:showCatName val="0"/>
          <c:showSerName val="0"/>
          <c:showPercent val="0"/>
          <c:showBubbleSize val="0"/>
        </c:dLbls>
        <c:gapWidth val="0"/>
        <c:overlap val="100"/>
        <c:axId val="1071957440"/>
        <c:axId val="1071959712"/>
      </c:barChart>
      <c:catAx>
        <c:axId val="107195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crossAx val="1071959712"/>
        <c:crosses val="autoZero"/>
        <c:auto val="1"/>
        <c:lblAlgn val="ctr"/>
        <c:lblOffset val="100"/>
        <c:noMultiLvlLbl val="0"/>
      </c:catAx>
      <c:valAx>
        <c:axId val="10719597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crossAx val="107195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B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2E7C9-C0C3-4D62-98A5-EF0E0F17955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23027469-395F-4D27-BA95-146049AC7B73}">
      <dgm:prSet phldrT="[Text]"/>
      <dgm:spPr>
        <a:solidFill>
          <a:srgbClr val="0070C0"/>
        </a:solidFill>
      </dgm:spPr>
      <dgm:t>
        <a:bodyPr/>
        <a:lstStyle/>
        <a:p>
          <a:r>
            <a:rPr lang="en-US" dirty="0">
              <a:solidFill>
                <a:schemeClr val="bg1"/>
              </a:solidFill>
              <a:latin typeface="Times New Roman" panose="02020603050405020304" pitchFamily="18" charset="0"/>
              <a:cs typeface="Times New Roman" panose="02020603050405020304" pitchFamily="18" charset="0"/>
            </a:rPr>
            <a:t>R v4.3.1</a:t>
          </a:r>
        </a:p>
      </dgm:t>
    </dgm:pt>
    <dgm:pt modelId="{2911884A-18F3-4FF9-B931-A409D97F3D38}" type="parTrans" cxnId="{DC67AEB4-D129-461D-9B6B-299858B454DD}">
      <dgm:prSet/>
      <dgm:spPr/>
      <dgm:t>
        <a:bodyPr/>
        <a:lstStyle/>
        <a:p>
          <a:endParaRPr lang="en-US"/>
        </a:p>
      </dgm:t>
    </dgm:pt>
    <dgm:pt modelId="{5E8A1E4B-4232-4404-B05C-9D61B1AE8EF9}" type="sibTrans" cxnId="{DC67AEB4-D129-461D-9B6B-299858B454DD}">
      <dgm:prSet/>
      <dgm:spPr/>
      <dgm:t>
        <a:bodyPr/>
        <a:lstStyle/>
        <a:p>
          <a:endParaRPr lang="en-US"/>
        </a:p>
      </dgm:t>
    </dgm:pt>
    <dgm:pt modelId="{1D059042-C145-4839-8EC2-91893CF0A48E}">
      <dgm:prSet phldrT="[Text]"/>
      <dgm:spPr>
        <a:solidFill>
          <a:srgbClr val="002060"/>
        </a:solidFill>
      </dgm:spPr>
      <dgm:t>
        <a:bodyPr/>
        <a:lstStyle/>
        <a:p>
          <a:r>
            <a:rPr lang="en-US" dirty="0">
              <a:solidFill>
                <a:schemeClr val="bg1"/>
              </a:solidFill>
              <a:latin typeface="Times New Roman" panose="02020603050405020304" pitchFamily="18" charset="0"/>
              <a:cs typeface="Times New Roman" panose="02020603050405020304" pitchFamily="18" charset="0"/>
            </a:rPr>
            <a:t>Summarize</a:t>
          </a:r>
        </a:p>
      </dgm:t>
    </dgm:pt>
    <dgm:pt modelId="{F72BBEE2-7FCF-4763-A93D-AEBAA4C60C7F}" type="parTrans" cxnId="{199C7AC0-BC6B-4D0E-8F28-E61AFFB6FC25}">
      <dgm:prSet/>
      <dgm:spPr>
        <a:ln>
          <a:solidFill>
            <a:schemeClr val="tx1"/>
          </a:solidFill>
        </a:ln>
      </dgm:spPr>
      <dgm:t>
        <a:bodyPr/>
        <a:lstStyle/>
        <a:p>
          <a:endParaRPr lang="en-US"/>
        </a:p>
      </dgm:t>
    </dgm:pt>
    <dgm:pt modelId="{759425E4-B2BD-48FB-9AD8-A5FB93E70FCD}" type="sibTrans" cxnId="{199C7AC0-BC6B-4D0E-8F28-E61AFFB6FC25}">
      <dgm:prSet/>
      <dgm:spPr/>
      <dgm:t>
        <a:bodyPr/>
        <a:lstStyle/>
        <a:p>
          <a:endParaRPr lang="en-US"/>
        </a:p>
      </dgm:t>
    </dgm:pt>
    <dgm:pt modelId="{5A5571A5-C5A9-4CFC-8543-2B4AFC0B17DC}">
      <dgm:prSet phldrT="[Text]"/>
      <dgm:spPr>
        <a:solidFill>
          <a:srgbClr val="002060"/>
        </a:solidFill>
      </dgm:spPr>
      <dgm:t>
        <a:bodyPr/>
        <a:lstStyle/>
        <a:p>
          <a:r>
            <a:rPr lang="en-US" dirty="0">
              <a:solidFill>
                <a:schemeClr val="bg1"/>
              </a:solidFill>
              <a:latin typeface="Times New Roman" panose="02020603050405020304" pitchFamily="18" charset="0"/>
              <a:cs typeface="Times New Roman" panose="02020603050405020304" pitchFamily="18" charset="0"/>
            </a:rPr>
            <a:t>Frequency table </a:t>
          </a:r>
        </a:p>
      </dgm:t>
    </dgm:pt>
    <dgm:pt modelId="{C40148CE-B039-4DAB-8EDF-3000B5AD5637}" type="parTrans" cxnId="{669CEA09-68A9-48F4-8254-8AB592B028ED}">
      <dgm:prSet/>
      <dgm:spPr/>
      <dgm:t>
        <a:bodyPr/>
        <a:lstStyle/>
        <a:p>
          <a:endParaRPr lang="en-US"/>
        </a:p>
      </dgm:t>
    </dgm:pt>
    <dgm:pt modelId="{877646E0-78E5-4F26-B92E-A943653D0D1D}" type="sibTrans" cxnId="{669CEA09-68A9-48F4-8254-8AB592B028ED}">
      <dgm:prSet/>
      <dgm:spPr/>
      <dgm:t>
        <a:bodyPr/>
        <a:lstStyle/>
        <a:p>
          <a:endParaRPr lang="en-US"/>
        </a:p>
      </dgm:t>
    </dgm:pt>
    <dgm:pt modelId="{10BC675D-13F2-46AF-83A6-3F8399B164D1}">
      <dgm:prSet phldrT="[Text]"/>
      <dgm:spPr>
        <a:solidFill>
          <a:srgbClr val="002060"/>
        </a:solidFill>
      </dgm:spPr>
      <dgm:t>
        <a:bodyPr/>
        <a:lstStyle/>
        <a:p>
          <a:r>
            <a:rPr lang="en-US" dirty="0">
              <a:solidFill>
                <a:schemeClr val="bg1"/>
              </a:solidFill>
              <a:latin typeface="Times New Roman" panose="02020603050405020304" pitchFamily="18" charset="0"/>
              <a:cs typeface="Times New Roman" panose="02020603050405020304" pitchFamily="18" charset="0"/>
            </a:rPr>
            <a:t>Analyze</a:t>
          </a:r>
        </a:p>
      </dgm:t>
    </dgm:pt>
    <dgm:pt modelId="{E6DF5342-53D4-4A5B-947C-DB483D256D34}" type="parTrans" cxnId="{7F97A680-C9C6-49B6-9BED-AEFCA380A412}">
      <dgm:prSet/>
      <dgm:spPr>
        <a:ln>
          <a:solidFill>
            <a:schemeClr val="tx1"/>
          </a:solidFill>
        </a:ln>
      </dgm:spPr>
      <dgm:t>
        <a:bodyPr/>
        <a:lstStyle/>
        <a:p>
          <a:endParaRPr lang="en-US"/>
        </a:p>
      </dgm:t>
    </dgm:pt>
    <dgm:pt modelId="{EF1D43DA-45F0-4A5E-A534-8CE79E48C846}" type="sibTrans" cxnId="{7F97A680-C9C6-49B6-9BED-AEFCA380A412}">
      <dgm:prSet/>
      <dgm:spPr/>
      <dgm:t>
        <a:bodyPr/>
        <a:lstStyle/>
        <a:p>
          <a:endParaRPr lang="en-US"/>
        </a:p>
      </dgm:t>
    </dgm:pt>
    <dgm:pt modelId="{85AF6218-D0F1-4667-BA78-3599E9869306}">
      <dgm:prSet phldrT="[Text]"/>
      <dgm:spPr>
        <a:solidFill>
          <a:srgbClr val="002060"/>
        </a:solidFill>
      </dgm:spPr>
      <dgm:t>
        <a:bodyPr/>
        <a:lstStyle/>
        <a:p>
          <a:r>
            <a:rPr lang="en-US" dirty="0">
              <a:solidFill>
                <a:schemeClr val="bg1"/>
              </a:solidFill>
              <a:latin typeface="Times New Roman" panose="02020603050405020304" pitchFamily="18" charset="0"/>
              <a:cs typeface="Times New Roman" panose="02020603050405020304" pitchFamily="18" charset="0"/>
            </a:rPr>
            <a:t>Logistic Regression</a:t>
          </a:r>
        </a:p>
      </dgm:t>
    </dgm:pt>
    <dgm:pt modelId="{2423AA98-61C6-4B11-B14A-51A3A4F36623}" type="parTrans" cxnId="{9D57E70E-93B8-4F88-AC96-94B98FE5AC77}">
      <dgm:prSet/>
      <dgm:spPr/>
      <dgm:t>
        <a:bodyPr/>
        <a:lstStyle/>
        <a:p>
          <a:endParaRPr lang="en-US"/>
        </a:p>
      </dgm:t>
    </dgm:pt>
    <dgm:pt modelId="{0B0DF107-D5A2-4900-9CE2-6F1B92DE23A9}" type="sibTrans" cxnId="{9D57E70E-93B8-4F88-AC96-94B98FE5AC77}">
      <dgm:prSet/>
      <dgm:spPr/>
      <dgm:t>
        <a:bodyPr/>
        <a:lstStyle/>
        <a:p>
          <a:endParaRPr lang="en-US"/>
        </a:p>
      </dgm:t>
    </dgm:pt>
    <dgm:pt modelId="{6B12B154-407B-49E4-A683-FB6362A97AE1}">
      <dgm:prSet/>
      <dgm:spPr>
        <a:solidFill>
          <a:srgbClr val="002060"/>
        </a:solidFill>
      </dgm:spPr>
      <dgm:t>
        <a:bodyPr/>
        <a:lstStyle/>
        <a:p>
          <a:r>
            <a:rPr lang="en-US" dirty="0">
              <a:solidFill>
                <a:schemeClr val="bg1"/>
              </a:solidFill>
              <a:latin typeface="Times New Roman" panose="02020603050405020304" pitchFamily="18" charset="0"/>
              <a:cs typeface="Times New Roman" panose="02020603050405020304" pitchFamily="18" charset="0"/>
            </a:rPr>
            <a:t>Crude Odds ratio</a:t>
          </a:r>
        </a:p>
      </dgm:t>
    </dgm:pt>
    <dgm:pt modelId="{7A0F5A7D-06D5-4832-8329-C61DF1C2D2B8}" type="parTrans" cxnId="{64132B1B-1274-4BBC-9F4E-84EE4E0EEA4F}">
      <dgm:prSet/>
      <dgm:spPr>
        <a:solidFill>
          <a:srgbClr val="002060"/>
        </a:solidFill>
        <a:ln>
          <a:solidFill>
            <a:schemeClr val="tx1"/>
          </a:solidFill>
        </a:ln>
      </dgm:spPr>
      <dgm:t>
        <a:bodyPr/>
        <a:lstStyle/>
        <a:p>
          <a:endParaRPr lang="en-US"/>
        </a:p>
      </dgm:t>
    </dgm:pt>
    <dgm:pt modelId="{53B765FC-A645-46BC-B00F-2F31A219F7BA}" type="sibTrans" cxnId="{64132B1B-1274-4BBC-9F4E-84EE4E0EEA4F}">
      <dgm:prSet/>
      <dgm:spPr/>
      <dgm:t>
        <a:bodyPr/>
        <a:lstStyle/>
        <a:p>
          <a:endParaRPr lang="en-US"/>
        </a:p>
      </dgm:t>
    </dgm:pt>
    <dgm:pt modelId="{265FF775-29D8-437F-9DD7-FA8419CB0187}">
      <dgm:prSet/>
      <dgm:spPr>
        <a:solidFill>
          <a:srgbClr val="002060"/>
        </a:solidFill>
      </dgm:spPr>
      <dgm:t>
        <a:bodyPr/>
        <a:lstStyle/>
        <a:p>
          <a:r>
            <a:rPr lang="en-US" dirty="0">
              <a:solidFill>
                <a:schemeClr val="bg1"/>
              </a:solidFill>
              <a:latin typeface="Times New Roman" panose="02020603050405020304" pitchFamily="18" charset="0"/>
              <a:cs typeface="Times New Roman" panose="02020603050405020304" pitchFamily="18" charset="0"/>
            </a:rPr>
            <a:t>Adjusted Odds ratio</a:t>
          </a:r>
        </a:p>
      </dgm:t>
    </dgm:pt>
    <dgm:pt modelId="{303D08DE-1F8B-4ED3-8830-A8B2E88D52C3}" type="parTrans" cxnId="{4A5780B7-5EE0-4099-AE85-480519817E2A}">
      <dgm:prSet/>
      <dgm:spPr>
        <a:ln>
          <a:solidFill>
            <a:schemeClr val="tx1"/>
          </a:solidFill>
        </a:ln>
      </dgm:spPr>
      <dgm:t>
        <a:bodyPr/>
        <a:lstStyle/>
        <a:p>
          <a:endParaRPr lang="en-US"/>
        </a:p>
      </dgm:t>
    </dgm:pt>
    <dgm:pt modelId="{5CDF299D-CEF2-4680-B92A-DDF07580A6C9}" type="sibTrans" cxnId="{4A5780B7-5EE0-4099-AE85-480519817E2A}">
      <dgm:prSet/>
      <dgm:spPr/>
      <dgm:t>
        <a:bodyPr/>
        <a:lstStyle/>
        <a:p>
          <a:endParaRPr lang="en-US"/>
        </a:p>
      </dgm:t>
    </dgm:pt>
    <dgm:pt modelId="{A71DDCF3-48E9-408A-B0F8-79457FD6906F}" type="pres">
      <dgm:prSet presAssocID="{3D82E7C9-C0C3-4D62-98A5-EF0E0F17955F}" presName="Name0" presStyleCnt="0">
        <dgm:presLayoutVars>
          <dgm:chPref val="1"/>
          <dgm:dir/>
          <dgm:animOne val="branch"/>
          <dgm:animLvl val="lvl"/>
          <dgm:resizeHandles val="exact"/>
        </dgm:presLayoutVars>
      </dgm:prSet>
      <dgm:spPr/>
    </dgm:pt>
    <dgm:pt modelId="{49F474EF-3FCB-493E-8132-503142C9B13B}" type="pres">
      <dgm:prSet presAssocID="{23027469-395F-4D27-BA95-146049AC7B73}" presName="root1" presStyleCnt="0"/>
      <dgm:spPr/>
    </dgm:pt>
    <dgm:pt modelId="{9399503E-4607-46A2-BD48-ECE30476C4CD}" type="pres">
      <dgm:prSet presAssocID="{23027469-395F-4D27-BA95-146049AC7B73}" presName="LevelOneTextNode" presStyleLbl="node0" presStyleIdx="0" presStyleCnt="1" custScaleY="94351">
        <dgm:presLayoutVars>
          <dgm:chPref val="3"/>
        </dgm:presLayoutVars>
      </dgm:prSet>
      <dgm:spPr/>
    </dgm:pt>
    <dgm:pt modelId="{D63D24C6-71CB-4F6C-9E7F-727CAA5AB8CF}" type="pres">
      <dgm:prSet presAssocID="{23027469-395F-4D27-BA95-146049AC7B73}" presName="level2hierChild" presStyleCnt="0"/>
      <dgm:spPr/>
    </dgm:pt>
    <dgm:pt modelId="{296BA2E0-3B42-4B96-BF98-E603B75D02AA}" type="pres">
      <dgm:prSet presAssocID="{F72BBEE2-7FCF-4763-A93D-AEBAA4C60C7F}" presName="conn2-1" presStyleLbl="parChTrans1D2" presStyleIdx="0" presStyleCnt="2"/>
      <dgm:spPr/>
    </dgm:pt>
    <dgm:pt modelId="{ED050015-9539-4D80-9531-687330B0B7D4}" type="pres">
      <dgm:prSet presAssocID="{F72BBEE2-7FCF-4763-A93D-AEBAA4C60C7F}" presName="connTx" presStyleLbl="parChTrans1D2" presStyleIdx="0" presStyleCnt="2"/>
      <dgm:spPr/>
    </dgm:pt>
    <dgm:pt modelId="{673956B0-01D4-4A7C-9DEF-55BC19AB1F5F}" type="pres">
      <dgm:prSet presAssocID="{1D059042-C145-4839-8EC2-91893CF0A48E}" presName="root2" presStyleCnt="0"/>
      <dgm:spPr/>
    </dgm:pt>
    <dgm:pt modelId="{68FD4FE5-B653-45A2-9DB1-6536A9BF3990}" type="pres">
      <dgm:prSet presAssocID="{1D059042-C145-4839-8EC2-91893CF0A48E}" presName="LevelTwoTextNode" presStyleLbl="node2" presStyleIdx="0" presStyleCnt="2" custScaleY="131130">
        <dgm:presLayoutVars>
          <dgm:chPref val="3"/>
        </dgm:presLayoutVars>
      </dgm:prSet>
      <dgm:spPr/>
    </dgm:pt>
    <dgm:pt modelId="{8CFA7D37-F21D-42A5-B0E5-6AEBD8C15D03}" type="pres">
      <dgm:prSet presAssocID="{1D059042-C145-4839-8EC2-91893CF0A48E}" presName="level3hierChild" presStyleCnt="0"/>
      <dgm:spPr/>
    </dgm:pt>
    <dgm:pt modelId="{FBA32372-C3FC-4ED7-B632-B31E5B17559E}" type="pres">
      <dgm:prSet presAssocID="{C40148CE-B039-4DAB-8EDF-3000B5AD5637}" presName="conn2-1" presStyleLbl="parChTrans1D3" presStyleIdx="0" presStyleCnt="2"/>
      <dgm:spPr/>
    </dgm:pt>
    <dgm:pt modelId="{BB1CBCB9-FBC2-4A44-ABFB-0CFF26646C2C}" type="pres">
      <dgm:prSet presAssocID="{C40148CE-B039-4DAB-8EDF-3000B5AD5637}" presName="connTx" presStyleLbl="parChTrans1D3" presStyleIdx="0" presStyleCnt="2"/>
      <dgm:spPr/>
    </dgm:pt>
    <dgm:pt modelId="{207DE74D-0CAE-4004-A33A-8D28220F41BF}" type="pres">
      <dgm:prSet presAssocID="{5A5571A5-C5A9-4CFC-8543-2B4AFC0B17DC}" presName="root2" presStyleCnt="0"/>
      <dgm:spPr/>
    </dgm:pt>
    <dgm:pt modelId="{91E02EC2-2642-4121-B595-C5828DC94401}" type="pres">
      <dgm:prSet presAssocID="{5A5571A5-C5A9-4CFC-8543-2B4AFC0B17DC}" presName="LevelTwoTextNode" presStyleLbl="node3" presStyleIdx="0" presStyleCnt="2" custScaleY="135226">
        <dgm:presLayoutVars>
          <dgm:chPref val="3"/>
        </dgm:presLayoutVars>
      </dgm:prSet>
      <dgm:spPr/>
    </dgm:pt>
    <dgm:pt modelId="{E0FB01D0-D7C1-4C0C-BE75-C2EAED59387E}" type="pres">
      <dgm:prSet presAssocID="{5A5571A5-C5A9-4CFC-8543-2B4AFC0B17DC}" presName="level3hierChild" presStyleCnt="0"/>
      <dgm:spPr/>
    </dgm:pt>
    <dgm:pt modelId="{0ABB2E61-4180-4B99-A28C-CC0AEC4FB4BE}" type="pres">
      <dgm:prSet presAssocID="{E6DF5342-53D4-4A5B-947C-DB483D256D34}" presName="conn2-1" presStyleLbl="parChTrans1D2" presStyleIdx="1" presStyleCnt="2"/>
      <dgm:spPr/>
    </dgm:pt>
    <dgm:pt modelId="{02F978CF-EF8F-4B5D-A1DF-FF5CF15E17DA}" type="pres">
      <dgm:prSet presAssocID="{E6DF5342-53D4-4A5B-947C-DB483D256D34}" presName="connTx" presStyleLbl="parChTrans1D2" presStyleIdx="1" presStyleCnt="2"/>
      <dgm:spPr/>
    </dgm:pt>
    <dgm:pt modelId="{525C5D65-EE5F-489D-8A7C-D0C2F8C2D070}" type="pres">
      <dgm:prSet presAssocID="{10BC675D-13F2-46AF-83A6-3F8399B164D1}" presName="root2" presStyleCnt="0"/>
      <dgm:spPr/>
    </dgm:pt>
    <dgm:pt modelId="{E7C62A33-4950-4949-A25C-1C6A8D67714E}" type="pres">
      <dgm:prSet presAssocID="{10BC675D-13F2-46AF-83A6-3F8399B164D1}" presName="LevelTwoTextNode" presStyleLbl="node2" presStyleIdx="1" presStyleCnt="2" custScaleY="144654">
        <dgm:presLayoutVars>
          <dgm:chPref val="3"/>
        </dgm:presLayoutVars>
      </dgm:prSet>
      <dgm:spPr/>
    </dgm:pt>
    <dgm:pt modelId="{A6A6CAAC-A893-4581-BEE0-345D46871979}" type="pres">
      <dgm:prSet presAssocID="{10BC675D-13F2-46AF-83A6-3F8399B164D1}" presName="level3hierChild" presStyleCnt="0"/>
      <dgm:spPr/>
    </dgm:pt>
    <dgm:pt modelId="{D77B154E-3334-4B05-A0B5-574296D18553}" type="pres">
      <dgm:prSet presAssocID="{2423AA98-61C6-4B11-B14A-51A3A4F36623}" presName="conn2-1" presStyleLbl="parChTrans1D3" presStyleIdx="1" presStyleCnt="2"/>
      <dgm:spPr/>
    </dgm:pt>
    <dgm:pt modelId="{13EAA538-952A-45A1-8207-41E00CF50643}" type="pres">
      <dgm:prSet presAssocID="{2423AA98-61C6-4B11-B14A-51A3A4F36623}" presName="connTx" presStyleLbl="parChTrans1D3" presStyleIdx="1" presStyleCnt="2"/>
      <dgm:spPr/>
    </dgm:pt>
    <dgm:pt modelId="{8EB01A0A-51EA-494B-B3A7-1614F22A9BE0}" type="pres">
      <dgm:prSet presAssocID="{85AF6218-D0F1-4667-BA78-3599E9869306}" presName="root2" presStyleCnt="0"/>
      <dgm:spPr/>
    </dgm:pt>
    <dgm:pt modelId="{A60E173D-8103-4958-91BD-8A214B88E2AC}" type="pres">
      <dgm:prSet presAssocID="{85AF6218-D0F1-4667-BA78-3599E9869306}" presName="LevelTwoTextNode" presStyleLbl="node3" presStyleIdx="1" presStyleCnt="2" custScaleY="154562">
        <dgm:presLayoutVars>
          <dgm:chPref val="3"/>
        </dgm:presLayoutVars>
      </dgm:prSet>
      <dgm:spPr/>
    </dgm:pt>
    <dgm:pt modelId="{D832E485-11B2-4BD7-9D98-EF15400CBACB}" type="pres">
      <dgm:prSet presAssocID="{85AF6218-D0F1-4667-BA78-3599E9869306}" presName="level3hierChild" presStyleCnt="0"/>
      <dgm:spPr/>
    </dgm:pt>
    <dgm:pt modelId="{516E1527-E69C-4AAE-9B60-E62FDA6D17EF}" type="pres">
      <dgm:prSet presAssocID="{7A0F5A7D-06D5-4832-8329-C61DF1C2D2B8}" presName="conn2-1" presStyleLbl="parChTrans1D4" presStyleIdx="0" presStyleCnt="2"/>
      <dgm:spPr/>
    </dgm:pt>
    <dgm:pt modelId="{746E4DC8-6A23-4DD4-825A-64A0A6C27C7E}" type="pres">
      <dgm:prSet presAssocID="{7A0F5A7D-06D5-4832-8329-C61DF1C2D2B8}" presName="connTx" presStyleLbl="parChTrans1D4" presStyleIdx="0" presStyleCnt="2"/>
      <dgm:spPr/>
    </dgm:pt>
    <dgm:pt modelId="{F6C21A26-536C-4BE3-B7FD-15165E6CBD0D}" type="pres">
      <dgm:prSet presAssocID="{6B12B154-407B-49E4-A683-FB6362A97AE1}" presName="root2" presStyleCnt="0"/>
      <dgm:spPr/>
    </dgm:pt>
    <dgm:pt modelId="{BE326FB0-D6C7-4F0B-AD07-836506DE0A3A}" type="pres">
      <dgm:prSet presAssocID="{6B12B154-407B-49E4-A683-FB6362A97AE1}" presName="LevelTwoTextNode" presStyleLbl="node4" presStyleIdx="0" presStyleCnt="2" custScaleY="125738">
        <dgm:presLayoutVars>
          <dgm:chPref val="3"/>
        </dgm:presLayoutVars>
      </dgm:prSet>
      <dgm:spPr/>
    </dgm:pt>
    <dgm:pt modelId="{799C9C73-CE7F-49FB-9DE5-EDB63C2DE7D7}" type="pres">
      <dgm:prSet presAssocID="{6B12B154-407B-49E4-A683-FB6362A97AE1}" presName="level3hierChild" presStyleCnt="0"/>
      <dgm:spPr/>
    </dgm:pt>
    <dgm:pt modelId="{370C2AC1-4BF2-4F51-9734-BA935C1C6EE1}" type="pres">
      <dgm:prSet presAssocID="{303D08DE-1F8B-4ED3-8830-A8B2E88D52C3}" presName="conn2-1" presStyleLbl="parChTrans1D4" presStyleIdx="1" presStyleCnt="2"/>
      <dgm:spPr/>
    </dgm:pt>
    <dgm:pt modelId="{146CB8A4-D399-43FD-A625-72E27BE5A622}" type="pres">
      <dgm:prSet presAssocID="{303D08DE-1F8B-4ED3-8830-A8B2E88D52C3}" presName="connTx" presStyleLbl="parChTrans1D4" presStyleIdx="1" presStyleCnt="2"/>
      <dgm:spPr/>
    </dgm:pt>
    <dgm:pt modelId="{261786DE-D7A0-42D6-96ED-6AFB197B0241}" type="pres">
      <dgm:prSet presAssocID="{265FF775-29D8-437F-9DD7-FA8419CB0187}" presName="root2" presStyleCnt="0"/>
      <dgm:spPr/>
    </dgm:pt>
    <dgm:pt modelId="{E3CD3D71-477B-409B-BED5-41A891FE4EA9}" type="pres">
      <dgm:prSet presAssocID="{265FF775-29D8-437F-9DD7-FA8419CB0187}" presName="LevelTwoTextNode" presStyleLbl="node4" presStyleIdx="1" presStyleCnt="2" custScaleY="122953">
        <dgm:presLayoutVars>
          <dgm:chPref val="3"/>
        </dgm:presLayoutVars>
      </dgm:prSet>
      <dgm:spPr/>
    </dgm:pt>
    <dgm:pt modelId="{8C0D14DF-E578-4D9A-B26A-D0A19F804B56}" type="pres">
      <dgm:prSet presAssocID="{265FF775-29D8-437F-9DD7-FA8419CB0187}" presName="level3hierChild" presStyleCnt="0"/>
      <dgm:spPr/>
    </dgm:pt>
  </dgm:ptLst>
  <dgm:cxnLst>
    <dgm:cxn modelId="{A451AA00-9851-42E8-9359-F76A086A696D}" type="presOf" srcId="{E6DF5342-53D4-4A5B-947C-DB483D256D34}" destId="{0ABB2E61-4180-4B99-A28C-CC0AEC4FB4BE}" srcOrd="0" destOrd="0" presId="urn:microsoft.com/office/officeart/2008/layout/HorizontalMultiLevelHierarchy"/>
    <dgm:cxn modelId="{B5F37903-7927-4F4D-A340-D13E5F120E8D}" type="presOf" srcId="{F72BBEE2-7FCF-4763-A93D-AEBAA4C60C7F}" destId="{ED050015-9539-4D80-9531-687330B0B7D4}" srcOrd="1" destOrd="0" presId="urn:microsoft.com/office/officeart/2008/layout/HorizontalMultiLevelHierarchy"/>
    <dgm:cxn modelId="{25472707-A99F-4CA5-B869-4BCF1856C4A7}" type="presOf" srcId="{265FF775-29D8-437F-9DD7-FA8419CB0187}" destId="{E3CD3D71-477B-409B-BED5-41A891FE4EA9}" srcOrd="0" destOrd="0" presId="urn:microsoft.com/office/officeart/2008/layout/HorizontalMultiLevelHierarchy"/>
    <dgm:cxn modelId="{669CEA09-68A9-48F4-8254-8AB592B028ED}" srcId="{1D059042-C145-4839-8EC2-91893CF0A48E}" destId="{5A5571A5-C5A9-4CFC-8543-2B4AFC0B17DC}" srcOrd="0" destOrd="0" parTransId="{C40148CE-B039-4DAB-8EDF-3000B5AD5637}" sibTransId="{877646E0-78E5-4F26-B92E-A943653D0D1D}"/>
    <dgm:cxn modelId="{9D57E70E-93B8-4F88-AC96-94B98FE5AC77}" srcId="{10BC675D-13F2-46AF-83A6-3F8399B164D1}" destId="{85AF6218-D0F1-4667-BA78-3599E9869306}" srcOrd="0" destOrd="0" parTransId="{2423AA98-61C6-4B11-B14A-51A3A4F36623}" sibTransId="{0B0DF107-D5A2-4900-9CE2-6F1B92DE23A9}"/>
    <dgm:cxn modelId="{64132B1B-1274-4BBC-9F4E-84EE4E0EEA4F}" srcId="{85AF6218-D0F1-4667-BA78-3599E9869306}" destId="{6B12B154-407B-49E4-A683-FB6362A97AE1}" srcOrd="0" destOrd="0" parTransId="{7A0F5A7D-06D5-4832-8329-C61DF1C2D2B8}" sibTransId="{53B765FC-A645-46BC-B00F-2F31A219F7BA}"/>
    <dgm:cxn modelId="{20BF9E27-8A2E-42C8-9875-8422DA9F6254}" type="presOf" srcId="{85AF6218-D0F1-4667-BA78-3599E9869306}" destId="{A60E173D-8103-4958-91BD-8A214B88E2AC}" srcOrd="0" destOrd="0" presId="urn:microsoft.com/office/officeart/2008/layout/HorizontalMultiLevelHierarchy"/>
    <dgm:cxn modelId="{B8AE622F-174F-486F-A1D5-EB2ED605D92C}" type="presOf" srcId="{6B12B154-407B-49E4-A683-FB6362A97AE1}" destId="{BE326FB0-D6C7-4F0B-AD07-836506DE0A3A}" srcOrd="0" destOrd="0" presId="urn:microsoft.com/office/officeart/2008/layout/HorizontalMultiLevelHierarchy"/>
    <dgm:cxn modelId="{470A3851-DDCC-4D08-ACB5-366665DB5ACE}" type="presOf" srcId="{5A5571A5-C5A9-4CFC-8543-2B4AFC0B17DC}" destId="{91E02EC2-2642-4121-B595-C5828DC94401}" srcOrd="0" destOrd="0" presId="urn:microsoft.com/office/officeart/2008/layout/HorizontalMultiLevelHierarchy"/>
    <dgm:cxn modelId="{79C1D361-56FE-4B50-AA5B-A2E8D051A210}" type="presOf" srcId="{303D08DE-1F8B-4ED3-8830-A8B2E88D52C3}" destId="{370C2AC1-4BF2-4F51-9734-BA935C1C6EE1}" srcOrd="0" destOrd="0" presId="urn:microsoft.com/office/officeart/2008/layout/HorizontalMultiLevelHierarchy"/>
    <dgm:cxn modelId="{7F97A680-C9C6-49B6-9BED-AEFCA380A412}" srcId="{23027469-395F-4D27-BA95-146049AC7B73}" destId="{10BC675D-13F2-46AF-83A6-3F8399B164D1}" srcOrd="1" destOrd="0" parTransId="{E6DF5342-53D4-4A5B-947C-DB483D256D34}" sibTransId="{EF1D43DA-45F0-4A5E-A534-8CE79E48C846}"/>
    <dgm:cxn modelId="{AD27E581-2F71-4454-96AC-FFB2896A9827}" type="presOf" srcId="{2423AA98-61C6-4B11-B14A-51A3A4F36623}" destId="{13EAA538-952A-45A1-8207-41E00CF50643}" srcOrd="1" destOrd="0" presId="urn:microsoft.com/office/officeart/2008/layout/HorizontalMultiLevelHierarchy"/>
    <dgm:cxn modelId="{889DFD89-8D40-4F13-838B-666B71C19575}" type="presOf" srcId="{10BC675D-13F2-46AF-83A6-3F8399B164D1}" destId="{E7C62A33-4950-4949-A25C-1C6A8D67714E}" srcOrd="0" destOrd="0" presId="urn:microsoft.com/office/officeart/2008/layout/HorizontalMultiLevelHierarchy"/>
    <dgm:cxn modelId="{E46CD891-47A4-4286-BA5D-E8981B1AEC73}" type="presOf" srcId="{1D059042-C145-4839-8EC2-91893CF0A48E}" destId="{68FD4FE5-B653-45A2-9DB1-6536A9BF3990}" srcOrd="0" destOrd="0" presId="urn:microsoft.com/office/officeart/2008/layout/HorizontalMultiLevelHierarchy"/>
    <dgm:cxn modelId="{4722FB91-EA8F-43BF-873D-F1CA5B5DAFC6}" type="presOf" srcId="{C40148CE-B039-4DAB-8EDF-3000B5AD5637}" destId="{BB1CBCB9-FBC2-4A44-ABFB-0CFF26646C2C}" srcOrd="1" destOrd="0" presId="urn:microsoft.com/office/officeart/2008/layout/HorizontalMultiLevelHierarchy"/>
    <dgm:cxn modelId="{98473992-5CAB-458F-AD2D-3805D8597F04}" type="presOf" srcId="{7A0F5A7D-06D5-4832-8329-C61DF1C2D2B8}" destId="{746E4DC8-6A23-4DD4-825A-64A0A6C27C7E}" srcOrd="1" destOrd="0" presId="urn:microsoft.com/office/officeart/2008/layout/HorizontalMultiLevelHierarchy"/>
    <dgm:cxn modelId="{2E621A9B-B157-4281-BE20-3E2FB6E6C9F6}" type="presOf" srcId="{C40148CE-B039-4DAB-8EDF-3000B5AD5637}" destId="{FBA32372-C3FC-4ED7-B632-B31E5B17559E}" srcOrd="0" destOrd="0" presId="urn:microsoft.com/office/officeart/2008/layout/HorizontalMultiLevelHierarchy"/>
    <dgm:cxn modelId="{ED8BDF9F-3CF7-4A9D-9540-D64D658AF43C}" type="presOf" srcId="{7A0F5A7D-06D5-4832-8329-C61DF1C2D2B8}" destId="{516E1527-E69C-4AAE-9B60-E62FDA6D17EF}" srcOrd="0" destOrd="0" presId="urn:microsoft.com/office/officeart/2008/layout/HorizontalMultiLevelHierarchy"/>
    <dgm:cxn modelId="{4264C0A3-4A79-4248-977F-661F4D602B8D}" type="presOf" srcId="{F72BBEE2-7FCF-4763-A93D-AEBAA4C60C7F}" destId="{296BA2E0-3B42-4B96-BF98-E603B75D02AA}" srcOrd="0" destOrd="0" presId="urn:microsoft.com/office/officeart/2008/layout/HorizontalMultiLevelHierarchy"/>
    <dgm:cxn modelId="{21537FAE-1138-4528-8EB2-BF90AEBD66DF}" type="presOf" srcId="{303D08DE-1F8B-4ED3-8830-A8B2E88D52C3}" destId="{146CB8A4-D399-43FD-A625-72E27BE5A622}" srcOrd="1" destOrd="0" presId="urn:microsoft.com/office/officeart/2008/layout/HorizontalMultiLevelHierarchy"/>
    <dgm:cxn modelId="{B6144FB3-E9FC-4245-AC67-A9EDE32A1C2E}" type="presOf" srcId="{3D82E7C9-C0C3-4D62-98A5-EF0E0F17955F}" destId="{A71DDCF3-48E9-408A-B0F8-79457FD6906F}" srcOrd="0" destOrd="0" presId="urn:microsoft.com/office/officeart/2008/layout/HorizontalMultiLevelHierarchy"/>
    <dgm:cxn modelId="{DC67AEB4-D129-461D-9B6B-299858B454DD}" srcId="{3D82E7C9-C0C3-4D62-98A5-EF0E0F17955F}" destId="{23027469-395F-4D27-BA95-146049AC7B73}" srcOrd="0" destOrd="0" parTransId="{2911884A-18F3-4FF9-B931-A409D97F3D38}" sibTransId="{5E8A1E4B-4232-4404-B05C-9D61B1AE8EF9}"/>
    <dgm:cxn modelId="{4A5780B7-5EE0-4099-AE85-480519817E2A}" srcId="{85AF6218-D0F1-4667-BA78-3599E9869306}" destId="{265FF775-29D8-437F-9DD7-FA8419CB0187}" srcOrd="1" destOrd="0" parTransId="{303D08DE-1F8B-4ED3-8830-A8B2E88D52C3}" sibTransId="{5CDF299D-CEF2-4680-B92A-DDF07580A6C9}"/>
    <dgm:cxn modelId="{199C7AC0-BC6B-4D0E-8F28-E61AFFB6FC25}" srcId="{23027469-395F-4D27-BA95-146049AC7B73}" destId="{1D059042-C145-4839-8EC2-91893CF0A48E}" srcOrd="0" destOrd="0" parTransId="{F72BBEE2-7FCF-4763-A93D-AEBAA4C60C7F}" sibTransId="{759425E4-B2BD-48FB-9AD8-A5FB93E70FCD}"/>
    <dgm:cxn modelId="{C7F5E3D2-ACEE-4A62-BC34-214084158F29}" type="presOf" srcId="{23027469-395F-4D27-BA95-146049AC7B73}" destId="{9399503E-4607-46A2-BD48-ECE30476C4CD}" srcOrd="0" destOrd="0" presId="urn:microsoft.com/office/officeart/2008/layout/HorizontalMultiLevelHierarchy"/>
    <dgm:cxn modelId="{6EB068F6-7283-4D60-8282-4CAFD3FA953F}" type="presOf" srcId="{E6DF5342-53D4-4A5B-947C-DB483D256D34}" destId="{02F978CF-EF8F-4B5D-A1DF-FF5CF15E17DA}" srcOrd="1" destOrd="0" presId="urn:microsoft.com/office/officeart/2008/layout/HorizontalMultiLevelHierarchy"/>
    <dgm:cxn modelId="{09BFE3FC-06F0-401B-AA08-56A7869EA8C4}" type="presOf" srcId="{2423AA98-61C6-4B11-B14A-51A3A4F36623}" destId="{D77B154E-3334-4B05-A0B5-574296D18553}" srcOrd="0" destOrd="0" presId="urn:microsoft.com/office/officeart/2008/layout/HorizontalMultiLevelHierarchy"/>
    <dgm:cxn modelId="{7C0AD780-3834-41A1-B3EC-99871EF3EE1B}" type="presParOf" srcId="{A71DDCF3-48E9-408A-B0F8-79457FD6906F}" destId="{49F474EF-3FCB-493E-8132-503142C9B13B}" srcOrd="0" destOrd="0" presId="urn:microsoft.com/office/officeart/2008/layout/HorizontalMultiLevelHierarchy"/>
    <dgm:cxn modelId="{A2FCFE17-94D5-4492-AA23-3A3A1731DB1E}" type="presParOf" srcId="{49F474EF-3FCB-493E-8132-503142C9B13B}" destId="{9399503E-4607-46A2-BD48-ECE30476C4CD}" srcOrd="0" destOrd="0" presId="urn:microsoft.com/office/officeart/2008/layout/HorizontalMultiLevelHierarchy"/>
    <dgm:cxn modelId="{D7939A22-0CEA-4109-9E10-7427346C0765}" type="presParOf" srcId="{49F474EF-3FCB-493E-8132-503142C9B13B}" destId="{D63D24C6-71CB-4F6C-9E7F-727CAA5AB8CF}" srcOrd="1" destOrd="0" presId="urn:microsoft.com/office/officeart/2008/layout/HorizontalMultiLevelHierarchy"/>
    <dgm:cxn modelId="{447A4501-BF37-4BAE-A36C-DF8A9445A1AC}" type="presParOf" srcId="{D63D24C6-71CB-4F6C-9E7F-727CAA5AB8CF}" destId="{296BA2E0-3B42-4B96-BF98-E603B75D02AA}" srcOrd="0" destOrd="0" presId="urn:microsoft.com/office/officeart/2008/layout/HorizontalMultiLevelHierarchy"/>
    <dgm:cxn modelId="{1019BA55-92F3-46C2-8023-2E028549E223}" type="presParOf" srcId="{296BA2E0-3B42-4B96-BF98-E603B75D02AA}" destId="{ED050015-9539-4D80-9531-687330B0B7D4}" srcOrd="0" destOrd="0" presId="urn:microsoft.com/office/officeart/2008/layout/HorizontalMultiLevelHierarchy"/>
    <dgm:cxn modelId="{259B338B-35F7-4846-B12A-E68C3CC4A249}" type="presParOf" srcId="{D63D24C6-71CB-4F6C-9E7F-727CAA5AB8CF}" destId="{673956B0-01D4-4A7C-9DEF-55BC19AB1F5F}" srcOrd="1" destOrd="0" presId="urn:microsoft.com/office/officeart/2008/layout/HorizontalMultiLevelHierarchy"/>
    <dgm:cxn modelId="{81B22243-AB55-45D8-B439-562CE3BC19C8}" type="presParOf" srcId="{673956B0-01D4-4A7C-9DEF-55BC19AB1F5F}" destId="{68FD4FE5-B653-45A2-9DB1-6536A9BF3990}" srcOrd="0" destOrd="0" presId="urn:microsoft.com/office/officeart/2008/layout/HorizontalMultiLevelHierarchy"/>
    <dgm:cxn modelId="{A312CA95-F6D0-45CC-88CB-236B2C0C985E}" type="presParOf" srcId="{673956B0-01D4-4A7C-9DEF-55BC19AB1F5F}" destId="{8CFA7D37-F21D-42A5-B0E5-6AEBD8C15D03}" srcOrd="1" destOrd="0" presId="urn:microsoft.com/office/officeart/2008/layout/HorizontalMultiLevelHierarchy"/>
    <dgm:cxn modelId="{4B08346C-67E4-48CA-B308-E7FF877C4FA2}" type="presParOf" srcId="{8CFA7D37-F21D-42A5-B0E5-6AEBD8C15D03}" destId="{FBA32372-C3FC-4ED7-B632-B31E5B17559E}" srcOrd="0" destOrd="0" presId="urn:microsoft.com/office/officeart/2008/layout/HorizontalMultiLevelHierarchy"/>
    <dgm:cxn modelId="{3D7F3C01-8593-4264-81B4-93B443C8468F}" type="presParOf" srcId="{FBA32372-C3FC-4ED7-B632-B31E5B17559E}" destId="{BB1CBCB9-FBC2-4A44-ABFB-0CFF26646C2C}" srcOrd="0" destOrd="0" presId="urn:microsoft.com/office/officeart/2008/layout/HorizontalMultiLevelHierarchy"/>
    <dgm:cxn modelId="{B37E52C6-B03A-4D25-A923-7E50EA20EEBE}" type="presParOf" srcId="{8CFA7D37-F21D-42A5-B0E5-6AEBD8C15D03}" destId="{207DE74D-0CAE-4004-A33A-8D28220F41BF}" srcOrd="1" destOrd="0" presId="urn:microsoft.com/office/officeart/2008/layout/HorizontalMultiLevelHierarchy"/>
    <dgm:cxn modelId="{0D4B4F2E-9419-4F23-B828-E64CCB6CC4B7}" type="presParOf" srcId="{207DE74D-0CAE-4004-A33A-8D28220F41BF}" destId="{91E02EC2-2642-4121-B595-C5828DC94401}" srcOrd="0" destOrd="0" presId="urn:microsoft.com/office/officeart/2008/layout/HorizontalMultiLevelHierarchy"/>
    <dgm:cxn modelId="{69D184C3-9A65-4D4A-B8A2-29872924BEB7}" type="presParOf" srcId="{207DE74D-0CAE-4004-A33A-8D28220F41BF}" destId="{E0FB01D0-D7C1-4C0C-BE75-C2EAED59387E}" srcOrd="1" destOrd="0" presId="urn:microsoft.com/office/officeart/2008/layout/HorizontalMultiLevelHierarchy"/>
    <dgm:cxn modelId="{EC47AAEB-7BCF-4801-ADE9-2A070B05BBC2}" type="presParOf" srcId="{D63D24C6-71CB-4F6C-9E7F-727CAA5AB8CF}" destId="{0ABB2E61-4180-4B99-A28C-CC0AEC4FB4BE}" srcOrd="2" destOrd="0" presId="urn:microsoft.com/office/officeart/2008/layout/HorizontalMultiLevelHierarchy"/>
    <dgm:cxn modelId="{CC02B6F3-1381-4B3B-A570-0BEC6CB472A8}" type="presParOf" srcId="{0ABB2E61-4180-4B99-A28C-CC0AEC4FB4BE}" destId="{02F978CF-EF8F-4B5D-A1DF-FF5CF15E17DA}" srcOrd="0" destOrd="0" presId="urn:microsoft.com/office/officeart/2008/layout/HorizontalMultiLevelHierarchy"/>
    <dgm:cxn modelId="{8F94B328-696C-43A7-8053-4E760CB9B4E1}" type="presParOf" srcId="{D63D24C6-71CB-4F6C-9E7F-727CAA5AB8CF}" destId="{525C5D65-EE5F-489D-8A7C-D0C2F8C2D070}" srcOrd="3" destOrd="0" presId="urn:microsoft.com/office/officeart/2008/layout/HorizontalMultiLevelHierarchy"/>
    <dgm:cxn modelId="{F9BD33B3-CDDB-44C8-A402-0951F1819CDF}" type="presParOf" srcId="{525C5D65-EE5F-489D-8A7C-D0C2F8C2D070}" destId="{E7C62A33-4950-4949-A25C-1C6A8D67714E}" srcOrd="0" destOrd="0" presId="urn:microsoft.com/office/officeart/2008/layout/HorizontalMultiLevelHierarchy"/>
    <dgm:cxn modelId="{8E8F2C48-3A2A-498C-AE3E-F021F32D6F1B}" type="presParOf" srcId="{525C5D65-EE5F-489D-8A7C-D0C2F8C2D070}" destId="{A6A6CAAC-A893-4581-BEE0-345D46871979}" srcOrd="1" destOrd="0" presId="urn:microsoft.com/office/officeart/2008/layout/HorizontalMultiLevelHierarchy"/>
    <dgm:cxn modelId="{01D8558D-0A13-4BE0-A28F-6129B516175C}" type="presParOf" srcId="{A6A6CAAC-A893-4581-BEE0-345D46871979}" destId="{D77B154E-3334-4B05-A0B5-574296D18553}" srcOrd="0" destOrd="0" presId="urn:microsoft.com/office/officeart/2008/layout/HorizontalMultiLevelHierarchy"/>
    <dgm:cxn modelId="{E6D5DBFB-864E-4506-9101-06038448685B}" type="presParOf" srcId="{D77B154E-3334-4B05-A0B5-574296D18553}" destId="{13EAA538-952A-45A1-8207-41E00CF50643}" srcOrd="0" destOrd="0" presId="urn:microsoft.com/office/officeart/2008/layout/HorizontalMultiLevelHierarchy"/>
    <dgm:cxn modelId="{C8F2B45B-1F67-4309-B055-4C755E3D3094}" type="presParOf" srcId="{A6A6CAAC-A893-4581-BEE0-345D46871979}" destId="{8EB01A0A-51EA-494B-B3A7-1614F22A9BE0}" srcOrd="1" destOrd="0" presId="urn:microsoft.com/office/officeart/2008/layout/HorizontalMultiLevelHierarchy"/>
    <dgm:cxn modelId="{7676F2AA-4313-463A-8C06-BACEB2BCBD4A}" type="presParOf" srcId="{8EB01A0A-51EA-494B-B3A7-1614F22A9BE0}" destId="{A60E173D-8103-4958-91BD-8A214B88E2AC}" srcOrd="0" destOrd="0" presId="urn:microsoft.com/office/officeart/2008/layout/HorizontalMultiLevelHierarchy"/>
    <dgm:cxn modelId="{475E05F6-B406-4549-81FE-AE184110FEAB}" type="presParOf" srcId="{8EB01A0A-51EA-494B-B3A7-1614F22A9BE0}" destId="{D832E485-11B2-4BD7-9D98-EF15400CBACB}" srcOrd="1" destOrd="0" presId="urn:microsoft.com/office/officeart/2008/layout/HorizontalMultiLevelHierarchy"/>
    <dgm:cxn modelId="{E65BE47A-4BEC-43E2-A3A2-DC3F93BBEDD1}" type="presParOf" srcId="{D832E485-11B2-4BD7-9D98-EF15400CBACB}" destId="{516E1527-E69C-4AAE-9B60-E62FDA6D17EF}" srcOrd="0" destOrd="0" presId="urn:microsoft.com/office/officeart/2008/layout/HorizontalMultiLevelHierarchy"/>
    <dgm:cxn modelId="{21FD6EE3-2943-40EA-B5CB-F2EE6FF843FC}" type="presParOf" srcId="{516E1527-E69C-4AAE-9B60-E62FDA6D17EF}" destId="{746E4DC8-6A23-4DD4-825A-64A0A6C27C7E}" srcOrd="0" destOrd="0" presId="urn:microsoft.com/office/officeart/2008/layout/HorizontalMultiLevelHierarchy"/>
    <dgm:cxn modelId="{23DAA2F2-5686-4485-AB35-B595F8A8D8C8}" type="presParOf" srcId="{D832E485-11B2-4BD7-9D98-EF15400CBACB}" destId="{F6C21A26-536C-4BE3-B7FD-15165E6CBD0D}" srcOrd="1" destOrd="0" presId="urn:microsoft.com/office/officeart/2008/layout/HorizontalMultiLevelHierarchy"/>
    <dgm:cxn modelId="{11A1AC08-E9A1-404A-8241-3ECAAA81B8F8}" type="presParOf" srcId="{F6C21A26-536C-4BE3-B7FD-15165E6CBD0D}" destId="{BE326FB0-D6C7-4F0B-AD07-836506DE0A3A}" srcOrd="0" destOrd="0" presId="urn:microsoft.com/office/officeart/2008/layout/HorizontalMultiLevelHierarchy"/>
    <dgm:cxn modelId="{6CC9CE4D-B7B5-443F-B959-31DCAFBC17D4}" type="presParOf" srcId="{F6C21A26-536C-4BE3-B7FD-15165E6CBD0D}" destId="{799C9C73-CE7F-49FB-9DE5-EDB63C2DE7D7}" srcOrd="1" destOrd="0" presId="urn:microsoft.com/office/officeart/2008/layout/HorizontalMultiLevelHierarchy"/>
    <dgm:cxn modelId="{9ADF4230-C7BE-429B-8ADF-6F5B4B3E5FE5}" type="presParOf" srcId="{D832E485-11B2-4BD7-9D98-EF15400CBACB}" destId="{370C2AC1-4BF2-4F51-9734-BA935C1C6EE1}" srcOrd="2" destOrd="0" presId="urn:microsoft.com/office/officeart/2008/layout/HorizontalMultiLevelHierarchy"/>
    <dgm:cxn modelId="{D34DD46E-FC59-42AB-92E1-8E514501D8FB}" type="presParOf" srcId="{370C2AC1-4BF2-4F51-9734-BA935C1C6EE1}" destId="{146CB8A4-D399-43FD-A625-72E27BE5A622}" srcOrd="0" destOrd="0" presId="urn:microsoft.com/office/officeart/2008/layout/HorizontalMultiLevelHierarchy"/>
    <dgm:cxn modelId="{3B152F45-D5A2-435B-A79D-F47DD1DD4D73}" type="presParOf" srcId="{D832E485-11B2-4BD7-9D98-EF15400CBACB}" destId="{261786DE-D7A0-42D6-96ED-6AFB197B0241}" srcOrd="3" destOrd="0" presId="urn:microsoft.com/office/officeart/2008/layout/HorizontalMultiLevelHierarchy"/>
    <dgm:cxn modelId="{2CF2A0B5-9D1A-4E41-A669-BBC938782C54}" type="presParOf" srcId="{261786DE-D7A0-42D6-96ED-6AFB197B0241}" destId="{E3CD3D71-477B-409B-BED5-41A891FE4EA9}" srcOrd="0" destOrd="0" presId="urn:microsoft.com/office/officeart/2008/layout/HorizontalMultiLevelHierarchy"/>
    <dgm:cxn modelId="{B1B6EF08-8F47-4EF1-A029-9C5E686CA8C1}" type="presParOf" srcId="{261786DE-D7A0-42D6-96ED-6AFB197B0241}" destId="{8C0D14DF-E578-4D9A-B26A-D0A19F804B5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C2AC1-4BF2-4F51-9734-BA935C1C6EE1}">
      <dsp:nvSpPr>
        <dsp:cNvPr id="0" name=""/>
        <dsp:cNvSpPr/>
      </dsp:nvSpPr>
      <dsp:spPr>
        <a:xfrm>
          <a:off x="7058034" y="2854618"/>
          <a:ext cx="500026" cy="574489"/>
        </a:xfrm>
        <a:custGeom>
          <a:avLst/>
          <a:gdLst/>
          <a:ahLst/>
          <a:cxnLst/>
          <a:rect l="0" t="0" r="0" b="0"/>
          <a:pathLst>
            <a:path>
              <a:moveTo>
                <a:pt x="0" y="0"/>
              </a:moveTo>
              <a:lnTo>
                <a:pt x="250013" y="0"/>
              </a:lnTo>
              <a:lnTo>
                <a:pt x="250013" y="574489"/>
              </a:lnTo>
              <a:lnTo>
                <a:pt x="500026" y="57448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89007" y="3122823"/>
        <a:ext cx="38080" cy="38080"/>
      </dsp:txXfrm>
    </dsp:sp>
    <dsp:sp modelId="{516E1527-E69C-4AAE-9B60-E62FDA6D17EF}">
      <dsp:nvSpPr>
        <dsp:cNvPr id="0" name=""/>
        <dsp:cNvSpPr/>
      </dsp:nvSpPr>
      <dsp:spPr>
        <a:xfrm>
          <a:off x="7058034" y="2290743"/>
          <a:ext cx="500026" cy="563875"/>
        </a:xfrm>
        <a:custGeom>
          <a:avLst/>
          <a:gdLst/>
          <a:ahLst/>
          <a:cxnLst/>
          <a:rect l="0" t="0" r="0" b="0"/>
          <a:pathLst>
            <a:path>
              <a:moveTo>
                <a:pt x="0" y="563875"/>
              </a:moveTo>
              <a:lnTo>
                <a:pt x="250013" y="563875"/>
              </a:lnTo>
              <a:lnTo>
                <a:pt x="250013" y="0"/>
              </a:lnTo>
              <a:lnTo>
                <a:pt x="500026"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89206" y="2553840"/>
        <a:ext cx="37682" cy="37682"/>
      </dsp:txXfrm>
    </dsp:sp>
    <dsp:sp modelId="{D77B154E-3334-4B05-A0B5-574296D18553}">
      <dsp:nvSpPr>
        <dsp:cNvPr id="0" name=""/>
        <dsp:cNvSpPr/>
      </dsp:nvSpPr>
      <dsp:spPr>
        <a:xfrm>
          <a:off x="4057875" y="2808898"/>
          <a:ext cx="500026" cy="91440"/>
        </a:xfrm>
        <a:custGeom>
          <a:avLst/>
          <a:gdLst/>
          <a:ahLst/>
          <a:cxnLst/>
          <a:rect l="0" t="0" r="0" b="0"/>
          <a:pathLst>
            <a:path>
              <a:moveTo>
                <a:pt x="0" y="45720"/>
              </a:moveTo>
              <a:lnTo>
                <a:pt x="500026"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5388" y="2842118"/>
        <a:ext cx="25001" cy="25001"/>
      </dsp:txXfrm>
    </dsp:sp>
    <dsp:sp modelId="{0ABB2E61-4180-4B99-A28C-CC0AEC4FB4BE}">
      <dsp:nvSpPr>
        <dsp:cNvPr id="0" name=""/>
        <dsp:cNvSpPr/>
      </dsp:nvSpPr>
      <dsp:spPr>
        <a:xfrm>
          <a:off x="1057716" y="2005883"/>
          <a:ext cx="500026" cy="848735"/>
        </a:xfrm>
        <a:custGeom>
          <a:avLst/>
          <a:gdLst/>
          <a:ahLst/>
          <a:cxnLst/>
          <a:rect l="0" t="0" r="0" b="0"/>
          <a:pathLst>
            <a:path>
              <a:moveTo>
                <a:pt x="0" y="0"/>
              </a:moveTo>
              <a:lnTo>
                <a:pt x="250013" y="0"/>
              </a:lnTo>
              <a:lnTo>
                <a:pt x="250013" y="848735"/>
              </a:lnTo>
              <a:lnTo>
                <a:pt x="500026" y="848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83102" y="2405624"/>
        <a:ext cx="49253" cy="49253"/>
      </dsp:txXfrm>
    </dsp:sp>
    <dsp:sp modelId="{FBA32372-C3FC-4ED7-B632-B31E5B17559E}">
      <dsp:nvSpPr>
        <dsp:cNvPr id="0" name=""/>
        <dsp:cNvSpPr/>
      </dsp:nvSpPr>
      <dsp:spPr>
        <a:xfrm>
          <a:off x="4057875" y="1059884"/>
          <a:ext cx="500026" cy="91440"/>
        </a:xfrm>
        <a:custGeom>
          <a:avLst/>
          <a:gdLst/>
          <a:ahLst/>
          <a:cxnLst/>
          <a:rect l="0" t="0" r="0" b="0"/>
          <a:pathLst>
            <a:path>
              <a:moveTo>
                <a:pt x="0" y="45720"/>
              </a:moveTo>
              <a:lnTo>
                <a:pt x="500026"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5388" y="1093104"/>
        <a:ext cx="25001" cy="25001"/>
      </dsp:txXfrm>
    </dsp:sp>
    <dsp:sp modelId="{296BA2E0-3B42-4B96-BF98-E603B75D02AA}">
      <dsp:nvSpPr>
        <dsp:cNvPr id="0" name=""/>
        <dsp:cNvSpPr/>
      </dsp:nvSpPr>
      <dsp:spPr>
        <a:xfrm>
          <a:off x="1057716" y="1105604"/>
          <a:ext cx="500026" cy="900278"/>
        </a:xfrm>
        <a:custGeom>
          <a:avLst/>
          <a:gdLst/>
          <a:ahLst/>
          <a:cxnLst/>
          <a:rect l="0" t="0" r="0" b="0"/>
          <a:pathLst>
            <a:path>
              <a:moveTo>
                <a:pt x="0" y="900278"/>
              </a:moveTo>
              <a:lnTo>
                <a:pt x="250013" y="900278"/>
              </a:lnTo>
              <a:lnTo>
                <a:pt x="250013" y="0"/>
              </a:lnTo>
              <a:lnTo>
                <a:pt x="500026"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81984" y="1529998"/>
        <a:ext cx="51490" cy="51490"/>
      </dsp:txXfrm>
    </dsp:sp>
    <dsp:sp modelId="{9399503E-4607-46A2-BD48-ECE30476C4CD}">
      <dsp:nvSpPr>
        <dsp:cNvPr id="0" name=""/>
        <dsp:cNvSpPr/>
      </dsp:nvSpPr>
      <dsp:spPr>
        <a:xfrm rot="16200000">
          <a:off x="-1215971" y="1624765"/>
          <a:ext cx="3785141" cy="762235"/>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chemeClr val="bg1"/>
              </a:solidFill>
              <a:latin typeface="Times New Roman" panose="02020603050405020304" pitchFamily="18" charset="0"/>
              <a:cs typeface="Times New Roman" panose="02020603050405020304" pitchFamily="18" charset="0"/>
            </a:rPr>
            <a:t>R v4.3.1</a:t>
          </a:r>
        </a:p>
      </dsp:txBody>
      <dsp:txXfrm>
        <a:off x="-1215971" y="1624765"/>
        <a:ext cx="3785141" cy="762235"/>
      </dsp:txXfrm>
    </dsp:sp>
    <dsp:sp modelId="{68FD4FE5-B653-45A2-9DB1-6536A9BF3990}">
      <dsp:nvSpPr>
        <dsp:cNvPr id="0" name=""/>
        <dsp:cNvSpPr/>
      </dsp:nvSpPr>
      <dsp:spPr>
        <a:xfrm>
          <a:off x="1557743" y="605844"/>
          <a:ext cx="2500132" cy="999519"/>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Times New Roman" panose="02020603050405020304" pitchFamily="18" charset="0"/>
              <a:cs typeface="Times New Roman" panose="02020603050405020304" pitchFamily="18" charset="0"/>
            </a:rPr>
            <a:t>Summarize</a:t>
          </a:r>
        </a:p>
      </dsp:txBody>
      <dsp:txXfrm>
        <a:off x="1557743" y="605844"/>
        <a:ext cx="2500132" cy="999519"/>
      </dsp:txXfrm>
    </dsp:sp>
    <dsp:sp modelId="{91E02EC2-2642-4121-B595-C5828DC94401}">
      <dsp:nvSpPr>
        <dsp:cNvPr id="0" name=""/>
        <dsp:cNvSpPr/>
      </dsp:nvSpPr>
      <dsp:spPr>
        <a:xfrm>
          <a:off x="4557902" y="590234"/>
          <a:ext cx="2500132" cy="1030740"/>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Times New Roman" panose="02020603050405020304" pitchFamily="18" charset="0"/>
              <a:cs typeface="Times New Roman" panose="02020603050405020304" pitchFamily="18" charset="0"/>
            </a:rPr>
            <a:t>Frequency table </a:t>
          </a:r>
        </a:p>
      </dsp:txBody>
      <dsp:txXfrm>
        <a:off x="4557902" y="590234"/>
        <a:ext cx="2500132" cy="1030740"/>
      </dsp:txXfrm>
    </dsp:sp>
    <dsp:sp modelId="{E7C62A33-4950-4949-A25C-1C6A8D67714E}">
      <dsp:nvSpPr>
        <dsp:cNvPr id="0" name=""/>
        <dsp:cNvSpPr/>
      </dsp:nvSpPr>
      <dsp:spPr>
        <a:xfrm>
          <a:off x="1557743" y="2303316"/>
          <a:ext cx="2500132" cy="1102604"/>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Times New Roman" panose="02020603050405020304" pitchFamily="18" charset="0"/>
              <a:cs typeface="Times New Roman" panose="02020603050405020304" pitchFamily="18" charset="0"/>
            </a:rPr>
            <a:t>Analyze</a:t>
          </a:r>
        </a:p>
      </dsp:txBody>
      <dsp:txXfrm>
        <a:off x="1557743" y="2303316"/>
        <a:ext cx="2500132" cy="1102604"/>
      </dsp:txXfrm>
    </dsp:sp>
    <dsp:sp modelId="{A60E173D-8103-4958-91BD-8A214B88E2AC}">
      <dsp:nvSpPr>
        <dsp:cNvPr id="0" name=""/>
        <dsp:cNvSpPr/>
      </dsp:nvSpPr>
      <dsp:spPr>
        <a:xfrm>
          <a:off x="4557902" y="2265555"/>
          <a:ext cx="2500132" cy="117812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Times New Roman" panose="02020603050405020304" pitchFamily="18" charset="0"/>
              <a:cs typeface="Times New Roman" panose="02020603050405020304" pitchFamily="18" charset="0"/>
            </a:rPr>
            <a:t>Logistic Regression</a:t>
          </a:r>
        </a:p>
      </dsp:txBody>
      <dsp:txXfrm>
        <a:off x="4557902" y="2265555"/>
        <a:ext cx="2500132" cy="1178126"/>
      </dsp:txXfrm>
    </dsp:sp>
    <dsp:sp modelId="{BE326FB0-D6C7-4F0B-AD07-836506DE0A3A}">
      <dsp:nvSpPr>
        <dsp:cNvPr id="0" name=""/>
        <dsp:cNvSpPr/>
      </dsp:nvSpPr>
      <dsp:spPr>
        <a:xfrm>
          <a:off x="7558061" y="1811533"/>
          <a:ext cx="2500132" cy="958419"/>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Times New Roman" panose="02020603050405020304" pitchFamily="18" charset="0"/>
              <a:cs typeface="Times New Roman" panose="02020603050405020304" pitchFamily="18" charset="0"/>
            </a:rPr>
            <a:t>Crude Odds ratio</a:t>
          </a:r>
        </a:p>
      </dsp:txBody>
      <dsp:txXfrm>
        <a:off x="7558061" y="1811533"/>
        <a:ext cx="2500132" cy="958419"/>
      </dsp:txXfrm>
    </dsp:sp>
    <dsp:sp modelId="{E3CD3D71-477B-409B-BED5-41A891FE4EA9}">
      <dsp:nvSpPr>
        <dsp:cNvPr id="0" name=""/>
        <dsp:cNvSpPr/>
      </dsp:nvSpPr>
      <dsp:spPr>
        <a:xfrm>
          <a:off x="7558061" y="2960512"/>
          <a:ext cx="2500132" cy="937191"/>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Times New Roman" panose="02020603050405020304" pitchFamily="18" charset="0"/>
              <a:cs typeface="Times New Roman" panose="02020603050405020304" pitchFamily="18" charset="0"/>
            </a:rPr>
            <a:t>Adjusted Odds ratio</a:t>
          </a:r>
        </a:p>
      </dsp:txBody>
      <dsp:txXfrm>
        <a:off x="7558061" y="2960512"/>
        <a:ext cx="2500132" cy="93719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0.61737</cdr:x>
      <cdr:y>0.57498</cdr:y>
    </cdr:from>
    <cdr:to>
      <cdr:x>0.80681</cdr:x>
      <cdr:y>0.69173</cdr:y>
    </cdr:to>
    <cdr:sp macro="" textlink="">
      <cdr:nvSpPr>
        <cdr:cNvPr id="2" name="Rectangle 1">
          <a:extLst xmlns:a="http://schemas.openxmlformats.org/drawingml/2006/main">
            <a:ext uri="{FF2B5EF4-FFF2-40B4-BE49-F238E27FC236}">
              <a16:creationId xmlns:a16="http://schemas.microsoft.com/office/drawing/2014/main" id="{CF84B256-AB28-F35A-C600-C22791268A07}"/>
            </a:ext>
          </a:extLst>
        </cdr:cNvPr>
        <cdr:cNvSpPr/>
      </cdr:nvSpPr>
      <cdr:spPr>
        <a:xfrm xmlns:a="http://schemas.openxmlformats.org/drawingml/2006/main">
          <a:off x="3189668" y="2537137"/>
          <a:ext cx="978794" cy="515155"/>
        </a:xfrm>
        <a:prstGeom xmlns:a="http://schemas.openxmlformats.org/drawingml/2006/main" prst="rect">
          <a:avLst/>
        </a:prstGeom>
        <a:solidFill xmlns:a="http://schemas.openxmlformats.org/drawingml/2006/main">
          <a:schemeClr val="accent1">
            <a:alpha val="0"/>
          </a:schemeClr>
        </a:solidFill>
        <a:ln xmlns:a="http://schemas.openxmlformats.org/drawingml/2006/main">
          <a:solidFill>
            <a:schemeClr val="accent1">
              <a:shade val="15000"/>
              <a:alpha val="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BD" sz="1800" b="1" dirty="0">
              <a:latin typeface="Times New Roman" panose="02020603050405020304" pitchFamily="18" charset="0"/>
              <a:cs typeface="Times New Roman" panose="02020603050405020304" pitchFamily="18" charset="0"/>
            </a:rPr>
            <a:t>57.91%</a:t>
          </a:r>
        </a:p>
      </cdr:txBody>
    </cdr:sp>
  </cdr:relSizeAnchor>
</c:userShapes>
</file>

<file path=ppt/drawings/drawing2.xml><?xml version="1.0" encoding="utf-8"?>
<c:userShapes xmlns:c="http://schemas.openxmlformats.org/drawingml/2006/chart">
  <cdr:relSizeAnchor xmlns:cdr="http://schemas.openxmlformats.org/drawingml/2006/chartDrawing">
    <cdr:from>
      <cdr:x>0.5</cdr:x>
      <cdr:y>0.43031</cdr:y>
    </cdr:from>
    <cdr:to>
      <cdr:x>0.82727</cdr:x>
      <cdr:y>0.60777</cdr:y>
    </cdr:to>
    <cdr:sp macro="" textlink="">
      <cdr:nvSpPr>
        <cdr:cNvPr id="2" name="Rectangle 1">
          <a:extLst xmlns:a="http://schemas.openxmlformats.org/drawingml/2006/main">
            <a:ext uri="{FF2B5EF4-FFF2-40B4-BE49-F238E27FC236}">
              <a16:creationId xmlns:a16="http://schemas.microsoft.com/office/drawing/2014/main" id="{5144633D-BFC0-DA52-15B1-BC16C54DF08A}"/>
            </a:ext>
          </a:extLst>
        </cdr:cNvPr>
        <cdr:cNvSpPr/>
      </cdr:nvSpPr>
      <cdr:spPr>
        <a:xfrm xmlns:a="http://schemas.openxmlformats.org/drawingml/2006/main">
          <a:off x="2203718" y="1709609"/>
          <a:ext cx="1442434" cy="705057"/>
        </a:xfrm>
        <a:prstGeom xmlns:a="http://schemas.openxmlformats.org/drawingml/2006/main" prst="rect">
          <a:avLst/>
        </a:prstGeom>
        <a:solidFill xmlns:a="http://schemas.openxmlformats.org/drawingml/2006/main">
          <a:schemeClr val="accent1">
            <a:alpha val="0"/>
          </a:schemeClr>
        </a:solidFill>
        <a:ln xmlns:a="http://schemas.openxmlformats.org/drawingml/2006/main">
          <a:solidFill>
            <a:schemeClr val="accent1">
              <a:shade val="15000"/>
              <a:alpha val="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BD" sz="1800" b="1" dirty="0">
              <a:latin typeface="Times New Roman" panose="02020603050405020304" pitchFamily="18" charset="0"/>
              <a:cs typeface="Times New Roman" panose="02020603050405020304" pitchFamily="18" charset="0"/>
            </a:rPr>
            <a:t>208</a:t>
          </a:r>
        </a:p>
        <a:p xmlns:a="http://schemas.openxmlformats.org/drawingml/2006/main">
          <a:pPr algn="ctr"/>
          <a:r>
            <a:rPr lang="en-BD" sz="1800" b="1" dirty="0">
              <a:latin typeface="Times New Roman" panose="02020603050405020304" pitchFamily="18" charset="0"/>
              <a:cs typeface="Times New Roman" panose="02020603050405020304" pitchFamily="18" charset="0"/>
            </a:rPr>
            <a:t>58.8%</a:t>
          </a:r>
        </a:p>
      </cdr:txBody>
    </cdr:sp>
  </cdr:relSizeAnchor>
  <cdr:relSizeAnchor xmlns:cdr="http://schemas.openxmlformats.org/drawingml/2006/chartDrawing">
    <cdr:from>
      <cdr:x>0.13543</cdr:x>
      <cdr:y>0.3282</cdr:y>
    </cdr:from>
    <cdr:to>
      <cdr:x>0.4101</cdr:x>
      <cdr:y>0.5</cdr:y>
    </cdr:to>
    <cdr:sp macro="" textlink="">
      <cdr:nvSpPr>
        <cdr:cNvPr id="3" name="Rectangle 2">
          <a:extLst xmlns:a="http://schemas.openxmlformats.org/drawingml/2006/main">
            <a:ext uri="{FF2B5EF4-FFF2-40B4-BE49-F238E27FC236}">
              <a16:creationId xmlns:a16="http://schemas.microsoft.com/office/drawing/2014/main" id="{F8668ADE-DB0A-2019-9F3D-ADAEB5A481D9}"/>
            </a:ext>
          </a:extLst>
        </cdr:cNvPr>
        <cdr:cNvSpPr/>
      </cdr:nvSpPr>
      <cdr:spPr>
        <a:xfrm xmlns:a="http://schemas.openxmlformats.org/drawingml/2006/main">
          <a:off x="596881" y="1303924"/>
          <a:ext cx="1210614" cy="682581"/>
        </a:xfrm>
        <a:prstGeom xmlns:a="http://schemas.openxmlformats.org/drawingml/2006/main" prst="rect">
          <a:avLst/>
        </a:prstGeom>
        <a:solidFill xmlns:a="http://schemas.openxmlformats.org/drawingml/2006/main">
          <a:schemeClr val="accent1">
            <a:alpha val="0"/>
          </a:schemeClr>
        </a:solidFill>
        <a:ln xmlns:a="http://schemas.openxmlformats.org/drawingml/2006/main">
          <a:solidFill>
            <a:schemeClr val="accent1">
              <a:shade val="15000"/>
              <a:alpha val="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BD" sz="1800" b="1" dirty="0">
              <a:latin typeface="Times New Roman" panose="02020603050405020304" pitchFamily="18" charset="0"/>
              <a:cs typeface="Times New Roman" panose="02020603050405020304" pitchFamily="18" charset="0"/>
            </a:rPr>
            <a:t>146</a:t>
          </a:r>
        </a:p>
        <a:p xmlns:a="http://schemas.openxmlformats.org/drawingml/2006/main">
          <a:pPr algn="ctr"/>
          <a:r>
            <a:rPr lang="en-BD" sz="1800" b="1" dirty="0">
              <a:latin typeface="Times New Roman" panose="02020603050405020304" pitchFamily="18" charset="0"/>
              <a:cs typeface="Times New Roman" panose="02020603050405020304" pitchFamily="18" charset="0"/>
            </a:rPr>
            <a:t>41.2%</a:t>
          </a:r>
        </a:p>
      </cdr:txBody>
    </cdr:sp>
  </cdr:relSizeAnchor>
</c:userShapes>
</file>

<file path=ppt/drawings/drawing3.xml><?xml version="1.0" encoding="utf-8"?>
<c:userShapes xmlns:c="http://schemas.openxmlformats.org/drawingml/2006/chart">
  <cdr:relSizeAnchor xmlns:cdr="http://schemas.openxmlformats.org/drawingml/2006/chartDrawing">
    <cdr:from>
      <cdr:x>0.14188</cdr:x>
      <cdr:y>0.36366</cdr:y>
    </cdr:from>
    <cdr:to>
      <cdr:x>0.33168</cdr:x>
      <cdr:y>0.5</cdr:y>
    </cdr:to>
    <cdr:sp macro="" textlink="">
      <cdr:nvSpPr>
        <cdr:cNvPr id="2" name="Rectangle 1">
          <a:extLst xmlns:a="http://schemas.openxmlformats.org/drawingml/2006/main">
            <a:ext uri="{FF2B5EF4-FFF2-40B4-BE49-F238E27FC236}">
              <a16:creationId xmlns:a16="http://schemas.microsoft.com/office/drawing/2014/main" id="{D13D4699-A328-71FC-9890-85115DEB91E2}"/>
            </a:ext>
          </a:extLst>
        </cdr:cNvPr>
        <cdr:cNvSpPr/>
      </cdr:nvSpPr>
      <cdr:spPr>
        <a:xfrm xmlns:a="http://schemas.openxmlformats.org/drawingml/2006/main">
          <a:off x="860438" y="1976425"/>
          <a:ext cx="1151062" cy="741017"/>
        </a:xfrm>
        <a:prstGeom xmlns:a="http://schemas.openxmlformats.org/drawingml/2006/main" prst="rect">
          <a:avLst/>
        </a:prstGeom>
        <a:solidFill xmlns:a="http://schemas.openxmlformats.org/drawingml/2006/main">
          <a:schemeClr val="accent1">
            <a:alpha val="0"/>
          </a:schemeClr>
        </a:solidFill>
        <a:ln xmlns:a="http://schemas.openxmlformats.org/drawingml/2006/main">
          <a:solidFill>
            <a:schemeClr val="accent1">
              <a:shade val="15000"/>
              <a:alpha val="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BD" sz="1800" b="1" dirty="0">
              <a:latin typeface="Times New Roman" panose="02020603050405020304" pitchFamily="18" charset="0"/>
              <a:cs typeface="Times New Roman" panose="02020603050405020304" pitchFamily="18" charset="0"/>
            </a:rPr>
            <a:t>110</a:t>
          </a:r>
        </a:p>
        <a:p xmlns:a="http://schemas.openxmlformats.org/drawingml/2006/main">
          <a:pPr algn="ctr"/>
          <a:r>
            <a:rPr lang="en-BD" sz="1800" b="1" dirty="0">
              <a:latin typeface="Times New Roman" panose="02020603050405020304" pitchFamily="18" charset="0"/>
              <a:cs typeface="Times New Roman" panose="02020603050405020304" pitchFamily="18" charset="0"/>
            </a:rPr>
            <a:t>31.1%</a:t>
          </a:r>
        </a:p>
      </cdr:txBody>
    </cdr:sp>
  </cdr:relSizeAnchor>
</c:userShapes>
</file>

<file path=ppt/drawings/drawing4.xml><?xml version="1.0" encoding="utf-8"?>
<c:userShapes xmlns:c="http://schemas.openxmlformats.org/drawingml/2006/chart">
  <cdr:relSizeAnchor xmlns:cdr="http://schemas.openxmlformats.org/drawingml/2006/chartDrawing">
    <cdr:from>
      <cdr:x>0.52042</cdr:x>
      <cdr:y>0.28055</cdr:y>
    </cdr:from>
    <cdr:to>
      <cdr:x>0.71895</cdr:x>
      <cdr:y>0.41339</cdr:y>
    </cdr:to>
    <cdr:sp macro="" textlink="">
      <cdr:nvSpPr>
        <cdr:cNvPr id="2" name="Rectangle 1">
          <a:extLst xmlns:a="http://schemas.openxmlformats.org/drawingml/2006/main">
            <a:ext uri="{FF2B5EF4-FFF2-40B4-BE49-F238E27FC236}">
              <a16:creationId xmlns:a16="http://schemas.microsoft.com/office/drawing/2014/main" id="{8EE631A6-7357-D53D-AEBD-AA298A2DE0E7}"/>
            </a:ext>
          </a:extLst>
        </cdr:cNvPr>
        <cdr:cNvSpPr/>
      </cdr:nvSpPr>
      <cdr:spPr>
        <a:xfrm xmlns:a="http://schemas.openxmlformats.org/drawingml/2006/main">
          <a:off x="2667004" y="1564528"/>
          <a:ext cx="1017431" cy="740790"/>
        </a:xfrm>
        <a:prstGeom xmlns:a="http://schemas.openxmlformats.org/drawingml/2006/main" prst="rect">
          <a:avLst/>
        </a:prstGeom>
        <a:solidFill xmlns:a="http://schemas.openxmlformats.org/drawingml/2006/main">
          <a:schemeClr val="accent1">
            <a:alpha val="0"/>
          </a:schemeClr>
        </a:solidFill>
        <a:ln xmlns:a="http://schemas.openxmlformats.org/drawingml/2006/main">
          <a:solidFill>
            <a:schemeClr val="accent1">
              <a:shade val="15000"/>
              <a:alpha val="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BD" sz="1600" b="1" dirty="0">
              <a:latin typeface="Times New Roman" panose="02020603050405020304" pitchFamily="18" charset="0"/>
              <a:cs typeface="Times New Roman" panose="02020603050405020304" pitchFamily="18" charset="0"/>
            </a:rPr>
            <a:t>56</a:t>
          </a:r>
        </a:p>
        <a:p xmlns:a="http://schemas.openxmlformats.org/drawingml/2006/main">
          <a:pPr algn="ctr"/>
          <a:r>
            <a:rPr lang="en-BD" sz="1600" b="1" dirty="0">
              <a:latin typeface="Times New Roman" panose="02020603050405020304" pitchFamily="18" charset="0"/>
              <a:cs typeface="Times New Roman" panose="02020603050405020304" pitchFamily="18" charset="0"/>
            </a:rPr>
            <a:t>15.8%</a:t>
          </a:r>
        </a:p>
      </cdr:txBody>
    </cdr:sp>
  </cdr:relSizeAnchor>
  <cdr:relSizeAnchor xmlns:cdr="http://schemas.openxmlformats.org/drawingml/2006/chartDrawing">
    <cdr:from>
      <cdr:x>0.69319</cdr:x>
      <cdr:y>0.39246</cdr:y>
    </cdr:from>
    <cdr:to>
      <cdr:x>0.89173</cdr:x>
      <cdr:y>0.52288</cdr:y>
    </cdr:to>
    <cdr:sp macro="" textlink="">
      <cdr:nvSpPr>
        <cdr:cNvPr id="3" name="Rectangle 2">
          <a:extLst xmlns:a="http://schemas.openxmlformats.org/drawingml/2006/main">
            <a:ext uri="{FF2B5EF4-FFF2-40B4-BE49-F238E27FC236}">
              <a16:creationId xmlns:a16="http://schemas.microsoft.com/office/drawing/2014/main" id="{98374378-862A-C239-32D7-0654D98C5F9F}"/>
            </a:ext>
          </a:extLst>
        </cdr:cNvPr>
        <cdr:cNvSpPr/>
      </cdr:nvSpPr>
      <cdr:spPr>
        <a:xfrm xmlns:a="http://schemas.openxmlformats.org/drawingml/2006/main">
          <a:off x="3552414" y="2188569"/>
          <a:ext cx="1017431" cy="727302"/>
        </a:xfrm>
        <a:prstGeom xmlns:a="http://schemas.openxmlformats.org/drawingml/2006/main" prst="rect">
          <a:avLst/>
        </a:prstGeom>
        <a:solidFill xmlns:a="http://schemas.openxmlformats.org/drawingml/2006/main">
          <a:schemeClr val="accent1">
            <a:alpha val="0"/>
          </a:schemeClr>
        </a:solidFill>
        <a:ln xmlns:a="http://schemas.openxmlformats.org/drawingml/2006/main">
          <a:solidFill>
            <a:schemeClr val="accent1">
              <a:shade val="15000"/>
              <a:alpha val="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BD" sz="1600" b="1" dirty="0">
              <a:latin typeface="Times New Roman" panose="02020603050405020304" pitchFamily="18" charset="0"/>
              <a:cs typeface="Times New Roman" panose="02020603050405020304" pitchFamily="18" charset="0"/>
            </a:rPr>
            <a:t>77</a:t>
          </a:r>
        </a:p>
        <a:p xmlns:a="http://schemas.openxmlformats.org/drawingml/2006/main">
          <a:pPr algn="ctr"/>
          <a:r>
            <a:rPr lang="en-BD" sz="1600" b="1" dirty="0">
              <a:latin typeface="Times New Roman" panose="02020603050405020304" pitchFamily="18" charset="0"/>
              <a:cs typeface="Times New Roman" panose="02020603050405020304" pitchFamily="18" charset="0"/>
            </a:rPr>
            <a:t>21.8%</a:t>
          </a:r>
        </a:p>
      </cdr:txBody>
    </cdr:sp>
  </cdr:relSizeAnchor>
  <cdr:relSizeAnchor xmlns:cdr="http://schemas.openxmlformats.org/drawingml/2006/chartDrawing">
    <cdr:from>
      <cdr:x>0.35633</cdr:x>
      <cdr:y>0.49693</cdr:y>
    </cdr:from>
    <cdr:to>
      <cdr:x>0.55487</cdr:x>
      <cdr:y>0.62735</cdr:y>
    </cdr:to>
    <cdr:sp macro="" textlink="">
      <cdr:nvSpPr>
        <cdr:cNvPr id="4" name="Rectangle 3">
          <a:extLst xmlns:a="http://schemas.openxmlformats.org/drawingml/2006/main">
            <a:ext uri="{FF2B5EF4-FFF2-40B4-BE49-F238E27FC236}">
              <a16:creationId xmlns:a16="http://schemas.microsoft.com/office/drawing/2014/main" id="{98374378-862A-C239-32D7-0654D98C5F9F}"/>
            </a:ext>
          </a:extLst>
        </cdr:cNvPr>
        <cdr:cNvSpPr/>
      </cdr:nvSpPr>
      <cdr:spPr>
        <a:xfrm xmlns:a="http://schemas.openxmlformats.org/drawingml/2006/main">
          <a:off x="1826107" y="2771160"/>
          <a:ext cx="1017431" cy="727301"/>
        </a:xfrm>
        <a:prstGeom xmlns:a="http://schemas.openxmlformats.org/drawingml/2006/main" prst="rect">
          <a:avLst/>
        </a:prstGeom>
        <a:solidFill xmlns:a="http://schemas.openxmlformats.org/drawingml/2006/main">
          <a:schemeClr val="accent1">
            <a:alpha val="0"/>
          </a:schemeClr>
        </a:solidFill>
        <a:ln xmlns:a="http://schemas.openxmlformats.org/drawingml/2006/main">
          <a:solidFill>
            <a:schemeClr val="accent1">
              <a:shade val="15000"/>
              <a:alpha val="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BD" sz="1600" b="1" dirty="0">
              <a:latin typeface="Times New Roman" panose="02020603050405020304" pitchFamily="18" charset="0"/>
              <a:cs typeface="Times New Roman" panose="02020603050405020304" pitchFamily="18" charset="0"/>
            </a:rPr>
            <a:t>106</a:t>
          </a:r>
        </a:p>
        <a:p xmlns:a="http://schemas.openxmlformats.org/drawingml/2006/main">
          <a:pPr algn="ctr"/>
          <a:r>
            <a:rPr lang="en-BD" sz="1600" b="1" dirty="0">
              <a:latin typeface="Times New Roman" panose="02020603050405020304" pitchFamily="18" charset="0"/>
              <a:cs typeface="Times New Roman" panose="02020603050405020304" pitchFamily="18" charset="0"/>
            </a:rPr>
            <a:t>29.9%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BA7CD-5BF9-234E-9A23-264E8EA01265}" type="datetimeFigureOut">
              <a:rPr lang="en-BD" smtClean="0"/>
              <a:t>17/10/23</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0B638-237E-F84F-BC08-4C52E6EEF79B}" type="slidenum">
              <a:rPr lang="en-BD" smtClean="0"/>
              <a:t>‹#›</a:t>
            </a:fld>
            <a:endParaRPr lang="en-BD"/>
          </a:p>
        </p:txBody>
      </p:sp>
    </p:spTree>
    <p:extLst>
      <p:ext uri="{BB962C8B-B14F-4D97-AF65-F5344CB8AC3E}">
        <p14:creationId xmlns:p14="http://schemas.microsoft.com/office/powerpoint/2010/main" val="58290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8050B638-237E-F84F-BC08-4C52E6EEF79B}" type="slidenum">
              <a:rPr lang="en-BD" smtClean="0"/>
              <a:t>15</a:t>
            </a:fld>
            <a:endParaRPr lang="en-BD"/>
          </a:p>
        </p:txBody>
      </p:sp>
    </p:spTree>
    <p:extLst>
      <p:ext uri="{BB962C8B-B14F-4D97-AF65-F5344CB8AC3E}">
        <p14:creationId xmlns:p14="http://schemas.microsoft.com/office/powerpoint/2010/main" val="151888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10/17/23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42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10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002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4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205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659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169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197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10/17/23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252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916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861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10/17/23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8717690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mailto:tamzid.hasan@northsouth.edu"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F805A24D-D580-A3CA-7DDE-61CC656FFE66}"/>
              </a:ext>
            </a:extLst>
          </p:cNvPr>
          <p:cNvSpPr/>
          <p:nvPr/>
        </p:nvSpPr>
        <p:spPr>
          <a:xfrm>
            <a:off x="3072820" y="4939066"/>
            <a:ext cx="6046359" cy="1595550"/>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07000"/>
              </a:lnSpc>
              <a:spcAft>
                <a:spcPts val="800"/>
              </a:spcAft>
            </a:pPr>
            <a:endParaRPr lang="en-US" sz="1600" b="1" dirty="0">
              <a:solidFill>
                <a:srgbClr val="0D0D0D"/>
              </a:solidFill>
              <a:effectLst/>
              <a:latin typeface="Times New Roman" panose="02020603050405020304" pitchFamily="18"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MASTER OF PUBLIC HEALTH PROGRAM</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DEPARTMENT OF PUBLIC HEALTH</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SCHOOL OF HEALTH &amp; LIFE SCIENCES</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NORTH SOUTH UNIVERSITY</a:t>
            </a:r>
            <a:r>
              <a:rPr lang="en-BD" sz="1600" b="1" dirty="0">
                <a:solidFill>
                  <a:schemeClr val="bg1"/>
                </a:solidFill>
                <a:effectLst/>
                <a:latin typeface="Calibri" panose="020F0502020204030204" pitchFamily="34" charset="0"/>
                <a:ea typeface="Calibri" panose="020F0502020204030204" pitchFamily="34" charset="0"/>
                <a:cs typeface="Vrinda" panose="020B0502040204020203" pitchFamily="34" charset="0"/>
              </a:rPr>
              <a:t>,</a:t>
            </a: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 DHAKA, BANGLADESH</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lvl="0" algn="ctr">
              <a:defRPr/>
            </a:pP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93E353-5A75-F5D2-5CBE-31FD8914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874" y="1776018"/>
            <a:ext cx="2616251" cy="2936952"/>
          </a:xfrm>
          <a:prstGeom prst="rect">
            <a:avLst/>
          </a:prstGeom>
        </p:spPr>
      </p:pic>
      <p:sp>
        <p:nvSpPr>
          <p:cNvPr id="7" name="Rectangle: Diagonal Corners Rounded 4">
            <a:extLst>
              <a:ext uri="{FF2B5EF4-FFF2-40B4-BE49-F238E27FC236}">
                <a16:creationId xmlns:a16="http://schemas.microsoft.com/office/drawing/2014/main" id="{9283D613-1C44-6EEC-CF3E-E874DBC5C566}"/>
              </a:ext>
            </a:extLst>
          </p:cNvPr>
          <p:cNvSpPr/>
          <p:nvPr/>
        </p:nvSpPr>
        <p:spPr>
          <a:xfrm>
            <a:off x="587297" y="318816"/>
            <a:ext cx="11017404" cy="1231106"/>
          </a:xfrm>
          <a:prstGeom prst="round2Diag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BD" sz="2000" b="1" dirty="0">
                <a:latin typeface="Times New Roman" panose="02020603050405020304" pitchFamily="18" charset="0"/>
                <a:cs typeface="Times New Roman" panose="02020603050405020304" pitchFamily="18" charset="0"/>
              </a:rPr>
              <a:t>THESIS ON</a:t>
            </a:r>
            <a:endParaRPr lang="en-BD" sz="1600" b="1" dirty="0">
              <a:latin typeface="Times New Roman" panose="02020603050405020304" pitchFamily="18" charset="0"/>
              <a:cs typeface="Times New Roman" panose="02020603050405020304" pitchFamily="18" charset="0"/>
            </a:endParaRPr>
          </a:p>
          <a:p>
            <a:pPr algn="ctr"/>
            <a:r>
              <a:rPr lang="en-US" sz="2000" b="1" dirty="0">
                <a:solidFill>
                  <a:srgbClr val="000000"/>
                </a:solidFill>
                <a:effectLst/>
                <a:latin typeface="Times New Roman" panose="02020603050405020304" pitchFamily="18" charset="0"/>
                <a:ea typeface="Times New Roman" panose="02020603050405020304" pitchFamily="18" charset="0"/>
              </a:rPr>
              <a:t>Prevalence of Myopia and Dry Eye Disease among the Digital Device Users of Female Students at North South University</a:t>
            </a:r>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771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510423"/>
          </a:xfrm>
          <a:custGeom>
            <a:avLst/>
            <a:gdLst>
              <a:gd name="connsiteX0" fmla="*/ 0 w 3557874"/>
              <a:gd name="connsiteY0" fmla="*/ 0 h 510423"/>
              <a:gd name="connsiteX1" fmla="*/ 486243 w 3557874"/>
              <a:gd name="connsiteY1" fmla="*/ 0 h 510423"/>
              <a:gd name="connsiteX2" fmla="*/ 972486 w 3557874"/>
              <a:gd name="connsiteY2" fmla="*/ 0 h 510423"/>
              <a:gd name="connsiteX3" fmla="*/ 1494307 w 3557874"/>
              <a:gd name="connsiteY3" fmla="*/ 0 h 510423"/>
              <a:gd name="connsiteX4" fmla="*/ 2158444 w 3557874"/>
              <a:gd name="connsiteY4" fmla="*/ 0 h 510423"/>
              <a:gd name="connsiteX5" fmla="*/ 2715844 w 3557874"/>
              <a:gd name="connsiteY5" fmla="*/ 0 h 510423"/>
              <a:gd name="connsiteX6" fmla="*/ 3557874 w 3557874"/>
              <a:gd name="connsiteY6" fmla="*/ 0 h 510423"/>
              <a:gd name="connsiteX7" fmla="*/ 3557874 w 3557874"/>
              <a:gd name="connsiteY7" fmla="*/ 510423 h 510423"/>
              <a:gd name="connsiteX8" fmla="*/ 2929316 w 3557874"/>
              <a:gd name="connsiteY8" fmla="*/ 510423 h 510423"/>
              <a:gd name="connsiteX9" fmla="*/ 2336337 w 3557874"/>
              <a:gd name="connsiteY9" fmla="*/ 510423 h 510423"/>
              <a:gd name="connsiteX10" fmla="*/ 1743358 w 3557874"/>
              <a:gd name="connsiteY10" fmla="*/ 510423 h 510423"/>
              <a:gd name="connsiteX11" fmla="*/ 1150379 w 3557874"/>
              <a:gd name="connsiteY11" fmla="*/ 510423 h 510423"/>
              <a:gd name="connsiteX12" fmla="*/ 0 w 3557874"/>
              <a:gd name="connsiteY12" fmla="*/ 510423 h 510423"/>
              <a:gd name="connsiteX13" fmla="*/ 0 w 3557874"/>
              <a:gd name="connsiteY13" fmla="*/ 0 h 51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57874" h="510423" fill="none" extrusionOk="0">
                <a:moveTo>
                  <a:pt x="0" y="0"/>
                </a:moveTo>
                <a:cubicBezTo>
                  <a:pt x="119112" y="-913"/>
                  <a:pt x="320537" y="648"/>
                  <a:pt x="486243" y="0"/>
                </a:cubicBezTo>
                <a:cubicBezTo>
                  <a:pt x="651949" y="-648"/>
                  <a:pt x="785249" y="26231"/>
                  <a:pt x="972486" y="0"/>
                </a:cubicBezTo>
                <a:cubicBezTo>
                  <a:pt x="1159723" y="-26231"/>
                  <a:pt x="1321401" y="61692"/>
                  <a:pt x="1494307" y="0"/>
                </a:cubicBezTo>
                <a:cubicBezTo>
                  <a:pt x="1667213" y="-61692"/>
                  <a:pt x="1997134" y="76271"/>
                  <a:pt x="2158444" y="0"/>
                </a:cubicBezTo>
                <a:cubicBezTo>
                  <a:pt x="2319754" y="-76271"/>
                  <a:pt x="2444979" y="27130"/>
                  <a:pt x="2715844" y="0"/>
                </a:cubicBezTo>
                <a:cubicBezTo>
                  <a:pt x="2986709" y="-27130"/>
                  <a:pt x="3204459" y="39465"/>
                  <a:pt x="3557874" y="0"/>
                </a:cubicBezTo>
                <a:cubicBezTo>
                  <a:pt x="3591166" y="135556"/>
                  <a:pt x="3547620" y="388529"/>
                  <a:pt x="3557874" y="510423"/>
                </a:cubicBezTo>
                <a:cubicBezTo>
                  <a:pt x="3324497" y="521388"/>
                  <a:pt x="3189129" y="507823"/>
                  <a:pt x="2929316" y="510423"/>
                </a:cubicBezTo>
                <a:cubicBezTo>
                  <a:pt x="2669503" y="513023"/>
                  <a:pt x="2595104" y="478797"/>
                  <a:pt x="2336337" y="510423"/>
                </a:cubicBezTo>
                <a:cubicBezTo>
                  <a:pt x="2077570" y="542049"/>
                  <a:pt x="1877123" y="464095"/>
                  <a:pt x="1743358" y="510423"/>
                </a:cubicBezTo>
                <a:cubicBezTo>
                  <a:pt x="1609593" y="556751"/>
                  <a:pt x="1436473" y="492314"/>
                  <a:pt x="1150379" y="510423"/>
                </a:cubicBezTo>
                <a:cubicBezTo>
                  <a:pt x="864285" y="528532"/>
                  <a:pt x="417783" y="485989"/>
                  <a:pt x="0" y="510423"/>
                </a:cubicBezTo>
                <a:cubicBezTo>
                  <a:pt x="-17155" y="267429"/>
                  <a:pt x="28501" y="179786"/>
                  <a:pt x="0" y="0"/>
                </a:cubicBezTo>
                <a:close/>
              </a:path>
              <a:path w="3557874" h="510423"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612251" y="136133"/>
                  <a:pt x="3518264" y="281322"/>
                  <a:pt x="3557874" y="510423"/>
                </a:cubicBezTo>
                <a:cubicBezTo>
                  <a:pt x="3315932" y="576462"/>
                  <a:pt x="3273923" y="473764"/>
                  <a:pt x="3000474" y="510423"/>
                </a:cubicBezTo>
                <a:cubicBezTo>
                  <a:pt x="2727025" y="547082"/>
                  <a:pt x="2477078" y="445828"/>
                  <a:pt x="2336337" y="510423"/>
                </a:cubicBezTo>
                <a:cubicBezTo>
                  <a:pt x="2195596" y="575018"/>
                  <a:pt x="1968357" y="438335"/>
                  <a:pt x="1672201" y="510423"/>
                </a:cubicBezTo>
                <a:cubicBezTo>
                  <a:pt x="1376045" y="582511"/>
                  <a:pt x="1231827" y="450571"/>
                  <a:pt x="1008064" y="510423"/>
                </a:cubicBezTo>
                <a:cubicBezTo>
                  <a:pt x="784301" y="570275"/>
                  <a:pt x="654112" y="509363"/>
                  <a:pt x="521822" y="510423"/>
                </a:cubicBezTo>
                <a:cubicBezTo>
                  <a:pt x="389532" y="511483"/>
                  <a:pt x="151565" y="465410"/>
                  <a:pt x="0" y="510423"/>
                </a:cubicBezTo>
                <a:cubicBezTo>
                  <a:pt x="-32359" y="308662"/>
                  <a:pt x="18451" y="113718"/>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Sampling method</a:t>
            </a:r>
          </a:p>
        </p:txBody>
      </p:sp>
      <p:sp>
        <p:nvSpPr>
          <p:cNvPr id="2" name="Rectangle: Diagonal Corners Rounded 4">
            <a:extLst>
              <a:ext uri="{FF2B5EF4-FFF2-40B4-BE49-F238E27FC236}">
                <a16:creationId xmlns:a16="http://schemas.microsoft.com/office/drawing/2014/main" id="{749EC1B5-D631-5D58-8C7D-DD7080DEB74B}"/>
              </a:ext>
            </a:extLst>
          </p:cNvPr>
          <p:cNvSpPr/>
          <p:nvPr/>
        </p:nvSpPr>
        <p:spPr>
          <a:xfrm>
            <a:off x="2215166" y="772827"/>
            <a:ext cx="7761665" cy="510423"/>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A nonrandom quota sampling method was applied for this syudy  </a:t>
            </a:r>
          </a:p>
        </p:txBody>
      </p:sp>
      <p:sp>
        <p:nvSpPr>
          <p:cNvPr id="3" name="Rounded Rectangle 2">
            <a:extLst>
              <a:ext uri="{FF2B5EF4-FFF2-40B4-BE49-F238E27FC236}">
                <a16:creationId xmlns:a16="http://schemas.microsoft.com/office/drawing/2014/main" id="{0A6909D3-7AF1-4D73-6679-AECF8A6B9AB5}"/>
              </a:ext>
            </a:extLst>
          </p:cNvPr>
          <p:cNvSpPr/>
          <p:nvPr/>
        </p:nvSpPr>
        <p:spPr>
          <a:xfrm>
            <a:off x="4556974" y="1716495"/>
            <a:ext cx="3078050" cy="510423"/>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dirty="0">
                <a:latin typeface="Times New Roman" panose="02020603050405020304" pitchFamily="18" charset="0"/>
                <a:cs typeface="Times New Roman" panose="02020603050405020304" pitchFamily="18" charset="0"/>
              </a:rPr>
              <a:t>Sample from NSU (n=354)</a:t>
            </a:r>
          </a:p>
        </p:txBody>
      </p:sp>
      <p:sp>
        <p:nvSpPr>
          <p:cNvPr id="4" name="Rounded Rectangle 3">
            <a:extLst>
              <a:ext uri="{FF2B5EF4-FFF2-40B4-BE49-F238E27FC236}">
                <a16:creationId xmlns:a16="http://schemas.microsoft.com/office/drawing/2014/main" id="{4F9731FB-D151-0583-2452-06E27CC96E02}"/>
              </a:ext>
            </a:extLst>
          </p:cNvPr>
          <p:cNvSpPr/>
          <p:nvPr/>
        </p:nvSpPr>
        <p:spPr>
          <a:xfrm>
            <a:off x="4732571" y="2589089"/>
            <a:ext cx="2726854" cy="510423"/>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dirty="0">
                <a:latin typeface="Times New Roman" panose="02020603050405020304" pitchFamily="18" charset="0"/>
                <a:cs typeface="Times New Roman" panose="02020603050405020304" pitchFamily="18" charset="0"/>
              </a:rPr>
              <a:t>Female Students</a:t>
            </a:r>
          </a:p>
        </p:txBody>
      </p:sp>
      <p:sp>
        <p:nvSpPr>
          <p:cNvPr id="10" name="Rounded Rectangle 9">
            <a:extLst>
              <a:ext uri="{FF2B5EF4-FFF2-40B4-BE49-F238E27FC236}">
                <a16:creationId xmlns:a16="http://schemas.microsoft.com/office/drawing/2014/main" id="{C23EF082-0755-1AE3-AD3D-AC1F68DA547A}"/>
              </a:ext>
            </a:extLst>
          </p:cNvPr>
          <p:cNvSpPr/>
          <p:nvPr/>
        </p:nvSpPr>
        <p:spPr>
          <a:xfrm>
            <a:off x="2723112" y="3758489"/>
            <a:ext cx="2726854" cy="510423"/>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dirty="0">
                <a:latin typeface="Times New Roman" panose="02020603050405020304" pitchFamily="18" charset="0"/>
                <a:cs typeface="Times New Roman" panose="02020603050405020304" pitchFamily="18" charset="0"/>
              </a:rPr>
              <a:t>Undergraduate Program</a:t>
            </a:r>
          </a:p>
        </p:txBody>
      </p:sp>
      <p:sp>
        <p:nvSpPr>
          <p:cNvPr id="15" name="Rounded Rectangle 14">
            <a:extLst>
              <a:ext uri="{FF2B5EF4-FFF2-40B4-BE49-F238E27FC236}">
                <a16:creationId xmlns:a16="http://schemas.microsoft.com/office/drawing/2014/main" id="{222FE686-3532-10E8-E15B-CD5F41F664D2}"/>
              </a:ext>
            </a:extLst>
          </p:cNvPr>
          <p:cNvSpPr/>
          <p:nvPr/>
        </p:nvSpPr>
        <p:spPr>
          <a:xfrm>
            <a:off x="6742036" y="3758489"/>
            <a:ext cx="2726854" cy="510423"/>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dirty="0">
                <a:latin typeface="Times New Roman" panose="02020603050405020304" pitchFamily="18" charset="0"/>
                <a:cs typeface="Times New Roman" panose="02020603050405020304" pitchFamily="18" charset="0"/>
              </a:rPr>
              <a:t>Master’s Program</a:t>
            </a:r>
          </a:p>
        </p:txBody>
      </p:sp>
      <p:cxnSp>
        <p:nvCxnSpPr>
          <p:cNvPr id="19" name="Straight Arrow Connector 18">
            <a:extLst>
              <a:ext uri="{FF2B5EF4-FFF2-40B4-BE49-F238E27FC236}">
                <a16:creationId xmlns:a16="http://schemas.microsoft.com/office/drawing/2014/main" id="{A09E94AB-009C-F732-32AC-77B878CE3E6F}"/>
              </a:ext>
            </a:extLst>
          </p:cNvPr>
          <p:cNvCxnSpPr>
            <a:stCxn id="4" idx="2"/>
            <a:endCxn id="10" idx="0"/>
          </p:cNvCxnSpPr>
          <p:nvPr/>
        </p:nvCxnSpPr>
        <p:spPr>
          <a:xfrm flipH="1">
            <a:off x="4086539" y="3099512"/>
            <a:ext cx="2009459" cy="6589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1125CC03-B830-92B0-ED1D-A0A0F1CD9DA0}"/>
              </a:ext>
            </a:extLst>
          </p:cNvPr>
          <p:cNvCxnSpPr>
            <a:stCxn id="4" idx="2"/>
            <a:endCxn id="15" idx="0"/>
          </p:cNvCxnSpPr>
          <p:nvPr/>
        </p:nvCxnSpPr>
        <p:spPr>
          <a:xfrm>
            <a:off x="6095998" y="3099512"/>
            <a:ext cx="2009465" cy="6589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CF1EF66B-3097-C01A-B17D-8E30A3973360}"/>
              </a:ext>
            </a:extLst>
          </p:cNvPr>
          <p:cNvCxnSpPr>
            <a:stCxn id="3" idx="2"/>
            <a:endCxn id="4" idx="0"/>
          </p:cNvCxnSpPr>
          <p:nvPr/>
        </p:nvCxnSpPr>
        <p:spPr>
          <a:xfrm flipH="1">
            <a:off x="6095998" y="2226918"/>
            <a:ext cx="1" cy="362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0049945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421081" y="326704"/>
            <a:ext cx="4645352" cy="659001"/>
          </a:xfrm>
          <a:custGeom>
            <a:avLst/>
            <a:gdLst>
              <a:gd name="connsiteX0" fmla="*/ 0 w 4645352"/>
              <a:gd name="connsiteY0" fmla="*/ 0 h 659001"/>
              <a:gd name="connsiteX1" fmla="*/ 441308 w 4645352"/>
              <a:gd name="connsiteY1" fmla="*/ 0 h 659001"/>
              <a:gd name="connsiteX2" fmla="*/ 1021977 w 4645352"/>
              <a:gd name="connsiteY2" fmla="*/ 0 h 659001"/>
              <a:gd name="connsiteX3" fmla="*/ 1602646 w 4645352"/>
              <a:gd name="connsiteY3" fmla="*/ 0 h 659001"/>
              <a:gd name="connsiteX4" fmla="*/ 2136862 w 4645352"/>
              <a:gd name="connsiteY4" fmla="*/ 0 h 659001"/>
              <a:gd name="connsiteX5" fmla="*/ 2624624 w 4645352"/>
              <a:gd name="connsiteY5" fmla="*/ 0 h 659001"/>
              <a:gd name="connsiteX6" fmla="*/ 3298200 w 4645352"/>
              <a:gd name="connsiteY6" fmla="*/ 0 h 659001"/>
              <a:gd name="connsiteX7" fmla="*/ 3971776 w 4645352"/>
              <a:gd name="connsiteY7" fmla="*/ 0 h 659001"/>
              <a:gd name="connsiteX8" fmla="*/ 4645352 w 4645352"/>
              <a:gd name="connsiteY8" fmla="*/ 0 h 659001"/>
              <a:gd name="connsiteX9" fmla="*/ 4645352 w 4645352"/>
              <a:gd name="connsiteY9" fmla="*/ 322910 h 659001"/>
              <a:gd name="connsiteX10" fmla="*/ 4645352 w 4645352"/>
              <a:gd name="connsiteY10" fmla="*/ 659001 h 659001"/>
              <a:gd name="connsiteX11" fmla="*/ 4064683 w 4645352"/>
              <a:gd name="connsiteY11" fmla="*/ 659001 h 659001"/>
              <a:gd name="connsiteX12" fmla="*/ 3576921 w 4645352"/>
              <a:gd name="connsiteY12" fmla="*/ 659001 h 659001"/>
              <a:gd name="connsiteX13" fmla="*/ 3042706 w 4645352"/>
              <a:gd name="connsiteY13" fmla="*/ 659001 h 659001"/>
              <a:gd name="connsiteX14" fmla="*/ 2601397 w 4645352"/>
              <a:gd name="connsiteY14" fmla="*/ 659001 h 659001"/>
              <a:gd name="connsiteX15" fmla="*/ 1974275 w 4645352"/>
              <a:gd name="connsiteY15" fmla="*/ 659001 h 659001"/>
              <a:gd name="connsiteX16" fmla="*/ 1532966 w 4645352"/>
              <a:gd name="connsiteY16" fmla="*/ 659001 h 659001"/>
              <a:gd name="connsiteX17" fmla="*/ 905844 w 4645352"/>
              <a:gd name="connsiteY17" fmla="*/ 659001 h 659001"/>
              <a:gd name="connsiteX18" fmla="*/ 0 w 4645352"/>
              <a:gd name="connsiteY18" fmla="*/ 659001 h 659001"/>
              <a:gd name="connsiteX19" fmla="*/ 0 w 4645352"/>
              <a:gd name="connsiteY19" fmla="*/ 316320 h 659001"/>
              <a:gd name="connsiteX20" fmla="*/ 0 w 4645352"/>
              <a:gd name="connsiteY20"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5352" h="659001" fill="none" extrusionOk="0">
                <a:moveTo>
                  <a:pt x="0" y="0"/>
                </a:moveTo>
                <a:cubicBezTo>
                  <a:pt x="190215" y="-21828"/>
                  <a:pt x="313646" y="27177"/>
                  <a:pt x="441308" y="0"/>
                </a:cubicBezTo>
                <a:cubicBezTo>
                  <a:pt x="568970" y="-27177"/>
                  <a:pt x="750157" y="68104"/>
                  <a:pt x="1021977" y="0"/>
                </a:cubicBezTo>
                <a:cubicBezTo>
                  <a:pt x="1293797" y="-68104"/>
                  <a:pt x="1328043" y="22198"/>
                  <a:pt x="1602646" y="0"/>
                </a:cubicBezTo>
                <a:cubicBezTo>
                  <a:pt x="1877249" y="-22198"/>
                  <a:pt x="1967541" y="40768"/>
                  <a:pt x="2136862" y="0"/>
                </a:cubicBezTo>
                <a:cubicBezTo>
                  <a:pt x="2306183" y="-40768"/>
                  <a:pt x="2505761" y="13526"/>
                  <a:pt x="2624624" y="0"/>
                </a:cubicBezTo>
                <a:cubicBezTo>
                  <a:pt x="2743487" y="-13526"/>
                  <a:pt x="2972403" y="51404"/>
                  <a:pt x="3298200" y="0"/>
                </a:cubicBezTo>
                <a:cubicBezTo>
                  <a:pt x="3623997" y="-51404"/>
                  <a:pt x="3638130" y="36281"/>
                  <a:pt x="3971776" y="0"/>
                </a:cubicBezTo>
                <a:cubicBezTo>
                  <a:pt x="4305422" y="-36281"/>
                  <a:pt x="4489512" y="31648"/>
                  <a:pt x="4645352" y="0"/>
                </a:cubicBezTo>
                <a:cubicBezTo>
                  <a:pt x="4675977" y="123942"/>
                  <a:pt x="4643518" y="256359"/>
                  <a:pt x="4645352" y="322910"/>
                </a:cubicBezTo>
                <a:cubicBezTo>
                  <a:pt x="4647186" y="389461"/>
                  <a:pt x="4626102" y="580971"/>
                  <a:pt x="4645352" y="659001"/>
                </a:cubicBezTo>
                <a:cubicBezTo>
                  <a:pt x="4485143" y="680920"/>
                  <a:pt x="4191065" y="651077"/>
                  <a:pt x="4064683" y="659001"/>
                </a:cubicBezTo>
                <a:cubicBezTo>
                  <a:pt x="3938301" y="666925"/>
                  <a:pt x="3732767" y="657093"/>
                  <a:pt x="3576921" y="659001"/>
                </a:cubicBezTo>
                <a:cubicBezTo>
                  <a:pt x="3421075" y="660909"/>
                  <a:pt x="3164645" y="650668"/>
                  <a:pt x="3042706" y="659001"/>
                </a:cubicBezTo>
                <a:cubicBezTo>
                  <a:pt x="2920767" y="667334"/>
                  <a:pt x="2811278" y="622891"/>
                  <a:pt x="2601397" y="659001"/>
                </a:cubicBezTo>
                <a:cubicBezTo>
                  <a:pt x="2391516" y="695111"/>
                  <a:pt x="2265766" y="612037"/>
                  <a:pt x="1974275" y="659001"/>
                </a:cubicBezTo>
                <a:cubicBezTo>
                  <a:pt x="1682784" y="705965"/>
                  <a:pt x="1664618" y="637456"/>
                  <a:pt x="1532966" y="659001"/>
                </a:cubicBezTo>
                <a:cubicBezTo>
                  <a:pt x="1401314" y="680546"/>
                  <a:pt x="1217882" y="617398"/>
                  <a:pt x="905844" y="659001"/>
                </a:cubicBezTo>
                <a:cubicBezTo>
                  <a:pt x="593806" y="700604"/>
                  <a:pt x="243217" y="612146"/>
                  <a:pt x="0" y="659001"/>
                </a:cubicBezTo>
                <a:cubicBezTo>
                  <a:pt x="-15103" y="509725"/>
                  <a:pt x="7629" y="444677"/>
                  <a:pt x="0" y="316320"/>
                </a:cubicBezTo>
                <a:cubicBezTo>
                  <a:pt x="-7629" y="187963"/>
                  <a:pt x="10287" y="80225"/>
                  <a:pt x="0" y="0"/>
                </a:cubicBezTo>
                <a:close/>
              </a:path>
              <a:path w="4645352" h="659001" stroke="0" extrusionOk="0">
                <a:moveTo>
                  <a:pt x="0" y="0"/>
                </a:moveTo>
                <a:cubicBezTo>
                  <a:pt x="209280" y="-18873"/>
                  <a:pt x="330119" y="20696"/>
                  <a:pt x="534215" y="0"/>
                </a:cubicBezTo>
                <a:cubicBezTo>
                  <a:pt x="738312" y="-20696"/>
                  <a:pt x="885304" y="13072"/>
                  <a:pt x="1021977" y="0"/>
                </a:cubicBezTo>
                <a:cubicBezTo>
                  <a:pt x="1158650" y="-13072"/>
                  <a:pt x="1343108" y="10456"/>
                  <a:pt x="1556193" y="0"/>
                </a:cubicBezTo>
                <a:cubicBezTo>
                  <a:pt x="1769278" y="-10456"/>
                  <a:pt x="1991475" y="45962"/>
                  <a:pt x="2136862" y="0"/>
                </a:cubicBezTo>
                <a:cubicBezTo>
                  <a:pt x="2282249" y="-45962"/>
                  <a:pt x="2476664" y="53654"/>
                  <a:pt x="2810438" y="0"/>
                </a:cubicBezTo>
                <a:cubicBezTo>
                  <a:pt x="3144212" y="-53654"/>
                  <a:pt x="3177560" y="39268"/>
                  <a:pt x="3298200" y="0"/>
                </a:cubicBezTo>
                <a:cubicBezTo>
                  <a:pt x="3418840" y="-39268"/>
                  <a:pt x="3648266" y="53200"/>
                  <a:pt x="3785962" y="0"/>
                </a:cubicBezTo>
                <a:cubicBezTo>
                  <a:pt x="3923658" y="-53200"/>
                  <a:pt x="4441581" y="34428"/>
                  <a:pt x="4645352" y="0"/>
                </a:cubicBezTo>
                <a:cubicBezTo>
                  <a:pt x="4662108" y="88611"/>
                  <a:pt x="4608993" y="198972"/>
                  <a:pt x="4645352" y="309730"/>
                </a:cubicBezTo>
                <a:cubicBezTo>
                  <a:pt x="4681711" y="420488"/>
                  <a:pt x="4643003" y="573808"/>
                  <a:pt x="4645352" y="659001"/>
                </a:cubicBezTo>
                <a:cubicBezTo>
                  <a:pt x="4457180" y="668041"/>
                  <a:pt x="4316526" y="605870"/>
                  <a:pt x="4064683" y="659001"/>
                </a:cubicBezTo>
                <a:cubicBezTo>
                  <a:pt x="3812840" y="712132"/>
                  <a:pt x="3814255" y="612752"/>
                  <a:pt x="3623375" y="659001"/>
                </a:cubicBezTo>
                <a:cubicBezTo>
                  <a:pt x="3432495" y="705250"/>
                  <a:pt x="3246327" y="605920"/>
                  <a:pt x="2996252" y="659001"/>
                </a:cubicBezTo>
                <a:cubicBezTo>
                  <a:pt x="2746177" y="712082"/>
                  <a:pt x="2521168" y="631236"/>
                  <a:pt x="2322676" y="659001"/>
                </a:cubicBezTo>
                <a:cubicBezTo>
                  <a:pt x="2124184" y="686766"/>
                  <a:pt x="1934570" y="591152"/>
                  <a:pt x="1695553" y="659001"/>
                </a:cubicBezTo>
                <a:cubicBezTo>
                  <a:pt x="1456536" y="726850"/>
                  <a:pt x="1350710" y="616416"/>
                  <a:pt x="1254245" y="659001"/>
                </a:cubicBezTo>
                <a:cubicBezTo>
                  <a:pt x="1157780" y="701586"/>
                  <a:pt x="937165" y="643413"/>
                  <a:pt x="812937" y="659001"/>
                </a:cubicBezTo>
                <a:cubicBezTo>
                  <a:pt x="688709" y="674589"/>
                  <a:pt x="203409" y="609267"/>
                  <a:pt x="0" y="659001"/>
                </a:cubicBezTo>
                <a:cubicBezTo>
                  <a:pt x="-38264" y="572754"/>
                  <a:pt x="20078" y="430066"/>
                  <a:pt x="0" y="316320"/>
                </a:cubicBezTo>
                <a:cubicBezTo>
                  <a:pt x="-20078" y="202574"/>
                  <a:pt x="15063" y="151901"/>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Data collection tools</a:t>
            </a:r>
          </a:p>
        </p:txBody>
      </p:sp>
      <p:sp>
        <p:nvSpPr>
          <p:cNvPr id="2" name="Rectangle: Diagonal Corners Rounded 5">
            <a:extLst>
              <a:ext uri="{FF2B5EF4-FFF2-40B4-BE49-F238E27FC236}">
                <a16:creationId xmlns:a16="http://schemas.microsoft.com/office/drawing/2014/main" id="{5581C854-1497-DC40-E60B-ED9BFA77B1D0}"/>
              </a:ext>
            </a:extLst>
          </p:cNvPr>
          <p:cNvSpPr/>
          <p:nvPr/>
        </p:nvSpPr>
        <p:spPr>
          <a:xfrm>
            <a:off x="1562636" y="1936359"/>
            <a:ext cx="9066727" cy="1227786"/>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304800" algn="just">
              <a:lnSpc>
                <a:spcPct val="150000"/>
              </a:lnSpc>
              <a:spcAft>
                <a:spcPts val="800"/>
              </a:spcAft>
            </a:pPr>
            <a:r>
              <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An interviewer-administered questionnaire </a:t>
            </a:r>
            <a:r>
              <a:rPr lang="en-US" sz="2000" b="1" dirty="0">
                <a:solidFill>
                  <a:schemeClr val="bg1"/>
                </a:solidFill>
                <a:latin typeface="Times New Roman" panose="02020603050405020304" pitchFamily="18" charset="0"/>
                <a:ea typeface="Calibri" panose="020F0502020204030204" pitchFamily="34" charset="0"/>
                <a:cs typeface="Vrinda" panose="020B0502040204020203" pitchFamily="34" charset="0"/>
              </a:rPr>
              <a:t>was</a:t>
            </a:r>
            <a:r>
              <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 developed to collect data from </a:t>
            </a:r>
            <a:r>
              <a:rPr lang="en-US" sz="2000" b="1" dirty="0">
                <a:solidFill>
                  <a:schemeClr val="bg1"/>
                </a:solidFill>
                <a:latin typeface="Times New Roman" panose="02020603050405020304" pitchFamily="18" charset="0"/>
                <a:ea typeface="Calibri" panose="020F0502020204030204" pitchFamily="34" charset="0"/>
                <a:cs typeface="Vrinda" panose="020B0502040204020203" pitchFamily="34" charset="0"/>
              </a:rPr>
              <a:t>female student</a:t>
            </a:r>
            <a:r>
              <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 at North South University (NSU). </a:t>
            </a:r>
          </a:p>
        </p:txBody>
      </p:sp>
      <p:sp>
        <p:nvSpPr>
          <p:cNvPr id="3" name="Rectangle: Diagonal Corners Rounded 5">
            <a:extLst>
              <a:ext uri="{FF2B5EF4-FFF2-40B4-BE49-F238E27FC236}">
                <a16:creationId xmlns:a16="http://schemas.microsoft.com/office/drawing/2014/main" id="{88D02177-756D-A11E-BAAA-A20BE2EACC88}"/>
              </a:ext>
            </a:extLst>
          </p:cNvPr>
          <p:cNvSpPr/>
          <p:nvPr/>
        </p:nvSpPr>
        <p:spPr>
          <a:xfrm>
            <a:off x="1562635" y="3693855"/>
            <a:ext cx="9066727" cy="1753907"/>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304800" algn="just">
              <a:lnSpc>
                <a:spcPct val="150000"/>
              </a:lnSpc>
              <a:spcAft>
                <a:spcPts val="800"/>
              </a:spcAft>
            </a:pPr>
            <a:r>
              <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Firstly, the questionnaire developed in English and translated into Bengali. We </a:t>
            </a:r>
            <a:r>
              <a:rPr lang="en-US" sz="2000" b="1" dirty="0">
                <a:solidFill>
                  <a:schemeClr val="bg1"/>
                </a:solidFill>
                <a:latin typeface="Times New Roman" panose="02020603050405020304" pitchFamily="18" charset="0"/>
                <a:ea typeface="Calibri" panose="020F0502020204030204" pitchFamily="34" charset="0"/>
                <a:cs typeface="Vrinda" panose="020B0502040204020203" pitchFamily="34" charset="0"/>
              </a:rPr>
              <a:t>have</a:t>
            </a:r>
            <a:r>
              <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 used the DEQ5 scale for Dry Eye Disease, which is standard for global use.  </a:t>
            </a:r>
            <a:endParaRPr lang="en-BD" sz="2000" b="1"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67864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421081" y="326704"/>
            <a:ext cx="4091560" cy="484665"/>
          </a:xfrm>
          <a:custGeom>
            <a:avLst/>
            <a:gdLst>
              <a:gd name="connsiteX0" fmla="*/ 0 w 4091560"/>
              <a:gd name="connsiteY0" fmla="*/ 0 h 484665"/>
              <a:gd name="connsiteX1" fmla="*/ 625424 w 4091560"/>
              <a:gd name="connsiteY1" fmla="*/ 0 h 484665"/>
              <a:gd name="connsiteX2" fmla="*/ 1128102 w 4091560"/>
              <a:gd name="connsiteY2" fmla="*/ 0 h 484665"/>
              <a:gd name="connsiteX3" fmla="*/ 1794441 w 4091560"/>
              <a:gd name="connsiteY3" fmla="*/ 0 h 484665"/>
              <a:gd name="connsiteX4" fmla="*/ 2338034 w 4091560"/>
              <a:gd name="connsiteY4" fmla="*/ 0 h 484665"/>
              <a:gd name="connsiteX5" fmla="*/ 2922543 w 4091560"/>
              <a:gd name="connsiteY5" fmla="*/ 0 h 484665"/>
              <a:gd name="connsiteX6" fmla="*/ 3384305 w 4091560"/>
              <a:gd name="connsiteY6" fmla="*/ 0 h 484665"/>
              <a:gd name="connsiteX7" fmla="*/ 4091560 w 4091560"/>
              <a:gd name="connsiteY7" fmla="*/ 0 h 484665"/>
              <a:gd name="connsiteX8" fmla="*/ 4091560 w 4091560"/>
              <a:gd name="connsiteY8" fmla="*/ 484665 h 484665"/>
              <a:gd name="connsiteX9" fmla="*/ 3425220 w 4091560"/>
              <a:gd name="connsiteY9" fmla="*/ 484665 h 484665"/>
              <a:gd name="connsiteX10" fmla="*/ 2840712 w 4091560"/>
              <a:gd name="connsiteY10" fmla="*/ 484665 h 484665"/>
              <a:gd name="connsiteX11" fmla="*/ 2174372 w 4091560"/>
              <a:gd name="connsiteY11" fmla="*/ 484665 h 484665"/>
              <a:gd name="connsiteX12" fmla="*/ 1589863 w 4091560"/>
              <a:gd name="connsiteY12" fmla="*/ 484665 h 484665"/>
              <a:gd name="connsiteX13" fmla="*/ 1046270 w 4091560"/>
              <a:gd name="connsiteY13" fmla="*/ 484665 h 484665"/>
              <a:gd name="connsiteX14" fmla="*/ 584509 w 4091560"/>
              <a:gd name="connsiteY14" fmla="*/ 484665 h 484665"/>
              <a:gd name="connsiteX15" fmla="*/ 0 w 4091560"/>
              <a:gd name="connsiteY15" fmla="*/ 484665 h 484665"/>
              <a:gd name="connsiteX16" fmla="*/ 0 w 4091560"/>
              <a:gd name="connsiteY16" fmla="*/ 0 h 4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91560" h="484665" fill="none" extrusionOk="0">
                <a:moveTo>
                  <a:pt x="0" y="0"/>
                </a:moveTo>
                <a:cubicBezTo>
                  <a:pt x="218626" y="-51957"/>
                  <a:pt x="431606" y="30784"/>
                  <a:pt x="625424" y="0"/>
                </a:cubicBezTo>
                <a:cubicBezTo>
                  <a:pt x="819242" y="-30784"/>
                  <a:pt x="964463" y="17534"/>
                  <a:pt x="1128102" y="0"/>
                </a:cubicBezTo>
                <a:cubicBezTo>
                  <a:pt x="1291741" y="-17534"/>
                  <a:pt x="1567459" y="55943"/>
                  <a:pt x="1794441" y="0"/>
                </a:cubicBezTo>
                <a:cubicBezTo>
                  <a:pt x="2021423" y="-55943"/>
                  <a:pt x="2111144" y="7334"/>
                  <a:pt x="2338034" y="0"/>
                </a:cubicBezTo>
                <a:cubicBezTo>
                  <a:pt x="2564924" y="-7334"/>
                  <a:pt x="2770884" y="66776"/>
                  <a:pt x="2922543" y="0"/>
                </a:cubicBezTo>
                <a:cubicBezTo>
                  <a:pt x="3074202" y="-66776"/>
                  <a:pt x="3268944" y="20628"/>
                  <a:pt x="3384305" y="0"/>
                </a:cubicBezTo>
                <a:cubicBezTo>
                  <a:pt x="3499666" y="-20628"/>
                  <a:pt x="3781690" y="12290"/>
                  <a:pt x="4091560" y="0"/>
                </a:cubicBezTo>
                <a:cubicBezTo>
                  <a:pt x="4125182" y="151121"/>
                  <a:pt x="4076714" y="306634"/>
                  <a:pt x="4091560" y="484665"/>
                </a:cubicBezTo>
                <a:cubicBezTo>
                  <a:pt x="3782385" y="488914"/>
                  <a:pt x="3607280" y="417950"/>
                  <a:pt x="3425220" y="484665"/>
                </a:cubicBezTo>
                <a:cubicBezTo>
                  <a:pt x="3243160" y="551380"/>
                  <a:pt x="3003207" y="455874"/>
                  <a:pt x="2840712" y="484665"/>
                </a:cubicBezTo>
                <a:cubicBezTo>
                  <a:pt x="2678217" y="513456"/>
                  <a:pt x="2367148" y="406351"/>
                  <a:pt x="2174372" y="484665"/>
                </a:cubicBezTo>
                <a:cubicBezTo>
                  <a:pt x="1981596" y="562979"/>
                  <a:pt x="1748702" y="443296"/>
                  <a:pt x="1589863" y="484665"/>
                </a:cubicBezTo>
                <a:cubicBezTo>
                  <a:pt x="1431024" y="526034"/>
                  <a:pt x="1183681" y="429839"/>
                  <a:pt x="1046270" y="484665"/>
                </a:cubicBezTo>
                <a:cubicBezTo>
                  <a:pt x="908859" y="539491"/>
                  <a:pt x="687608" y="452000"/>
                  <a:pt x="584509" y="484665"/>
                </a:cubicBezTo>
                <a:cubicBezTo>
                  <a:pt x="481410" y="517330"/>
                  <a:pt x="139452" y="479960"/>
                  <a:pt x="0" y="484665"/>
                </a:cubicBezTo>
                <a:cubicBezTo>
                  <a:pt x="-17807" y="256746"/>
                  <a:pt x="22231" y="197036"/>
                  <a:pt x="0" y="0"/>
                </a:cubicBezTo>
                <a:close/>
              </a:path>
              <a:path w="4091560" h="484665" stroke="0" extrusionOk="0">
                <a:moveTo>
                  <a:pt x="0" y="0"/>
                </a:moveTo>
                <a:cubicBezTo>
                  <a:pt x="169934" y="-46001"/>
                  <a:pt x="364094" y="24548"/>
                  <a:pt x="543593" y="0"/>
                </a:cubicBezTo>
                <a:cubicBezTo>
                  <a:pt x="723092" y="-24548"/>
                  <a:pt x="801882" y="55116"/>
                  <a:pt x="1046270" y="0"/>
                </a:cubicBezTo>
                <a:cubicBezTo>
                  <a:pt x="1290658" y="-55116"/>
                  <a:pt x="1354101" y="21496"/>
                  <a:pt x="1589863" y="0"/>
                </a:cubicBezTo>
                <a:cubicBezTo>
                  <a:pt x="1825625" y="-21496"/>
                  <a:pt x="1982608" y="43174"/>
                  <a:pt x="2174372" y="0"/>
                </a:cubicBezTo>
                <a:cubicBezTo>
                  <a:pt x="2366136" y="-43174"/>
                  <a:pt x="2509667" y="64334"/>
                  <a:pt x="2840712" y="0"/>
                </a:cubicBezTo>
                <a:cubicBezTo>
                  <a:pt x="3171757" y="-64334"/>
                  <a:pt x="3182250" y="9699"/>
                  <a:pt x="3343389" y="0"/>
                </a:cubicBezTo>
                <a:cubicBezTo>
                  <a:pt x="3504528" y="-9699"/>
                  <a:pt x="3810512" y="29794"/>
                  <a:pt x="4091560" y="0"/>
                </a:cubicBezTo>
                <a:cubicBezTo>
                  <a:pt x="4135611" y="100257"/>
                  <a:pt x="4048838" y="322406"/>
                  <a:pt x="4091560" y="484665"/>
                </a:cubicBezTo>
                <a:cubicBezTo>
                  <a:pt x="3847875" y="541474"/>
                  <a:pt x="3677263" y="444185"/>
                  <a:pt x="3507051" y="484665"/>
                </a:cubicBezTo>
                <a:cubicBezTo>
                  <a:pt x="3336839" y="525145"/>
                  <a:pt x="3042841" y="405393"/>
                  <a:pt x="2840712" y="484665"/>
                </a:cubicBezTo>
                <a:cubicBezTo>
                  <a:pt x="2638583" y="563937"/>
                  <a:pt x="2489343" y="447500"/>
                  <a:pt x="2174372" y="484665"/>
                </a:cubicBezTo>
                <a:cubicBezTo>
                  <a:pt x="1859401" y="521830"/>
                  <a:pt x="1814545" y="463856"/>
                  <a:pt x="1712610" y="484665"/>
                </a:cubicBezTo>
                <a:cubicBezTo>
                  <a:pt x="1610675" y="505474"/>
                  <a:pt x="1302485" y="426727"/>
                  <a:pt x="1087186" y="484665"/>
                </a:cubicBezTo>
                <a:cubicBezTo>
                  <a:pt x="871887" y="542603"/>
                  <a:pt x="398585" y="468863"/>
                  <a:pt x="0" y="484665"/>
                </a:cubicBezTo>
                <a:cubicBezTo>
                  <a:pt x="-13867" y="272021"/>
                  <a:pt x="16005" y="167276"/>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Data analysis plan</a:t>
            </a:r>
          </a:p>
        </p:txBody>
      </p:sp>
      <p:graphicFrame>
        <p:nvGraphicFramePr>
          <p:cNvPr id="24" name="Content Placeholder 8">
            <a:extLst>
              <a:ext uri="{FF2B5EF4-FFF2-40B4-BE49-F238E27FC236}">
                <a16:creationId xmlns:a16="http://schemas.microsoft.com/office/drawing/2014/main" id="{C44EC2F1-6718-AB42-FB8E-9FDFFF626DB6}"/>
              </a:ext>
            </a:extLst>
          </p:cNvPr>
          <p:cNvGraphicFramePr>
            <a:graphicFrameLocks/>
          </p:cNvGraphicFramePr>
          <p:nvPr>
            <p:extLst>
              <p:ext uri="{D42A27DB-BD31-4B8C-83A1-F6EECF244321}">
                <p14:modId xmlns:p14="http://schemas.microsoft.com/office/powerpoint/2010/main" val="2096692729"/>
              </p:ext>
            </p:extLst>
          </p:nvPr>
        </p:nvGraphicFramePr>
        <p:xfrm>
          <a:off x="919162" y="1297584"/>
          <a:ext cx="10353675" cy="4011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85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028A9A-A8E3-E4B2-2F82-9B4952C7BB52}"/>
              </a:ext>
            </a:extLst>
          </p:cNvPr>
          <p:cNvSpPr/>
          <p:nvPr/>
        </p:nvSpPr>
        <p:spPr>
          <a:xfrm>
            <a:off x="1699775" y="1658154"/>
            <a:ext cx="8792449" cy="354169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BD" sz="6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RESULTS</a:t>
            </a:r>
            <a:endParaRPr lang="en-BD"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518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70312" y="168743"/>
            <a:ext cx="1690019" cy="495714"/>
          </a:xfrm>
          <a:custGeom>
            <a:avLst/>
            <a:gdLst>
              <a:gd name="connsiteX0" fmla="*/ 0 w 1690019"/>
              <a:gd name="connsiteY0" fmla="*/ 0 h 495714"/>
              <a:gd name="connsiteX1" fmla="*/ 529539 w 1690019"/>
              <a:gd name="connsiteY1" fmla="*/ 0 h 495714"/>
              <a:gd name="connsiteX2" fmla="*/ 1059079 w 1690019"/>
              <a:gd name="connsiteY2" fmla="*/ 0 h 495714"/>
              <a:gd name="connsiteX3" fmla="*/ 1690019 w 1690019"/>
              <a:gd name="connsiteY3" fmla="*/ 0 h 495714"/>
              <a:gd name="connsiteX4" fmla="*/ 1690019 w 1690019"/>
              <a:gd name="connsiteY4" fmla="*/ 495714 h 495714"/>
              <a:gd name="connsiteX5" fmla="*/ 1109779 w 1690019"/>
              <a:gd name="connsiteY5" fmla="*/ 495714 h 495714"/>
              <a:gd name="connsiteX6" fmla="*/ 529539 w 1690019"/>
              <a:gd name="connsiteY6" fmla="*/ 495714 h 495714"/>
              <a:gd name="connsiteX7" fmla="*/ 0 w 1690019"/>
              <a:gd name="connsiteY7" fmla="*/ 495714 h 495714"/>
              <a:gd name="connsiteX8" fmla="*/ 0 w 1690019"/>
              <a:gd name="connsiteY8"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0019" h="495714" fill="none" extrusionOk="0">
                <a:moveTo>
                  <a:pt x="0" y="0"/>
                </a:moveTo>
                <a:cubicBezTo>
                  <a:pt x="178046" y="-28766"/>
                  <a:pt x="406038" y="7047"/>
                  <a:pt x="529539" y="0"/>
                </a:cubicBezTo>
                <a:cubicBezTo>
                  <a:pt x="653040" y="-7047"/>
                  <a:pt x="827769" y="55616"/>
                  <a:pt x="1059079" y="0"/>
                </a:cubicBezTo>
                <a:cubicBezTo>
                  <a:pt x="1290389" y="-55616"/>
                  <a:pt x="1398440" y="37458"/>
                  <a:pt x="1690019" y="0"/>
                </a:cubicBezTo>
                <a:cubicBezTo>
                  <a:pt x="1712101" y="181170"/>
                  <a:pt x="1637887" y="254513"/>
                  <a:pt x="1690019" y="495714"/>
                </a:cubicBezTo>
                <a:cubicBezTo>
                  <a:pt x="1417847" y="498881"/>
                  <a:pt x="1277820" y="492040"/>
                  <a:pt x="1109779" y="495714"/>
                </a:cubicBezTo>
                <a:cubicBezTo>
                  <a:pt x="941738" y="499388"/>
                  <a:pt x="781749" y="481679"/>
                  <a:pt x="529539" y="495714"/>
                </a:cubicBezTo>
                <a:cubicBezTo>
                  <a:pt x="277329" y="509749"/>
                  <a:pt x="223643" y="491638"/>
                  <a:pt x="0" y="495714"/>
                </a:cubicBezTo>
                <a:cubicBezTo>
                  <a:pt x="-50047" y="371711"/>
                  <a:pt x="22604" y="240749"/>
                  <a:pt x="0" y="0"/>
                </a:cubicBezTo>
                <a:close/>
              </a:path>
              <a:path w="1690019" h="495714" stroke="0" extrusionOk="0">
                <a:moveTo>
                  <a:pt x="0" y="0"/>
                </a:moveTo>
                <a:cubicBezTo>
                  <a:pt x="162166" y="-16139"/>
                  <a:pt x="297359" y="7402"/>
                  <a:pt x="546439" y="0"/>
                </a:cubicBezTo>
                <a:cubicBezTo>
                  <a:pt x="795519" y="-7402"/>
                  <a:pt x="960041" y="41840"/>
                  <a:pt x="1075979" y="0"/>
                </a:cubicBezTo>
                <a:cubicBezTo>
                  <a:pt x="1191917" y="-41840"/>
                  <a:pt x="1456637" y="41500"/>
                  <a:pt x="1690019" y="0"/>
                </a:cubicBezTo>
                <a:cubicBezTo>
                  <a:pt x="1734577" y="238912"/>
                  <a:pt x="1653473" y="378769"/>
                  <a:pt x="1690019" y="495714"/>
                </a:cubicBezTo>
                <a:cubicBezTo>
                  <a:pt x="1535848" y="559510"/>
                  <a:pt x="1243775" y="444399"/>
                  <a:pt x="1109779" y="495714"/>
                </a:cubicBezTo>
                <a:cubicBezTo>
                  <a:pt x="975783" y="547029"/>
                  <a:pt x="770788" y="481892"/>
                  <a:pt x="563340" y="495714"/>
                </a:cubicBezTo>
                <a:cubicBezTo>
                  <a:pt x="355892" y="509536"/>
                  <a:pt x="192284" y="456311"/>
                  <a:pt x="0" y="495714"/>
                </a:cubicBezTo>
                <a:cubicBezTo>
                  <a:pt x="-51664" y="349361"/>
                  <a:pt x="49853" y="163910"/>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sp>
        <p:nvSpPr>
          <p:cNvPr id="3" name="Rectangle 2">
            <a:extLst>
              <a:ext uri="{FF2B5EF4-FFF2-40B4-BE49-F238E27FC236}">
                <a16:creationId xmlns:a16="http://schemas.microsoft.com/office/drawing/2014/main" id="{EA524C3A-2CA8-013C-5C4E-436DFEFED4AE}"/>
              </a:ext>
            </a:extLst>
          </p:cNvPr>
          <p:cNvSpPr/>
          <p:nvPr/>
        </p:nvSpPr>
        <p:spPr>
          <a:xfrm>
            <a:off x="3464417" y="4301544"/>
            <a:ext cx="978794" cy="309093"/>
          </a:xfrm>
          <a:prstGeom prst="rect">
            <a:avLst/>
          </a:prstGeom>
          <a:solidFill>
            <a:schemeClr val="accent1">
              <a:alpha val="0"/>
            </a:schemeClr>
          </a:solidFill>
          <a:ln>
            <a:solidFill>
              <a:schemeClr val="accent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solidFill>
                  <a:schemeClr val="bg1"/>
                </a:solidFill>
                <a:latin typeface="Times New Roman" panose="02020603050405020304" pitchFamily="18" charset="0"/>
                <a:cs typeface="Times New Roman" panose="02020603050405020304" pitchFamily="18" charset="0"/>
              </a:rPr>
              <a:t>57.91%</a:t>
            </a:r>
          </a:p>
        </p:txBody>
      </p:sp>
      <p:graphicFrame>
        <p:nvGraphicFramePr>
          <p:cNvPr id="5" name="Chart 4">
            <a:extLst>
              <a:ext uri="{FF2B5EF4-FFF2-40B4-BE49-F238E27FC236}">
                <a16:creationId xmlns:a16="http://schemas.microsoft.com/office/drawing/2014/main" id="{00C7F5E0-FF03-4371-9FB5-F8001088941B}"/>
              </a:ext>
            </a:extLst>
          </p:cNvPr>
          <p:cNvGraphicFramePr/>
          <p:nvPr>
            <p:extLst>
              <p:ext uri="{D42A27DB-BD31-4B8C-83A1-F6EECF244321}">
                <p14:modId xmlns:p14="http://schemas.microsoft.com/office/powerpoint/2010/main" val="4154634388"/>
              </p:ext>
            </p:extLst>
          </p:nvPr>
        </p:nvGraphicFramePr>
        <p:xfrm>
          <a:off x="437883" y="1661375"/>
          <a:ext cx="5658118" cy="44125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F5C6887-A62E-10B4-7695-5F4E04498AFA}"/>
              </a:ext>
            </a:extLst>
          </p:cNvPr>
          <p:cNvGraphicFramePr/>
          <p:nvPr>
            <p:extLst>
              <p:ext uri="{D42A27DB-BD31-4B8C-83A1-F6EECF244321}">
                <p14:modId xmlns:p14="http://schemas.microsoft.com/office/powerpoint/2010/main" val="1505415488"/>
              </p:ext>
            </p:extLst>
          </p:nvPr>
        </p:nvGraphicFramePr>
        <p:xfrm>
          <a:off x="6426559" y="1661375"/>
          <a:ext cx="5327558" cy="441256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49239ABB-B5EE-3090-1741-3D39B6A036BD}"/>
              </a:ext>
            </a:extLst>
          </p:cNvPr>
          <p:cNvSpPr/>
          <p:nvPr/>
        </p:nvSpPr>
        <p:spPr>
          <a:xfrm>
            <a:off x="9682767" y="3085261"/>
            <a:ext cx="862884" cy="515155"/>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800" b="1" dirty="0">
                <a:latin typeface="Times New Roman" panose="02020603050405020304" pitchFamily="18" charset="0"/>
                <a:cs typeface="Times New Roman" panose="02020603050405020304" pitchFamily="18" charset="0"/>
              </a:rPr>
              <a:t>32.5%</a:t>
            </a:r>
          </a:p>
        </p:txBody>
      </p:sp>
      <p:sp>
        <p:nvSpPr>
          <p:cNvPr id="9" name="Rectangle 8">
            <a:extLst>
              <a:ext uri="{FF2B5EF4-FFF2-40B4-BE49-F238E27FC236}">
                <a16:creationId xmlns:a16="http://schemas.microsoft.com/office/drawing/2014/main" id="{49239ABB-B5EE-3090-1741-3D39B6A036BD}"/>
              </a:ext>
            </a:extLst>
          </p:cNvPr>
          <p:cNvSpPr/>
          <p:nvPr/>
        </p:nvSpPr>
        <p:spPr>
          <a:xfrm>
            <a:off x="7887238" y="4610637"/>
            <a:ext cx="862884" cy="515155"/>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800" b="1" dirty="0">
                <a:latin typeface="Times New Roman" panose="02020603050405020304" pitchFamily="18" charset="0"/>
                <a:cs typeface="Times New Roman" panose="02020603050405020304" pitchFamily="18" charset="0"/>
              </a:rPr>
              <a:t>67.5%</a:t>
            </a:r>
          </a:p>
        </p:txBody>
      </p:sp>
      <p:sp>
        <p:nvSpPr>
          <p:cNvPr id="10" name="Rectangle 9">
            <a:extLst>
              <a:ext uri="{FF2B5EF4-FFF2-40B4-BE49-F238E27FC236}">
                <a16:creationId xmlns:a16="http://schemas.microsoft.com/office/drawing/2014/main" id="{49239ABB-B5EE-3090-1741-3D39B6A036BD}"/>
              </a:ext>
            </a:extLst>
          </p:cNvPr>
          <p:cNvSpPr/>
          <p:nvPr/>
        </p:nvSpPr>
        <p:spPr>
          <a:xfrm>
            <a:off x="1777285" y="3085261"/>
            <a:ext cx="976647" cy="515155"/>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800" b="1" dirty="0">
                <a:latin typeface="Times New Roman" panose="02020603050405020304" pitchFamily="18" charset="0"/>
                <a:cs typeface="Times New Roman" panose="02020603050405020304" pitchFamily="18" charset="0"/>
              </a:rPr>
              <a:t>42.09%</a:t>
            </a:r>
          </a:p>
        </p:txBody>
      </p:sp>
      <p:sp>
        <p:nvSpPr>
          <p:cNvPr id="11" name="TextBox 10">
            <a:extLst>
              <a:ext uri="{FF2B5EF4-FFF2-40B4-BE49-F238E27FC236}">
                <a16:creationId xmlns:a16="http://schemas.microsoft.com/office/drawing/2014/main" id="{B8700A92-042B-68FC-2BC7-3ED2B2F8B4FB}"/>
              </a:ext>
            </a:extLst>
          </p:cNvPr>
          <p:cNvSpPr txBox="1"/>
          <p:nvPr/>
        </p:nvSpPr>
        <p:spPr>
          <a:xfrm>
            <a:off x="3843272" y="939943"/>
            <a:ext cx="5166574" cy="523220"/>
          </a:xfrm>
          <a:prstGeom prst="rect">
            <a:avLst/>
          </a:prstGeom>
          <a:noFill/>
        </p:spPr>
        <p:txBody>
          <a:bodyPr wrap="square" rtlCol="0">
            <a:spAutoFit/>
          </a:bodyPr>
          <a:lstStyle/>
          <a:p>
            <a:pPr algn="ctr"/>
            <a:r>
              <a:rPr lang="en-BD" sz="2800" b="1" dirty="0">
                <a:latin typeface="Times New Roman" panose="02020603050405020304" pitchFamily="18" charset="0"/>
                <a:cs typeface="Times New Roman" panose="02020603050405020304" pitchFamily="18" charset="0"/>
              </a:rPr>
              <a:t>Prevalence of outcome variables</a:t>
            </a:r>
          </a:p>
        </p:txBody>
      </p:sp>
    </p:spTree>
    <p:extLst>
      <p:ext uri="{BB962C8B-B14F-4D97-AF65-F5344CB8AC3E}">
        <p14:creationId xmlns:p14="http://schemas.microsoft.com/office/powerpoint/2010/main" val="78427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70311" y="128911"/>
            <a:ext cx="1741534" cy="495714"/>
          </a:xfrm>
          <a:custGeom>
            <a:avLst/>
            <a:gdLst>
              <a:gd name="connsiteX0" fmla="*/ 0 w 1741534"/>
              <a:gd name="connsiteY0" fmla="*/ 0 h 495714"/>
              <a:gd name="connsiteX1" fmla="*/ 545681 w 1741534"/>
              <a:gd name="connsiteY1" fmla="*/ 0 h 495714"/>
              <a:gd name="connsiteX2" fmla="*/ 1091361 w 1741534"/>
              <a:gd name="connsiteY2" fmla="*/ 0 h 495714"/>
              <a:gd name="connsiteX3" fmla="*/ 1741534 w 1741534"/>
              <a:gd name="connsiteY3" fmla="*/ 0 h 495714"/>
              <a:gd name="connsiteX4" fmla="*/ 1741534 w 1741534"/>
              <a:gd name="connsiteY4" fmla="*/ 495714 h 495714"/>
              <a:gd name="connsiteX5" fmla="*/ 1143607 w 1741534"/>
              <a:gd name="connsiteY5" fmla="*/ 495714 h 495714"/>
              <a:gd name="connsiteX6" fmla="*/ 545681 w 1741534"/>
              <a:gd name="connsiteY6" fmla="*/ 495714 h 495714"/>
              <a:gd name="connsiteX7" fmla="*/ 0 w 1741534"/>
              <a:gd name="connsiteY7" fmla="*/ 495714 h 495714"/>
              <a:gd name="connsiteX8" fmla="*/ 0 w 1741534"/>
              <a:gd name="connsiteY8"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534" h="495714" fill="none" extrusionOk="0">
                <a:moveTo>
                  <a:pt x="0" y="0"/>
                </a:moveTo>
                <a:cubicBezTo>
                  <a:pt x="237949" y="-10127"/>
                  <a:pt x="435996" y="62475"/>
                  <a:pt x="545681" y="0"/>
                </a:cubicBezTo>
                <a:cubicBezTo>
                  <a:pt x="655366" y="-62475"/>
                  <a:pt x="972200" y="41665"/>
                  <a:pt x="1091361" y="0"/>
                </a:cubicBezTo>
                <a:cubicBezTo>
                  <a:pt x="1210522" y="-41665"/>
                  <a:pt x="1565268" y="12984"/>
                  <a:pt x="1741534" y="0"/>
                </a:cubicBezTo>
                <a:cubicBezTo>
                  <a:pt x="1763616" y="181170"/>
                  <a:pt x="1689402" y="254513"/>
                  <a:pt x="1741534" y="495714"/>
                </a:cubicBezTo>
                <a:cubicBezTo>
                  <a:pt x="1504034" y="543758"/>
                  <a:pt x="1376181" y="474080"/>
                  <a:pt x="1143607" y="495714"/>
                </a:cubicBezTo>
                <a:cubicBezTo>
                  <a:pt x="911033" y="517348"/>
                  <a:pt x="713903" y="429859"/>
                  <a:pt x="545681" y="495714"/>
                </a:cubicBezTo>
                <a:cubicBezTo>
                  <a:pt x="377459" y="561569"/>
                  <a:pt x="174986" y="478835"/>
                  <a:pt x="0" y="495714"/>
                </a:cubicBezTo>
                <a:cubicBezTo>
                  <a:pt x="-50047" y="371711"/>
                  <a:pt x="22604" y="240749"/>
                  <a:pt x="0" y="0"/>
                </a:cubicBezTo>
                <a:close/>
              </a:path>
              <a:path w="1741534" h="495714" stroke="0" extrusionOk="0">
                <a:moveTo>
                  <a:pt x="0" y="0"/>
                </a:moveTo>
                <a:cubicBezTo>
                  <a:pt x="242697" y="-24568"/>
                  <a:pt x="320139" y="271"/>
                  <a:pt x="563096" y="0"/>
                </a:cubicBezTo>
                <a:cubicBezTo>
                  <a:pt x="806053" y="-271"/>
                  <a:pt x="980820" y="10534"/>
                  <a:pt x="1108777" y="0"/>
                </a:cubicBezTo>
                <a:cubicBezTo>
                  <a:pt x="1236734" y="-10534"/>
                  <a:pt x="1469143" y="75686"/>
                  <a:pt x="1741534" y="0"/>
                </a:cubicBezTo>
                <a:cubicBezTo>
                  <a:pt x="1786092" y="238912"/>
                  <a:pt x="1704988" y="378769"/>
                  <a:pt x="1741534" y="495714"/>
                </a:cubicBezTo>
                <a:cubicBezTo>
                  <a:pt x="1531209" y="560750"/>
                  <a:pt x="1275257" y="488656"/>
                  <a:pt x="1143607" y="495714"/>
                </a:cubicBezTo>
                <a:cubicBezTo>
                  <a:pt x="1011957" y="502772"/>
                  <a:pt x="749222" y="474488"/>
                  <a:pt x="580511" y="495714"/>
                </a:cubicBezTo>
                <a:cubicBezTo>
                  <a:pt x="411800" y="516940"/>
                  <a:pt x="119384" y="458712"/>
                  <a:pt x="0" y="495714"/>
                </a:cubicBezTo>
                <a:cubicBezTo>
                  <a:pt x="-51664" y="349361"/>
                  <a:pt x="49853" y="163910"/>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Chart 1">
            <a:extLst>
              <a:ext uri="{FF2B5EF4-FFF2-40B4-BE49-F238E27FC236}">
                <a16:creationId xmlns:a16="http://schemas.microsoft.com/office/drawing/2014/main" id="{99133E38-F1FB-AB32-889A-06199F15CF89}"/>
              </a:ext>
            </a:extLst>
          </p:cNvPr>
          <p:cNvGraphicFramePr/>
          <p:nvPr>
            <p:extLst>
              <p:ext uri="{D42A27DB-BD31-4B8C-83A1-F6EECF244321}">
                <p14:modId xmlns:p14="http://schemas.microsoft.com/office/powerpoint/2010/main" val="1847340822"/>
              </p:ext>
            </p:extLst>
          </p:nvPr>
        </p:nvGraphicFramePr>
        <p:xfrm>
          <a:off x="383504" y="798490"/>
          <a:ext cx="5360471" cy="5434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F766DEE-7918-D1C2-63BC-1864B08ED115}"/>
              </a:ext>
            </a:extLst>
          </p:cNvPr>
          <p:cNvGraphicFramePr/>
          <p:nvPr>
            <p:extLst>
              <p:ext uri="{D42A27DB-BD31-4B8C-83A1-F6EECF244321}">
                <p14:modId xmlns:p14="http://schemas.microsoft.com/office/powerpoint/2010/main" val="1858037348"/>
              </p:ext>
            </p:extLst>
          </p:nvPr>
        </p:nvGraphicFramePr>
        <p:xfrm>
          <a:off x="5743975" y="798490"/>
          <a:ext cx="6064521" cy="5434885"/>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39118177-0839-390F-FC89-532059D95879}"/>
              </a:ext>
            </a:extLst>
          </p:cNvPr>
          <p:cNvSpPr/>
          <p:nvPr/>
        </p:nvSpPr>
        <p:spPr>
          <a:xfrm>
            <a:off x="7956996" y="1783723"/>
            <a:ext cx="1017431" cy="68902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800" b="1" dirty="0">
                <a:latin typeface="Times New Roman" panose="02020603050405020304" pitchFamily="18" charset="0"/>
                <a:cs typeface="Times New Roman" panose="02020603050405020304" pitchFamily="18" charset="0"/>
              </a:rPr>
              <a:t>150</a:t>
            </a:r>
          </a:p>
          <a:p>
            <a:pPr algn="ctr"/>
            <a:r>
              <a:rPr lang="en-BD" sz="1800" b="1" dirty="0">
                <a:latin typeface="Times New Roman" panose="02020603050405020304" pitchFamily="18" charset="0"/>
                <a:cs typeface="Times New Roman" panose="02020603050405020304" pitchFamily="18" charset="0"/>
              </a:rPr>
              <a:t>42.4%</a:t>
            </a:r>
          </a:p>
        </p:txBody>
      </p:sp>
      <p:sp>
        <p:nvSpPr>
          <p:cNvPr id="8" name="Rectangle 7">
            <a:extLst>
              <a:ext uri="{FF2B5EF4-FFF2-40B4-BE49-F238E27FC236}">
                <a16:creationId xmlns:a16="http://schemas.microsoft.com/office/drawing/2014/main" id="{39118177-0839-390F-FC89-532059D95879}"/>
              </a:ext>
            </a:extLst>
          </p:cNvPr>
          <p:cNvSpPr/>
          <p:nvPr/>
        </p:nvSpPr>
        <p:spPr>
          <a:xfrm>
            <a:off x="10584645" y="5032419"/>
            <a:ext cx="1017431" cy="608527"/>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23</a:t>
            </a:r>
          </a:p>
          <a:p>
            <a:pPr algn="ctr"/>
            <a:r>
              <a:rPr lang="en-BD" sz="1600" b="1" dirty="0">
                <a:latin typeface="Times New Roman" panose="02020603050405020304" pitchFamily="18" charset="0"/>
                <a:cs typeface="Times New Roman" panose="02020603050405020304" pitchFamily="18" charset="0"/>
              </a:rPr>
              <a:t>6.5%</a:t>
            </a:r>
          </a:p>
        </p:txBody>
      </p:sp>
      <p:sp>
        <p:nvSpPr>
          <p:cNvPr id="9" name="Rectangle 8">
            <a:extLst>
              <a:ext uri="{FF2B5EF4-FFF2-40B4-BE49-F238E27FC236}">
                <a16:creationId xmlns:a16="http://schemas.microsoft.com/office/drawing/2014/main" id="{39118177-0839-390F-FC89-532059D95879}"/>
              </a:ext>
            </a:extLst>
          </p:cNvPr>
          <p:cNvSpPr/>
          <p:nvPr/>
        </p:nvSpPr>
        <p:spPr>
          <a:xfrm>
            <a:off x="9257764" y="3831464"/>
            <a:ext cx="1017431" cy="608527"/>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800" b="1" dirty="0">
                <a:latin typeface="Times New Roman" panose="02020603050405020304" pitchFamily="18" charset="0"/>
                <a:cs typeface="Times New Roman" panose="02020603050405020304" pitchFamily="18" charset="0"/>
              </a:rPr>
              <a:t>71</a:t>
            </a:r>
          </a:p>
          <a:p>
            <a:pPr algn="ctr"/>
            <a:r>
              <a:rPr lang="en-BD" sz="1800" b="1" dirty="0">
                <a:latin typeface="Times New Roman" panose="02020603050405020304" pitchFamily="18" charset="0"/>
                <a:cs typeface="Times New Roman" panose="02020603050405020304" pitchFamily="18" charset="0"/>
              </a:rPr>
              <a:t>20.1%</a:t>
            </a:r>
          </a:p>
        </p:txBody>
      </p:sp>
    </p:spTree>
    <p:extLst>
      <p:ext uri="{BB962C8B-B14F-4D97-AF65-F5344CB8AC3E}">
        <p14:creationId xmlns:p14="http://schemas.microsoft.com/office/powerpoint/2010/main" val="178821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sp>
        <p:nvSpPr>
          <p:cNvPr id="4" name="Rectangle 3">
            <a:extLst>
              <a:ext uri="{FF2B5EF4-FFF2-40B4-BE49-F238E27FC236}">
                <a16:creationId xmlns:a16="http://schemas.microsoft.com/office/drawing/2014/main" id="{D4D05E7E-443F-5E53-B568-B11823DA7637}"/>
              </a:ext>
            </a:extLst>
          </p:cNvPr>
          <p:cNvSpPr/>
          <p:nvPr/>
        </p:nvSpPr>
        <p:spPr>
          <a:xfrm>
            <a:off x="4315848" y="1993006"/>
            <a:ext cx="1296831" cy="66004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228</a:t>
            </a:r>
          </a:p>
          <a:p>
            <a:pPr algn="ctr"/>
            <a:r>
              <a:rPr lang="en-BD" sz="1600" b="1" dirty="0">
                <a:latin typeface="Times New Roman" panose="02020603050405020304" pitchFamily="18" charset="0"/>
                <a:cs typeface="Times New Roman" panose="02020603050405020304" pitchFamily="18" charset="0"/>
              </a:rPr>
              <a:t>64.6%</a:t>
            </a:r>
          </a:p>
        </p:txBody>
      </p:sp>
      <p:sp>
        <p:nvSpPr>
          <p:cNvPr id="5" name="Rectangle 4">
            <a:extLst>
              <a:ext uri="{FF2B5EF4-FFF2-40B4-BE49-F238E27FC236}">
                <a16:creationId xmlns:a16="http://schemas.microsoft.com/office/drawing/2014/main" id="{D4D05E7E-443F-5E53-B568-B11823DA7637}"/>
              </a:ext>
            </a:extLst>
          </p:cNvPr>
          <p:cNvSpPr/>
          <p:nvPr/>
        </p:nvSpPr>
        <p:spPr>
          <a:xfrm>
            <a:off x="3181083" y="2704564"/>
            <a:ext cx="1156588" cy="66004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173</a:t>
            </a:r>
          </a:p>
          <a:p>
            <a:pPr algn="ctr"/>
            <a:r>
              <a:rPr lang="en-BD" sz="1600" b="1" dirty="0">
                <a:latin typeface="Times New Roman" panose="02020603050405020304" pitchFamily="18" charset="0"/>
                <a:cs typeface="Times New Roman" panose="02020603050405020304" pitchFamily="18" charset="0"/>
              </a:rPr>
              <a:t>48.9%</a:t>
            </a:r>
          </a:p>
        </p:txBody>
      </p:sp>
      <p:sp>
        <p:nvSpPr>
          <p:cNvPr id="6" name="Rectangle 5">
            <a:extLst>
              <a:ext uri="{FF2B5EF4-FFF2-40B4-BE49-F238E27FC236}">
                <a16:creationId xmlns:a16="http://schemas.microsoft.com/office/drawing/2014/main" id="{D4D05E7E-443F-5E53-B568-B11823DA7637}"/>
              </a:ext>
            </a:extLst>
          </p:cNvPr>
          <p:cNvSpPr/>
          <p:nvPr/>
        </p:nvSpPr>
        <p:spPr>
          <a:xfrm>
            <a:off x="4456090" y="2704562"/>
            <a:ext cx="1296831" cy="66004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181</a:t>
            </a:r>
          </a:p>
          <a:p>
            <a:pPr algn="ctr"/>
            <a:r>
              <a:rPr lang="en-BD" sz="1600" b="1" dirty="0">
                <a:latin typeface="Times New Roman" panose="02020603050405020304" pitchFamily="18" charset="0"/>
                <a:cs typeface="Times New Roman" panose="02020603050405020304" pitchFamily="18" charset="0"/>
              </a:rPr>
              <a:t>51.1%</a:t>
            </a:r>
          </a:p>
        </p:txBody>
      </p:sp>
      <p:sp>
        <p:nvSpPr>
          <p:cNvPr id="8" name="Rectangle 7">
            <a:extLst>
              <a:ext uri="{FF2B5EF4-FFF2-40B4-BE49-F238E27FC236}">
                <a16:creationId xmlns:a16="http://schemas.microsoft.com/office/drawing/2014/main" id="{D4D05E7E-443F-5E53-B568-B11823DA7637}"/>
              </a:ext>
            </a:extLst>
          </p:cNvPr>
          <p:cNvSpPr/>
          <p:nvPr/>
        </p:nvSpPr>
        <p:spPr>
          <a:xfrm>
            <a:off x="3978146" y="3493397"/>
            <a:ext cx="1156588" cy="66004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322</a:t>
            </a:r>
          </a:p>
          <a:p>
            <a:pPr algn="ctr"/>
            <a:r>
              <a:rPr lang="en-BD" sz="1600" b="1" dirty="0">
                <a:latin typeface="Times New Roman" panose="02020603050405020304" pitchFamily="18" charset="0"/>
                <a:cs typeface="Times New Roman" panose="02020603050405020304" pitchFamily="18" charset="0"/>
              </a:rPr>
              <a:t>91%</a:t>
            </a:r>
          </a:p>
        </p:txBody>
      </p:sp>
      <p:sp>
        <p:nvSpPr>
          <p:cNvPr id="9" name="Rectangle 8">
            <a:extLst>
              <a:ext uri="{FF2B5EF4-FFF2-40B4-BE49-F238E27FC236}">
                <a16:creationId xmlns:a16="http://schemas.microsoft.com/office/drawing/2014/main" id="{D4D05E7E-443F-5E53-B568-B11823DA7637}"/>
              </a:ext>
            </a:extLst>
          </p:cNvPr>
          <p:cNvSpPr/>
          <p:nvPr/>
        </p:nvSpPr>
        <p:spPr>
          <a:xfrm>
            <a:off x="4456091" y="4204952"/>
            <a:ext cx="1156588" cy="62343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212</a:t>
            </a:r>
          </a:p>
          <a:p>
            <a:pPr algn="ctr"/>
            <a:r>
              <a:rPr lang="en-BD" sz="1600" b="1" dirty="0">
                <a:latin typeface="Times New Roman" panose="02020603050405020304" pitchFamily="18" charset="0"/>
                <a:cs typeface="Times New Roman" panose="02020603050405020304" pitchFamily="18" charset="0"/>
              </a:rPr>
              <a:t>59.9%</a:t>
            </a:r>
          </a:p>
        </p:txBody>
      </p:sp>
      <p:sp>
        <p:nvSpPr>
          <p:cNvPr id="10" name="Rectangle 9">
            <a:extLst>
              <a:ext uri="{FF2B5EF4-FFF2-40B4-BE49-F238E27FC236}">
                <a16:creationId xmlns:a16="http://schemas.microsoft.com/office/drawing/2014/main" id="{D4D05E7E-443F-5E53-B568-B11823DA7637}"/>
              </a:ext>
            </a:extLst>
          </p:cNvPr>
          <p:cNvSpPr/>
          <p:nvPr/>
        </p:nvSpPr>
        <p:spPr>
          <a:xfrm>
            <a:off x="3181084" y="4204952"/>
            <a:ext cx="960898" cy="62343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142</a:t>
            </a:r>
          </a:p>
          <a:p>
            <a:pPr algn="ctr"/>
            <a:r>
              <a:rPr lang="en-BD" sz="1600" b="1" dirty="0">
                <a:latin typeface="Times New Roman" panose="02020603050405020304" pitchFamily="18" charset="0"/>
                <a:cs typeface="Times New Roman" panose="02020603050405020304" pitchFamily="18" charset="0"/>
              </a:rPr>
              <a:t>40.1%</a:t>
            </a:r>
          </a:p>
        </p:txBody>
      </p:sp>
      <p:sp>
        <p:nvSpPr>
          <p:cNvPr id="11" name="Rectangle 10">
            <a:extLst>
              <a:ext uri="{FF2B5EF4-FFF2-40B4-BE49-F238E27FC236}">
                <a16:creationId xmlns:a16="http://schemas.microsoft.com/office/drawing/2014/main" id="{D4D05E7E-443F-5E53-B568-B11823DA7637}"/>
              </a:ext>
            </a:extLst>
          </p:cNvPr>
          <p:cNvSpPr/>
          <p:nvPr/>
        </p:nvSpPr>
        <p:spPr>
          <a:xfrm>
            <a:off x="4141982" y="4951146"/>
            <a:ext cx="1296831" cy="66004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266</a:t>
            </a:r>
          </a:p>
          <a:p>
            <a:pPr algn="ctr"/>
            <a:r>
              <a:rPr lang="en-BD" sz="1600" b="1" dirty="0">
                <a:latin typeface="Times New Roman" panose="02020603050405020304" pitchFamily="18" charset="0"/>
                <a:cs typeface="Times New Roman" panose="02020603050405020304" pitchFamily="18" charset="0"/>
              </a:rPr>
              <a:t>75.1%</a:t>
            </a:r>
          </a:p>
        </p:txBody>
      </p:sp>
      <p:sp>
        <p:nvSpPr>
          <p:cNvPr id="12" name="Rectangle 11">
            <a:extLst>
              <a:ext uri="{FF2B5EF4-FFF2-40B4-BE49-F238E27FC236}">
                <a16:creationId xmlns:a16="http://schemas.microsoft.com/office/drawing/2014/main" id="{D4D05E7E-443F-5E53-B568-B11823DA7637}"/>
              </a:ext>
            </a:extLst>
          </p:cNvPr>
          <p:cNvSpPr/>
          <p:nvPr/>
        </p:nvSpPr>
        <p:spPr>
          <a:xfrm>
            <a:off x="2985395" y="4951145"/>
            <a:ext cx="992751" cy="62343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88</a:t>
            </a:r>
          </a:p>
          <a:p>
            <a:pPr algn="ctr"/>
            <a:r>
              <a:rPr lang="en-BD" sz="1600" b="1" dirty="0">
                <a:latin typeface="Times New Roman" panose="02020603050405020304" pitchFamily="18" charset="0"/>
                <a:cs typeface="Times New Roman" panose="02020603050405020304" pitchFamily="18" charset="0"/>
              </a:rPr>
              <a:t>24.9%</a:t>
            </a:r>
          </a:p>
        </p:txBody>
      </p:sp>
      <p:sp>
        <p:nvSpPr>
          <p:cNvPr id="13" name="Rectangle 12">
            <a:extLst>
              <a:ext uri="{FF2B5EF4-FFF2-40B4-BE49-F238E27FC236}">
                <a16:creationId xmlns:a16="http://schemas.microsoft.com/office/drawing/2014/main" id="{D4D05E7E-443F-5E53-B568-B11823DA7637}"/>
              </a:ext>
            </a:extLst>
          </p:cNvPr>
          <p:cNvSpPr/>
          <p:nvPr/>
        </p:nvSpPr>
        <p:spPr>
          <a:xfrm>
            <a:off x="3150311" y="3519155"/>
            <a:ext cx="960898" cy="66004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BD" sz="1600" b="1" dirty="0">
                <a:latin typeface="Times New Roman" panose="02020603050405020304" pitchFamily="18" charset="0"/>
                <a:cs typeface="Times New Roman" panose="02020603050405020304" pitchFamily="18" charset="0"/>
              </a:rPr>
              <a:t>32</a:t>
            </a:r>
          </a:p>
          <a:p>
            <a:r>
              <a:rPr lang="en-BD" sz="1600" b="1" dirty="0">
                <a:latin typeface="Times New Roman" panose="02020603050405020304" pitchFamily="18" charset="0"/>
                <a:cs typeface="Times New Roman" panose="02020603050405020304" pitchFamily="18" charset="0"/>
              </a:rPr>
              <a:t>9%</a:t>
            </a:r>
          </a:p>
        </p:txBody>
      </p:sp>
      <p:graphicFrame>
        <p:nvGraphicFramePr>
          <p:cNvPr id="14" name="Chart 13">
            <a:extLst>
              <a:ext uri="{FF2B5EF4-FFF2-40B4-BE49-F238E27FC236}">
                <a16:creationId xmlns:a16="http://schemas.microsoft.com/office/drawing/2014/main" id="{928F5C4D-A355-C2BF-7327-F1C533F84E33}"/>
              </a:ext>
            </a:extLst>
          </p:cNvPr>
          <p:cNvGraphicFramePr/>
          <p:nvPr>
            <p:extLst>
              <p:ext uri="{D42A27DB-BD31-4B8C-83A1-F6EECF244321}">
                <p14:modId xmlns:p14="http://schemas.microsoft.com/office/powerpoint/2010/main" val="1176115522"/>
              </p:ext>
            </p:extLst>
          </p:nvPr>
        </p:nvGraphicFramePr>
        <p:xfrm>
          <a:off x="721217" y="798490"/>
          <a:ext cx="10753859" cy="5615189"/>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a:extLst>
              <a:ext uri="{FF2B5EF4-FFF2-40B4-BE49-F238E27FC236}">
                <a16:creationId xmlns:a16="http://schemas.microsoft.com/office/drawing/2014/main" id="{5C277CC0-8DF6-F79F-B612-E5011A549E6B}"/>
              </a:ext>
            </a:extLst>
          </p:cNvPr>
          <p:cNvSpPr/>
          <p:nvPr/>
        </p:nvSpPr>
        <p:spPr>
          <a:xfrm>
            <a:off x="1906074" y="2228044"/>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266</a:t>
            </a:r>
          </a:p>
          <a:p>
            <a:pPr algn="ctr"/>
            <a:r>
              <a:rPr lang="en-BD" b="1" dirty="0">
                <a:latin typeface="Times New Roman" panose="02020603050405020304" pitchFamily="18" charset="0"/>
                <a:cs typeface="Times New Roman" panose="02020603050405020304" pitchFamily="18" charset="0"/>
              </a:rPr>
              <a:t>75.1%</a:t>
            </a:r>
          </a:p>
        </p:txBody>
      </p:sp>
      <p:sp>
        <p:nvSpPr>
          <p:cNvPr id="16" name="Rectangle 15">
            <a:extLst>
              <a:ext uri="{FF2B5EF4-FFF2-40B4-BE49-F238E27FC236}">
                <a16:creationId xmlns:a16="http://schemas.microsoft.com/office/drawing/2014/main" id="{B4155D91-BECD-44B8-23B2-E15E99CC5731}"/>
              </a:ext>
            </a:extLst>
          </p:cNvPr>
          <p:cNvSpPr/>
          <p:nvPr/>
        </p:nvSpPr>
        <p:spPr>
          <a:xfrm>
            <a:off x="3863663" y="2228041"/>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212</a:t>
            </a:r>
          </a:p>
          <a:p>
            <a:pPr algn="ctr"/>
            <a:r>
              <a:rPr lang="en-BD" b="1" dirty="0">
                <a:latin typeface="Times New Roman" panose="02020603050405020304" pitchFamily="18" charset="0"/>
                <a:cs typeface="Times New Roman" panose="02020603050405020304" pitchFamily="18" charset="0"/>
              </a:rPr>
              <a:t>59.9%</a:t>
            </a:r>
          </a:p>
        </p:txBody>
      </p:sp>
      <p:sp>
        <p:nvSpPr>
          <p:cNvPr id="17" name="Rectangle 16">
            <a:extLst>
              <a:ext uri="{FF2B5EF4-FFF2-40B4-BE49-F238E27FC236}">
                <a16:creationId xmlns:a16="http://schemas.microsoft.com/office/drawing/2014/main" id="{58CAAC33-570F-71A0-DF65-E03BC94A5094}"/>
              </a:ext>
            </a:extLst>
          </p:cNvPr>
          <p:cNvSpPr/>
          <p:nvPr/>
        </p:nvSpPr>
        <p:spPr>
          <a:xfrm>
            <a:off x="9689189" y="2227506"/>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228</a:t>
            </a:r>
          </a:p>
          <a:p>
            <a:pPr algn="ctr"/>
            <a:r>
              <a:rPr lang="en-BD" b="1" dirty="0">
                <a:latin typeface="Times New Roman" panose="02020603050405020304" pitchFamily="18" charset="0"/>
                <a:cs typeface="Times New Roman" panose="02020603050405020304" pitchFamily="18" charset="0"/>
              </a:rPr>
              <a:t>64.6%</a:t>
            </a:r>
          </a:p>
        </p:txBody>
      </p:sp>
      <p:sp>
        <p:nvSpPr>
          <p:cNvPr id="18" name="Rectangle 17">
            <a:extLst>
              <a:ext uri="{FF2B5EF4-FFF2-40B4-BE49-F238E27FC236}">
                <a16:creationId xmlns:a16="http://schemas.microsoft.com/office/drawing/2014/main" id="{BF62C7F0-2BA4-1ACE-297E-25D589617E19}"/>
              </a:ext>
            </a:extLst>
          </p:cNvPr>
          <p:cNvSpPr/>
          <p:nvPr/>
        </p:nvSpPr>
        <p:spPr>
          <a:xfrm>
            <a:off x="7747347" y="2227506"/>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181</a:t>
            </a:r>
          </a:p>
          <a:p>
            <a:pPr algn="ctr"/>
            <a:r>
              <a:rPr lang="en-BD" b="1" dirty="0">
                <a:latin typeface="Times New Roman" panose="02020603050405020304" pitchFamily="18" charset="0"/>
                <a:cs typeface="Times New Roman" panose="02020603050405020304" pitchFamily="18" charset="0"/>
              </a:rPr>
              <a:t>51.1%</a:t>
            </a:r>
          </a:p>
        </p:txBody>
      </p:sp>
      <p:sp>
        <p:nvSpPr>
          <p:cNvPr id="19" name="Rectangle 18">
            <a:extLst>
              <a:ext uri="{FF2B5EF4-FFF2-40B4-BE49-F238E27FC236}">
                <a16:creationId xmlns:a16="http://schemas.microsoft.com/office/drawing/2014/main" id="{0AF15CCF-B1FC-446B-9CF1-01736204745E}"/>
              </a:ext>
            </a:extLst>
          </p:cNvPr>
          <p:cNvSpPr/>
          <p:nvPr/>
        </p:nvSpPr>
        <p:spPr>
          <a:xfrm>
            <a:off x="5805505" y="2227506"/>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322</a:t>
            </a:r>
          </a:p>
          <a:p>
            <a:pPr algn="ctr"/>
            <a:r>
              <a:rPr lang="en-BD" b="1" dirty="0">
                <a:latin typeface="Times New Roman" panose="02020603050405020304" pitchFamily="18" charset="0"/>
                <a:cs typeface="Times New Roman" panose="02020603050405020304" pitchFamily="18" charset="0"/>
              </a:rPr>
              <a:t>91%</a:t>
            </a:r>
          </a:p>
        </p:txBody>
      </p:sp>
      <p:sp>
        <p:nvSpPr>
          <p:cNvPr id="20" name="Rectangle 19">
            <a:extLst>
              <a:ext uri="{FF2B5EF4-FFF2-40B4-BE49-F238E27FC236}">
                <a16:creationId xmlns:a16="http://schemas.microsoft.com/office/drawing/2014/main" id="{DA83909D-4177-5BD8-7B34-76506AFC0BCF}"/>
              </a:ext>
            </a:extLst>
          </p:cNvPr>
          <p:cNvSpPr/>
          <p:nvPr/>
        </p:nvSpPr>
        <p:spPr>
          <a:xfrm>
            <a:off x="9682038" y="4320592"/>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125</a:t>
            </a:r>
          </a:p>
          <a:p>
            <a:pPr algn="ctr"/>
            <a:r>
              <a:rPr lang="en-BD" b="1" dirty="0">
                <a:latin typeface="Times New Roman" panose="02020603050405020304" pitchFamily="18" charset="0"/>
                <a:cs typeface="Times New Roman" panose="02020603050405020304" pitchFamily="18" charset="0"/>
              </a:rPr>
              <a:t>35.4%</a:t>
            </a:r>
          </a:p>
        </p:txBody>
      </p:sp>
      <p:sp>
        <p:nvSpPr>
          <p:cNvPr id="21" name="Rectangle 20">
            <a:extLst>
              <a:ext uri="{FF2B5EF4-FFF2-40B4-BE49-F238E27FC236}">
                <a16:creationId xmlns:a16="http://schemas.microsoft.com/office/drawing/2014/main" id="{D65A82A9-899E-D2D9-E68E-0E1679ADCF7D}"/>
              </a:ext>
            </a:extLst>
          </p:cNvPr>
          <p:cNvSpPr/>
          <p:nvPr/>
        </p:nvSpPr>
        <p:spPr>
          <a:xfrm>
            <a:off x="7747347" y="3849175"/>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173</a:t>
            </a:r>
          </a:p>
          <a:p>
            <a:pPr algn="ctr"/>
            <a:r>
              <a:rPr lang="en-BD" b="1" dirty="0">
                <a:latin typeface="Times New Roman" panose="02020603050405020304" pitchFamily="18" charset="0"/>
                <a:cs typeface="Times New Roman" panose="02020603050405020304" pitchFamily="18" charset="0"/>
              </a:rPr>
              <a:t>48.9%</a:t>
            </a:r>
          </a:p>
        </p:txBody>
      </p:sp>
      <p:sp>
        <p:nvSpPr>
          <p:cNvPr id="22" name="Rectangle 21">
            <a:extLst>
              <a:ext uri="{FF2B5EF4-FFF2-40B4-BE49-F238E27FC236}">
                <a16:creationId xmlns:a16="http://schemas.microsoft.com/office/drawing/2014/main" id="{A7572CFC-1B7C-F8D7-DBE9-47CCEF5C4E80}"/>
              </a:ext>
            </a:extLst>
          </p:cNvPr>
          <p:cNvSpPr/>
          <p:nvPr/>
        </p:nvSpPr>
        <p:spPr>
          <a:xfrm>
            <a:off x="3863663" y="4157897"/>
            <a:ext cx="1365160" cy="79849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142</a:t>
            </a:r>
          </a:p>
          <a:p>
            <a:pPr algn="ctr"/>
            <a:r>
              <a:rPr lang="en-BD" b="1" dirty="0">
                <a:latin typeface="Times New Roman" panose="02020603050405020304" pitchFamily="18" charset="0"/>
                <a:cs typeface="Times New Roman" panose="02020603050405020304" pitchFamily="18" charset="0"/>
              </a:rPr>
              <a:t>40.1%</a:t>
            </a:r>
          </a:p>
        </p:txBody>
      </p:sp>
      <p:sp>
        <p:nvSpPr>
          <p:cNvPr id="23" name="Rectangle 22">
            <a:extLst>
              <a:ext uri="{FF2B5EF4-FFF2-40B4-BE49-F238E27FC236}">
                <a16:creationId xmlns:a16="http://schemas.microsoft.com/office/drawing/2014/main" id="{3E96D4A6-70A7-0161-EE81-0292A4CE8522}"/>
              </a:ext>
            </a:extLst>
          </p:cNvPr>
          <p:cNvSpPr/>
          <p:nvPr/>
        </p:nvSpPr>
        <p:spPr>
          <a:xfrm>
            <a:off x="1904813" y="4647665"/>
            <a:ext cx="1365160" cy="641550"/>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88</a:t>
            </a:r>
          </a:p>
          <a:p>
            <a:pPr algn="ctr"/>
            <a:r>
              <a:rPr lang="en-BD" b="1" dirty="0">
                <a:latin typeface="Times New Roman" panose="02020603050405020304" pitchFamily="18" charset="0"/>
                <a:cs typeface="Times New Roman" panose="02020603050405020304" pitchFamily="18" charset="0"/>
              </a:rPr>
              <a:t>24.9%</a:t>
            </a:r>
          </a:p>
        </p:txBody>
      </p:sp>
      <p:sp>
        <p:nvSpPr>
          <p:cNvPr id="24" name="Rectangle 23">
            <a:extLst>
              <a:ext uri="{FF2B5EF4-FFF2-40B4-BE49-F238E27FC236}">
                <a16:creationId xmlns:a16="http://schemas.microsoft.com/office/drawing/2014/main" id="{8BF92E54-8140-34EE-D5B2-1E8DC5AECACC}"/>
              </a:ext>
            </a:extLst>
          </p:cNvPr>
          <p:cNvSpPr/>
          <p:nvPr/>
        </p:nvSpPr>
        <p:spPr>
          <a:xfrm>
            <a:off x="5805505" y="4429137"/>
            <a:ext cx="1365160" cy="1340597"/>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32</a:t>
            </a:r>
          </a:p>
          <a:p>
            <a:pPr algn="ctr"/>
            <a:r>
              <a:rPr lang="en-BD" b="1"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227380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Chart 1">
            <a:extLst>
              <a:ext uri="{FF2B5EF4-FFF2-40B4-BE49-F238E27FC236}">
                <a16:creationId xmlns:a16="http://schemas.microsoft.com/office/drawing/2014/main" id="{97B1C8DF-A7D0-E4E7-D155-FFEC0F0464BB}"/>
              </a:ext>
            </a:extLst>
          </p:cNvPr>
          <p:cNvGraphicFramePr/>
          <p:nvPr>
            <p:extLst>
              <p:ext uri="{D42A27DB-BD31-4B8C-83A1-F6EECF244321}">
                <p14:modId xmlns:p14="http://schemas.microsoft.com/office/powerpoint/2010/main" val="1297865028"/>
              </p:ext>
            </p:extLst>
          </p:nvPr>
        </p:nvGraphicFramePr>
        <p:xfrm>
          <a:off x="497984" y="824248"/>
          <a:ext cx="6071316" cy="5576552"/>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BFD1BCF4-354D-630C-3DDD-1077720DAB23}"/>
              </a:ext>
            </a:extLst>
          </p:cNvPr>
          <p:cNvSpPr/>
          <p:nvPr/>
        </p:nvSpPr>
        <p:spPr>
          <a:xfrm>
            <a:off x="1403519" y="2373714"/>
            <a:ext cx="695458" cy="518374"/>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400" b="1" dirty="0">
                <a:latin typeface="Times New Roman" panose="02020603050405020304" pitchFamily="18" charset="0"/>
                <a:cs typeface="Times New Roman" panose="02020603050405020304" pitchFamily="18" charset="0"/>
              </a:rPr>
              <a:t>258</a:t>
            </a:r>
          </a:p>
          <a:p>
            <a:pPr algn="ctr"/>
            <a:r>
              <a:rPr lang="en-BD" sz="1400" b="1" dirty="0">
                <a:latin typeface="Times New Roman" panose="02020603050405020304" pitchFamily="18" charset="0"/>
                <a:cs typeface="Times New Roman" panose="02020603050405020304" pitchFamily="18" charset="0"/>
              </a:rPr>
              <a:t>72.9%</a:t>
            </a:r>
          </a:p>
        </p:txBody>
      </p:sp>
      <p:sp>
        <p:nvSpPr>
          <p:cNvPr id="4" name="Rectangle 3">
            <a:extLst>
              <a:ext uri="{FF2B5EF4-FFF2-40B4-BE49-F238E27FC236}">
                <a16:creationId xmlns:a16="http://schemas.microsoft.com/office/drawing/2014/main" id="{40E9A077-EB5D-EB00-6E40-80E8DE5FD1D5}"/>
              </a:ext>
            </a:extLst>
          </p:cNvPr>
          <p:cNvSpPr/>
          <p:nvPr/>
        </p:nvSpPr>
        <p:spPr>
          <a:xfrm>
            <a:off x="2189407" y="4337790"/>
            <a:ext cx="695458" cy="43788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400" b="1" dirty="0">
                <a:latin typeface="Times New Roman" panose="02020603050405020304" pitchFamily="18" charset="0"/>
                <a:cs typeface="Times New Roman" panose="02020603050405020304" pitchFamily="18" charset="0"/>
              </a:rPr>
              <a:t>96</a:t>
            </a:r>
          </a:p>
          <a:p>
            <a:pPr algn="ctr"/>
            <a:r>
              <a:rPr lang="en-BD" sz="1400" b="1" dirty="0">
                <a:latin typeface="Times New Roman" panose="02020603050405020304" pitchFamily="18" charset="0"/>
                <a:cs typeface="Times New Roman" panose="02020603050405020304" pitchFamily="18" charset="0"/>
              </a:rPr>
              <a:t>27.1%</a:t>
            </a:r>
          </a:p>
        </p:txBody>
      </p:sp>
      <p:sp>
        <p:nvSpPr>
          <p:cNvPr id="5" name="Rectangle 4">
            <a:extLst>
              <a:ext uri="{FF2B5EF4-FFF2-40B4-BE49-F238E27FC236}">
                <a16:creationId xmlns:a16="http://schemas.microsoft.com/office/drawing/2014/main" id="{28AD2648-EBBA-636C-E375-BFCD91637F83}"/>
              </a:ext>
            </a:extLst>
          </p:cNvPr>
          <p:cNvSpPr/>
          <p:nvPr/>
        </p:nvSpPr>
        <p:spPr>
          <a:xfrm>
            <a:off x="3142442" y="3959059"/>
            <a:ext cx="695458" cy="43788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400" b="1" dirty="0">
                <a:latin typeface="Times New Roman" panose="02020603050405020304" pitchFamily="18" charset="0"/>
                <a:cs typeface="Times New Roman" panose="02020603050405020304" pitchFamily="18" charset="0"/>
              </a:rPr>
              <a:t>124</a:t>
            </a:r>
          </a:p>
          <a:p>
            <a:pPr algn="ctr"/>
            <a:r>
              <a:rPr lang="en-BD" sz="1400" b="1" dirty="0">
                <a:latin typeface="Times New Roman" panose="02020603050405020304" pitchFamily="18" charset="0"/>
                <a:cs typeface="Times New Roman" panose="02020603050405020304" pitchFamily="18" charset="0"/>
              </a:rPr>
              <a:t>35%</a:t>
            </a:r>
          </a:p>
        </p:txBody>
      </p:sp>
      <p:sp>
        <p:nvSpPr>
          <p:cNvPr id="6" name="Rectangle 5">
            <a:extLst>
              <a:ext uri="{FF2B5EF4-FFF2-40B4-BE49-F238E27FC236}">
                <a16:creationId xmlns:a16="http://schemas.microsoft.com/office/drawing/2014/main" id="{3F604CAE-F08F-B510-8E3C-4F2A5EFDE1D6}"/>
              </a:ext>
            </a:extLst>
          </p:cNvPr>
          <p:cNvSpPr/>
          <p:nvPr/>
        </p:nvSpPr>
        <p:spPr>
          <a:xfrm>
            <a:off x="3941194" y="2651439"/>
            <a:ext cx="695458" cy="43788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400" b="1" dirty="0">
                <a:latin typeface="Times New Roman" panose="02020603050405020304" pitchFamily="18" charset="0"/>
                <a:cs typeface="Times New Roman" panose="02020603050405020304" pitchFamily="18" charset="0"/>
              </a:rPr>
              <a:t>230</a:t>
            </a:r>
          </a:p>
          <a:p>
            <a:pPr algn="ctr"/>
            <a:r>
              <a:rPr lang="en-BD" sz="1400" b="1" dirty="0">
                <a:latin typeface="Times New Roman" panose="02020603050405020304" pitchFamily="18" charset="0"/>
                <a:cs typeface="Times New Roman" panose="02020603050405020304" pitchFamily="18" charset="0"/>
              </a:rPr>
              <a:t>65%</a:t>
            </a:r>
          </a:p>
        </p:txBody>
      </p:sp>
      <p:sp>
        <p:nvSpPr>
          <p:cNvPr id="8" name="Rectangle 7">
            <a:extLst>
              <a:ext uri="{FF2B5EF4-FFF2-40B4-BE49-F238E27FC236}">
                <a16:creationId xmlns:a16="http://schemas.microsoft.com/office/drawing/2014/main" id="{C88BD68F-8EAF-A294-A361-627578B97533}"/>
              </a:ext>
            </a:extLst>
          </p:cNvPr>
          <p:cNvSpPr/>
          <p:nvPr/>
        </p:nvSpPr>
        <p:spPr>
          <a:xfrm>
            <a:off x="4868749" y="2910626"/>
            <a:ext cx="695458" cy="43788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400" b="1" dirty="0">
                <a:latin typeface="Times New Roman" panose="02020603050405020304" pitchFamily="18" charset="0"/>
                <a:cs typeface="Times New Roman" panose="02020603050405020304" pitchFamily="18" charset="0"/>
              </a:rPr>
              <a:t>212</a:t>
            </a:r>
          </a:p>
          <a:p>
            <a:pPr algn="ctr"/>
            <a:r>
              <a:rPr lang="en-BD" sz="1400" b="1" dirty="0">
                <a:latin typeface="Times New Roman" panose="02020603050405020304" pitchFamily="18" charset="0"/>
                <a:cs typeface="Times New Roman" panose="02020603050405020304" pitchFamily="18" charset="0"/>
              </a:rPr>
              <a:t>59.9%</a:t>
            </a:r>
          </a:p>
        </p:txBody>
      </p:sp>
      <p:sp>
        <p:nvSpPr>
          <p:cNvPr id="9" name="Rectangle 8">
            <a:extLst>
              <a:ext uri="{FF2B5EF4-FFF2-40B4-BE49-F238E27FC236}">
                <a16:creationId xmlns:a16="http://schemas.microsoft.com/office/drawing/2014/main" id="{576B60F0-6C20-BBA6-8862-316A152CD21E}"/>
              </a:ext>
            </a:extLst>
          </p:cNvPr>
          <p:cNvSpPr/>
          <p:nvPr/>
        </p:nvSpPr>
        <p:spPr>
          <a:xfrm>
            <a:off x="5564207" y="3740119"/>
            <a:ext cx="695458" cy="437881"/>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400" b="1" dirty="0">
                <a:latin typeface="Times New Roman" panose="02020603050405020304" pitchFamily="18" charset="0"/>
                <a:cs typeface="Times New Roman" panose="02020603050405020304" pitchFamily="18" charset="0"/>
              </a:rPr>
              <a:t>142</a:t>
            </a:r>
          </a:p>
          <a:p>
            <a:pPr algn="ctr"/>
            <a:r>
              <a:rPr lang="en-BD" sz="1400" b="1" dirty="0">
                <a:latin typeface="Times New Roman" panose="02020603050405020304" pitchFamily="18" charset="0"/>
                <a:cs typeface="Times New Roman" panose="02020603050405020304" pitchFamily="18" charset="0"/>
              </a:rPr>
              <a:t>40.1%</a:t>
            </a:r>
          </a:p>
        </p:txBody>
      </p:sp>
      <p:graphicFrame>
        <p:nvGraphicFramePr>
          <p:cNvPr id="11" name="Chart 10">
            <a:extLst>
              <a:ext uri="{FF2B5EF4-FFF2-40B4-BE49-F238E27FC236}">
                <a16:creationId xmlns:a16="http://schemas.microsoft.com/office/drawing/2014/main" id="{46EE28AB-1095-E153-7186-9F263DEF0AC7}"/>
              </a:ext>
            </a:extLst>
          </p:cNvPr>
          <p:cNvGraphicFramePr/>
          <p:nvPr>
            <p:extLst>
              <p:ext uri="{D42A27DB-BD31-4B8C-83A1-F6EECF244321}">
                <p14:modId xmlns:p14="http://schemas.microsoft.com/office/powerpoint/2010/main" val="1736487179"/>
              </p:ext>
            </p:extLst>
          </p:nvPr>
        </p:nvGraphicFramePr>
        <p:xfrm>
          <a:off x="6569300" y="824248"/>
          <a:ext cx="5124716" cy="5576552"/>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a:extLst>
              <a:ext uri="{FF2B5EF4-FFF2-40B4-BE49-F238E27FC236}">
                <a16:creationId xmlns:a16="http://schemas.microsoft.com/office/drawing/2014/main" id="{98374378-862A-C239-32D7-0654D98C5F9F}"/>
              </a:ext>
            </a:extLst>
          </p:cNvPr>
          <p:cNvSpPr/>
          <p:nvPr/>
        </p:nvSpPr>
        <p:spPr>
          <a:xfrm>
            <a:off x="7517765" y="2651439"/>
            <a:ext cx="1017431" cy="697068"/>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BD" sz="1600" b="1" dirty="0">
                <a:latin typeface="Times New Roman" panose="02020603050405020304" pitchFamily="18" charset="0"/>
                <a:cs typeface="Times New Roman" panose="02020603050405020304" pitchFamily="18" charset="0"/>
              </a:rPr>
              <a:t>115</a:t>
            </a:r>
          </a:p>
          <a:p>
            <a:pPr algn="ctr"/>
            <a:r>
              <a:rPr lang="en-BD" sz="1600" b="1" dirty="0">
                <a:latin typeface="Times New Roman" panose="02020603050405020304" pitchFamily="18" charset="0"/>
                <a:cs typeface="Times New Roman" panose="02020603050405020304" pitchFamily="18" charset="0"/>
              </a:rPr>
              <a:t>32.5%</a:t>
            </a:r>
          </a:p>
        </p:txBody>
      </p:sp>
    </p:spTree>
    <p:extLst>
      <p:ext uri="{BB962C8B-B14F-4D97-AF65-F5344CB8AC3E}">
        <p14:creationId xmlns:p14="http://schemas.microsoft.com/office/powerpoint/2010/main" val="113723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Chart 1">
            <a:extLst>
              <a:ext uri="{FF2B5EF4-FFF2-40B4-BE49-F238E27FC236}">
                <a16:creationId xmlns:a16="http://schemas.microsoft.com/office/drawing/2014/main" id="{21024985-B821-8187-3986-89F7401C6246}"/>
              </a:ext>
            </a:extLst>
          </p:cNvPr>
          <p:cNvGraphicFramePr/>
          <p:nvPr>
            <p:extLst>
              <p:ext uri="{D42A27DB-BD31-4B8C-83A1-F6EECF244321}">
                <p14:modId xmlns:p14="http://schemas.microsoft.com/office/powerpoint/2010/main" val="1324072955"/>
              </p:ext>
            </p:extLst>
          </p:nvPr>
        </p:nvGraphicFramePr>
        <p:xfrm>
          <a:off x="682580" y="1017431"/>
          <a:ext cx="5413420" cy="528033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1EA4D319-1B84-CD46-1630-0AA2153E6375}"/>
              </a:ext>
            </a:extLst>
          </p:cNvPr>
          <p:cNvSpPr/>
          <p:nvPr/>
        </p:nvSpPr>
        <p:spPr>
          <a:xfrm>
            <a:off x="1622739" y="4848892"/>
            <a:ext cx="1223492" cy="515155"/>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latin typeface="Times New Roman" panose="02020603050405020304" pitchFamily="18" charset="0"/>
                <a:cs typeface="Times New Roman" panose="02020603050405020304" pitchFamily="18" charset="0"/>
              </a:rPr>
              <a:t>33</a:t>
            </a:r>
          </a:p>
          <a:p>
            <a:pPr algn="ctr"/>
            <a:r>
              <a:rPr lang="en-BD" sz="1600" b="1" dirty="0">
                <a:latin typeface="Times New Roman" panose="02020603050405020304" pitchFamily="18" charset="0"/>
                <a:cs typeface="Times New Roman" panose="02020603050405020304" pitchFamily="18" charset="0"/>
              </a:rPr>
              <a:t>9.3%</a:t>
            </a:r>
          </a:p>
        </p:txBody>
      </p:sp>
      <p:sp>
        <p:nvSpPr>
          <p:cNvPr id="4" name="Rectangle 3">
            <a:extLst>
              <a:ext uri="{FF2B5EF4-FFF2-40B4-BE49-F238E27FC236}">
                <a16:creationId xmlns:a16="http://schemas.microsoft.com/office/drawing/2014/main" id="{2F71072F-A025-2B02-789B-3F044DB591D4}"/>
              </a:ext>
            </a:extLst>
          </p:cNvPr>
          <p:cNvSpPr/>
          <p:nvPr/>
        </p:nvSpPr>
        <p:spPr>
          <a:xfrm>
            <a:off x="3114541" y="3050146"/>
            <a:ext cx="1223492" cy="620333"/>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latin typeface="Times New Roman" panose="02020603050405020304" pitchFamily="18" charset="0"/>
                <a:cs typeface="Times New Roman" panose="02020603050405020304" pitchFamily="18" charset="0"/>
              </a:rPr>
              <a:t>141</a:t>
            </a:r>
          </a:p>
          <a:p>
            <a:pPr algn="ctr"/>
            <a:r>
              <a:rPr lang="en-BD" sz="1600" b="1" dirty="0">
                <a:latin typeface="Times New Roman" panose="02020603050405020304" pitchFamily="18" charset="0"/>
                <a:cs typeface="Times New Roman" panose="02020603050405020304" pitchFamily="18" charset="0"/>
              </a:rPr>
              <a:t>39.8%</a:t>
            </a:r>
          </a:p>
        </p:txBody>
      </p:sp>
      <p:sp>
        <p:nvSpPr>
          <p:cNvPr id="5" name="Rectangle 4">
            <a:extLst>
              <a:ext uri="{FF2B5EF4-FFF2-40B4-BE49-F238E27FC236}">
                <a16:creationId xmlns:a16="http://schemas.microsoft.com/office/drawing/2014/main" id="{0D4F54F9-F2A0-3D54-434A-D23FEE6D1333}"/>
              </a:ext>
            </a:extLst>
          </p:cNvPr>
          <p:cNvSpPr/>
          <p:nvPr/>
        </p:nvSpPr>
        <p:spPr>
          <a:xfrm>
            <a:off x="4593465" y="2326783"/>
            <a:ext cx="1223492" cy="723363"/>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latin typeface="Times New Roman" panose="02020603050405020304" pitchFamily="18" charset="0"/>
                <a:cs typeface="Times New Roman" panose="02020603050405020304" pitchFamily="18" charset="0"/>
              </a:rPr>
              <a:t>179</a:t>
            </a:r>
          </a:p>
          <a:p>
            <a:pPr algn="ctr"/>
            <a:r>
              <a:rPr lang="en-BD" sz="1600" b="1" dirty="0">
                <a:latin typeface="Times New Roman" panose="02020603050405020304" pitchFamily="18" charset="0"/>
                <a:cs typeface="Times New Roman" panose="02020603050405020304" pitchFamily="18" charset="0"/>
              </a:rPr>
              <a:t>50.6%</a:t>
            </a:r>
          </a:p>
        </p:txBody>
      </p:sp>
      <p:graphicFrame>
        <p:nvGraphicFramePr>
          <p:cNvPr id="6" name="Chart 5">
            <a:extLst>
              <a:ext uri="{FF2B5EF4-FFF2-40B4-BE49-F238E27FC236}">
                <a16:creationId xmlns:a16="http://schemas.microsoft.com/office/drawing/2014/main" id="{CEA6AAB3-CF64-48EE-27E7-9E7A16134781}"/>
              </a:ext>
            </a:extLst>
          </p:cNvPr>
          <p:cNvGraphicFramePr/>
          <p:nvPr>
            <p:extLst>
              <p:ext uri="{D42A27DB-BD31-4B8C-83A1-F6EECF244321}">
                <p14:modId xmlns:p14="http://schemas.microsoft.com/office/powerpoint/2010/main" val="2161433792"/>
              </p:ext>
            </p:extLst>
          </p:nvPr>
        </p:nvGraphicFramePr>
        <p:xfrm>
          <a:off x="6096000" y="1017430"/>
          <a:ext cx="5413420" cy="5280339"/>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0525FC1-1411-485A-8E03-6DA5A55621E6}"/>
              </a:ext>
            </a:extLst>
          </p:cNvPr>
          <p:cNvSpPr/>
          <p:nvPr/>
        </p:nvSpPr>
        <p:spPr>
          <a:xfrm>
            <a:off x="6812924" y="2326783"/>
            <a:ext cx="899375" cy="605307"/>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latin typeface="Times New Roman" panose="02020603050405020304" pitchFamily="18" charset="0"/>
                <a:cs typeface="Times New Roman" panose="02020603050405020304" pitchFamily="18" charset="0"/>
              </a:rPr>
              <a:t>177</a:t>
            </a:r>
          </a:p>
          <a:p>
            <a:pPr algn="ctr"/>
            <a:r>
              <a:rPr lang="en-BD" sz="1600" b="1" dirty="0">
                <a:latin typeface="Times New Roman" panose="02020603050405020304" pitchFamily="18" charset="0"/>
                <a:cs typeface="Times New Roman" panose="02020603050405020304" pitchFamily="18" charset="0"/>
              </a:rPr>
              <a:t>50%</a:t>
            </a:r>
          </a:p>
        </p:txBody>
      </p:sp>
      <p:sp>
        <p:nvSpPr>
          <p:cNvPr id="9" name="Rectangle 8">
            <a:extLst>
              <a:ext uri="{FF2B5EF4-FFF2-40B4-BE49-F238E27FC236}">
                <a16:creationId xmlns:a16="http://schemas.microsoft.com/office/drawing/2014/main" id="{B480B24D-393A-9DE5-262C-BE45FB9F34E5}"/>
              </a:ext>
            </a:extLst>
          </p:cNvPr>
          <p:cNvSpPr/>
          <p:nvPr/>
        </p:nvSpPr>
        <p:spPr>
          <a:xfrm>
            <a:off x="10292368" y="4546239"/>
            <a:ext cx="899375" cy="605307"/>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solidFill>
                  <a:schemeClr val="tx1"/>
                </a:solidFill>
                <a:latin typeface="Times New Roman" panose="02020603050405020304" pitchFamily="18" charset="0"/>
                <a:cs typeface="Times New Roman" panose="02020603050405020304" pitchFamily="18" charset="0"/>
              </a:rPr>
              <a:t>16</a:t>
            </a:r>
          </a:p>
          <a:p>
            <a:pPr algn="ctr"/>
            <a:r>
              <a:rPr lang="en-BD" sz="1600" b="1" dirty="0">
                <a:solidFill>
                  <a:schemeClr val="tx1"/>
                </a:solidFill>
                <a:latin typeface="Times New Roman" panose="02020603050405020304" pitchFamily="18" charset="0"/>
                <a:cs typeface="Times New Roman" panose="02020603050405020304" pitchFamily="18" charset="0"/>
              </a:rPr>
              <a:t>4.5%</a:t>
            </a:r>
          </a:p>
        </p:txBody>
      </p:sp>
      <p:sp>
        <p:nvSpPr>
          <p:cNvPr id="10" name="Rectangle 9">
            <a:extLst>
              <a:ext uri="{FF2B5EF4-FFF2-40B4-BE49-F238E27FC236}">
                <a16:creationId xmlns:a16="http://schemas.microsoft.com/office/drawing/2014/main" id="{5168D91E-1601-FA52-BBCF-668B14F5550F}"/>
              </a:ext>
            </a:extLst>
          </p:cNvPr>
          <p:cNvSpPr/>
          <p:nvPr/>
        </p:nvSpPr>
        <p:spPr>
          <a:xfrm>
            <a:off x="9113950" y="4726544"/>
            <a:ext cx="899375" cy="605307"/>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latin typeface="Times New Roman" panose="02020603050405020304" pitchFamily="18" charset="0"/>
                <a:cs typeface="Times New Roman" panose="02020603050405020304" pitchFamily="18" charset="0"/>
              </a:rPr>
              <a:t>36</a:t>
            </a:r>
          </a:p>
          <a:p>
            <a:pPr algn="ctr"/>
            <a:r>
              <a:rPr lang="en-BD" sz="1600" b="1" dirty="0">
                <a:latin typeface="Times New Roman" panose="02020603050405020304" pitchFamily="18" charset="0"/>
                <a:cs typeface="Times New Roman" panose="02020603050405020304" pitchFamily="18" charset="0"/>
              </a:rPr>
              <a:t>10.2%</a:t>
            </a:r>
          </a:p>
        </p:txBody>
      </p:sp>
      <p:sp>
        <p:nvSpPr>
          <p:cNvPr id="11" name="Rectangle 10">
            <a:extLst>
              <a:ext uri="{FF2B5EF4-FFF2-40B4-BE49-F238E27FC236}">
                <a16:creationId xmlns:a16="http://schemas.microsoft.com/office/drawing/2014/main" id="{0F1A0F25-F0EA-D851-6997-2C763CFE4288}"/>
              </a:ext>
            </a:extLst>
          </p:cNvPr>
          <p:cNvSpPr/>
          <p:nvPr/>
        </p:nvSpPr>
        <p:spPr>
          <a:xfrm>
            <a:off x="7946265" y="3235817"/>
            <a:ext cx="899375" cy="605307"/>
          </a:xfrm>
          <a:prstGeom prst="rect">
            <a:avLst/>
          </a:prstGeom>
          <a:solidFill>
            <a:schemeClr val="accent1">
              <a:alpha val="0"/>
            </a:schemeClr>
          </a:soli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D" sz="1600" b="1" dirty="0">
                <a:latin typeface="Times New Roman" panose="02020603050405020304" pitchFamily="18" charset="0"/>
                <a:cs typeface="Times New Roman" panose="02020603050405020304" pitchFamily="18" charset="0"/>
              </a:rPr>
              <a:t>125</a:t>
            </a:r>
          </a:p>
          <a:p>
            <a:pPr algn="ctr"/>
            <a:r>
              <a:rPr lang="en-BD" sz="1600" b="1" dirty="0">
                <a:latin typeface="Times New Roman" panose="02020603050405020304" pitchFamily="18" charset="0"/>
                <a:cs typeface="Times New Roman" panose="02020603050405020304" pitchFamily="18" charset="0"/>
              </a:rPr>
              <a:t>35.3%</a:t>
            </a:r>
          </a:p>
        </p:txBody>
      </p:sp>
    </p:spTree>
    <p:extLst>
      <p:ext uri="{BB962C8B-B14F-4D97-AF65-F5344CB8AC3E}">
        <p14:creationId xmlns:p14="http://schemas.microsoft.com/office/powerpoint/2010/main" val="344911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Table 2">
            <a:extLst>
              <a:ext uri="{FF2B5EF4-FFF2-40B4-BE49-F238E27FC236}">
                <a16:creationId xmlns:a16="http://schemas.microsoft.com/office/drawing/2014/main" id="{67C75433-96DF-0D81-5FF1-BB5F2DB9AA4D}"/>
              </a:ext>
            </a:extLst>
          </p:cNvPr>
          <p:cNvGraphicFramePr>
            <a:graphicFrameLocks noGrp="1"/>
          </p:cNvGraphicFramePr>
          <p:nvPr>
            <p:extLst>
              <p:ext uri="{D42A27DB-BD31-4B8C-83A1-F6EECF244321}">
                <p14:modId xmlns:p14="http://schemas.microsoft.com/office/powerpoint/2010/main" val="4076823345"/>
              </p:ext>
            </p:extLst>
          </p:nvPr>
        </p:nvGraphicFramePr>
        <p:xfrm>
          <a:off x="719775" y="1093153"/>
          <a:ext cx="5243142" cy="5394960"/>
        </p:xfrm>
        <a:graphic>
          <a:graphicData uri="http://schemas.openxmlformats.org/drawingml/2006/table">
            <a:tbl>
              <a:tblPr firstRow="1" bandRow="1">
                <a:tableStyleId>{5C22544A-7EE6-4342-B048-85BDC9FD1C3A}</a:tableStyleId>
              </a:tblPr>
              <a:tblGrid>
                <a:gridCol w="2460747">
                  <a:extLst>
                    <a:ext uri="{9D8B030D-6E8A-4147-A177-3AD203B41FA5}">
                      <a16:colId xmlns:a16="http://schemas.microsoft.com/office/drawing/2014/main" val="316406753"/>
                    </a:ext>
                  </a:extLst>
                </a:gridCol>
                <a:gridCol w="145773">
                  <a:extLst>
                    <a:ext uri="{9D8B030D-6E8A-4147-A177-3AD203B41FA5}">
                      <a16:colId xmlns:a16="http://schemas.microsoft.com/office/drawing/2014/main" val="4009214685"/>
                    </a:ext>
                  </a:extLst>
                </a:gridCol>
                <a:gridCol w="1046922">
                  <a:extLst>
                    <a:ext uri="{9D8B030D-6E8A-4147-A177-3AD203B41FA5}">
                      <a16:colId xmlns:a16="http://schemas.microsoft.com/office/drawing/2014/main" val="3624525987"/>
                    </a:ext>
                  </a:extLst>
                </a:gridCol>
                <a:gridCol w="132521">
                  <a:extLst>
                    <a:ext uri="{9D8B030D-6E8A-4147-A177-3AD203B41FA5}">
                      <a16:colId xmlns:a16="http://schemas.microsoft.com/office/drawing/2014/main" val="3547579987"/>
                    </a:ext>
                  </a:extLst>
                </a:gridCol>
                <a:gridCol w="1457179">
                  <a:extLst>
                    <a:ext uri="{9D8B030D-6E8A-4147-A177-3AD203B41FA5}">
                      <a16:colId xmlns:a16="http://schemas.microsoft.com/office/drawing/2014/main" val="3080087076"/>
                    </a:ext>
                  </a:extLst>
                </a:gridCol>
              </a:tblGrid>
              <a:tr h="557395">
                <a:tc rowSpan="2" gridSpan="2">
                  <a:txBody>
                    <a:bodyPr/>
                    <a:lstStyle/>
                    <a:p>
                      <a:pPr algn="ctr"/>
                      <a:r>
                        <a:rPr lang="en-BD" dirty="0">
                          <a:latin typeface="Times New Roman" panose="02020603050405020304" pitchFamily="18" charset="0"/>
                          <a:cs typeface="Times New Roman" panose="02020603050405020304" pitchFamily="18" charset="0"/>
                        </a:rPr>
                        <a:t>Variables</a:t>
                      </a:r>
                    </a:p>
                  </a:txBody>
                  <a:tcPr>
                    <a:solidFill>
                      <a:srgbClr val="0070C0"/>
                    </a:solidFill>
                  </a:tcPr>
                </a:tc>
                <a:tc rowSpan="2"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rgbClr val="0070C0"/>
                    </a:solidFill>
                  </a:tcPr>
                </a:tc>
                <a:tc gridSpan="3">
                  <a:txBody>
                    <a:bodyPr/>
                    <a:lstStyle/>
                    <a:p>
                      <a:pPr algn="ctr"/>
                      <a:r>
                        <a:rPr lang="en-BD" sz="1800" dirty="0">
                          <a:latin typeface="Times New Roman" panose="02020603050405020304" pitchFamily="18" charset="0"/>
                          <a:cs typeface="Times New Roman" panose="02020603050405020304" pitchFamily="18" charset="0"/>
                        </a:rPr>
                        <a:t>Myopia vs Digital Device Users</a:t>
                      </a:r>
                    </a:p>
                  </a:txBody>
                  <a:tcPr>
                    <a:solidFill>
                      <a:srgbClr val="0070C0"/>
                    </a:solidFill>
                  </a:tcPr>
                </a:tc>
                <a:tc hMerge="1">
                  <a:txBody>
                    <a:bodyPr/>
                    <a:lstStyle/>
                    <a:p>
                      <a:endParaRPr lang="en-BD"/>
                    </a:p>
                  </a:txBody>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18512">
                <a:tc gridSpan="2" vMerge="1">
                  <a:txBody>
                    <a:bodyPr/>
                    <a:lstStyle/>
                    <a:p>
                      <a:endParaRPr lang="en-BD" dirty="0"/>
                    </a:p>
                  </a:txBody>
                  <a:tcPr>
                    <a:solidFill>
                      <a:schemeClr val="tx2">
                        <a:lumMod val="10000"/>
                        <a:lumOff val="90000"/>
                      </a:schemeClr>
                    </a:solidFill>
                  </a:tcPr>
                </a:tc>
                <a:tc hMerge="1" vMerge="1">
                  <a:txBody>
                    <a:bodyPr/>
                    <a:lstStyle/>
                    <a:p>
                      <a:endParaRPr lang="en-BD"/>
                    </a:p>
                  </a:txBody>
                  <a:tcPr/>
                </a:tc>
                <a:tc gridSpan="2">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hMerge="1">
                  <a:txBody>
                    <a:bodyPr/>
                    <a:lstStyle/>
                    <a:p>
                      <a:pPr algn="ctr"/>
                      <a:endParaRPr lang="en-BD" b="1"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18512">
                <a:tc gridSpan="5">
                  <a:txBody>
                    <a:bodyPr/>
                    <a:lstStyle/>
                    <a:p>
                      <a:pPr algn="l"/>
                      <a:r>
                        <a:rPr lang="en-BD" b="1" dirty="0">
                          <a:latin typeface="Times New Roman" panose="02020603050405020304" pitchFamily="18" charset="0"/>
                          <a:cs typeface="Times New Roman" panose="02020603050405020304" pitchFamily="18" charset="0"/>
                        </a:rPr>
                        <a:t>Family Monthly Income</a:t>
                      </a:r>
                    </a:p>
                  </a:txBody>
                  <a:tcPr>
                    <a:solidFill>
                      <a:schemeClr val="tx2">
                        <a:lumMod val="10000"/>
                        <a:lumOff val="90000"/>
                      </a:schemeClr>
                    </a:solidFill>
                  </a:tcPr>
                </a:tc>
                <a:tc hMerge="1">
                  <a:txBody>
                    <a:bodyPr/>
                    <a:lstStyle/>
                    <a:p>
                      <a:endParaRPr lang="en-BD"/>
                    </a:p>
                  </a:txBody>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endParaRPr lang="en-BD"/>
                    </a:p>
                  </a:txBody>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27608639"/>
                  </a:ext>
                </a:extLst>
              </a:tr>
              <a:tr h="318512">
                <a:tc>
                  <a:txBody>
                    <a:bodyPr/>
                    <a:lstStyle/>
                    <a:p>
                      <a:pPr algn="l"/>
                      <a:r>
                        <a:rPr lang="en-BD" dirty="0">
                          <a:latin typeface="Times New Roman" panose="02020603050405020304" pitchFamily="18" charset="0"/>
                          <a:cs typeface="Times New Roman" panose="02020603050405020304" pitchFamily="18" charset="0"/>
                        </a:rPr>
                        <a:t>Below 100000</a:t>
                      </a:r>
                    </a:p>
                  </a:txBody>
                  <a:tcPr>
                    <a:solidFill>
                      <a:schemeClr val="tx2">
                        <a:lumMod val="10000"/>
                        <a:lumOff val="90000"/>
                      </a:schemeClr>
                    </a:solidFill>
                  </a:tcPr>
                </a:tc>
                <a:tc gridSpan="2">
                  <a:txBody>
                    <a:bodyPr/>
                    <a:lstStyle/>
                    <a:p>
                      <a:pPr algn="l"/>
                      <a:r>
                        <a:rPr lang="en-BD">
                          <a:latin typeface="Times New Roman" panose="02020603050405020304" pitchFamily="18" charset="0"/>
                          <a:cs typeface="Times New Roman" panose="02020603050405020304" pitchFamily="18" charset="0"/>
                        </a:rPr>
                        <a:t>1</a:t>
                      </a: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gridSpan="2">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241232689"/>
                  </a:ext>
                </a:extLst>
              </a:tr>
              <a:tr h="318512">
                <a:tc>
                  <a:txBody>
                    <a:bodyPr/>
                    <a:lstStyle/>
                    <a:p>
                      <a:pPr algn="l"/>
                      <a:r>
                        <a:rPr lang="en-BD" dirty="0">
                          <a:latin typeface="Times New Roman" panose="02020603050405020304" pitchFamily="18" charset="0"/>
                          <a:cs typeface="Times New Roman" panose="02020603050405020304" pitchFamily="18" charset="0"/>
                        </a:rPr>
                        <a:t>100000 - 200000</a:t>
                      </a:r>
                    </a:p>
                  </a:txBody>
                  <a:tcPr>
                    <a:solidFill>
                      <a:schemeClr val="tx2">
                        <a:lumMod val="10000"/>
                        <a:lumOff val="90000"/>
                      </a:schemeClr>
                    </a:solidFill>
                  </a:tcPr>
                </a:tc>
                <a:tc gridSpan="2">
                  <a:txBody>
                    <a:bodyPr/>
                    <a:lstStyle/>
                    <a:p>
                      <a:pPr algn="l"/>
                      <a:r>
                        <a:rPr lang="en-BD">
                          <a:latin typeface="Times New Roman" panose="02020603050405020304" pitchFamily="18" charset="0"/>
                          <a:cs typeface="Times New Roman" panose="02020603050405020304" pitchFamily="18" charset="0"/>
                        </a:rPr>
                        <a:t>0.797</a:t>
                      </a: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r>
                        <a:rPr lang="en-BD" dirty="0">
                          <a:latin typeface="Times New Roman" panose="02020603050405020304" pitchFamily="18" charset="0"/>
                          <a:cs typeface="Times New Roman" panose="02020603050405020304" pitchFamily="18" charset="0"/>
                        </a:rPr>
                        <a:t>0.797</a:t>
                      </a:r>
                    </a:p>
                  </a:txBody>
                  <a:tcPr>
                    <a:solidFill>
                      <a:schemeClr val="tx2">
                        <a:lumMod val="10000"/>
                        <a:lumOff val="90000"/>
                      </a:schemeClr>
                    </a:solidFill>
                  </a:tcPr>
                </a:tc>
                <a:tc gridSpan="2">
                  <a:txBody>
                    <a:bodyPr/>
                    <a:lstStyle/>
                    <a:p>
                      <a:pPr algn="l"/>
                      <a:r>
                        <a:rPr lang="en-BD">
                          <a:latin typeface="Times New Roman" panose="02020603050405020304" pitchFamily="18" charset="0"/>
                          <a:cs typeface="Times New Roman" panose="02020603050405020304" pitchFamily="18" charset="0"/>
                        </a:rPr>
                        <a:t>0.347 – 1.826</a:t>
                      </a: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r>
                        <a:rPr lang="en-BD" dirty="0">
                          <a:latin typeface="Times New Roman" panose="02020603050405020304" pitchFamily="18" charset="0"/>
                          <a:cs typeface="Times New Roman" panose="02020603050405020304" pitchFamily="18" charset="0"/>
                        </a:rPr>
                        <a:t>0.347 – 1.826</a:t>
                      </a:r>
                    </a:p>
                  </a:txBody>
                  <a:tcPr>
                    <a:solidFill>
                      <a:schemeClr val="tx2">
                        <a:lumMod val="10000"/>
                        <a:lumOff val="90000"/>
                      </a:schemeClr>
                    </a:solidFill>
                  </a:tcPr>
                </a:tc>
                <a:extLst>
                  <a:ext uri="{0D108BD9-81ED-4DB2-BD59-A6C34878D82A}">
                    <a16:rowId xmlns:a16="http://schemas.microsoft.com/office/drawing/2014/main" val="2116103162"/>
                  </a:ext>
                </a:extLst>
              </a:tr>
              <a:tr h="318512">
                <a:tc>
                  <a:txBody>
                    <a:bodyPr/>
                    <a:lstStyle/>
                    <a:p>
                      <a:pPr algn="l"/>
                      <a:r>
                        <a:rPr lang="en-BD" dirty="0">
                          <a:latin typeface="Times New Roman" panose="02020603050405020304" pitchFamily="18" charset="0"/>
                          <a:cs typeface="Times New Roman" panose="02020603050405020304" pitchFamily="18" charset="0"/>
                        </a:rPr>
                        <a:t>200001 - 400000</a:t>
                      </a:r>
                    </a:p>
                  </a:txBody>
                  <a:tcPr>
                    <a:solidFill>
                      <a:schemeClr val="tx2">
                        <a:lumMod val="10000"/>
                        <a:lumOff val="90000"/>
                      </a:schemeClr>
                    </a:solidFill>
                  </a:tcPr>
                </a:tc>
                <a:tc gridSpan="2">
                  <a:txBody>
                    <a:bodyPr/>
                    <a:lstStyle/>
                    <a:p>
                      <a:pPr algn="l"/>
                      <a:r>
                        <a:rPr lang="en-BD">
                          <a:latin typeface="Times New Roman" panose="02020603050405020304" pitchFamily="18" charset="0"/>
                          <a:cs typeface="Times New Roman" panose="02020603050405020304" pitchFamily="18" charset="0"/>
                        </a:rPr>
                        <a:t>0.639</a:t>
                      </a: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r>
                        <a:rPr lang="en-BD" dirty="0">
                          <a:latin typeface="Times New Roman" panose="02020603050405020304" pitchFamily="18" charset="0"/>
                          <a:cs typeface="Times New Roman" panose="02020603050405020304" pitchFamily="18" charset="0"/>
                        </a:rPr>
                        <a:t>0.639</a:t>
                      </a:r>
                    </a:p>
                  </a:txBody>
                  <a:tcPr>
                    <a:solidFill>
                      <a:schemeClr val="tx2">
                        <a:lumMod val="10000"/>
                        <a:lumOff val="90000"/>
                      </a:schemeClr>
                    </a:solidFill>
                  </a:tcPr>
                </a:tc>
                <a:tc gridSpan="2">
                  <a:txBody>
                    <a:bodyPr/>
                    <a:lstStyle/>
                    <a:p>
                      <a:pPr algn="l"/>
                      <a:r>
                        <a:rPr lang="en-BD">
                          <a:latin typeface="Times New Roman" panose="02020603050405020304" pitchFamily="18" charset="0"/>
                          <a:cs typeface="Times New Roman" panose="02020603050405020304" pitchFamily="18" charset="0"/>
                        </a:rPr>
                        <a:t>0.214 – 1.821</a:t>
                      </a: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r>
                        <a:rPr lang="en-BD" dirty="0">
                          <a:latin typeface="Times New Roman" panose="02020603050405020304" pitchFamily="18" charset="0"/>
                          <a:cs typeface="Times New Roman" panose="02020603050405020304" pitchFamily="18" charset="0"/>
                        </a:rPr>
                        <a:t>0.214 – 1.821</a:t>
                      </a:r>
                    </a:p>
                  </a:txBody>
                  <a:tcPr>
                    <a:solidFill>
                      <a:schemeClr val="tx2">
                        <a:lumMod val="10000"/>
                        <a:lumOff val="90000"/>
                      </a:schemeClr>
                    </a:solidFill>
                  </a:tcPr>
                </a:tc>
                <a:extLst>
                  <a:ext uri="{0D108BD9-81ED-4DB2-BD59-A6C34878D82A}">
                    <a16:rowId xmlns:a16="http://schemas.microsoft.com/office/drawing/2014/main" val="1594404142"/>
                  </a:ext>
                </a:extLst>
              </a:tr>
              <a:tr h="318512">
                <a:tc>
                  <a:txBody>
                    <a:bodyPr/>
                    <a:lstStyle/>
                    <a:p>
                      <a:pPr algn="l"/>
                      <a:r>
                        <a:rPr lang="en-BD" dirty="0">
                          <a:latin typeface="Times New Roman" panose="02020603050405020304" pitchFamily="18" charset="0"/>
                          <a:cs typeface="Times New Roman" panose="02020603050405020304" pitchFamily="18" charset="0"/>
                        </a:rPr>
                        <a:t>400001 or More</a:t>
                      </a: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3.015</a:t>
                      </a:r>
                    </a:p>
                  </a:txBody>
                  <a:tcPr>
                    <a:solidFill>
                      <a:schemeClr val="tx2">
                        <a:lumMod val="10000"/>
                        <a:lumOff val="90000"/>
                      </a:schemeClr>
                    </a:solidFill>
                  </a:tcPr>
                </a:tc>
                <a:tc hMerge="1">
                  <a:txBody>
                    <a:bodyPr/>
                    <a:lstStyle/>
                    <a:p>
                      <a:pPr algn="ctr"/>
                      <a:r>
                        <a:rPr lang="en-BD" dirty="0">
                          <a:latin typeface="Times New Roman" panose="02020603050405020304" pitchFamily="18" charset="0"/>
                          <a:cs typeface="Times New Roman" panose="02020603050405020304" pitchFamily="18" charset="0"/>
                        </a:rPr>
                        <a:t>3.015</a:t>
                      </a:r>
                    </a:p>
                  </a:txBody>
                  <a:tcPr>
                    <a:solidFill>
                      <a:schemeClr val="tx2">
                        <a:lumMod val="10000"/>
                        <a:lumOff val="90000"/>
                      </a:schemeClr>
                    </a:solidFill>
                  </a:tcPr>
                </a:tc>
                <a:tc gridSpan="2">
                  <a:txBody>
                    <a:bodyPr/>
                    <a:lstStyle/>
                    <a:p>
                      <a:pPr algn="l"/>
                      <a:r>
                        <a:rPr lang="en-BD">
                          <a:latin typeface="Times New Roman" panose="02020603050405020304" pitchFamily="18" charset="0"/>
                          <a:cs typeface="Times New Roman" panose="02020603050405020304" pitchFamily="18" charset="0"/>
                        </a:rPr>
                        <a:t>0.662 – 13.663</a:t>
                      </a: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r>
                        <a:rPr lang="en-BD" dirty="0">
                          <a:latin typeface="Times New Roman" panose="02020603050405020304" pitchFamily="18" charset="0"/>
                          <a:cs typeface="Times New Roman" panose="02020603050405020304" pitchFamily="18" charset="0"/>
                        </a:rPr>
                        <a:t>0.662 – 13.663</a:t>
                      </a:r>
                    </a:p>
                  </a:txBody>
                  <a:tcPr>
                    <a:solidFill>
                      <a:schemeClr val="tx2">
                        <a:lumMod val="10000"/>
                        <a:lumOff val="90000"/>
                      </a:schemeClr>
                    </a:solidFill>
                  </a:tcPr>
                </a:tc>
                <a:extLst>
                  <a:ext uri="{0D108BD9-81ED-4DB2-BD59-A6C34878D82A}">
                    <a16:rowId xmlns:a16="http://schemas.microsoft.com/office/drawing/2014/main" val="2965641345"/>
                  </a:ext>
                </a:extLst>
              </a:tr>
              <a:tr h="318512">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Acute Ocular Infection</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17312881"/>
                  </a:ext>
                </a:extLst>
              </a:tr>
              <a:tr h="318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Yes</a:t>
                      </a:r>
                    </a:p>
                  </a:txBody>
                  <a:tcPr>
                    <a:solidFill>
                      <a:schemeClr val="tx2">
                        <a:lumMod val="10000"/>
                        <a:lumOff val="9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D" sz="1800" kern="1200" dirty="0">
                          <a:solidFill>
                            <a:schemeClr val="dk1"/>
                          </a:solidFill>
                          <a:effectLst/>
                          <a:latin typeface="Times New Roman" panose="02020603050405020304" pitchFamily="18" charset="0"/>
                          <a:ea typeface="+mn-ea"/>
                          <a:cs typeface="Times New Roman" panose="02020603050405020304" pitchFamily="18" charset="0"/>
                        </a:rPr>
                        <a:t>0.687</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D" sz="1800" kern="1200" dirty="0">
                          <a:solidFill>
                            <a:schemeClr val="dk1"/>
                          </a:solidFill>
                          <a:effectLst/>
                          <a:latin typeface="Times New Roman" panose="02020603050405020304" pitchFamily="18" charset="0"/>
                          <a:ea typeface="+mn-ea"/>
                          <a:cs typeface="Times New Roman" panose="02020603050405020304" pitchFamily="18" charset="0"/>
                        </a:rPr>
                        <a:t>0.258 – 1.763</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881494472"/>
                  </a:ext>
                </a:extLst>
              </a:tr>
              <a:tr h="318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No </a:t>
                      </a: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gridSpan="2">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00568244"/>
                  </a:ext>
                </a:extLst>
              </a:tr>
              <a:tr h="318512">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Who has Chronic Disease</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46445713"/>
                  </a:ext>
                </a:extLst>
              </a:tr>
              <a:tr h="318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Mother</a:t>
                      </a: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1.034</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0.329 – 3.201</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25489498"/>
                  </a:ext>
                </a:extLst>
              </a:tr>
              <a:tr h="318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Father</a:t>
                      </a: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1.538</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0.592 – 4.073</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465185021"/>
                  </a:ext>
                </a:extLst>
              </a:tr>
              <a:tr h="318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Both</a:t>
                      </a: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0.861</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gridSpan="2">
                  <a:txBody>
                    <a:bodyPr/>
                    <a:lstStyle/>
                    <a:p>
                      <a:pPr algn="l"/>
                      <a:r>
                        <a:rPr lang="en-BD" dirty="0">
                          <a:latin typeface="Times New Roman" panose="02020603050405020304" pitchFamily="18" charset="0"/>
                          <a:cs typeface="Times New Roman" panose="02020603050405020304" pitchFamily="18" charset="0"/>
                        </a:rPr>
                        <a:t>0.303 – 2.429</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graphicFrame>
        <p:nvGraphicFramePr>
          <p:cNvPr id="3" name="Table 2">
            <a:extLst>
              <a:ext uri="{FF2B5EF4-FFF2-40B4-BE49-F238E27FC236}">
                <a16:creationId xmlns:a16="http://schemas.microsoft.com/office/drawing/2014/main" id="{B66FC103-DBE5-E825-E30D-F2642C235780}"/>
              </a:ext>
            </a:extLst>
          </p:cNvPr>
          <p:cNvGraphicFramePr>
            <a:graphicFrameLocks noGrp="1"/>
          </p:cNvGraphicFramePr>
          <p:nvPr>
            <p:extLst>
              <p:ext uri="{D42A27DB-BD31-4B8C-83A1-F6EECF244321}">
                <p14:modId xmlns:p14="http://schemas.microsoft.com/office/powerpoint/2010/main" val="2927050367"/>
              </p:ext>
            </p:extLst>
          </p:nvPr>
        </p:nvGraphicFramePr>
        <p:xfrm>
          <a:off x="6229083" y="1093153"/>
          <a:ext cx="5243142" cy="5402695"/>
        </p:xfrm>
        <a:graphic>
          <a:graphicData uri="http://schemas.openxmlformats.org/drawingml/2006/table">
            <a:tbl>
              <a:tblPr firstRow="1" bandRow="1">
                <a:tableStyleId>{5C22544A-7EE6-4342-B048-85BDC9FD1C3A}</a:tableStyleId>
              </a:tblPr>
              <a:tblGrid>
                <a:gridCol w="2610117">
                  <a:extLst>
                    <a:ext uri="{9D8B030D-6E8A-4147-A177-3AD203B41FA5}">
                      <a16:colId xmlns:a16="http://schemas.microsoft.com/office/drawing/2014/main" val="316406753"/>
                    </a:ext>
                  </a:extLst>
                </a:gridCol>
                <a:gridCol w="1272209">
                  <a:extLst>
                    <a:ext uri="{9D8B030D-6E8A-4147-A177-3AD203B41FA5}">
                      <a16:colId xmlns:a16="http://schemas.microsoft.com/office/drawing/2014/main" val="3624525987"/>
                    </a:ext>
                  </a:extLst>
                </a:gridCol>
                <a:gridCol w="1360816">
                  <a:extLst>
                    <a:ext uri="{9D8B030D-6E8A-4147-A177-3AD203B41FA5}">
                      <a16:colId xmlns:a16="http://schemas.microsoft.com/office/drawing/2014/main" val="3080087076"/>
                    </a:ext>
                  </a:extLst>
                </a:gridCol>
              </a:tblGrid>
              <a:tr h="63233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dirty="0">
                          <a:latin typeface="Times New Roman" panose="02020603050405020304" pitchFamily="18" charset="0"/>
                          <a:cs typeface="Times New Roman" panose="02020603050405020304" pitchFamily="18" charset="0"/>
                        </a:rPr>
                        <a:t>DED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66355">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Acute Ocular Infection</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27608639"/>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0.988</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0.488-1.978</a:t>
                      </a:r>
                    </a:p>
                  </a:txBody>
                  <a:tcPr>
                    <a:solidFill>
                      <a:schemeClr val="tx2">
                        <a:lumMod val="10000"/>
                        <a:lumOff val="90000"/>
                      </a:schemeClr>
                    </a:solidFill>
                  </a:tcPr>
                </a:tc>
                <a:extLst>
                  <a:ext uri="{0D108BD9-81ED-4DB2-BD59-A6C34878D82A}">
                    <a16:rowId xmlns:a16="http://schemas.microsoft.com/office/drawing/2014/main" val="2241232689"/>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No </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116103162"/>
                  </a:ext>
                </a:extLst>
              </a:tr>
              <a:tr h="366355">
                <a:tc gridSpan="3">
                  <a:txBody>
                    <a:bodyPr/>
                    <a:lstStyle/>
                    <a:p>
                      <a:pPr algn="l"/>
                      <a:r>
                        <a:rPr lang="en-BD" b="1" dirty="0">
                          <a:latin typeface="Times New Roman" panose="02020603050405020304" pitchFamily="18" charset="0"/>
                          <a:cs typeface="Times New Roman" panose="02020603050405020304" pitchFamily="18" charset="0"/>
                        </a:rPr>
                        <a:t>Conjunctivitis</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594404142"/>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1.701</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0.903-3.205</a:t>
                      </a:r>
                    </a:p>
                  </a:txBody>
                  <a:tcPr>
                    <a:solidFill>
                      <a:schemeClr val="tx2">
                        <a:lumMod val="10000"/>
                        <a:lumOff val="90000"/>
                      </a:schemeClr>
                    </a:solidFill>
                  </a:tcPr>
                </a:tc>
                <a:extLst>
                  <a:ext uri="{0D108BD9-81ED-4DB2-BD59-A6C34878D82A}">
                    <a16:rowId xmlns:a16="http://schemas.microsoft.com/office/drawing/2014/main" val="2965641345"/>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No </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17312881"/>
                  </a:ext>
                </a:extLst>
              </a:tr>
              <a:tr h="366355">
                <a:tc gridSpan="3">
                  <a:txBody>
                    <a:bodyPr/>
                    <a:lstStyle/>
                    <a:p>
                      <a:pPr algn="l"/>
                      <a:r>
                        <a:rPr lang="en-BD" b="1" dirty="0">
                          <a:latin typeface="Times New Roman" panose="02020603050405020304" pitchFamily="18" charset="0"/>
                          <a:cs typeface="Times New Roman" panose="02020603050405020304" pitchFamily="18" charset="0"/>
                        </a:rPr>
                        <a:t>Ocular Medication Use</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881494472"/>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1.183</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0.563-2.464</a:t>
                      </a:r>
                    </a:p>
                  </a:txBody>
                  <a:tcPr>
                    <a:solidFill>
                      <a:schemeClr val="tx2">
                        <a:lumMod val="10000"/>
                        <a:lumOff val="90000"/>
                      </a:schemeClr>
                    </a:solidFill>
                  </a:tcPr>
                </a:tc>
                <a:extLst>
                  <a:ext uri="{0D108BD9-81ED-4DB2-BD59-A6C34878D82A}">
                    <a16:rowId xmlns:a16="http://schemas.microsoft.com/office/drawing/2014/main" val="1900568244"/>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No </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46445713"/>
                  </a:ext>
                </a:extLst>
              </a:tr>
              <a:tr h="366355">
                <a:tc gridSpan="3">
                  <a:txBody>
                    <a:bodyPr/>
                    <a:lstStyle/>
                    <a:p>
                      <a:pPr algn="l"/>
                      <a:r>
                        <a:rPr lang="en-BD" b="1" dirty="0">
                          <a:latin typeface="Times New Roman" panose="02020603050405020304" pitchFamily="18" charset="0"/>
                          <a:cs typeface="Times New Roman" panose="02020603050405020304" pitchFamily="18" charset="0"/>
                        </a:rPr>
                        <a:t>Household Member Chronic Disease</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25489498"/>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1.496</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0.449-5.424</a:t>
                      </a:r>
                    </a:p>
                  </a:txBody>
                  <a:tcPr>
                    <a:solidFill>
                      <a:schemeClr val="tx2">
                        <a:lumMod val="10000"/>
                        <a:lumOff val="90000"/>
                      </a:schemeClr>
                    </a:solidFill>
                  </a:tcPr>
                </a:tc>
                <a:extLst>
                  <a:ext uri="{0D108BD9-81ED-4DB2-BD59-A6C34878D82A}">
                    <a16:rowId xmlns:a16="http://schemas.microsoft.com/office/drawing/2014/main" val="3465185021"/>
                  </a:ext>
                </a:extLst>
              </a:tr>
              <a:tr h="3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No </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spTree>
    <p:extLst>
      <p:ext uri="{BB962C8B-B14F-4D97-AF65-F5344CB8AC3E}">
        <p14:creationId xmlns:p14="http://schemas.microsoft.com/office/powerpoint/2010/main" val="204630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5545"/>
          </a:schemeClr>
        </a:solidFill>
        <a:effectLst/>
      </p:bgPr>
    </p:bg>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F805A24D-D580-A3CA-7DDE-61CC656FFE66}"/>
              </a:ext>
            </a:extLst>
          </p:cNvPr>
          <p:cNvSpPr/>
          <p:nvPr/>
        </p:nvSpPr>
        <p:spPr>
          <a:xfrm>
            <a:off x="4078075" y="4939066"/>
            <a:ext cx="4035846" cy="1595550"/>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MD TAMZID HASAN</a:t>
            </a: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ID: 213 5194 </a:t>
            </a:r>
            <a:r>
              <a:rPr lang="en-US" sz="1600" b="1" dirty="0">
                <a:solidFill>
                  <a:schemeClr val="bg1"/>
                </a:solidFill>
                <a:latin typeface="Times New Roman" panose="02020603050405020304" pitchFamily="18" charset="0"/>
                <a:ea typeface="Calibri" panose="020F0502020204030204" pitchFamily="34" charset="0"/>
                <a:cs typeface="Vrinda" panose="020B0502040204020203" pitchFamily="34" charset="0"/>
              </a:rPr>
              <a:t>0</a:t>
            </a: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80</a:t>
            </a:r>
          </a:p>
          <a:p>
            <a:pPr algn="ctr">
              <a:spcAft>
                <a:spcPts val="800"/>
              </a:spcAft>
            </a:pPr>
            <a:r>
              <a:rPr lang="en-US" sz="1600" b="1" dirty="0">
                <a:solidFill>
                  <a:schemeClr val="bg1"/>
                </a:solidFill>
                <a:latin typeface="Times New Roman" panose="02020603050405020304" pitchFamily="18" charset="0"/>
                <a:ea typeface="Calibri" panose="020F0502020204030204" pitchFamily="34" charset="0"/>
                <a:cs typeface="Vrinda" panose="020B0502040204020203" pitchFamily="34" charset="0"/>
              </a:rPr>
              <a:t>Department of Public Health</a:t>
            </a: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North South University, Dhaka, Bangladesh</a:t>
            </a:r>
          </a:p>
        </p:txBody>
      </p:sp>
      <p:pic>
        <p:nvPicPr>
          <p:cNvPr id="5" name="Picture 4">
            <a:extLst>
              <a:ext uri="{FF2B5EF4-FFF2-40B4-BE49-F238E27FC236}">
                <a16:creationId xmlns:a16="http://schemas.microsoft.com/office/drawing/2014/main" id="{C093E353-5A75-F5D2-5CBE-31FD8914BE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87875" y="1648944"/>
            <a:ext cx="2616250" cy="2936952"/>
          </a:xfrm>
          <a:prstGeom prst="rect">
            <a:avLst/>
          </a:prstGeom>
        </p:spPr>
      </p:pic>
      <p:sp>
        <p:nvSpPr>
          <p:cNvPr id="7" name="Rectangle: Diagonal Corners Rounded 4">
            <a:extLst>
              <a:ext uri="{FF2B5EF4-FFF2-40B4-BE49-F238E27FC236}">
                <a16:creationId xmlns:a16="http://schemas.microsoft.com/office/drawing/2014/main" id="{9283D613-1C44-6EEC-CF3E-E874DBC5C566}"/>
              </a:ext>
            </a:extLst>
          </p:cNvPr>
          <p:cNvSpPr/>
          <p:nvPr/>
        </p:nvSpPr>
        <p:spPr>
          <a:xfrm>
            <a:off x="598447" y="323384"/>
            <a:ext cx="10995101" cy="1028898"/>
          </a:xfrm>
          <a:prstGeom prst="round2Diag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BD" sz="2000" b="1" dirty="0">
                <a:solidFill>
                  <a:schemeClr val="bg1"/>
                </a:solidFill>
                <a:latin typeface="Times New Roman" panose="02020603050405020304" pitchFamily="18" charset="0"/>
                <a:cs typeface="Times New Roman" panose="02020603050405020304" pitchFamily="18" charset="0"/>
              </a:rPr>
              <a:t>Thesis on “</a:t>
            </a:r>
            <a:r>
              <a:rPr lang="en-US" sz="2000" b="1" dirty="0">
                <a:solidFill>
                  <a:schemeClr val="bg1"/>
                </a:solidFill>
                <a:effectLst/>
                <a:latin typeface="Times New Roman" panose="02020603050405020304" pitchFamily="18" charset="0"/>
                <a:ea typeface="Times New Roman" panose="02020603050405020304" pitchFamily="18" charset="0"/>
              </a:rPr>
              <a:t>Prevalence of Myopia and Dry Eye Disease among the Digital Device Users of Female Students at North South University”</a:t>
            </a:r>
            <a:endParaRPr lang="en-BD" sz="20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6A533E46-69B8-F7D6-367E-679451C83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596" y="4938054"/>
            <a:ext cx="1453914" cy="1596562"/>
          </a:xfrm>
          <a:prstGeom prst="rect">
            <a:avLst/>
          </a:prstGeom>
        </p:spPr>
      </p:pic>
      <p:pic>
        <p:nvPicPr>
          <p:cNvPr id="6" name="Picture 5">
            <a:extLst>
              <a:ext uri="{FF2B5EF4-FFF2-40B4-BE49-F238E27FC236}">
                <a16:creationId xmlns:a16="http://schemas.microsoft.com/office/drawing/2014/main" id="{55E0119E-76C5-6219-CC8B-06815683AE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8486" y="4938054"/>
            <a:ext cx="1714500" cy="1595550"/>
          </a:xfrm>
          <a:prstGeom prst="rect">
            <a:avLst/>
          </a:prstGeom>
        </p:spPr>
      </p:pic>
    </p:spTree>
    <p:extLst>
      <p:ext uri="{BB962C8B-B14F-4D97-AF65-F5344CB8AC3E}">
        <p14:creationId xmlns:p14="http://schemas.microsoft.com/office/powerpoint/2010/main" val="31655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Table 2">
            <a:extLst>
              <a:ext uri="{FF2B5EF4-FFF2-40B4-BE49-F238E27FC236}">
                <a16:creationId xmlns:a16="http://schemas.microsoft.com/office/drawing/2014/main" id="{894DAB52-9574-BC04-434A-10B301A4B50C}"/>
              </a:ext>
            </a:extLst>
          </p:cNvPr>
          <p:cNvGraphicFramePr>
            <a:graphicFrameLocks noGrp="1"/>
          </p:cNvGraphicFramePr>
          <p:nvPr>
            <p:extLst>
              <p:ext uri="{D42A27DB-BD31-4B8C-83A1-F6EECF244321}">
                <p14:modId xmlns:p14="http://schemas.microsoft.com/office/powerpoint/2010/main" val="4236799021"/>
              </p:ext>
            </p:extLst>
          </p:nvPr>
        </p:nvGraphicFramePr>
        <p:xfrm>
          <a:off x="719775" y="1093153"/>
          <a:ext cx="5243142" cy="5461000"/>
        </p:xfrm>
        <a:graphic>
          <a:graphicData uri="http://schemas.openxmlformats.org/drawingml/2006/table">
            <a:tbl>
              <a:tblPr firstRow="1" bandRow="1">
                <a:tableStyleId>{5C22544A-7EE6-4342-B048-85BDC9FD1C3A}</a:tableStyleId>
              </a:tblPr>
              <a:tblGrid>
                <a:gridCol w="2606521">
                  <a:extLst>
                    <a:ext uri="{9D8B030D-6E8A-4147-A177-3AD203B41FA5}">
                      <a16:colId xmlns:a16="http://schemas.microsoft.com/office/drawing/2014/main" val="316406753"/>
                    </a:ext>
                  </a:extLst>
                </a:gridCol>
                <a:gridCol w="1179443">
                  <a:extLst>
                    <a:ext uri="{9D8B030D-6E8A-4147-A177-3AD203B41FA5}">
                      <a16:colId xmlns:a16="http://schemas.microsoft.com/office/drawing/2014/main" val="3624525987"/>
                    </a:ext>
                  </a:extLst>
                </a:gridCol>
                <a:gridCol w="1457178">
                  <a:extLst>
                    <a:ext uri="{9D8B030D-6E8A-4147-A177-3AD203B41FA5}">
                      <a16:colId xmlns:a16="http://schemas.microsoft.com/office/drawing/2014/main" val="3080087076"/>
                    </a:ext>
                  </a:extLst>
                </a:gridCol>
              </a:tblGrid>
              <a:tr h="370840">
                <a:tc rowSpan="2">
                  <a:txBody>
                    <a:bodyPr/>
                    <a:lstStyle/>
                    <a:p>
                      <a:pPr algn="ct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sz="1800" dirty="0">
                          <a:latin typeface="Times New Roman" panose="02020603050405020304" pitchFamily="18" charset="0"/>
                          <a:cs typeface="Times New Roman" panose="02020603050405020304" pitchFamily="18" charset="0"/>
                        </a:rPr>
                        <a:t>Myopia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70840">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Don’t have</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27608639"/>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Ocular treatment within last six months</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241232689"/>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0.864</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0.384 – 1.916</a:t>
                      </a:r>
                    </a:p>
                  </a:txBody>
                  <a:tcPr>
                    <a:solidFill>
                      <a:schemeClr val="tx2">
                        <a:lumMod val="10000"/>
                        <a:lumOff val="90000"/>
                      </a:schemeClr>
                    </a:solidFill>
                  </a:tcPr>
                </a:tc>
                <a:extLst>
                  <a:ext uri="{0D108BD9-81ED-4DB2-BD59-A6C34878D82A}">
                    <a16:rowId xmlns:a16="http://schemas.microsoft.com/office/drawing/2014/main" val="2116103162"/>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594404142"/>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Wearing Glasses</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65641345"/>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b="1" dirty="0">
                          <a:latin typeface="Times New Roman" panose="02020603050405020304" pitchFamily="18" charset="0"/>
                          <a:cs typeface="Times New Roman" panose="02020603050405020304" pitchFamily="18" charset="0"/>
                        </a:rPr>
                        <a:t>0.046***</a:t>
                      </a:r>
                    </a:p>
                  </a:txBody>
                  <a:tcPr>
                    <a:solidFill>
                      <a:schemeClr val="tx2">
                        <a:lumMod val="10000"/>
                        <a:lumOff val="90000"/>
                      </a:schemeClr>
                    </a:solidFill>
                  </a:tcPr>
                </a:tc>
                <a:tc>
                  <a:txBody>
                    <a:bodyPr/>
                    <a:lstStyle/>
                    <a:p>
                      <a:pPr algn="l"/>
                      <a:r>
                        <a:rPr lang="en-BD" b="1" dirty="0">
                          <a:solidFill>
                            <a:schemeClr val="accent3"/>
                          </a:solidFill>
                          <a:latin typeface="Times New Roman" panose="02020603050405020304" pitchFamily="18" charset="0"/>
                          <a:cs typeface="Times New Roman" panose="02020603050405020304" pitchFamily="18" charset="0"/>
                        </a:rPr>
                        <a:t>0.008 – 0.204</a:t>
                      </a:r>
                    </a:p>
                  </a:txBody>
                  <a:tcPr>
                    <a:solidFill>
                      <a:schemeClr val="tx2">
                        <a:lumMod val="10000"/>
                        <a:lumOff val="90000"/>
                      </a:schemeClr>
                    </a:solidFill>
                  </a:tcPr>
                </a:tc>
                <a:extLst>
                  <a:ext uri="{0D108BD9-81ED-4DB2-BD59-A6C34878D82A}">
                    <a16:rowId xmlns:a16="http://schemas.microsoft.com/office/drawing/2014/main" val="3017312881"/>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881494472"/>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Cosmetic Use</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00568244"/>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1.112</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0.429 – 2.768</a:t>
                      </a:r>
                    </a:p>
                  </a:txBody>
                  <a:tcPr>
                    <a:solidFill>
                      <a:schemeClr val="tx2">
                        <a:lumMod val="10000"/>
                        <a:lumOff val="90000"/>
                      </a:schemeClr>
                    </a:solidFill>
                  </a:tcPr>
                </a:tc>
                <a:extLst>
                  <a:ext uri="{0D108BD9-81ED-4DB2-BD59-A6C34878D82A}">
                    <a16:rowId xmlns:a16="http://schemas.microsoft.com/office/drawing/2014/main" val="3046445713"/>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25489498"/>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Refractive Error</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465185021"/>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b="1" dirty="0">
                          <a:latin typeface="Times New Roman" panose="02020603050405020304" pitchFamily="18" charset="0"/>
                          <a:cs typeface="Times New Roman" panose="02020603050405020304" pitchFamily="18" charset="0"/>
                        </a:rPr>
                        <a:t>0.179***</a:t>
                      </a:r>
                    </a:p>
                  </a:txBody>
                  <a:tcPr>
                    <a:solidFill>
                      <a:schemeClr val="tx2">
                        <a:lumMod val="10000"/>
                        <a:lumOff val="90000"/>
                      </a:schemeClr>
                    </a:solidFill>
                  </a:tcPr>
                </a:tc>
                <a:tc>
                  <a:txBody>
                    <a:bodyPr/>
                    <a:lstStyle/>
                    <a:p>
                      <a:pPr algn="l"/>
                      <a:r>
                        <a:rPr lang="en-BD" b="1" dirty="0">
                          <a:solidFill>
                            <a:schemeClr val="accent3"/>
                          </a:solidFill>
                          <a:latin typeface="Times New Roman" panose="02020603050405020304" pitchFamily="18" charset="0"/>
                          <a:cs typeface="Times New Roman" panose="02020603050405020304" pitchFamily="18" charset="0"/>
                        </a:rPr>
                        <a:t>0.065 – 0.452</a:t>
                      </a: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graphicFrame>
        <p:nvGraphicFramePr>
          <p:cNvPr id="3" name="Table 2">
            <a:extLst>
              <a:ext uri="{FF2B5EF4-FFF2-40B4-BE49-F238E27FC236}">
                <a16:creationId xmlns:a16="http://schemas.microsoft.com/office/drawing/2014/main" id="{E787EB0F-CC5A-F584-D4AA-9AF44E62377E}"/>
              </a:ext>
            </a:extLst>
          </p:cNvPr>
          <p:cNvGraphicFramePr>
            <a:graphicFrameLocks noGrp="1"/>
          </p:cNvGraphicFramePr>
          <p:nvPr>
            <p:extLst>
              <p:ext uri="{D42A27DB-BD31-4B8C-83A1-F6EECF244321}">
                <p14:modId xmlns:p14="http://schemas.microsoft.com/office/powerpoint/2010/main" val="2993572788"/>
              </p:ext>
            </p:extLst>
          </p:nvPr>
        </p:nvGraphicFramePr>
        <p:xfrm>
          <a:off x="6229083" y="1093154"/>
          <a:ext cx="5243142" cy="5460996"/>
        </p:xfrm>
        <a:graphic>
          <a:graphicData uri="http://schemas.openxmlformats.org/drawingml/2006/table">
            <a:tbl>
              <a:tblPr firstRow="1" bandRow="1">
                <a:tableStyleId>{5C22544A-7EE6-4342-B048-85BDC9FD1C3A}</a:tableStyleId>
              </a:tblPr>
              <a:tblGrid>
                <a:gridCol w="2420242">
                  <a:extLst>
                    <a:ext uri="{9D8B030D-6E8A-4147-A177-3AD203B41FA5}">
                      <a16:colId xmlns:a16="http://schemas.microsoft.com/office/drawing/2014/main" val="316406753"/>
                    </a:ext>
                  </a:extLst>
                </a:gridCol>
                <a:gridCol w="1289154">
                  <a:extLst>
                    <a:ext uri="{9D8B030D-6E8A-4147-A177-3AD203B41FA5}">
                      <a16:colId xmlns:a16="http://schemas.microsoft.com/office/drawing/2014/main" val="3624525987"/>
                    </a:ext>
                  </a:extLst>
                </a:gridCol>
                <a:gridCol w="1533746">
                  <a:extLst>
                    <a:ext uri="{9D8B030D-6E8A-4147-A177-3AD203B41FA5}">
                      <a16:colId xmlns:a16="http://schemas.microsoft.com/office/drawing/2014/main" val="3080087076"/>
                    </a:ext>
                  </a:extLst>
                </a:gridCol>
              </a:tblGrid>
              <a:tr h="64371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dirty="0">
                          <a:latin typeface="Times New Roman" panose="02020603050405020304" pitchFamily="18" charset="0"/>
                          <a:cs typeface="Times New Roman" panose="02020603050405020304" pitchFamily="18" charset="0"/>
                        </a:rPr>
                        <a:t>DED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70560">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70560">
                <a:tc gridSpan="3">
                  <a:txBody>
                    <a:bodyPr/>
                    <a:lstStyle/>
                    <a:p>
                      <a:pPr algn="l"/>
                      <a:r>
                        <a:rPr lang="en-BD" b="1" dirty="0">
                          <a:latin typeface="Times New Roman" panose="02020603050405020304" pitchFamily="18" charset="0"/>
                          <a:cs typeface="Times New Roman" panose="02020603050405020304" pitchFamily="18" charset="0"/>
                        </a:rPr>
                        <a:t>Who has Chronic Disease</a:t>
                      </a: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27608639"/>
                  </a:ext>
                </a:extLst>
              </a:tr>
              <a:tr h="370560">
                <a:tc>
                  <a:txBody>
                    <a:bodyPr/>
                    <a:lstStyle/>
                    <a:p>
                      <a:pPr algn="l"/>
                      <a:r>
                        <a:rPr lang="en-BD" dirty="0">
                          <a:latin typeface="Times New Roman" panose="02020603050405020304" pitchFamily="18" charset="0"/>
                          <a:cs typeface="Times New Roman" panose="02020603050405020304" pitchFamily="18" charset="0"/>
                        </a:rPr>
                        <a:t>Mother</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0.192</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0.033 – 0.992</a:t>
                      </a:r>
                    </a:p>
                  </a:txBody>
                  <a:tcPr>
                    <a:solidFill>
                      <a:schemeClr val="tx2">
                        <a:lumMod val="10000"/>
                        <a:lumOff val="90000"/>
                      </a:schemeClr>
                    </a:solidFill>
                  </a:tcPr>
                </a:tc>
                <a:extLst>
                  <a:ext uri="{0D108BD9-81ED-4DB2-BD59-A6C34878D82A}">
                    <a16:rowId xmlns:a16="http://schemas.microsoft.com/office/drawing/2014/main" val="2241232689"/>
                  </a:ext>
                </a:extLst>
              </a:tr>
              <a:tr h="370560">
                <a:tc>
                  <a:txBody>
                    <a:bodyPr/>
                    <a:lstStyle/>
                    <a:p>
                      <a:pPr algn="l"/>
                      <a:r>
                        <a:rPr lang="en-BD" dirty="0">
                          <a:latin typeface="Times New Roman" panose="02020603050405020304" pitchFamily="18" charset="0"/>
                          <a:cs typeface="Times New Roman" panose="02020603050405020304" pitchFamily="18" charset="0"/>
                        </a:rPr>
                        <a:t>Father</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0.697</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0.182 – 2.444</a:t>
                      </a:r>
                    </a:p>
                  </a:txBody>
                  <a:tcPr>
                    <a:solidFill>
                      <a:schemeClr val="tx2">
                        <a:lumMod val="10000"/>
                        <a:lumOff val="90000"/>
                      </a:schemeClr>
                    </a:solidFill>
                  </a:tcPr>
                </a:tc>
                <a:extLst>
                  <a:ext uri="{0D108BD9-81ED-4DB2-BD59-A6C34878D82A}">
                    <a16:rowId xmlns:a16="http://schemas.microsoft.com/office/drawing/2014/main" val="2116103162"/>
                  </a:ext>
                </a:extLst>
              </a:tr>
              <a:tr h="370560">
                <a:tc>
                  <a:txBody>
                    <a:bodyPr/>
                    <a:lstStyle/>
                    <a:p>
                      <a:pPr algn="l"/>
                      <a:r>
                        <a:rPr lang="en-BD" dirty="0">
                          <a:latin typeface="Times New Roman" panose="02020603050405020304" pitchFamily="18" charset="0"/>
                          <a:cs typeface="Times New Roman" panose="02020603050405020304" pitchFamily="18" charset="0"/>
                        </a:rPr>
                        <a:t>Both</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1.133</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0.249 – 4.794</a:t>
                      </a:r>
                    </a:p>
                  </a:txBody>
                  <a:tcPr>
                    <a:solidFill>
                      <a:schemeClr val="tx2">
                        <a:lumMod val="10000"/>
                        <a:lumOff val="90000"/>
                      </a:schemeClr>
                    </a:solidFill>
                  </a:tcPr>
                </a:tc>
                <a:extLst>
                  <a:ext uri="{0D108BD9-81ED-4DB2-BD59-A6C34878D82A}">
                    <a16:rowId xmlns:a16="http://schemas.microsoft.com/office/drawing/2014/main" val="1594404142"/>
                  </a:ext>
                </a:extLst>
              </a:tr>
              <a:tr h="370560">
                <a:tc>
                  <a:txBody>
                    <a:bodyPr/>
                    <a:lstStyle/>
                    <a:p>
                      <a:pPr algn="l"/>
                      <a:r>
                        <a:rPr lang="en-BD" dirty="0">
                          <a:latin typeface="Times New Roman" panose="02020603050405020304" pitchFamily="18" charset="0"/>
                          <a:cs typeface="Times New Roman" panose="02020603050405020304" pitchFamily="18" charset="0"/>
                        </a:rPr>
                        <a:t>Don’t have</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65641345"/>
                  </a:ext>
                </a:extLst>
              </a:tr>
              <a:tr h="37056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Ocular treatment within last six months</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17312881"/>
                  </a:ext>
                </a:extLst>
              </a:tr>
              <a:tr h="37056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1.556</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0.786 – 3.085</a:t>
                      </a:r>
                    </a:p>
                  </a:txBody>
                  <a:tcPr>
                    <a:solidFill>
                      <a:schemeClr val="tx2">
                        <a:lumMod val="10000"/>
                        <a:lumOff val="90000"/>
                      </a:schemeClr>
                    </a:solidFill>
                  </a:tcPr>
                </a:tc>
                <a:extLst>
                  <a:ext uri="{0D108BD9-81ED-4DB2-BD59-A6C34878D82A}">
                    <a16:rowId xmlns:a16="http://schemas.microsoft.com/office/drawing/2014/main" val="2881494472"/>
                  </a:ext>
                </a:extLst>
              </a:tr>
              <a:tr h="37056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00568244"/>
                  </a:ext>
                </a:extLst>
              </a:tr>
              <a:tr h="37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Wearing Glasses</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46445713"/>
                  </a:ext>
                </a:extLst>
              </a:tr>
              <a:tr h="37056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0.645</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0.230 – 1.741</a:t>
                      </a:r>
                    </a:p>
                  </a:txBody>
                  <a:tcPr>
                    <a:solidFill>
                      <a:schemeClr val="tx2">
                        <a:lumMod val="10000"/>
                        <a:lumOff val="90000"/>
                      </a:schemeClr>
                    </a:solidFill>
                  </a:tcPr>
                </a:tc>
                <a:extLst>
                  <a:ext uri="{0D108BD9-81ED-4DB2-BD59-A6C34878D82A}">
                    <a16:rowId xmlns:a16="http://schemas.microsoft.com/office/drawing/2014/main" val="2925489498"/>
                  </a:ext>
                </a:extLst>
              </a:tr>
              <a:tr h="37056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465185021"/>
                  </a:ext>
                </a:extLst>
              </a:tr>
              <a:tr h="37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Refractive Error</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spTree>
    <p:extLst>
      <p:ext uri="{BB962C8B-B14F-4D97-AF65-F5344CB8AC3E}">
        <p14:creationId xmlns:p14="http://schemas.microsoft.com/office/powerpoint/2010/main" val="2417934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Table 2">
            <a:extLst>
              <a:ext uri="{FF2B5EF4-FFF2-40B4-BE49-F238E27FC236}">
                <a16:creationId xmlns:a16="http://schemas.microsoft.com/office/drawing/2014/main" id="{03EC2B58-7450-C7C7-8A1E-3E2B2BD1C8C2}"/>
              </a:ext>
            </a:extLst>
          </p:cNvPr>
          <p:cNvGraphicFramePr>
            <a:graphicFrameLocks noGrp="1"/>
          </p:cNvGraphicFramePr>
          <p:nvPr>
            <p:extLst>
              <p:ext uri="{D42A27DB-BD31-4B8C-83A1-F6EECF244321}">
                <p14:modId xmlns:p14="http://schemas.microsoft.com/office/powerpoint/2010/main" val="3253163398"/>
              </p:ext>
            </p:extLst>
          </p:nvPr>
        </p:nvGraphicFramePr>
        <p:xfrm>
          <a:off x="719775" y="1093153"/>
          <a:ext cx="5243142" cy="5461000"/>
        </p:xfrm>
        <a:graphic>
          <a:graphicData uri="http://schemas.openxmlformats.org/drawingml/2006/table">
            <a:tbl>
              <a:tblPr firstRow="1" bandRow="1">
                <a:tableStyleId>{5C22544A-7EE6-4342-B048-85BDC9FD1C3A}</a:tableStyleId>
              </a:tblPr>
              <a:tblGrid>
                <a:gridCol w="2606521">
                  <a:extLst>
                    <a:ext uri="{9D8B030D-6E8A-4147-A177-3AD203B41FA5}">
                      <a16:colId xmlns:a16="http://schemas.microsoft.com/office/drawing/2014/main" val="316406753"/>
                    </a:ext>
                  </a:extLst>
                </a:gridCol>
                <a:gridCol w="1179443">
                  <a:extLst>
                    <a:ext uri="{9D8B030D-6E8A-4147-A177-3AD203B41FA5}">
                      <a16:colId xmlns:a16="http://schemas.microsoft.com/office/drawing/2014/main" val="3624525987"/>
                    </a:ext>
                  </a:extLst>
                </a:gridCol>
                <a:gridCol w="1457178">
                  <a:extLst>
                    <a:ext uri="{9D8B030D-6E8A-4147-A177-3AD203B41FA5}">
                      <a16:colId xmlns:a16="http://schemas.microsoft.com/office/drawing/2014/main" val="3080087076"/>
                    </a:ext>
                  </a:extLst>
                </a:gridCol>
              </a:tblGrid>
              <a:tr h="370840">
                <a:tc rowSpan="2">
                  <a:txBody>
                    <a:bodyPr/>
                    <a:lstStyle/>
                    <a:p>
                      <a:pPr algn="ct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sz="1800" dirty="0">
                          <a:latin typeface="Times New Roman" panose="02020603050405020304" pitchFamily="18" charset="0"/>
                          <a:cs typeface="Times New Roman" panose="02020603050405020304" pitchFamily="18" charset="0"/>
                        </a:rPr>
                        <a:t>Myopia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70840">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27608639"/>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Therapeutical</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241232689"/>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b="1" dirty="0">
                          <a:latin typeface="Times New Roman" panose="02020603050405020304" pitchFamily="18" charset="0"/>
                          <a:cs typeface="Times New Roman" panose="02020603050405020304" pitchFamily="18" charset="0"/>
                        </a:rPr>
                        <a:t>0.091***</a:t>
                      </a:r>
                    </a:p>
                  </a:txBody>
                  <a:tcPr>
                    <a:solidFill>
                      <a:schemeClr val="tx2">
                        <a:lumMod val="10000"/>
                        <a:lumOff val="90000"/>
                      </a:schemeClr>
                    </a:solidFill>
                  </a:tcPr>
                </a:tc>
                <a:tc>
                  <a:txBody>
                    <a:bodyPr/>
                    <a:lstStyle/>
                    <a:p>
                      <a:pPr algn="l"/>
                      <a:r>
                        <a:rPr lang="en-BD" b="1" dirty="0">
                          <a:solidFill>
                            <a:schemeClr val="accent3"/>
                          </a:solidFill>
                          <a:latin typeface="Times New Roman" panose="02020603050405020304" pitchFamily="18" charset="0"/>
                          <a:cs typeface="Times New Roman" panose="02020603050405020304" pitchFamily="18" charset="0"/>
                        </a:rPr>
                        <a:t>0.065 – 0.452</a:t>
                      </a:r>
                    </a:p>
                  </a:txBody>
                  <a:tcPr>
                    <a:solidFill>
                      <a:schemeClr val="tx2">
                        <a:lumMod val="10000"/>
                        <a:lumOff val="90000"/>
                      </a:schemeClr>
                    </a:solidFill>
                  </a:tcPr>
                </a:tc>
                <a:extLst>
                  <a:ext uri="{0D108BD9-81ED-4DB2-BD59-A6C34878D82A}">
                    <a16:rowId xmlns:a16="http://schemas.microsoft.com/office/drawing/2014/main" val="2116103162"/>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594404142"/>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Wearing Contact Lens</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65641345"/>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0.594</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0.081 – 4.405</a:t>
                      </a:r>
                    </a:p>
                  </a:txBody>
                  <a:tcPr>
                    <a:solidFill>
                      <a:schemeClr val="tx2">
                        <a:lumMod val="10000"/>
                        <a:lumOff val="90000"/>
                      </a:schemeClr>
                    </a:solidFill>
                  </a:tcPr>
                </a:tc>
                <a:extLst>
                  <a:ext uri="{0D108BD9-81ED-4DB2-BD59-A6C34878D82A}">
                    <a16:rowId xmlns:a16="http://schemas.microsoft.com/office/drawing/2014/main" val="3017312881"/>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881494472"/>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Cosmetic Use</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00568244"/>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0.302</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0.033 – 2.407</a:t>
                      </a:r>
                    </a:p>
                  </a:txBody>
                  <a:tcPr>
                    <a:solidFill>
                      <a:schemeClr val="tx2">
                        <a:lumMod val="10000"/>
                        <a:lumOff val="90000"/>
                      </a:schemeClr>
                    </a:solidFill>
                  </a:tcPr>
                </a:tc>
                <a:extLst>
                  <a:ext uri="{0D108BD9-81ED-4DB2-BD59-A6C34878D82A}">
                    <a16:rowId xmlns:a16="http://schemas.microsoft.com/office/drawing/2014/main" val="3046445713"/>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25489498"/>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Therapeutical</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465185021"/>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0.353</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0.031 – 3.306</a:t>
                      </a: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graphicFrame>
        <p:nvGraphicFramePr>
          <p:cNvPr id="3" name="Table 2">
            <a:extLst>
              <a:ext uri="{FF2B5EF4-FFF2-40B4-BE49-F238E27FC236}">
                <a16:creationId xmlns:a16="http://schemas.microsoft.com/office/drawing/2014/main" id="{B2A5593D-6542-9997-5BF7-7DA7F4EA6792}"/>
              </a:ext>
            </a:extLst>
          </p:cNvPr>
          <p:cNvGraphicFramePr>
            <a:graphicFrameLocks noGrp="1"/>
          </p:cNvGraphicFramePr>
          <p:nvPr>
            <p:extLst>
              <p:ext uri="{D42A27DB-BD31-4B8C-83A1-F6EECF244321}">
                <p14:modId xmlns:p14="http://schemas.microsoft.com/office/powerpoint/2010/main" val="2588137915"/>
              </p:ext>
            </p:extLst>
          </p:nvPr>
        </p:nvGraphicFramePr>
        <p:xfrm>
          <a:off x="6229083" y="1093153"/>
          <a:ext cx="5243142" cy="5461000"/>
        </p:xfrm>
        <a:graphic>
          <a:graphicData uri="http://schemas.openxmlformats.org/drawingml/2006/table">
            <a:tbl>
              <a:tblPr firstRow="1" bandRow="1">
                <a:tableStyleId>{5C22544A-7EE6-4342-B048-85BDC9FD1C3A}</a:tableStyleId>
              </a:tblPr>
              <a:tblGrid>
                <a:gridCol w="2435232">
                  <a:extLst>
                    <a:ext uri="{9D8B030D-6E8A-4147-A177-3AD203B41FA5}">
                      <a16:colId xmlns:a16="http://schemas.microsoft.com/office/drawing/2014/main" val="316406753"/>
                    </a:ext>
                  </a:extLst>
                </a:gridCol>
                <a:gridCol w="1304144">
                  <a:extLst>
                    <a:ext uri="{9D8B030D-6E8A-4147-A177-3AD203B41FA5}">
                      <a16:colId xmlns:a16="http://schemas.microsoft.com/office/drawing/2014/main" val="3624525987"/>
                    </a:ext>
                  </a:extLst>
                </a:gridCol>
                <a:gridCol w="1503766">
                  <a:extLst>
                    <a:ext uri="{9D8B030D-6E8A-4147-A177-3AD203B41FA5}">
                      <a16:colId xmlns:a16="http://schemas.microsoft.com/office/drawing/2014/main" val="3080087076"/>
                    </a:ext>
                  </a:extLst>
                </a:gridCol>
              </a:tblGrid>
              <a:tr h="64007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dirty="0">
                          <a:latin typeface="Times New Roman" panose="02020603050405020304" pitchFamily="18" charset="0"/>
                          <a:cs typeface="Times New Roman" panose="02020603050405020304" pitchFamily="18" charset="0"/>
                        </a:rPr>
                        <a:t>DED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70840">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1.412</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0.742 – 2.710</a:t>
                      </a:r>
                    </a:p>
                  </a:txBody>
                  <a:tcPr>
                    <a:solidFill>
                      <a:schemeClr val="tx2">
                        <a:lumMod val="10000"/>
                        <a:lumOff val="90000"/>
                      </a:schemeClr>
                    </a:solidFill>
                  </a:tcPr>
                </a:tc>
                <a:extLst>
                  <a:ext uri="{0D108BD9-81ED-4DB2-BD59-A6C34878D82A}">
                    <a16:rowId xmlns:a16="http://schemas.microsoft.com/office/drawing/2014/main" val="1927608639"/>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241232689"/>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Therapeutical</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116103162"/>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1.444</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0.725 – 2.877</a:t>
                      </a:r>
                    </a:p>
                  </a:txBody>
                  <a:tcPr>
                    <a:solidFill>
                      <a:schemeClr val="tx2">
                        <a:lumMod val="10000"/>
                        <a:lumOff val="90000"/>
                      </a:schemeClr>
                    </a:solidFill>
                  </a:tcPr>
                </a:tc>
                <a:extLst>
                  <a:ext uri="{0D108BD9-81ED-4DB2-BD59-A6C34878D82A}">
                    <a16:rowId xmlns:a16="http://schemas.microsoft.com/office/drawing/2014/main" val="1594404142"/>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65641345"/>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Wearing Contact Lens</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17312881"/>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1.139</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0.575 – 2.240</a:t>
                      </a:r>
                    </a:p>
                  </a:txBody>
                  <a:tcPr>
                    <a:solidFill>
                      <a:schemeClr val="tx2">
                        <a:lumMod val="10000"/>
                        <a:lumOff val="90000"/>
                      </a:schemeClr>
                    </a:solidFill>
                  </a:tcPr>
                </a:tc>
                <a:extLst>
                  <a:ext uri="{0D108BD9-81ED-4DB2-BD59-A6C34878D82A}">
                    <a16:rowId xmlns:a16="http://schemas.microsoft.com/office/drawing/2014/main" val="2881494472"/>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00568244"/>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Therapeutical</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046445713"/>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1.387</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0.543 – 3.553</a:t>
                      </a:r>
                    </a:p>
                  </a:txBody>
                  <a:tcPr>
                    <a:solidFill>
                      <a:schemeClr val="tx2">
                        <a:lumMod val="10000"/>
                        <a:lumOff val="90000"/>
                      </a:schemeClr>
                    </a:solidFill>
                  </a:tcPr>
                </a:tc>
                <a:extLst>
                  <a:ext uri="{0D108BD9-81ED-4DB2-BD59-A6C34878D82A}">
                    <a16:rowId xmlns:a16="http://schemas.microsoft.com/office/drawing/2014/main" val="2925489498"/>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465185021"/>
                  </a:ext>
                </a:extLst>
              </a:tr>
              <a:tr h="370840">
                <a:tc gridSpan="3">
                  <a:txBody>
                    <a:bodyPr/>
                    <a:lstStyle/>
                    <a:p>
                      <a:pPr algn="l"/>
                      <a:r>
                        <a:rPr lang="en-BD" b="1" dirty="0">
                          <a:latin typeface="Times New Roman" panose="02020603050405020304" pitchFamily="18" charset="0"/>
                          <a:cs typeface="Times New Roman" panose="02020603050405020304" pitchFamily="18" charset="0"/>
                        </a:rPr>
                        <a:t>Who has Myopia</a:t>
                      </a: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spTree>
    <p:extLst>
      <p:ext uri="{BB962C8B-B14F-4D97-AF65-F5344CB8AC3E}">
        <p14:creationId xmlns:p14="http://schemas.microsoft.com/office/powerpoint/2010/main" val="80251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Table 2">
            <a:extLst>
              <a:ext uri="{FF2B5EF4-FFF2-40B4-BE49-F238E27FC236}">
                <a16:creationId xmlns:a16="http://schemas.microsoft.com/office/drawing/2014/main" id="{03EC2B58-7450-C7C7-8A1E-3E2B2BD1C8C2}"/>
              </a:ext>
            </a:extLst>
          </p:cNvPr>
          <p:cNvGraphicFramePr>
            <a:graphicFrameLocks noGrp="1"/>
          </p:cNvGraphicFramePr>
          <p:nvPr>
            <p:extLst>
              <p:ext uri="{D42A27DB-BD31-4B8C-83A1-F6EECF244321}">
                <p14:modId xmlns:p14="http://schemas.microsoft.com/office/powerpoint/2010/main" val="1199643636"/>
              </p:ext>
            </p:extLst>
          </p:nvPr>
        </p:nvGraphicFramePr>
        <p:xfrm>
          <a:off x="719775" y="1093153"/>
          <a:ext cx="5243142" cy="5394960"/>
        </p:xfrm>
        <a:graphic>
          <a:graphicData uri="http://schemas.openxmlformats.org/drawingml/2006/table">
            <a:tbl>
              <a:tblPr firstRow="1" bandRow="1">
                <a:tableStyleId>{5C22544A-7EE6-4342-B048-85BDC9FD1C3A}</a:tableStyleId>
              </a:tblPr>
              <a:tblGrid>
                <a:gridCol w="2606520">
                  <a:extLst>
                    <a:ext uri="{9D8B030D-6E8A-4147-A177-3AD203B41FA5}">
                      <a16:colId xmlns:a16="http://schemas.microsoft.com/office/drawing/2014/main" val="316406753"/>
                    </a:ext>
                  </a:extLst>
                </a:gridCol>
                <a:gridCol w="1179443">
                  <a:extLst>
                    <a:ext uri="{9D8B030D-6E8A-4147-A177-3AD203B41FA5}">
                      <a16:colId xmlns:a16="http://schemas.microsoft.com/office/drawing/2014/main" val="3624525987"/>
                    </a:ext>
                  </a:extLst>
                </a:gridCol>
                <a:gridCol w="1457179">
                  <a:extLst>
                    <a:ext uri="{9D8B030D-6E8A-4147-A177-3AD203B41FA5}">
                      <a16:colId xmlns:a16="http://schemas.microsoft.com/office/drawing/2014/main" val="3080087076"/>
                    </a:ext>
                  </a:extLst>
                </a:gridCol>
              </a:tblGrid>
              <a:tr h="616565">
                <a:tc rowSpan="2">
                  <a:txBody>
                    <a:bodyPr/>
                    <a:lstStyle/>
                    <a:p>
                      <a:pPr algn="ct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sz="1800" dirty="0">
                          <a:latin typeface="Times New Roman" panose="02020603050405020304" pitchFamily="18" charset="0"/>
                          <a:cs typeface="Times New Roman" panose="02020603050405020304" pitchFamily="18" charset="0"/>
                        </a:rPr>
                        <a:t>Myopia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52323">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52323">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27608639"/>
                  </a:ext>
                </a:extLst>
              </a:tr>
              <a:tr h="35232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Soft</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241232689"/>
                  </a:ext>
                </a:extLst>
              </a:tr>
              <a:tr h="352323">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a:latin typeface="Times New Roman" panose="02020603050405020304" pitchFamily="18" charset="0"/>
                          <a:cs typeface="Times New Roman" panose="02020603050405020304" pitchFamily="18" charset="0"/>
                        </a:rPr>
                        <a:t>3.070</a:t>
                      </a: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0.403-19.961</a:t>
                      </a:r>
                    </a:p>
                  </a:txBody>
                  <a:tcPr>
                    <a:solidFill>
                      <a:schemeClr val="tx2">
                        <a:lumMod val="10000"/>
                        <a:lumOff val="90000"/>
                      </a:schemeClr>
                    </a:solidFill>
                  </a:tcPr>
                </a:tc>
                <a:extLst>
                  <a:ext uri="{0D108BD9-81ED-4DB2-BD59-A6C34878D82A}">
                    <a16:rowId xmlns:a16="http://schemas.microsoft.com/office/drawing/2014/main" val="2116103162"/>
                  </a:ext>
                </a:extLst>
              </a:tr>
              <a:tr h="352323">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594404142"/>
                  </a:ext>
                </a:extLst>
              </a:tr>
              <a:tr h="35232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RGP</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65641345"/>
                  </a:ext>
                </a:extLst>
              </a:tr>
              <a:tr h="352323">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0.884</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0.092 – 7.229</a:t>
                      </a:r>
                    </a:p>
                  </a:txBody>
                  <a:tcPr>
                    <a:solidFill>
                      <a:schemeClr val="tx2">
                        <a:lumMod val="10000"/>
                        <a:lumOff val="90000"/>
                      </a:schemeClr>
                    </a:solidFill>
                  </a:tcPr>
                </a:tc>
                <a:extLst>
                  <a:ext uri="{0D108BD9-81ED-4DB2-BD59-A6C34878D82A}">
                    <a16:rowId xmlns:a16="http://schemas.microsoft.com/office/drawing/2014/main" val="3017312881"/>
                  </a:ext>
                </a:extLst>
              </a:tr>
              <a:tr h="352323">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881494472"/>
                  </a:ext>
                </a:extLst>
              </a:tr>
              <a:tr h="35232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Therapeutic</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00568244"/>
                  </a:ext>
                </a:extLst>
              </a:tr>
              <a:tr h="352323">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1.799</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0.181-12.508</a:t>
                      </a:r>
                    </a:p>
                  </a:txBody>
                  <a:tcPr>
                    <a:solidFill>
                      <a:schemeClr val="tx2">
                        <a:lumMod val="10000"/>
                        <a:lumOff val="90000"/>
                      </a:schemeClr>
                    </a:solidFill>
                  </a:tcPr>
                </a:tc>
                <a:extLst>
                  <a:ext uri="{0D108BD9-81ED-4DB2-BD59-A6C34878D82A}">
                    <a16:rowId xmlns:a16="http://schemas.microsoft.com/office/drawing/2014/main" val="3046445713"/>
                  </a:ext>
                </a:extLst>
              </a:tr>
              <a:tr h="352323">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25489498"/>
                  </a:ext>
                </a:extLst>
              </a:tr>
              <a:tr h="31442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Time Spend with Digital Device</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465185021"/>
                  </a:ext>
                </a:extLst>
              </a:tr>
              <a:tr h="352323">
                <a:tc>
                  <a:txBody>
                    <a:bodyPr/>
                    <a:lstStyle/>
                    <a:p>
                      <a:pPr algn="l"/>
                      <a:r>
                        <a:rPr lang="en-BD" dirty="0">
                          <a:latin typeface="Times New Roman" panose="02020603050405020304" pitchFamily="18" charset="0"/>
                          <a:cs typeface="Times New Roman" panose="02020603050405020304" pitchFamily="18" charset="0"/>
                        </a:rPr>
                        <a:t>1 – 3 hours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graphicFrame>
        <p:nvGraphicFramePr>
          <p:cNvPr id="3" name="Table 2">
            <a:extLst>
              <a:ext uri="{FF2B5EF4-FFF2-40B4-BE49-F238E27FC236}">
                <a16:creationId xmlns:a16="http://schemas.microsoft.com/office/drawing/2014/main" id="{B2A5593D-6542-9997-5BF7-7DA7F4EA6792}"/>
              </a:ext>
            </a:extLst>
          </p:cNvPr>
          <p:cNvGraphicFramePr>
            <a:graphicFrameLocks noGrp="1"/>
          </p:cNvGraphicFramePr>
          <p:nvPr>
            <p:extLst>
              <p:ext uri="{D42A27DB-BD31-4B8C-83A1-F6EECF244321}">
                <p14:modId xmlns:p14="http://schemas.microsoft.com/office/powerpoint/2010/main" val="3071964687"/>
              </p:ext>
            </p:extLst>
          </p:nvPr>
        </p:nvGraphicFramePr>
        <p:xfrm>
          <a:off x="6229083" y="1093153"/>
          <a:ext cx="5243142" cy="5402695"/>
        </p:xfrm>
        <a:graphic>
          <a:graphicData uri="http://schemas.openxmlformats.org/drawingml/2006/table">
            <a:tbl>
              <a:tblPr firstRow="1" bandRow="1">
                <a:tableStyleId>{5C22544A-7EE6-4342-B048-85BDC9FD1C3A}</a:tableStyleId>
              </a:tblPr>
              <a:tblGrid>
                <a:gridCol w="2405251">
                  <a:extLst>
                    <a:ext uri="{9D8B030D-6E8A-4147-A177-3AD203B41FA5}">
                      <a16:colId xmlns:a16="http://schemas.microsoft.com/office/drawing/2014/main" val="316406753"/>
                    </a:ext>
                  </a:extLst>
                </a:gridCol>
                <a:gridCol w="1304145">
                  <a:extLst>
                    <a:ext uri="{9D8B030D-6E8A-4147-A177-3AD203B41FA5}">
                      <a16:colId xmlns:a16="http://schemas.microsoft.com/office/drawing/2014/main" val="3624525987"/>
                    </a:ext>
                  </a:extLst>
                </a:gridCol>
                <a:gridCol w="1533746">
                  <a:extLst>
                    <a:ext uri="{9D8B030D-6E8A-4147-A177-3AD203B41FA5}">
                      <a16:colId xmlns:a16="http://schemas.microsoft.com/office/drawing/2014/main" val="3080087076"/>
                    </a:ext>
                  </a:extLst>
                </a:gridCol>
              </a:tblGrid>
              <a:tr h="63233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dirty="0">
                          <a:latin typeface="Times New Roman" panose="02020603050405020304" pitchFamily="18" charset="0"/>
                          <a:cs typeface="Times New Roman" panose="02020603050405020304" pitchFamily="18" charset="0"/>
                        </a:rPr>
                        <a:t>DED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66355">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66355">
                <a:tc>
                  <a:txBody>
                    <a:bodyPr/>
                    <a:lstStyle/>
                    <a:p>
                      <a:pPr algn="l"/>
                      <a:r>
                        <a:rPr lang="en-BD" dirty="0">
                          <a:latin typeface="Times New Roman" panose="02020603050405020304" pitchFamily="18" charset="0"/>
                          <a:cs typeface="Times New Roman" panose="02020603050405020304" pitchFamily="18" charset="0"/>
                        </a:rPr>
                        <a:t>Father</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0.542</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0.221 – 1.262</a:t>
                      </a:r>
                    </a:p>
                  </a:txBody>
                  <a:tcPr>
                    <a:solidFill>
                      <a:schemeClr val="tx2">
                        <a:lumMod val="10000"/>
                        <a:lumOff val="90000"/>
                      </a:schemeClr>
                    </a:solidFill>
                  </a:tcPr>
                </a:tc>
                <a:extLst>
                  <a:ext uri="{0D108BD9-81ED-4DB2-BD59-A6C34878D82A}">
                    <a16:rowId xmlns:a16="http://schemas.microsoft.com/office/drawing/2014/main" val="1927608639"/>
                  </a:ext>
                </a:extLst>
              </a:tr>
              <a:tr h="366355">
                <a:tc>
                  <a:txBody>
                    <a:bodyPr/>
                    <a:lstStyle/>
                    <a:p>
                      <a:pPr algn="l"/>
                      <a:r>
                        <a:rPr lang="en-BD" dirty="0">
                          <a:latin typeface="Times New Roman" panose="02020603050405020304" pitchFamily="18" charset="0"/>
                          <a:cs typeface="Times New Roman" panose="02020603050405020304" pitchFamily="18" charset="0"/>
                        </a:rPr>
                        <a:t>Mother</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1.198</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0.573 – 2.496</a:t>
                      </a:r>
                    </a:p>
                  </a:txBody>
                  <a:tcPr>
                    <a:solidFill>
                      <a:schemeClr val="tx2">
                        <a:lumMod val="10000"/>
                        <a:lumOff val="90000"/>
                      </a:schemeClr>
                    </a:solidFill>
                  </a:tcPr>
                </a:tc>
                <a:extLst>
                  <a:ext uri="{0D108BD9-81ED-4DB2-BD59-A6C34878D82A}">
                    <a16:rowId xmlns:a16="http://schemas.microsoft.com/office/drawing/2014/main" val="2241232689"/>
                  </a:ext>
                </a:extLst>
              </a:tr>
              <a:tr h="366355">
                <a:tc>
                  <a:txBody>
                    <a:bodyPr/>
                    <a:lstStyle/>
                    <a:p>
                      <a:pPr algn="l"/>
                      <a:r>
                        <a:rPr lang="en-BD" dirty="0">
                          <a:latin typeface="Times New Roman" panose="02020603050405020304" pitchFamily="18" charset="0"/>
                          <a:cs typeface="Times New Roman" panose="02020603050405020304" pitchFamily="18" charset="0"/>
                        </a:rPr>
                        <a:t>Both</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0.918</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0.462 – 1.807</a:t>
                      </a:r>
                    </a:p>
                  </a:txBody>
                  <a:tcPr>
                    <a:solidFill>
                      <a:schemeClr val="tx2">
                        <a:lumMod val="10000"/>
                        <a:lumOff val="90000"/>
                      </a:schemeClr>
                    </a:solidFill>
                  </a:tcPr>
                </a:tc>
                <a:extLst>
                  <a:ext uri="{0D108BD9-81ED-4DB2-BD59-A6C34878D82A}">
                    <a16:rowId xmlns:a16="http://schemas.microsoft.com/office/drawing/2014/main" val="2116103162"/>
                  </a:ext>
                </a:extLst>
              </a:tr>
              <a:tr h="366355">
                <a:tc>
                  <a:txBody>
                    <a:bodyPr/>
                    <a:lstStyle/>
                    <a:p>
                      <a:pPr algn="l"/>
                      <a:r>
                        <a:rPr lang="en-BD" dirty="0">
                          <a:latin typeface="Times New Roman" panose="02020603050405020304" pitchFamily="18" charset="0"/>
                          <a:cs typeface="Times New Roman" panose="02020603050405020304" pitchFamily="18" charset="0"/>
                        </a:rPr>
                        <a:t>Don’t have</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594404142"/>
                  </a:ext>
                </a:extLst>
              </a:tr>
              <a:tr h="366355">
                <a:tc gridSpan="3">
                  <a:txBody>
                    <a:bodyPr/>
                    <a:lstStyle/>
                    <a:p>
                      <a:pPr algn="l"/>
                      <a:r>
                        <a:rPr lang="en-BD" b="1" dirty="0">
                          <a:latin typeface="Times New Roman" panose="02020603050405020304" pitchFamily="18" charset="0"/>
                          <a:cs typeface="Times New Roman" panose="02020603050405020304" pitchFamily="18" charset="0"/>
                        </a:rPr>
                        <a:t>Tablet</a:t>
                      </a: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65641345"/>
                  </a:ext>
                </a:extLst>
              </a:tr>
              <a:tr h="366355">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1.388</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0.814 – 2.362</a:t>
                      </a:r>
                    </a:p>
                  </a:txBody>
                  <a:tcPr>
                    <a:solidFill>
                      <a:schemeClr val="tx2">
                        <a:lumMod val="10000"/>
                        <a:lumOff val="90000"/>
                      </a:schemeClr>
                    </a:solidFill>
                  </a:tcPr>
                </a:tc>
                <a:extLst>
                  <a:ext uri="{0D108BD9-81ED-4DB2-BD59-A6C34878D82A}">
                    <a16:rowId xmlns:a16="http://schemas.microsoft.com/office/drawing/2014/main" val="3017312881"/>
                  </a:ext>
                </a:extLst>
              </a:tr>
              <a:tr h="366355">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881494472"/>
                  </a:ext>
                </a:extLst>
              </a:tr>
              <a:tr h="366355">
                <a:tc gridSpan="3">
                  <a:txBody>
                    <a:bodyPr/>
                    <a:lstStyle/>
                    <a:p>
                      <a:pPr algn="l"/>
                      <a:r>
                        <a:rPr lang="en-BD" b="1" dirty="0">
                          <a:latin typeface="Times New Roman" panose="02020603050405020304" pitchFamily="18" charset="0"/>
                          <a:cs typeface="Times New Roman" panose="02020603050405020304" pitchFamily="18" charset="0"/>
                        </a:rPr>
                        <a:t>Time Spend with Digital Device</a:t>
                      </a: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00568244"/>
                  </a:ext>
                </a:extLst>
              </a:tr>
              <a:tr h="366355">
                <a:tc>
                  <a:txBody>
                    <a:bodyPr/>
                    <a:lstStyle/>
                    <a:p>
                      <a:pPr algn="l"/>
                      <a:r>
                        <a:rPr lang="en-BD" dirty="0">
                          <a:latin typeface="Times New Roman" panose="02020603050405020304" pitchFamily="18" charset="0"/>
                          <a:cs typeface="Times New Roman" panose="02020603050405020304" pitchFamily="18" charset="0"/>
                        </a:rPr>
                        <a:t>1 – 3 hours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1.373</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0.467 – 4.687</a:t>
                      </a:r>
                    </a:p>
                  </a:txBody>
                  <a:tcPr>
                    <a:solidFill>
                      <a:schemeClr val="tx2">
                        <a:lumMod val="10000"/>
                        <a:lumOff val="90000"/>
                      </a:schemeClr>
                    </a:solidFill>
                  </a:tcPr>
                </a:tc>
                <a:extLst>
                  <a:ext uri="{0D108BD9-81ED-4DB2-BD59-A6C34878D82A}">
                    <a16:rowId xmlns:a16="http://schemas.microsoft.com/office/drawing/2014/main" val="3046445713"/>
                  </a:ext>
                </a:extLst>
              </a:tr>
              <a:tr h="366355">
                <a:tc>
                  <a:txBody>
                    <a:bodyPr/>
                    <a:lstStyle/>
                    <a:p>
                      <a:pPr algn="l"/>
                      <a:r>
                        <a:rPr lang="en-BD" dirty="0">
                          <a:latin typeface="Times New Roman" panose="02020603050405020304" pitchFamily="18" charset="0"/>
                          <a:cs typeface="Times New Roman" panose="02020603050405020304" pitchFamily="18" charset="0"/>
                        </a:rPr>
                        <a:t>3 – 5 hours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2.612</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0.908 – 8.826</a:t>
                      </a:r>
                    </a:p>
                  </a:txBody>
                  <a:tcPr>
                    <a:solidFill>
                      <a:schemeClr val="tx2">
                        <a:lumMod val="10000"/>
                        <a:lumOff val="90000"/>
                      </a:schemeClr>
                    </a:solidFill>
                  </a:tcPr>
                </a:tc>
                <a:extLst>
                  <a:ext uri="{0D108BD9-81ED-4DB2-BD59-A6C34878D82A}">
                    <a16:rowId xmlns:a16="http://schemas.microsoft.com/office/drawing/2014/main" val="2925489498"/>
                  </a:ext>
                </a:extLst>
              </a:tr>
              <a:tr h="366355">
                <a:tc>
                  <a:txBody>
                    <a:bodyPr/>
                    <a:lstStyle/>
                    <a:p>
                      <a:pPr algn="l"/>
                      <a:r>
                        <a:rPr lang="en-BD" dirty="0">
                          <a:latin typeface="Times New Roman" panose="02020603050405020304" pitchFamily="18" charset="0"/>
                          <a:cs typeface="Times New Roman" panose="02020603050405020304" pitchFamily="18" charset="0"/>
                        </a:rPr>
                        <a:t>&gt;5 hours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3465185021"/>
                  </a:ext>
                </a:extLst>
              </a:tr>
              <a:tr h="366355">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717863854"/>
                  </a:ext>
                </a:extLst>
              </a:tr>
            </a:tbl>
          </a:graphicData>
        </a:graphic>
      </p:graphicFrame>
    </p:spTree>
    <p:extLst>
      <p:ext uri="{BB962C8B-B14F-4D97-AF65-F5344CB8AC3E}">
        <p14:creationId xmlns:p14="http://schemas.microsoft.com/office/powerpoint/2010/main" val="50428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183190" y="194501"/>
            <a:ext cx="1805929" cy="495714"/>
          </a:xfrm>
          <a:custGeom>
            <a:avLst/>
            <a:gdLst>
              <a:gd name="connsiteX0" fmla="*/ 0 w 1805929"/>
              <a:gd name="connsiteY0" fmla="*/ 0 h 495714"/>
              <a:gd name="connsiteX1" fmla="*/ 433423 w 1805929"/>
              <a:gd name="connsiteY1" fmla="*/ 0 h 495714"/>
              <a:gd name="connsiteX2" fmla="*/ 830727 w 1805929"/>
              <a:gd name="connsiteY2" fmla="*/ 0 h 495714"/>
              <a:gd name="connsiteX3" fmla="*/ 1300269 w 1805929"/>
              <a:gd name="connsiteY3" fmla="*/ 0 h 495714"/>
              <a:gd name="connsiteX4" fmla="*/ 1805929 w 1805929"/>
              <a:gd name="connsiteY4" fmla="*/ 0 h 495714"/>
              <a:gd name="connsiteX5" fmla="*/ 1805929 w 1805929"/>
              <a:gd name="connsiteY5" fmla="*/ 495714 h 495714"/>
              <a:gd name="connsiteX6" fmla="*/ 1390565 w 1805929"/>
              <a:gd name="connsiteY6" fmla="*/ 495714 h 495714"/>
              <a:gd name="connsiteX7" fmla="*/ 921024 w 1805929"/>
              <a:gd name="connsiteY7" fmla="*/ 495714 h 495714"/>
              <a:gd name="connsiteX8" fmla="*/ 487601 w 1805929"/>
              <a:gd name="connsiteY8" fmla="*/ 495714 h 495714"/>
              <a:gd name="connsiteX9" fmla="*/ 0 w 1805929"/>
              <a:gd name="connsiteY9" fmla="*/ 495714 h 495714"/>
              <a:gd name="connsiteX10" fmla="*/ 0 w 1805929"/>
              <a:gd name="connsiteY10"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5929" h="495714" fill="none" extrusionOk="0">
                <a:moveTo>
                  <a:pt x="0" y="0"/>
                </a:moveTo>
                <a:cubicBezTo>
                  <a:pt x="189030" y="-22200"/>
                  <a:pt x="317679" y="2701"/>
                  <a:pt x="433423" y="0"/>
                </a:cubicBezTo>
                <a:cubicBezTo>
                  <a:pt x="549167" y="-2701"/>
                  <a:pt x="730125" y="30874"/>
                  <a:pt x="830727" y="0"/>
                </a:cubicBezTo>
                <a:cubicBezTo>
                  <a:pt x="931329" y="-30874"/>
                  <a:pt x="1185855" y="7097"/>
                  <a:pt x="1300269" y="0"/>
                </a:cubicBezTo>
                <a:cubicBezTo>
                  <a:pt x="1414683" y="-7097"/>
                  <a:pt x="1554266" y="22920"/>
                  <a:pt x="1805929" y="0"/>
                </a:cubicBezTo>
                <a:cubicBezTo>
                  <a:pt x="1814675" y="155407"/>
                  <a:pt x="1773318" y="377027"/>
                  <a:pt x="1805929" y="495714"/>
                </a:cubicBezTo>
                <a:cubicBezTo>
                  <a:pt x="1668951" y="503987"/>
                  <a:pt x="1567085" y="483508"/>
                  <a:pt x="1390565" y="495714"/>
                </a:cubicBezTo>
                <a:cubicBezTo>
                  <a:pt x="1214045" y="507920"/>
                  <a:pt x="1025557" y="457374"/>
                  <a:pt x="921024" y="495714"/>
                </a:cubicBezTo>
                <a:cubicBezTo>
                  <a:pt x="816491" y="534054"/>
                  <a:pt x="591281" y="451600"/>
                  <a:pt x="487601" y="495714"/>
                </a:cubicBezTo>
                <a:cubicBezTo>
                  <a:pt x="383921" y="539828"/>
                  <a:pt x="228238" y="437959"/>
                  <a:pt x="0" y="495714"/>
                </a:cubicBezTo>
                <a:cubicBezTo>
                  <a:pt x="-32967" y="312850"/>
                  <a:pt x="30184" y="119095"/>
                  <a:pt x="0" y="0"/>
                </a:cubicBezTo>
                <a:close/>
              </a:path>
              <a:path w="1805929" h="495714" stroke="0" extrusionOk="0">
                <a:moveTo>
                  <a:pt x="0" y="0"/>
                </a:moveTo>
                <a:cubicBezTo>
                  <a:pt x="116307" y="-49021"/>
                  <a:pt x="320752" y="43154"/>
                  <a:pt x="433423" y="0"/>
                </a:cubicBezTo>
                <a:cubicBezTo>
                  <a:pt x="546094" y="-43154"/>
                  <a:pt x="716500" y="7334"/>
                  <a:pt x="848787" y="0"/>
                </a:cubicBezTo>
                <a:cubicBezTo>
                  <a:pt x="981074" y="-7334"/>
                  <a:pt x="1102964" y="46822"/>
                  <a:pt x="1282210" y="0"/>
                </a:cubicBezTo>
                <a:cubicBezTo>
                  <a:pt x="1461456" y="-46822"/>
                  <a:pt x="1662520" y="44332"/>
                  <a:pt x="1805929" y="0"/>
                </a:cubicBezTo>
                <a:cubicBezTo>
                  <a:pt x="1832398" y="157674"/>
                  <a:pt x="1761854" y="311697"/>
                  <a:pt x="1805929" y="495714"/>
                </a:cubicBezTo>
                <a:cubicBezTo>
                  <a:pt x="1638530" y="498520"/>
                  <a:pt x="1481712" y="458741"/>
                  <a:pt x="1372506" y="495714"/>
                </a:cubicBezTo>
                <a:cubicBezTo>
                  <a:pt x="1263300" y="532687"/>
                  <a:pt x="1000637" y="481697"/>
                  <a:pt x="902965" y="495714"/>
                </a:cubicBezTo>
                <a:cubicBezTo>
                  <a:pt x="805293" y="509731"/>
                  <a:pt x="616668" y="485853"/>
                  <a:pt x="451482" y="495714"/>
                </a:cubicBezTo>
                <a:cubicBezTo>
                  <a:pt x="286296" y="505575"/>
                  <a:pt x="127739" y="478151"/>
                  <a:pt x="0" y="495714"/>
                </a:cubicBezTo>
                <a:cubicBezTo>
                  <a:pt x="-5098" y="265145"/>
                  <a:pt x="4225" y="224515"/>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results</a:t>
            </a:r>
          </a:p>
        </p:txBody>
      </p:sp>
      <p:graphicFrame>
        <p:nvGraphicFramePr>
          <p:cNvPr id="2" name="Table 2">
            <a:extLst>
              <a:ext uri="{FF2B5EF4-FFF2-40B4-BE49-F238E27FC236}">
                <a16:creationId xmlns:a16="http://schemas.microsoft.com/office/drawing/2014/main" id="{03EC2B58-7450-C7C7-8A1E-3E2B2BD1C8C2}"/>
              </a:ext>
            </a:extLst>
          </p:cNvPr>
          <p:cNvGraphicFramePr>
            <a:graphicFrameLocks noGrp="1"/>
          </p:cNvGraphicFramePr>
          <p:nvPr>
            <p:extLst>
              <p:ext uri="{D42A27DB-BD31-4B8C-83A1-F6EECF244321}">
                <p14:modId xmlns:p14="http://schemas.microsoft.com/office/powerpoint/2010/main" val="1234417187"/>
              </p:ext>
            </p:extLst>
          </p:nvPr>
        </p:nvGraphicFramePr>
        <p:xfrm>
          <a:off x="719775" y="1093153"/>
          <a:ext cx="5243142" cy="2865120"/>
        </p:xfrm>
        <a:graphic>
          <a:graphicData uri="http://schemas.openxmlformats.org/drawingml/2006/table">
            <a:tbl>
              <a:tblPr firstRow="1" bandRow="1">
                <a:tableStyleId>{5C22544A-7EE6-4342-B048-85BDC9FD1C3A}</a:tableStyleId>
              </a:tblPr>
              <a:tblGrid>
                <a:gridCol w="2606521">
                  <a:extLst>
                    <a:ext uri="{9D8B030D-6E8A-4147-A177-3AD203B41FA5}">
                      <a16:colId xmlns:a16="http://schemas.microsoft.com/office/drawing/2014/main" val="316406753"/>
                    </a:ext>
                  </a:extLst>
                </a:gridCol>
                <a:gridCol w="1179443">
                  <a:extLst>
                    <a:ext uri="{9D8B030D-6E8A-4147-A177-3AD203B41FA5}">
                      <a16:colId xmlns:a16="http://schemas.microsoft.com/office/drawing/2014/main" val="3624525987"/>
                    </a:ext>
                  </a:extLst>
                </a:gridCol>
                <a:gridCol w="1457178">
                  <a:extLst>
                    <a:ext uri="{9D8B030D-6E8A-4147-A177-3AD203B41FA5}">
                      <a16:colId xmlns:a16="http://schemas.microsoft.com/office/drawing/2014/main" val="3080087076"/>
                    </a:ext>
                  </a:extLst>
                </a:gridCol>
              </a:tblGrid>
              <a:tr h="370840">
                <a:tc rowSpan="2">
                  <a:txBody>
                    <a:bodyPr/>
                    <a:lstStyle/>
                    <a:p>
                      <a:pPr algn="ct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sz="1800" dirty="0">
                          <a:latin typeface="Times New Roman" panose="02020603050405020304" pitchFamily="18" charset="0"/>
                          <a:cs typeface="Times New Roman" panose="02020603050405020304" pitchFamily="18" charset="0"/>
                        </a:rPr>
                        <a:t>Myopia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70840">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70840">
                <a:tc>
                  <a:txBody>
                    <a:bodyPr/>
                    <a:lstStyle/>
                    <a:p>
                      <a:pPr algn="l"/>
                      <a:r>
                        <a:rPr lang="en-BD" dirty="0">
                          <a:latin typeface="Times New Roman" panose="02020603050405020304" pitchFamily="18" charset="0"/>
                          <a:cs typeface="Times New Roman" panose="02020603050405020304" pitchFamily="18" charset="0"/>
                        </a:rPr>
                        <a:t>3 – 5 hours</a:t>
                      </a:r>
                    </a:p>
                  </a:txBody>
                  <a:tcPr>
                    <a:solidFill>
                      <a:schemeClr val="tx2">
                        <a:lumMod val="10000"/>
                        <a:lumOff val="90000"/>
                      </a:schemeClr>
                    </a:solidFill>
                  </a:tcPr>
                </a:tc>
                <a:tc>
                  <a:txBody>
                    <a:bodyPr/>
                    <a:lstStyle/>
                    <a:p>
                      <a:pPr algn="l"/>
                      <a:r>
                        <a:rPr lang="en-BD" b="1" dirty="0">
                          <a:latin typeface="Times New Roman" panose="02020603050405020304" pitchFamily="18" charset="0"/>
                          <a:cs typeface="Times New Roman" panose="02020603050405020304" pitchFamily="18" charset="0"/>
                        </a:rPr>
                        <a:t>0.188**</a:t>
                      </a:r>
                    </a:p>
                  </a:txBody>
                  <a:tcPr>
                    <a:solidFill>
                      <a:schemeClr val="tx2">
                        <a:lumMod val="10000"/>
                        <a:lumOff val="90000"/>
                      </a:schemeClr>
                    </a:solidFill>
                  </a:tcPr>
                </a:tc>
                <a:tc>
                  <a:txBody>
                    <a:bodyPr/>
                    <a:lstStyle/>
                    <a:p>
                      <a:pPr algn="l"/>
                      <a:r>
                        <a:rPr lang="en-BD" b="1" dirty="0">
                          <a:solidFill>
                            <a:schemeClr val="accent3"/>
                          </a:solidFill>
                          <a:latin typeface="Times New Roman" panose="02020603050405020304" pitchFamily="18" charset="0"/>
                          <a:cs typeface="Times New Roman" panose="02020603050405020304" pitchFamily="18" charset="0"/>
                        </a:rPr>
                        <a:t>0.052 – 0.636</a:t>
                      </a:r>
                    </a:p>
                  </a:txBody>
                  <a:tcPr>
                    <a:solidFill>
                      <a:schemeClr val="tx2">
                        <a:lumMod val="10000"/>
                        <a:lumOff val="90000"/>
                      </a:schemeClr>
                    </a:solidFill>
                  </a:tcPr>
                </a:tc>
                <a:extLst>
                  <a:ext uri="{0D108BD9-81ED-4DB2-BD59-A6C34878D82A}">
                    <a16:rowId xmlns:a16="http://schemas.microsoft.com/office/drawing/2014/main" val="1927608639"/>
                  </a:ext>
                </a:extLst>
              </a:tr>
              <a:tr h="370840">
                <a:tc>
                  <a:txBody>
                    <a:bodyPr/>
                    <a:lstStyle/>
                    <a:p>
                      <a:pPr algn="l"/>
                      <a:r>
                        <a:rPr lang="en-BD" dirty="0">
                          <a:latin typeface="Times New Roman" panose="02020603050405020304" pitchFamily="18" charset="0"/>
                          <a:cs typeface="Times New Roman" panose="02020603050405020304" pitchFamily="18" charset="0"/>
                        </a:rPr>
                        <a:t>&gt;5 hours</a:t>
                      </a:r>
                    </a:p>
                  </a:txBody>
                  <a:tcPr>
                    <a:solidFill>
                      <a:schemeClr val="tx2">
                        <a:lumMod val="10000"/>
                        <a:lumOff val="90000"/>
                      </a:schemeClr>
                    </a:solidFill>
                  </a:tcPr>
                </a:tc>
                <a:tc>
                  <a:txBody>
                    <a:bodyPr/>
                    <a:lstStyle/>
                    <a:p>
                      <a:pPr algn="l"/>
                      <a:r>
                        <a:rPr lang="en-BD" b="1" dirty="0">
                          <a:latin typeface="Times New Roman" panose="02020603050405020304" pitchFamily="18" charset="0"/>
                          <a:cs typeface="Times New Roman" panose="02020603050405020304" pitchFamily="18" charset="0"/>
                        </a:rPr>
                        <a:t>0.240*</a:t>
                      </a:r>
                    </a:p>
                  </a:txBody>
                  <a:tcPr>
                    <a:solidFill>
                      <a:schemeClr val="tx2">
                        <a:lumMod val="10000"/>
                        <a:lumOff val="90000"/>
                      </a:schemeClr>
                    </a:solidFill>
                  </a:tcPr>
                </a:tc>
                <a:tc>
                  <a:txBody>
                    <a:bodyPr/>
                    <a:lstStyle/>
                    <a:p>
                      <a:pPr algn="l"/>
                      <a:r>
                        <a:rPr lang="en-BD" b="1" dirty="0">
                          <a:solidFill>
                            <a:schemeClr val="accent3"/>
                          </a:solidFill>
                          <a:latin typeface="Times New Roman" panose="02020603050405020304" pitchFamily="18" charset="0"/>
                          <a:cs typeface="Times New Roman" panose="02020603050405020304" pitchFamily="18" charset="0"/>
                        </a:rPr>
                        <a:t>0.071 – 0.772</a:t>
                      </a:r>
                    </a:p>
                  </a:txBody>
                  <a:tcPr>
                    <a:solidFill>
                      <a:schemeClr val="tx2">
                        <a:lumMod val="10000"/>
                        <a:lumOff val="90000"/>
                      </a:schemeClr>
                    </a:solidFill>
                  </a:tcPr>
                </a:tc>
                <a:extLst>
                  <a:ext uri="{0D108BD9-81ED-4DB2-BD59-A6C34878D82A}">
                    <a16:rowId xmlns:a16="http://schemas.microsoft.com/office/drawing/2014/main" val="2241232689"/>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Times New Roman" panose="02020603050405020304" pitchFamily="18" charset="0"/>
                          <a:ea typeface="+mn-ea"/>
                          <a:cs typeface="Times New Roman" panose="02020603050405020304" pitchFamily="18" charset="0"/>
                        </a:rPr>
                        <a:t>Dry Eye Disease</a:t>
                      </a:r>
                      <a:endParaRPr lang="en-GB"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116103162"/>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594404142"/>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0.552</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0.229 – 1.279</a:t>
                      </a:r>
                    </a:p>
                  </a:txBody>
                  <a:tcPr>
                    <a:solidFill>
                      <a:schemeClr val="tx2">
                        <a:lumMod val="10000"/>
                        <a:lumOff val="90000"/>
                      </a:schemeClr>
                    </a:solidFill>
                  </a:tcPr>
                </a:tc>
                <a:extLst>
                  <a:ext uri="{0D108BD9-81ED-4DB2-BD59-A6C34878D82A}">
                    <a16:rowId xmlns:a16="http://schemas.microsoft.com/office/drawing/2014/main" val="2965641345"/>
                  </a:ext>
                </a:extLst>
              </a:tr>
            </a:tbl>
          </a:graphicData>
        </a:graphic>
      </p:graphicFrame>
      <p:graphicFrame>
        <p:nvGraphicFramePr>
          <p:cNvPr id="3" name="Table 2">
            <a:extLst>
              <a:ext uri="{FF2B5EF4-FFF2-40B4-BE49-F238E27FC236}">
                <a16:creationId xmlns:a16="http://schemas.microsoft.com/office/drawing/2014/main" id="{B2A5593D-6542-9997-5BF7-7DA7F4EA6792}"/>
              </a:ext>
            </a:extLst>
          </p:cNvPr>
          <p:cNvGraphicFramePr>
            <a:graphicFrameLocks noGrp="1"/>
          </p:cNvGraphicFramePr>
          <p:nvPr>
            <p:extLst>
              <p:ext uri="{D42A27DB-BD31-4B8C-83A1-F6EECF244321}">
                <p14:modId xmlns:p14="http://schemas.microsoft.com/office/powerpoint/2010/main" val="4025594207"/>
              </p:ext>
            </p:extLst>
          </p:nvPr>
        </p:nvGraphicFramePr>
        <p:xfrm>
          <a:off x="6229083" y="1093153"/>
          <a:ext cx="5243142" cy="2865121"/>
        </p:xfrm>
        <a:graphic>
          <a:graphicData uri="http://schemas.openxmlformats.org/drawingml/2006/table">
            <a:tbl>
              <a:tblPr firstRow="1" bandRow="1">
                <a:tableStyleId>{5C22544A-7EE6-4342-B048-85BDC9FD1C3A}</a:tableStyleId>
              </a:tblPr>
              <a:tblGrid>
                <a:gridCol w="2435232">
                  <a:extLst>
                    <a:ext uri="{9D8B030D-6E8A-4147-A177-3AD203B41FA5}">
                      <a16:colId xmlns:a16="http://schemas.microsoft.com/office/drawing/2014/main" val="316406753"/>
                    </a:ext>
                  </a:extLst>
                </a:gridCol>
                <a:gridCol w="1319134">
                  <a:extLst>
                    <a:ext uri="{9D8B030D-6E8A-4147-A177-3AD203B41FA5}">
                      <a16:colId xmlns:a16="http://schemas.microsoft.com/office/drawing/2014/main" val="3624525987"/>
                    </a:ext>
                  </a:extLst>
                </a:gridCol>
                <a:gridCol w="1488776">
                  <a:extLst>
                    <a:ext uri="{9D8B030D-6E8A-4147-A177-3AD203B41FA5}">
                      <a16:colId xmlns:a16="http://schemas.microsoft.com/office/drawing/2014/main" val="3080087076"/>
                    </a:ext>
                  </a:extLst>
                </a:gridCol>
              </a:tblGrid>
              <a:tr h="640081">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D" dirty="0">
                          <a:latin typeface="Times New Roman" panose="02020603050405020304" pitchFamily="18" charset="0"/>
                          <a:cs typeface="Times New Roman" panose="02020603050405020304" pitchFamily="18" charset="0"/>
                        </a:rPr>
                        <a:t>Variables</a:t>
                      </a:r>
                    </a:p>
                  </a:txBody>
                  <a:tcPr>
                    <a:solidFill>
                      <a:srgbClr val="0070C0"/>
                    </a:solidFill>
                  </a:tcPr>
                </a:tc>
                <a:tc gridSpan="2">
                  <a:txBody>
                    <a:bodyPr/>
                    <a:lstStyle/>
                    <a:p>
                      <a:pPr algn="ctr"/>
                      <a:r>
                        <a:rPr lang="en-BD" dirty="0">
                          <a:latin typeface="Times New Roman" panose="02020603050405020304" pitchFamily="18" charset="0"/>
                          <a:cs typeface="Times New Roman" panose="02020603050405020304" pitchFamily="18" charset="0"/>
                        </a:rPr>
                        <a:t>DED vs Digital Device Users</a:t>
                      </a:r>
                    </a:p>
                  </a:txBody>
                  <a:tcPr>
                    <a:solidFill>
                      <a:srgbClr val="0070C0"/>
                    </a:solidFill>
                  </a:tcPr>
                </a:tc>
                <a:tc hMerge="1">
                  <a:txBody>
                    <a:bodyPr/>
                    <a:lstStyle/>
                    <a:p>
                      <a:endParaRPr lang="en-BD" dirty="0"/>
                    </a:p>
                  </a:txBody>
                  <a:tcPr>
                    <a:solidFill>
                      <a:srgbClr val="0070C0"/>
                    </a:solidFill>
                  </a:tcPr>
                </a:tc>
                <a:extLst>
                  <a:ext uri="{0D108BD9-81ED-4DB2-BD59-A6C34878D82A}">
                    <a16:rowId xmlns:a16="http://schemas.microsoft.com/office/drawing/2014/main" val="63637394"/>
                  </a:ext>
                </a:extLst>
              </a:tr>
              <a:tr h="370840">
                <a:tc vMerge="1">
                  <a:txBody>
                    <a:bodyPr/>
                    <a:lstStyle/>
                    <a:p>
                      <a:endParaRPr lang="en-BD" dirty="0"/>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AOR</a:t>
                      </a:r>
                    </a:p>
                  </a:txBody>
                  <a:tcPr>
                    <a:solidFill>
                      <a:schemeClr val="tx2">
                        <a:lumMod val="10000"/>
                        <a:lumOff val="90000"/>
                      </a:schemeClr>
                    </a:solidFill>
                  </a:tcPr>
                </a:tc>
                <a:tc>
                  <a:txBody>
                    <a:bodyPr/>
                    <a:lstStyle/>
                    <a:p>
                      <a:pPr algn="ctr"/>
                      <a:r>
                        <a:rPr lang="en-BD" b="1" dirty="0">
                          <a:latin typeface="Times New Roman" panose="02020603050405020304" pitchFamily="18" charset="0"/>
                          <a:cs typeface="Times New Roman" panose="02020603050405020304" pitchFamily="18" charset="0"/>
                        </a:rPr>
                        <a:t>95% CI</a:t>
                      </a:r>
                    </a:p>
                  </a:txBody>
                  <a:tcPr>
                    <a:solidFill>
                      <a:schemeClr val="tx2">
                        <a:lumMod val="10000"/>
                        <a:lumOff val="90000"/>
                      </a:schemeClr>
                    </a:solidFill>
                  </a:tcPr>
                </a:tc>
                <a:extLst>
                  <a:ext uri="{0D108BD9-81ED-4DB2-BD59-A6C34878D82A}">
                    <a16:rowId xmlns:a16="http://schemas.microsoft.com/office/drawing/2014/main" val="3779025474"/>
                  </a:ext>
                </a:extLst>
              </a:tr>
              <a:tr h="370840">
                <a:tc gridSpan="3">
                  <a:txBody>
                    <a:bodyPr/>
                    <a:lstStyle/>
                    <a:p>
                      <a:pPr algn="l"/>
                      <a:r>
                        <a:rPr lang="en-BD" b="1" dirty="0">
                          <a:latin typeface="Times New Roman" panose="02020603050405020304" pitchFamily="18" charset="0"/>
                          <a:cs typeface="Times New Roman" panose="02020603050405020304" pitchFamily="18" charset="0"/>
                        </a:rPr>
                        <a:t>Myopia</a:t>
                      </a: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hMerge="1">
                  <a:txBody>
                    <a:bodyPr/>
                    <a:lstStyle/>
                    <a:p>
                      <a:pPr algn="ctr"/>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927608639"/>
                  </a:ext>
                </a:extLst>
              </a:tr>
              <a:tr h="370840">
                <a:tc>
                  <a:txBody>
                    <a:bodyPr/>
                    <a:lstStyle/>
                    <a:p>
                      <a:pPr algn="l"/>
                      <a:r>
                        <a:rPr lang="en-BD" dirty="0">
                          <a:latin typeface="Times New Roman" panose="02020603050405020304" pitchFamily="18" charset="0"/>
                          <a:cs typeface="Times New Roman" panose="02020603050405020304" pitchFamily="18" charset="0"/>
                        </a:rPr>
                        <a:t>Yes</a:t>
                      </a:r>
                    </a:p>
                  </a:txBody>
                  <a:tcPr>
                    <a:solidFill>
                      <a:schemeClr val="tx2">
                        <a:lumMod val="10000"/>
                        <a:lumOff val="90000"/>
                      </a:schemeClr>
                    </a:solidFill>
                  </a:tcPr>
                </a:tc>
                <a:tc>
                  <a:txBody>
                    <a:bodyPr/>
                    <a:lstStyle/>
                    <a:p>
                      <a:pPr algn="l"/>
                      <a:r>
                        <a:rPr lang="en-BD" b="1" dirty="0">
                          <a:latin typeface="Times New Roman" panose="02020603050405020304" pitchFamily="18" charset="0"/>
                          <a:cs typeface="Times New Roman" panose="02020603050405020304" pitchFamily="18" charset="0"/>
                        </a:rPr>
                        <a:t>2.525*</a:t>
                      </a:r>
                    </a:p>
                  </a:txBody>
                  <a:tcPr>
                    <a:solidFill>
                      <a:schemeClr val="tx2">
                        <a:lumMod val="10000"/>
                        <a:lumOff val="90000"/>
                      </a:schemeClr>
                    </a:solidFill>
                  </a:tcPr>
                </a:tc>
                <a:tc>
                  <a:txBody>
                    <a:bodyPr/>
                    <a:lstStyle/>
                    <a:p>
                      <a:pPr algn="l"/>
                      <a:r>
                        <a:rPr lang="en-BD" b="1" dirty="0">
                          <a:solidFill>
                            <a:schemeClr val="accent3"/>
                          </a:solidFill>
                          <a:latin typeface="Times New Roman" panose="02020603050405020304" pitchFamily="18" charset="0"/>
                          <a:cs typeface="Times New Roman" panose="02020603050405020304" pitchFamily="18" charset="0"/>
                        </a:rPr>
                        <a:t>1.113 – 5.992</a:t>
                      </a:r>
                    </a:p>
                  </a:txBody>
                  <a:tcPr>
                    <a:solidFill>
                      <a:schemeClr val="tx2">
                        <a:lumMod val="10000"/>
                        <a:lumOff val="90000"/>
                      </a:schemeClr>
                    </a:solidFill>
                  </a:tcPr>
                </a:tc>
                <a:extLst>
                  <a:ext uri="{0D108BD9-81ED-4DB2-BD59-A6C34878D82A}">
                    <a16:rowId xmlns:a16="http://schemas.microsoft.com/office/drawing/2014/main" val="2241232689"/>
                  </a:ext>
                </a:extLst>
              </a:tr>
              <a:tr h="370840">
                <a:tc>
                  <a:txBody>
                    <a:bodyPr/>
                    <a:lstStyle/>
                    <a:p>
                      <a:pPr algn="l"/>
                      <a:r>
                        <a:rPr lang="en-BD" dirty="0">
                          <a:latin typeface="Times New Roman" panose="02020603050405020304" pitchFamily="18" charset="0"/>
                          <a:cs typeface="Times New Roman" panose="02020603050405020304" pitchFamily="18" charset="0"/>
                        </a:rPr>
                        <a:t>No</a:t>
                      </a:r>
                    </a:p>
                  </a:txBody>
                  <a:tcPr>
                    <a:solidFill>
                      <a:schemeClr val="tx2">
                        <a:lumMod val="10000"/>
                        <a:lumOff val="90000"/>
                      </a:schemeClr>
                    </a:solidFill>
                  </a:tcPr>
                </a:tc>
                <a:tc>
                  <a:txBody>
                    <a:bodyPr/>
                    <a:lstStyle/>
                    <a:p>
                      <a:pPr algn="l"/>
                      <a:r>
                        <a:rPr lang="en-BD" dirty="0">
                          <a:latin typeface="Times New Roman" panose="02020603050405020304" pitchFamily="18" charset="0"/>
                          <a:cs typeface="Times New Roman" panose="02020603050405020304" pitchFamily="18" charset="0"/>
                        </a:rPr>
                        <a:t>1</a:t>
                      </a: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116103162"/>
                  </a:ext>
                </a:extLst>
              </a:tr>
              <a:tr h="370840">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1594404142"/>
                  </a:ext>
                </a:extLst>
              </a:tr>
              <a:tr h="370840">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tc>
                  <a:txBody>
                    <a:bodyPr/>
                    <a:lstStyle/>
                    <a:p>
                      <a:pPr algn="l"/>
                      <a:endParaRPr lang="en-BD" dirty="0">
                        <a:latin typeface="Times New Roman" panose="02020603050405020304" pitchFamily="18" charset="0"/>
                        <a:cs typeface="Times New Roman" panose="02020603050405020304" pitchFamily="18" charset="0"/>
                      </a:endParaRPr>
                    </a:p>
                  </a:txBody>
                  <a:tcPr>
                    <a:solidFill>
                      <a:schemeClr val="tx2">
                        <a:lumMod val="10000"/>
                        <a:lumOff val="90000"/>
                      </a:schemeClr>
                    </a:solidFill>
                  </a:tcPr>
                </a:tc>
                <a:extLst>
                  <a:ext uri="{0D108BD9-81ED-4DB2-BD59-A6C34878D82A}">
                    <a16:rowId xmlns:a16="http://schemas.microsoft.com/office/drawing/2014/main" val="2965641345"/>
                  </a:ext>
                </a:extLst>
              </a:tr>
            </a:tbl>
          </a:graphicData>
        </a:graphic>
      </p:graphicFrame>
      <p:sp>
        <p:nvSpPr>
          <p:cNvPr id="4" name="TextBox 3">
            <a:extLst>
              <a:ext uri="{FF2B5EF4-FFF2-40B4-BE49-F238E27FC236}">
                <a16:creationId xmlns:a16="http://schemas.microsoft.com/office/drawing/2014/main" id="{570D9264-1B93-9109-BB19-4AFBFC3549E9}"/>
              </a:ext>
            </a:extLst>
          </p:cNvPr>
          <p:cNvSpPr txBox="1"/>
          <p:nvPr/>
        </p:nvSpPr>
        <p:spPr>
          <a:xfrm>
            <a:off x="2335369" y="4740352"/>
            <a:ext cx="7521261" cy="646331"/>
          </a:xfrm>
          <a:prstGeom prst="rect">
            <a:avLst/>
          </a:prstGeom>
          <a:noFill/>
        </p:spPr>
        <p:txBody>
          <a:bodyPr wrap="square" rtlCol="0">
            <a:spAutoFit/>
          </a:bodyPr>
          <a:lstStyle/>
          <a:p>
            <a:r>
              <a:rPr lang="en-GB" i="1" dirty="0">
                <a:solidFill>
                  <a:srgbClr val="002060"/>
                </a:solidFill>
                <a:effectLst/>
                <a:latin typeface="Times New Roman" panose="02020603050405020304" pitchFamily="18" charset="0"/>
              </a:rPr>
              <a:t>*p&lt;0.05, **p&lt;0.01, ***p&lt;0.001</a:t>
            </a:r>
            <a:endParaRPr lang="en-GB" dirty="0">
              <a:solidFill>
                <a:srgbClr val="002060"/>
              </a:solidFill>
              <a:effectLst/>
              <a:latin typeface="Times New Roman" panose="02020603050405020304" pitchFamily="18" charset="0"/>
            </a:endParaRPr>
          </a:p>
          <a:p>
            <a:r>
              <a:rPr lang="en-GB" b="1" dirty="0">
                <a:solidFill>
                  <a:srgbClr val="002060"/>
                </a:solidFill>
                <a:effectLst/>
                <a:latin typeface="Times New Roman" panose="02020603050405020304" pitchFamily="18" charset="0"/>
              </a:rPr>
              <a:t>AOR:</a:t>
            </a:r>
            <a:r>
              <a:rPr lang="en-GB" dirty="0">
                <a:solidFill>
                  <a:srgbClr val="002060"/>
                </a:solidFill>
                <a:effectLst/>
                <a:latin typeface="Times New Roman" panose="02020603050405020304" pitchFamily="18" charset="0"/>
              </a:rPr>
              <a:t> Adjusted Odds Ratio; </a:t>
            </a:r>
            <a:r>
              <a:rPr lang="en-GB" b="1" dirty="0">
                <a:solidFill>
                  <a:srgbClr val="002060"/>
                </a:solidFill>
                <a:effectLst/>
                <a:latin typeface="Times New Roman" panose="02020603050405020304" pitchFamily="18" charset="0"/>
              </a:rPr>
              <a:t>CI:</a:t>
            </a:r>
            <a:r>
              <a:rPr lang="en-GB" dirty="0">
                <a:solidFill>
                  <a:srgbClr val="002060"/>
                </a:solidFill>
                <a:effectLst/>
                <a:latin typeface="Times New Roman" panose="02020603050405020304" pitchFamily="18" charset="0"/>
              </a:rPr>
              <a:t> Confidence Interval; </a:t>
            </a:r>
            <a:r>
              <a:rPr lang="en-GB" b="1" dirty="0">
                <a:solidFill>
                  <a:srgbClr val="002060"/>
                </a:solidFill>
                <a:effectLst/>
                <a:latin typeface="Times New Roman" panose="02020603050405020304" pitchFamily="18" charset="0"/>
              </a:rPr>
              <a:t>RC:</a:t>
            </a:r>
            <a:r>
              <a:rPr lang="en-GB" dirty="0">
                <a:solidFill>
                  <a:srgbClr val="002060"/>
                </a:solidFill>
                <a:effectLst/>
                <a:latin typeface="Times New Roman" panose="02020603050405020304" pitchFamily="18" charset="0"/>
              </a:rPr>
              <a:t> Reference Category</a:t>
            </a:r>
          </a:p>
        </p:txBody>
      </p:sp>
    </p:spTree>
    <p:extLst>
      <p:ext uri="{BB962C8B-B14F-4D97-AF65-F5344CB8AC3E}">
        <p14:creationId xmlns:p14="http://schemas.microsoft.com/office/powerpoint/2010/main" val="188946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028A9A-A8E3-E4B2-2F82-9B4952C7BB52}"/>
              </a:ext>
            </a:extLst>
          </p:cNvPr>
          <p:cNvSpPr/>
          <p:nvPr/>
        </p:nvSpPr>
        <p:spPr>
          <a:xfrm>
            <a:off x="1699775" y="1658154"/>
            <a:ext cx="8792449" cy="354169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BD"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BD" sz="6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ISCUSSION</a:t>
            </a:r>
            <a:endParaRPr lang="en-BD"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1403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Diagonal Corners Rounded 5">
            <a:extLst>
              <a:ext uri="{FF2B5EF4-FFF2-40B4-BE49-F238E27FC236}">
                <a16:creationId xmlns:a16="http://schemas.microsoft.com/office/drawing/2014/main" id="{C38DCF6A-E35E-8ED6-18DF-0A73E0D661A3}"/>
              </a:ext>
            </a:extLst>
          </p:cNvPr>
          <p:cNvSpPr/>
          <p:nvPr/>
        </p:nvSpPr>
        <p:spPr>
          <a:xfrm>
            <a:off x="980090" y="1257740"/>
            <a:ext cx="10231820" cy="139016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GB" sz="2000" dirty="0">
                <a:solidFill>
                  <a:schemeClr val="bg1"/>
                </a:solidFill>
                <a:effectLst/>
                <a:latin typeface="Times New Roman" panose="02020603050405020304" pitchFamily="18" charset="0"/>
              </a:rPr>
              <a:t>This study showed that participants who had used spectacles for correcting refractive error and</a:t>
            </a:r>
          </a:p>
          <a:p>
            <a:pPr algn="just"/>
            <a:r>
              <a:rPr lang="en-GB" sz="2000" dirty="0">
                <a:solidFill>
                  <a:schemeClr val="bg1"/>
                </a:solidFill>
                <a:effectLst/>
                <a:latin typeface="Times New Roman" panose="02020603050405020304" pitchFamily="18" charset="0"/>
              </a:rPr>
              <a:t>therapeutic purpose they had lower chance of myopia compared to who had not use spectacles</a:t>
            </a:r>
          </a:p>
          <a:p>
            <a:pPr algn="just"/>
            <a:r>
              <a:rPr lang="en-GB" sz="2000" dirty="0">
                <a:solidFill>
                  <a:schemeClr val="bg1"/>
                </a:solidFill>
                <a:effectLst/>
                <a:latin typeface="Times New Roman" panose="02020603050405020304" pitchFamily="18" charset="0"/>
              </a:rPr>
              <a:t>and participants who used spectacles for different purposes (like cosmetic use)</a:t>
            </a:r>
          </a:p>
        </p:txBody>
      </p:sp>
      <p:sp>
        <p:nvSpPr>
          <p:cNvPr id="5" name="Rectangle: Diagonal Corners Rounded 5">
            <a:extLst>
              <a:ext uri="{FF2B5EF4-FFF2-40B4-BE49-F238E27FC236}">
                <a16:creationId xmlns:a16="http://schemas.microsoft.com/office/drawing/2014/main" id="{F5F0C0BF-6D6F-08E3-764B-2DB2C8610E3D}"/>
              </a:ext>
            </a:extLst>
          </p:cNvPr>
          <p:cNvSpPr/>
          <p:nvPr/>
        </p:nvSpPr>
        <p:spPr>
          <a:xfrm>
            <a:off x="980090" y="2819931"/>
            <a:ext cx="10231820" cy="139016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GB" sz="2000" dirty="0">
                <a:solidFill>
                  <a:schemeClr val="bg1"/>
                </a:solidFill>
                <a:effectLst/>
                <a:latin typeface="Times New Roman" panose="02020603050405020304" pitchFamily="18" charset="0"/>
              </a:rPr>
              <a:t>Our study found that time spend with digital device used rate higher among the participants who had used more than 5 hours compared to 1 to 3 hours digital device users as well as the participants who had used digital device 3 to 5 hours.</a:t>
            </a:r>
          </a:p>
        </p:txBody>
      </p:sp>
      <p:sp>
        <p:nvSpPr>
          <p:cNvPr id="9" name="Rectangle: Diagonal Corners Rounded 5">
            <a:extLst>
              <a:ext uri="{FF2B5EF4-FFF2-40B4-BE49-F238E27FC236}">
                <a16:creationId xmlns:a16="http://schemas.microsoft.com/office/drawing/2014/main" id="{682347CB-C1F0-E309-6582-8D154130FFB3}"/>
              </a:ext>
            </a:extLst>
          </p:cNvPr>
          <p:cNvSpPr/>
          <p:nvPr/>
        </p:nvSpPr>
        <p:spPr>
          <a:xfrm>
            <a:off x="980090" y="4382123"/>
            <a:ext cx="10231820" cy="1218138"/>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GB" sz="2000" dirty="0">
                <a:solidFill>
                  <a:schemeClr val="bg1"/>
                </a:solidFill>
                <a:effectLst/>
                <a:latin typeface="Times New Roman" panose="02020603050405020304" pitchFamily="18" charset="0"/>
              </a:rPr>
              <a:t>Myopic participants had more chance to develop dry eye disease and our study found the significant result compared to participants who had no myopia disease.</a:t>
            </a:r>
          </a:p>
        </p:txBody>
      </p:sp>
    </p:spTree>
    <p:extLst>
      <p:ext uri="{BB962C8B-B14F-4D97-AF65-F5344CB8AC3E}">
        <p14:creationId xmlns:p14="http://schemas.microsoft.com/office/powerpoint/2010/main" val="1035667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028A9A-A8E3-E4B2-2F82-9B4952C7BB52}"/>
              </a:ext>
            </a:extLst>
          </p:cNvPr>
          <p:cNvSpPr/>
          <p:nvPr/>
        </p:nvSpPr>
        <p:spPr>
          <a:xfrm>
            <a:off x="1522549" y="1570056"/>
            <a:ext cx="9146901" cy="3717887"/>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BD" sz="6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CONCLUSION</a:t>
            </a:r>
          </a:p>
          <a:p>
            <a:pPr lvl="0" algn="ctr">
              <a:spcAft>
                <a:spcPts val="1200"/>
              </a:spcAft>
            </a:pPr>
            <a:r>
              <a:rPr lang="en-BD"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&amp;</a:t>
            </a:r>
          </a:p>
          <a:p>
            <a:pPr lvl="0" algn="ctr">
              <a:spcAft>
                <a:spcPts val="1200"/>
              </a:spcAft>
            </a:pPr>
            <a:r>
              <a:rPr lang="en-BD" sz="6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RECOMMENDATION</a:t>
            </a:r>
            <a:endParaRPr lang="en-BD"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8518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Diagonal Corners Rounded 5">
            <a:extLst>
              <a:ext uri="{FF2B5EF4-FFF2-40B4-BE49-F238E27FC236}">
                <a16:creationId xmlns:a16="http://schemas.microsoft.com/office/drawing/2014/main" id="{C38DCF6A-E35E-8ED6-18DF-0A73E0D661A3}"/>
              </a:ext>
            </a:extLst>
          </p:cNvPr>
          <p:cNvSpPr/>
          <p:nvPr/>
        </p:nvSpPr>
        <p:spPr>
          <a:xfrm>
            <a:off x="980090" y="1257740"/>
            <a:ext cx="10231820" cy="139016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GB" sz="2000" dirty="0">
                <a:solidFill>
                  <a:schemeClr val="bg1"/>
                </a:solidFill>
                <a:effectLst/>
                <a:latin typeface="Times New Roman" panose="02020603050405020304" pitchFamily="18" charset="0"/>
              </a:rPr>
              <a:t>Although, near work induced myopia and more time spend with digital device use had greater relationship to develop myopia. And myopic patients were higher chances for developing dry eye disease.</a:t>
            </a:r>
          </a:p>
        </p:txBody>
      </p:sp>
      <p:sp>
        <p:nvSpPr>
          <p:cNvPr id="5" name="Rectangle: Diagonal Corners Rounded 5">
            <a:extLst>
              <a:ext uri="{FF2B5EF4-FFF2-40B4-BE49-F238E27FC236}">
                <a16:creationId xmlns:a16="http://schemas.microsoft.com/office/drawing/2014/main" id="{F5F0C0BF-6D6F-08E3-764B-2DB2C8610E3D}"/>
              </a:ext>
            </a:extLst>
          </p:cNvPr>
          <p:cNvSpPr/>
          <p:nvPr/>
        </p:nvSpPr>
        <p:spPr>
          <a:xfrm>
            <a:off x="980090" y="2819932"/>
            <a:ext cx="10231820" cy="1218138"/>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bg1"/>
                </a:solidFill>
                <a:latin typeface="Times New Roman" panose="02020603050405020304" pitchFamily="18" charset="0"/>
              </a:rPr>
              <a:t>Prevalence of wearing glasses has importance in planning service to reduce the myopia and DED. But in an increase of glass use may or  </a:t>
            </a:r>
            <a:r>
              <a:rPr lang="en-GB" sz="2000" dirty="0">
                <a:solidFill>
                  <a:schemeClr val="bg1"/>
                </a:solidFill>
                <a:effectLst/>
                <a:latin typeface="Times New Roman" panose="02020603050405020304" pitchFamily="18" charset="0"/>
              </a:rPr>
              <a:t>may not have an impact on the prevalence of uncorrected refractive errors among the population</a:t>
            </a:r>
            <a:r>
              <a:rPr lang="en-GB" sz="2000" dirty="0">
                <a:solidFill>
                  <a:schemeClr val="bg1"/>
                </a:solidFill>
                <a:latin typeface="Times New Roman" panose="02020603050405020304" pitchFamily="18" charset="0"/>
              </a:rPr>
              <a:t>.</a:t>
            </a:r>
            <a:endParaRPr lang="en-GB" sz="2000" dirty="0">
              <a:solidFill>
                <a:schemeClr val="bg1"/>
              </a:solidFill>
              <a:effectLst/>
              <a:latin typeface="Times New Roman" panose="02020603050405020304" pitchFamily="18" charset="0"/>
            </a:endParaRPr>
          </a:p>
        </p:txBody>
      </p:sp>
      <p:sp>
        <p:nvSpPr>
          <p:cNvPr id="9" name="Rectangle: Diagonal Corners Rounded 5">
            <a:extLst>
              <a:ext uri="{FF2B5EF4-FFF2-40B4-BE49-F238E27FC236}">
                <a16:creationId xmlns:a16="http://schemas.microsoft.com/office/drawing/2014/main" id="{682347CB-C1F0-E309-6582-8D154130FFB3}"/>
              </a:ext>
            </a:extLst>
          </p:cNvPr>
          <p:cNvSpPr/>
          <p:nvPr/>
        </p:nvSpPr>
        <p:spPr>
          <a:xfrm>
            <a:off x="980090" y="4210097"/>
            <a:ext cx="10231820" cy="1514180"/>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bg1"/>
                </a:solidFill>
                <a:effectLst/>
                <a:latin typeface="Times New Roman" panose="02020603050405020304" pitchFamily="18" charset="0"/>
              </a:rPr>
              <a:t>The data were very few, and it is unclear if elements that affect peripheral retinal defocus, such as the power profile of the spectacle lenses. Its recommend to further research group, collect data with appropriate clinical setup to find out the actual scenario of myopia and dry eye disease among this target group of people.</a:t>
            </a:r>
          </a:p>
        </p:txBody>
      </p:sp>
    </p:spTree>
    <p:extLst>
      <p:ext uri="{BB962C8B-B14F-4D97-AF65-F5344CB8AC3E}">
        <p14:creationId xmlns:p14="http://schemas.microsoft.com/office/powerpoint/2010/main" val="367038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07BD5F08-8302-3E44-AAE8-7596C0A4033B}"/>
              </a:ext>
            </a:extLst>
          </p:cNvPr>
          <p:cNvSpPr/>
          <p:nvPr/>
        </p:nvSpPr>
        <p:spPr>
          <a:xfrm>
            <a:off x="115025" y="5486400"/>
            <a:ext cx="4302428" cy="132303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defRPr/>
            </a:pPr>
            <a:r>
              <a:rPr lang="en-US" sz="2000" b="1" i="1" dirty="0">
                <a:solidFill>
                  <a:prstClr val="white"/>
                </a:solidFill>
                <a:latin typeface="Times New Roman" panose="02020603050405020304" pitchFamily="18" charset="0"/>
                <a:cs typeface="Times New Roman" panose="02020603050405020304" pitchFamily="18" charset="0"/>
              </a:rPr>
              <a:t>MD TAMZID HASAN</a:t>
            </a:r>
            <a:endParaRPr kumimoji="0" lang="en-US" sz="2000" b="1" i="1"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lvl="0" algn="ctr">
              <a:defRPr/>
            </a:pPr>
            <a:r>
              <a:rPr lang="en-US" sz="2000" b="1" i="1" dirty="0">
                <a:solidFill>
                  <a:prstClr val="white"/>
                </a:solidFill>
                <a:latin typeface="Times New Roman" panose="02020603050405020304" pitchFamily="18" charset="0"/>
                <a:cs typeface="Times New Roman" panose="02020603050405020304" pitchFamily="18" charset="0"/>
                <a:hlinkClick r:id="rId2"/>
              </a:rPr>
              <a:t>tamzid.hasan@northsouth.edu</a:t>
            </a:r>
            <a:r>
              <a:rPr lang="en-US" sz="2000" b="1" i="1" dirty="0">
                <a:solidFill>
                  <a:prstClr val="white"/>
                </a:solidFill>
                <a:latin typeface="Times New Roman" panose="02020603050405020304" pitchFamily="18" charset="0"/>
                <a:cs typeface="Times New Roman" panose="02020603050405020304" pitchFamily="18" charset="0"/>
              </a:rPr>
              <a:t> </a:t>
            </a:r>
          </a:p>
          <a:p>
            <a:pPr lvl="0" algn="ctr">
              <a:defRPr/>
            </a:pPr>
            <a:r>
              <a:rPr kumimoji="0" lang="en-US" sz="2000" b="1" i="1"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+880 1711 927924</a:t>
            </a:r>
          </a:p>
        </p:txBody>
      </p:sp>
      <p:sp>
        <p:nvSpPr>
          <p:cNvPr id="3" name="Cloud 2">
            <a:extLst>
              <a:ext uri="{FF2B5EF4-FFF2-40B4-BE49-F238E27FC236}">
                <a16:creationId xmlns:a16="http://schemas.microsoft.com/office/drawing/2014/main" id="{041C55ED-7D10-5D67-499C-BAFCA2AE6D58}"/>
              </a:ext>
            </a:extLst>
          </p:cNvPr>
          <p:cNvSpPr/>
          <p:nvPr/>
        </p:nvSpPr>
        <p:spPr>
          <a:xfrm>
            <a:off x="1047479" y="412122"/>
            <a:ext cx="10097037" cy="5344733"/>
          </a:xfrm>
          <a:prstGeom prst="cloud">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5" name="TextBox 4">
            <a:extLst>
              <a:ext uri="{FF2B5EF4-FFF2-40B4-BE49-F238E27FC236}">
                <a16:creationId xmlns:a16="http://schemas.microsoft.com/office/drawing/2014/main" id="{CC80633A-44D2-13CF-FA9A-93C6D51A4653}"/>
              </a:ext>
            </a:extLst>
          </p:cNvPr>
          <p:cNvSpPr txBox="1"/>
          <p:nvPr/>
        </p:nvSpPr>
        <p:spPr>
          <a:xfrm>
            <a:off x="2838180" y="2299659"/>
            <a:ext cx="6515637" cy="1569660"/>
          </a:xfrm>
          <a:prstGeom prst="rect">
            <a:avLst/>
          </a:prstGeom>
          <a:noFill/>
        </p:spPr>
        <p:txBody>
          <a:bodyPr wrap="square">
            <a:spAutoFit/>
          </a:bodyPr>
          <a:lstStyle/>
          <a:p>
            <a:r>
              <a:rPr lang="en-US" sz="9600" dirty="0">
                <a:solidFill>
                  <a:schemeClr val="bg1"/>
                </a:solidFill>
                <a:latin typeface="Algerian" panose="04020705040A02060702" pitchFamily="82" charset="0"/>
              </a:rPr>
              <a:t>T</a:t>
            </a:r>
            <a:r>
              <a:rPr lang="en-US" sz="7200" b="1" dirty="0">
                <a:solidFill>
                  <a:schemeClr val="bg1"/>
                </a:solidFill>
                <a:latin typeface="Algerian" panose="04020705040A02060702" pitchFamily="82" charset="0"/>
              </a:rPr>
              <a:t>HANK</a:t>
            </a:r>
            <a:r>
              <a:rPr lang="en-US" sz="8800" dirty="0">
                <a:solidFill>
                  <a:schemeClr val="bg1"/>
                </a:solidFill>
                <a:latin typeface="Algerian" panose="04020705040A02060702" pitchFamily="82" charset="0"/>
              </a:rPr>
              <a:t> </a:t>
            </a:r>
            <a:r>
              <a:rPr lang="en-US" sz="9600" dirty="0">
                <a:solidFill>
                  <a:schemeClr val="bg1"/>
                </a:solidFill>
                <a:latin typeface="Algerian" panose="04020705040A02060702" pitchFamily="82" charset="0"/>
              </a:rPr>
              <a:t>Y</a:t>
            </a:r>
            <a:r>
              <a:rPr lang="en-US" sz="7200" b="1" dirty="0">
                <a:solidFill>
                  <a:schemeClr val="bg1"/>
                </a:solidFill>
                <a:latin typeface="Algerian" panose="04020705040A02060702" pitchFamily="82" charset="0"/>
              </a:rPr>
              <a:t>OU</a:t>
            </a:r>
          </a:p>
        </p:txBody>
      </p:sp>
    </p:spTree>
    <p:extLst>
      <p:ext uri="{BB962C8B-B14F-4D97-AF65-F5344CB8AC3E}">
        <p14:creationId xmlns:p14="http://schemas.microsoft.com/office/powerpoint/2010/main" val="333813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659001"/>
          </a:xfrm>
          <a:custGeom>
            <a:avLst/>
            <a:gdLst>
              <a:gd name="connsiteX0" fmla="*/ 0 w 3557874"/>
              <a:gd name="connsiteY0" fmla="*/ 0 h 659001"/>
              <a:gd name="connsiteX1" fmla="*/ 486243 w 3557874"/>
              <a:gd name="connsiteY1" fmla="*/ 0 h 659001"/>
              <a:gd name="connsiteX2" fmla="*/ 1150379 w 3557874"/>
              <a:gd name="connsiteY2" fmla="*/ 0 h 659001"/>
              <a:gd name="connsiteX3" fmla="*/ 1707780 w 3557874"/>
              <a:gd name="connsiteY3" fmla="*/ 0 h 659001"/>
              <a:gd name="connsiteX4" fmla="*/ 2300759 w 3557874"/>
              <a:gd name="connsiteY4" fmla="*/ 0 h 659001"/>
              <a:gd name="connsiteX5" fmla="*/ 2787001 w 3557874"/>
              <a:gd name="connsiteY5" fmla="*/ 0 h 659001"/>
              <a:gd name="connsiteX6" fmla="*/ 3557874 w 3557874"/>
              <a:gd name="connsiteY6" fmla="*/ 0 h 659001"/>
              <a:gd name="connsiteX7" fmla="*/ 3557874 w 3557874"/>
              <a:gd name="connsiteY7" fmla="*/ 329501 h 659001"/>
              <a:gd name="connsiteX8" fmla="*/ 3557874 w 3557874"/>
              <a:gd name="connsiteY8" fmla="*/ 659001 h 659001"/>
              <a:gd name="connsiteX9" fmla="*/ 3000474 w 3557874"/>
              <a:gd name="connsiteY9" fmla="*/ 659001 h 659001"/>
              <a:gd name="connsiteX10" fmla="*/ 2336337 w 3557874"/>
              <a:gd name="connsiteY10" fmla="*/ 659001 h 659001"/>
              <a:gd name="connsiteX11" fmla="*/ 1743358 w 3557874"/>
              <a:gd name="connsiteY11" fmla="*/ 659001 h 659001"/>
              <a:gd name="connsiteX12" fmla="*/ 1185958 w 3557874"/>
              <a:gd name="connsiteY12" fmla="*/ 659001 h 659001"/>
              <a:gd name="connsiteX13" fmla="*/ 699715 w 3557874"/>
              <a:gd name="connsiteY13" fmla="*/ 659001 h 659001"/>
              <a:gd name="connsiteX14" fmla="*/ 0 w 3557874"/>
              <a:gd name="connsiteY14" fmla="*/ 659001 h 659001"/>
              <a:gd name="connsiteX15" fmla="*/ 0 w 3557874"/>
              <a:gd name="connsiteY15" fmla="*/ 316320 h 659001"/>
              <a:gd name="connsiteX16" fmla="*/ 0 w 3557874"/>
              <a:gd name="connsiteY16"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57874" h="659001" fill="none" extrusionOk="0">
                <a:moveTo>
                  <a:pt x="0" y="0"/>
                </a:moveTo>
                <a:cubicBezTo>
                  <a:pt x="105858" y="-7733"/>
                  <a:pt x="256263" y="538"/>
                  <a:pt x="486243" y="0"/>
                </a:cubicBezTo>
                <a:cubicBezTo>
                  <a:pt x="716223" y="-538"/>
                  <a:pt x="989734" y="77842"/>
                  <a:pt x="1150379" y="0"/>
                </a:cubicBezTo>
                <a:cubicBezTo>
                  <a:pt x="1311024" y="-77842"/>
                  <a:pt x="1434809" y="19997"/>
                  <a:pt x="1707780" y="0"/>
                </a:cubicBezTo>
                <a:cubicBezTo>
                  <a:pt x="1980751" y="-19997"/>
                  <a:pt x="2054355" y="67307"/>
                  <a:pt x="2300759" y="0"/>
                </a:cubicBezTo>
                <a:cubicBezTo>
                  <a:pt x="2547163" y="-67307"/>
                  <a:pt x="2623033" y="15793"/>
                  <a:pt x="2787001" y="0"/>
                </a:cubicBezTo>
                <a:cubicBezTo>
                  <a:pt x="2950969" y="-15793"/>
                  <a:pt x="3192700" y="42561"/>
                  <a:pt x="3557874" y="0"/>
                </a:cubicBezTo>
                <a:cubicBezTo>
                  <a:pt x="3586979" y="130339"/>
                  <a:pt x="3526454" y="179376"/>
                  <a:pt x="3557874" y="329501"/>
                </a:cubicBezTo>
                <a:cubicBezTo>
                  <a:pt x="3589294" y="479626"/>
                  <a:pt x="3521445" y="569992"/>
                  <a:pt x="3557874" y="659001"/>
                </a:cubicBezTo>
                <a:cubicBezTo>
                  <a:pt x="3375693" y="684798"/>
                  <a:pt x="3186918" y="648370"/>
                  <a:pt x="3000474" y="659001"/>
                </a:cubicBezTo>
                <a:cubicBezTo>
                  <a:pt x="2814030" y="669632"/>
                  <a:pt x="2588163" y="607263"/>
                  <a:pt x="2336337" y="659001"/>
                </a:cubicBezTo>
                <a:cubicBezTo>
                  <a:pt x="2084511" y="710739"/>
                  <a:pt x="1885088" y="629357"/>
                  <a:pt x="1743358" y="659001"/>
                </a:cubicBezTo>
                <a:cubicBezTo>
                  <a:pt x="1601628" y="688645"/>
                  <a:pt x="1324779" y="615743"/>
                  <a:pt x="1185958" y="659001"/>
                </a:cubicBezTo>
                <a:cubicBezTo>
                  <a:pt x="1047137" y="702259"/>
                  <a:pt x="889888" y="644841"/>
                  <a:pt x="699715" y="659001"/>
                </a:cubicBezTo>
                <a:cubicBezTo>
                  <a:pt x="509542" y="673161"/>
                  <a:pt x="282608" y="610227"/>
                  <a:pt x="0" y="659001"/>
                </a:cubicBezTo>
                <a:cubicBezTo>
                  <a:pt x="-10171" y="589294"/>
                  <a:pt x="30" y="421605"/>
                  <a:pt x="0" y="316320"/>
                </a:cubicBezTo>
                <a:cubicBezTo>
                  <a:pt x="-30" y="211035"/>
                  <a:pt x="20752" y="69108"/>
                  <a:pt x="0" y="0"/>
                </a:cubicBezTo>
                <a:close/>
              </a:path>
              <a:path w="3557874" h="659001"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568713" y="133362"/>
                  <a:pt x="3552298" y="191709"/>
                  <a:pt x="3557874" y="316320"/>
                </a:cubicBezTo>
                <a:cubicBezTo>
                  <a:pt x="3563450" y="440931"/>
                  <a:pt x="3543427" y="541536"/>
                  <a:pt x="3557874" y="659001"/>
                </a:cubicBezTo>
                <a:cubicBezTo>
                  <a:pt x="3294433" y="679473"/>
                  <a:pt x="3233504" y="631812"/>
                  <a:pt x="2964895" y="659001"/>
                </a:cubicBezTo>
                <a:cubicBezTo>
                  <a:pt x="2696286" y="686190"/>
                  <a:pt x="2596915" y="586913"/>
                  <a:pt x="2300759" y="659001"/>
                </a:cubicBezTo>
                <a:cubicBezTo>
                  <a:pt x="2004603" y="731089"/>
                  <a:pt x="1860385" y="599149"/>
                  <a:pt x="1636622" y="659001"/>
                </a:cubicBezTo>
                <a:cubicBezTo>
                  <a:pt x="1412859" y="718853"/>
                  <a:pt x="1284300" y="658564"/>
                  <a:pt x="1150379" y="659001"/>
                </a:cubicBezTo>
                <a:cubicBezTo>
                  <a:pt x="1016458" y="659438"/>
                  <a:pt x="806880" y="583806"/>
                  <a:pt x="521822" y="659001"/>
                </a:cubicBezTo>
                <a:cubicBezTo>
                  <a:pt x="236764" y="734196"/>
                  <a:pt x="143788" y="649222"/>
                  <a:pt x="0" y="659001"/>
                </a:cubicBezTo>
                <a:cubicBezTo>
                  <a:pt x="-36391" y="532112"/>
                  <a:pt x="5881" y="481697"/>
                  <a:pt x="0" y="322910"/>
                </a:cubicBezTo>
                <a:cubicBezTo>
                  <a:pt x="-5881" y="164123"/>
                  <a:pt x="16655" y="103725"/>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What is………</a:t>
            </a:r>
          </a:p>
        </p:txBody>
      </p:sp>
      <p:sp>
        <p:nvSpPr>
          <p:cNvPr id="3" name="Rectangle: Diagonal Corners Rounded 4">
            <a:extLst>
              <a:ext uri="{FF2B5EF4-FFF2-40B4-BE49-F238E27FC236}">
                <a16:creationId xmlns:a16="http://schemas.microsoft.com/office/drawing/2014/main" id="{A66D1AB9-4831-CF5D-9588-9B25817995E3}"/>
              </a:ext>
            </a:extLst>
          </p:cNvPr>
          <p:cNvSpPr/>
          <p:nvPr/>
        </p:nvSpPr>
        <p:spPr>
          <a:xfrm>
            <a:off x="1423123" y="2028152"/>
            <a:ext cx="2698117"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Myopia</a:t>
            </a:r>
          </a:p>
        </p:txBody>
      </p:sp>
      <p:sp>
        <p:nvSpPr>
          <p:cNvPr id="4" name="Rectangle: Diagonal Corners Rounded 4">
            <a:extLst>
              <a:ext uri="{FF2B5EF4-FFF2-40B4-BE49-F238E27FC236}">
                <a16:creationId xmlns:a16="http://schemas.microsoft.com/office/drawing/2014/main" id="{1F1BCDFA-C2FE-6CC6-B39B-7FEC9EDE475A}"/>
              </a:ext>
            </a:extLst>
          </p:cNvPr>
          <p:cNvSpPr/>
          <p:nvPr/>
        </p:nvSpPr>
        <p:spPr>
          <a:xfrm>
            <a:off x="1423123" y="4229164"/>
            <a:ext cx="2698117"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Dry Eye Disease (DED)</a:t>
            </a:r>
          </a:p>
        </p:txBody>
      </p:sp>
      <p:sp>
        <p:nvSpPr>
          <p:cNvPr id="6" name="Rectangle: Diagonal Corners Rounded 5">
            <a:extLst>
              <a:ext uri="{FF2B5EF4-FFF2-40B4-BE49-F238E27FC236}">
                <a16:creationId xmlns:a16="http://schemas.microsoft.com/office/drawing/2014/main" id="{BCEBF5B3-187F-DCD8-2BDF-B9E20243E0FD}"/>
              </a:ext>
            </a:extLst>
          </p:cNvPr>
          <p:cNvSpPr/>
          <p:nvPr/>
        </p:nvSpPr>
        <p:spPr>
          <a:xfrm>
            <a:off x="4121240" y="1814490"/>
            <a:ext cx="6647638" cy="1557761"/>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Myopia is a prevalent condition of the eyes to see near objects clearly but blurry for distant objects, and nowadays, it's a pervasive vision problem for all ages. It develops rapidly during childhood.</a:t>
            </a:r>
            <a:r>
              <a:rPr lang="en-BD" sz="2000" dirty="0">
                <a:effectLst/>
                <a:latin typeface="Times New Roman" panose="02020603050405020304" pitchFamily="18" charset="0"/>
                <a:cs typeface="Times New Roman" panose="02020603050405020304" pitchFamily="18" charset="0"/>
              </a:rPr>
              <a:t> </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11" name="Rectangle: Diagonal Corners Rounded 5">
            <a:extLst>
              <a:ext uri="{FF2B5EF4-FFF2-40B4-BE49-F238E27FC236}">
                <a16:creationId xmlns:a16="http://schemas.microsoft.com/office/drawing/2014/main" id="{C51BFB7B-0DFD-0492-5A03-85B0AD73DCE0}"/>
              </a:ext>
            </a:extLst>
          </p:cNvPr>
          <p:cNvSpPr/>
          <p:nvPr/>
        </p:nvSpPr>
        <p:spPr>
          <a:xfrm>
            <a:off x="4121240" y="4072250"/>
            <a:ext cx="6647638" cy="1444264"/>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Dry eye disease (DED) is a multifactorial disease of the ocular surface, and it occurs when tears are unable to provide adequate lubrication to the eye.</a:t>
            </a:r>
            <a:r>
              <a:rPr lang="en-BD" sz="2000" dirty="0">
                <a:effectLst/>
                <a:latin typeface="Times New Roman" panose="02020603050405020304" pitchFamily="18" charset="0"/>
                <a:cs typeface="Times New Roman" panose="02020603050405020304" pitchFamily="18" charset="0"/>
              </a:rPr>
              <a:t> </a:t>
            </a:r>
            <a:endParaRPr lang="en-B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32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69567" y="313824"/>
            <a:ext cx="4284743" cy="659001"/>
          </a:xfrm>
          <a:custGeom>
            <a:avLst/>
            <a:gdLst>
              <a:gd name="connsiteX0" fmla="*/ 0 w 4284743"/>
              <a:gd name="connsiteY0" fmla="*/ 0 h 659001"/>
              <a:gd name="connsiteX1" fmla="*/ 407051 w 4284743"/>
              <a:gd name="connsiteY1" fmla="*/ 0 h 659001"/>
              <a:gd name="connsiteX2" fmla="*/ 942643 w 4284743"/>
              <a:gd name="connsiteY2" fmla="*/ 0 h 659001"/>
              <a:gd name="connsiteX3" fmla="*/ 1478236 w 4284743"/>
              <a:gd name="connsiteY3" fmla="*/ 0 h 659001"/>
              <a:gd name="connsiteX4" fmla="*/ 1970982 w 4284743"/>
              <a:gd name="connsiteY4" fmla="*/ 0 h 659001"/>
              <a:gd name="connsiteX5" fmla="*/ 2420880 w 4284743"/>
              <a:gd name="connsiteY5" fmla="*/ 0 h 659001"/>
              <a:gd name="connsiteX6" fmla="*/ 3042168 w 4284743"/>
              <a:gd name="connsiteY6" fmla="*/ 0 h 659001"/>
              <a:gd name="connsiteX7" fmla="*/ 3663455 w 4284743"/>
              <a:gd name="connsiteY7" fmla="*/ 0 h 659001"/>
              <a:gd name="connsiteX8" fmla="*/ 4284743 w 4284743"/>
              <a:gd name="connsiteY8" fmla="*/ 0 h 659001"/>
              <a:gd name="connsiteX9" fmla="*/ 4284743 w 4284743"/>
              <a:gd name="connsiteY9" fmla="*/ 322910 h 659001"/>
              <a:gd name="connsiteX10" fmla="*/ 4284743 w 4284743"/>
              <a:gd name="connsiteY10" fmla="*/ 659001 h 659001"/>
              <a:gd name="connsiteX11" fmla="*/ 3749150 w 4284743"/>
              <a:gd name="connsiteY11" fmla="*/ 659001 h 659001"/>
              <a:gd name="connsiteX12" fmla="*/ 3299252 w 4284743"/>
              <a:gd name="connsiteY12" fmla="*/ 659001 h 659001"/>
              <a:gd name="connsiteX13" fmla="*/ 2806507 w 4284743"/>
              <a:gd name="connsiteY13" fmla="*/ 659001 h 659001"/>
              <a:gd name="connsiteX14" fmla="*/ 2399456 w 4284743"/>
              <a:gd name="connsiteY14" fmla="*/ 659001 h 659001"/>
              <a:gd name="connsiteX15" fmla="*/ 1821016 w 4284743"/>
              <a:gd name="connsiteY15" fmla="*/ 659001 h 659001"/>
              <a:gd name="connsiteX16" fmla="*/ 1413965 w 4284743"/>
              <a:gd name="connsiteY16" fmla="*/ 659001 h 659001"/>
              <a:gd name="connsiteX17" fmla="*/ 835525 w 4284743"/>
              <a:gd name="connsiteY17" fmla="*/ 659001 h 659001"/>
              <a:gd name="connsiteX18" fmla="*/ 0 w 4284743"/>
              <a:gd name="connsiteY18" fmla="*/ 659001 h 659001"/>
              <a:gd name="connsiteX19" fmla="*/ 0 w 4284743"/>
              <a:gd name="connsiteY19" fmla="*/ 316320 h 659001"/>
              <a:gd name="connsiteX20" fmla="*/ 0 w 4284743"/>
              <a:gd name="connsiteY20"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4743" h="659001" fill="none" extrusionOk="0">
                <a:moveTo>
                  <a:pt x="0" y="0"/>
                </a:moveTo>
                <a:cubicBezTo>
                  <a:pt x="166726" y="-14704"/>
                  <a:pt x="245697" y="33229"/>
                  <a:pt x="407051" y="0"/>
                </a:cubicBezTo>
                <a:cubicBezTo>
                  <a:pt x="568405" y="-33229"/>
                  <a:pt x="799930" y="57501"/>
                  <a:pt x="942643" y="0"/>
                </a:cubicBezTo>
                <a:cubicBezTo>
                  <a:pt x="1085356" y="-57501"/>
                  <a:pt x="1266405" y="52399"/>
                  <a:pt x="1478236" y="0"/>
                </a:cubicBezTo>
                <a:cubicBezTo>
                  <a:pt x="1690067" y="-52399"/>
                  <a:pt x="1741509" y="33116"/>
                  <a:pt x="1970982" y="0"/>
                </a:cubicBezTo>
                <a:cubicBezTo>
                  <a:pt x="2200455" y="-33116"/>
                  <a:pt x="2285669" y="36742"/>
                  <a:pt x="2420880" y="0"/>
                </a:cubicBezTo>
                <a:cubicBezTo>
                  <a:pt x="2556091" y="-36742"/>
                  <a:pt x="2866853" y="55642"/>
                  <a:pt x="3042168" y="0"/>
                </a:cubicBezTo>
                <a:cubicBezTo>
                  <a:pt x="3217483" y="-55642"/>
                  <a:pt x="3492113" y="67786"/>
                  <a:pt x="3663455" y="0"/>
                </a:cubicBezTo>
                <a:cubicBezTo>
                  <a:pt x="3834797" y="-67786"/>
                  <a:pt x="3995737" y="50046"/>
                  <a:pt x="4284743" y="0"/>
                </a:cubicBezTo>
                <a:cubicBezTo>
                  <a:pt x="4315368" y="123942"/>
                  <a:pt x="4282909" y="256359"/>
                  <a:pt x="4284743" y="322910"/>
                </a:cubicBezTo>
                <a:cubicBezTo>
                  <a:pt x="4286577" y="389461"/>
                  <a:pt x="4265493" y="580971"/>
                  <a:pt x="4284743" y="659001"/>
                </a:cubicBezTo>
                <a:cubicBezTo>
                  <a:pt x="4053917" y="686201"/>
                  <a:pt x="3941873" y="626848"/>
                  <a:pt x="3749150" y="659001"/>
                </a:cubicBezTo>
                <a:cubicBezTo>
                  <a:pt x="3556427" y="691154"/>
                  <a:pt x="3442281" y="611788"/>
                  <a:pt x="3299252" y="659001"/>
                </a:cubicBezTo>
                <a:cubicBezTo>
                  <a:pt x="3156223" y="706214"/>
                  <a:pt x="2921241" y="646325"/>
                  <a:pt x="2806507" y="659001"/>
                </a:cubicBezTo>
                <a:cubicBezTo>
                  <a:pt x="2691774" y="671677"/>
                  <a:pt x="2533261" y="636527"/>
                  <a:pt x="2399456" y="659001"/>
                </a:cubicBezTo>
                <a:cubicBezTo>
                  <a:pt x="2265651" y="681475"/>
                  <a:pt x="2037328" y="609750"/>
                  <a:pt x="1821016" y="659001"/>
                </a:cubicBezTo>
                <a:cubicBezTo>
                  <a:pt x="1604704" y="708252"/>
                  <a:pt x="1517749" y="636986"/>
                  <a:pt x="1413965" y="659001"/>
                </a:cubicBezTo>
                <a:cubicBezTo>
                  <a:pt x="1310181" y="681016"/>
                  <a:pt x="1115430" y="609409"/>
                  <a:pt x="835525" y="659001"/>
                </a:cubicBezTo>
                <a:cubicBezTo>
                  <a:pt x="555620" y="708593"/>
                  <a:pt x="290712" y="599225"/>
                  <a:pt x="0" y="659001"/>
                </a:cubicBezTo>
                <a:cubicBezTo>
                  <a:pt x="-15103" y="509725"/>
                  <a:pt x="7629" y="444677"/>
                  <a:pt x="0" y="316320"/>
                </a:cubicBezTo>
                <a:cubicBezTo>
                  <a:pt x="-7629" y="187963"/>
                  <a:pt x="10287" y="80225"/>
                  <a:pt x="0" y="0"/>
                </a:cubicBezTo>
                <a:close/>
              </a:path>
              <a:path w="4284743" h="659001" stroke="0" extrusionOk="0">
                <a:moveTo>
                  <a:pt x="0" y="0"/>
                </a:moveTo>
                <a:cubicBezTo>
                  <a:pt x="141440" y="-1204"/>
                  <a:pt x="259698" y="7628"/>
                  <a:pt x="492745" y="0"/>
                </a:cubicBezTo>
                <a:cubicBezTo>
                  <a:pt x="725793" y="-7628"/>
                  <a:pt x="786196" y="25389"/>
                  <a:pt x="942643" y="0"/>
                </a:cubicBezTo>
                <a:cubicBezTo>
                  <a:pt x="1099090" y="-25389"/>
                  <a:pt x="1292957" y="28823"/>
                  <a:pt x="1435389" y="0"/>
                </a:cubicBezTo>
                <a:cubicBezTo>
                  <a:pt x="1577821" y="-28823"/>
                  <a:pt x="1815197" y="34247"/>
                  <a:pt x="1970982" y="0"/>
                </a:cubicBezTo>
                <a:cubicBezTo>
                  <a:pt x="2126767" y="-34247"/>
                  <a:pt x="2372345" y="1771"/>
                  <a:pt x="2592270" y="0"/>
                </a:cubicBezTo>
                <a:cubicBezTo>
                  <a:pt x="2812195" y="-1771"/>
                  <a:pt x="2919943" y="11686"/>
                  <a:pt x="3042168" y="0"/>
                </a:cubicBezTo>
                <a:cubicBezTo>
                  <a:pt x="3164393" y="-11686"/>
                  <a:pt x="3275612" y="8323"/>
                  <a:pt x="3492066" y="0"/>
                </a:cubicBezTo>
                <a:cubicBezTo>
                  <a:pt x="3708520" y="-8323"/>
                  <a:pt x="4030507" y="85382"/>
                  <a:pt x="4284743" y="0"/>
                </a:cubicBezTo>
                <a:cubicBezTo>
                  <a:pt x="4301499" y="88611"/>
                  <a:pt x="4248384" y="198972"/>
                  <a:pt x="4284743" y="309730"/>
                </a:cubicBezTo>
                <a:cubicBezTo>
                  <a:pt x="4321102" y="420488"/>
                  <a:pt x="4282394" y="573808"/>
                  <a:pt x="4284743" y="659001"/>
                </a:cubicBezTo>
                <a:cubicBezTo>
                  <a:pt x="4094513" y="694596"/>
                  <a:pt x="3904931" y="655640"/>
                  <a:pt x="3749150" y="659001"/>
                </a:cubicBezTo>
                <a:cubicBezTo>
                  <a:pt x="3593369" y="662362"/>
                  <a:pt x="3510966" y="633611"/>
                  <a:pt x="3342100" y="659001"/>
                </a:cubicBezTo>
                <a:cubicBezTo>
                  <a:pt x="3173234" y="684391"/>
                  <a:pt x="2899603" y="601508"/>
                  <a:pt x="2763659" y="659001"/>
                </a:cubicBezTo>
                <a:cubicBezTo>
                  <a:pt x="2627715" y="716494"/>
                  <a:pt x="2377055" y="597730"/>
                  <a:pt x="2142372" y="659001"/>
                </a:cubicBezTo>
                <a:cubicBezTo>
                  <a:pt x="1907689" y="720272"/>
                  <a:pt x="1705729" y="625659"/>
                  <a:pt x="1563931" y="659001"/>
                </a:cubicBezTo>
                <a:cubicBezTo>
                  <a:pt x="1422133" y="692343"/>
                  <a:pt x="1334836" y="613805"/>
                  <a:pt x="1156881" y="659001"/>
                </a:cubicBezTo>
                <a:cubicBezTo>
                  <a:pt x="978926" y="704197"/>
                  <a:pt x="953096" y="646861"/>
                  <a:pt x="749830" y="659001"/>
                </a:cubicBezTo>
                <a:cubicBezTo>
                  <a:pt x="546564" y="671141"/>
                  <a:pt x="256988" y="615007"/>
                  <a:pt x="0" y="659001"/>
                </a:cubicBezTo>
                <a:cubicBezTo>
                  <a:pt x="-38264" y="572754"/>
                  <a:pt x="20078" y="430066"/>
                  <a:pt x="0" y="316320"/>
                </a:cubicBezTo>
                <a:cubicBezTo>
                  <a:pt x="-20078" y="202574"/>
                  <a:pt x="15063" y="151901"/>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Research question</a:t>
            </a:r>
          </a:p>
        </p:txBody>
      </p:sp>
      <p:sp>
        <p:nvSpPr>
          <p:cNvPr id="3" name="Rounded Rectangle 2">
            <a:extLst>
              <a:ext uri="{FF2B5EF4-FFF2-40B4-BE49-F238E27FC236}">
                <a16:creationId xmlns:a16="http://schemas.microsoft.com/office/drawing/2014/main" id="{0E3C786E-DD47-5C27-C1A0-C79D8BFB3533}"/>
              </a:ext>
            </a:extLst>
          </p:cNvPr>
          <p:cNvSpPr/>
          <p:nvPr/>
        </p:nvSpPr>
        <p:spPr>
          <a:xfrm>
            <a:off x="1767549" y="3090930"/>
            <a:ext cx="8560158" cy="1297547"/>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US" sz="2400" b="1"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What is the prevalence of myopia among the digital device users of university female students? </a:t>
            </a:r>
            <a:endParaRPr lang="en-BD" sz="2400" b="1"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4" name="Rounded Rectangle 3">
            <a:extLst>
              <a:ext uri="{FF2B5EF4-FFF2-40B4-BE49-F238E27FC236}">
                <a16:creationId xmlns:a16="http://schemas.microsoft.com/office/drawing/2014/main" id="{4E7F3F74-5762-5FCC-D94D-AA7F4DD1F63D}"/>
              </a:ext>
            </a:extLst>
          </p:cNvPr>
          <p:cNvSpPr/>
          <p:nvPr/>
        </p:nvSpPr>
        <p:spPr>
          <a:xfrm>
            <a:off x="1767549" y="4578312"/>
            <a:ext cx="8560158" cy="1297547"/>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US" sz="2400" b="1"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What is the prevalence of dry eye disease among the digital device users of university female students? </a:t>
            </a:r>
            <a:endParaRPr lang="en-BD" sz="2400" b="1"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2" name="Rounded Rectangle 1">
            <a:extLst>
              <a:ext uri="{FF2B5EF4-FFF2-40B4-BE49-F238E27FC236}">
                <a16:creationId xmlns:a16="http://schemas.microsoft.com/office/drawing/2014/main" id="{F99B62A0-6B58-0973-C4BA-77F3CFBBF345}"/>
              </a:ext>
            </a:extLst>
          </p:cNvPr>
          <p:cNvSpPr/>
          <p:nvPr/>
        </p:nvSpPr>
        <p:spPr>
          <a:xfrm>
            <a:off x="1767549" y="1481070"/>
            <a:ext cx="8560158" cy="1420025"/>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US" sz="2400" b="1"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What is the burden of eye disease among the digital device users of university female students? </a:t>
            </a:r>
            <a:endParaRPr lang="en-BD" sz="2400" b="1"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95913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028A9A-A8E3-E4B2-2F82-9B4952C7BB52}"/>
              </a:ext>
            </a:extLst>
          </p:cNvPr>
          <p:cNvSpPr/>
          <p:nvPr/>
        </p:nvSpPr>
        <p:spPr>
          <a:xfrm>
            <a:off x="1699775" y="1658154"/>
            <a:ext cx="8792449" cy="354169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BD" sz="5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RESEARCH</a:t>
            </a:r>
          </a:p>
          <a:p>
            <a:pPr lvl="0" algn="ctr">
              <a:spcAft>
                <a:spcPts val="1200"/>
              </a:spcAft>
            </a:pPr>
            <a:r>
              <a:rPr lang="en-BD" sz="5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en-BD" sz="5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29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505397"/>
          </a:xfrm>
          <a:custGeom>
            <a:avLst/>
            <a:gdLst>
              <a:gd name="connsiteX0" fmla="*/ 0 w 3557874"/>
              <a:gd name="connsiteY0" fmla="*/ 0 h 505397"/>
              <a:gd name="connsiteX1" fmla="*/ 486243 w 3557874"/>
              <a:gd name="connsiteY1" fmla="*/ 0 h 505397"/>
              <a:gd name="connsiteX2" fmla="*/ 972486 w 3557874"/>
              <a:gd name="connsiteY2" fmla="*/ 0 h 505397"/>
              <a:gd name="connsiteX3" fmla="*/ 1494307 w 3557874"/>
              <a:gd name="connsiteY3" fmla="*/ 0 h 505397"/>
              <a:gd name="connsiteX4" fmla="*/ 2158444 w 3557874"/>
              <a:gd name="connsiteY4" fmla="*/ 0 h 505397"/>
              <a:gd name="connsiteX5" fmla="*/ 2715844 w 3557874"/>
              <a:gd name="connsiteY5" fmla="*/ 0 h 505397"/>
              <a:gd name="connsiteX6" fmla="*/ 3557874 w 3557874"/>
              <a:gd name="connsiteY6" fmla="*/ 0 h 505397"/>
              <a:gd name="connsiteX7" fmla="*/ 3557874 w 3557874"/>
              <a:gd name="connsiteY7" fmla="*/ 505397 h 505397"/>
              <a:gd name="connsiteX8" fmla="*/ 2929316 w 3557874"/>
              <a:gd name="connsiteY8" fmla="*/ 505397 h 505397"/>
              <a:gd name="connsiteX9" fmla="*/ 2336337 w 3557874"/>
              <a:gd name="connsiteY9" fmla="*/ 505397 h 505397"/>
              <a:gd name="connsiteX10" fmla="*/ 1743358 w 3557874"/>
              <a:gd name="connsiteY10" fmla="*/ 505397 h 505397"/>
              <a:gd name="connsiteX11" fmla="*/ 1150379 w 3557874"/>
              <a:gd name="connsiteY11" fmla="*/ 505397 h 505397"/>
              <a:gd name="connsiteX12" fmla="*/ 0 w 3557874"/>
              <a:gd name="connsiteY12" fmla="*/ 505397 h 505397"/>
              <a:gd name="connsiteX13" fmla="*/ 0 w 3557874"/>
              <a:gd name="connsiteY13" fmla="*/ 0 h 50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57874" h="505397" fill="none" extrusionOk="0">
                <a:moveTo>
                  <a:pt x="0" y="0"/>
                </a:moveTo>
                <a:cubicBezTo>
                  <a:pt x="119112" y="-913"/>
                  <a:pt x="320537" y="648"/>
                  <a:pt x="486243" y="0"/>
                </a:cubicBezTo>
                <a:cubicBezTo>
                  <a:pt x="651949" y="-648"/>
                  <a:pt x="785249" y="26231"/>
                  <a:pt x="972486" y="0"/>
                </a:cubicBezTo>
                <a:cubicBezTo>
                  <a:pt x="1159723" y="-26231"/>
                  <a:pt x="1321401" y="61692"/>
                  <a:pt x="1494307" y="0"/>
                </a:cubicBezTo>
                <a:cubicBezTo>
                  <a:pt x="1667213" y="-61692"/>
                  <a:pt x="1997134" y="76271"/>
                  <a:pt x="2158444" y="0"/>
                </a:cubicBezTo>
                <a:cubicBezTo>
                  <a:pt x="2319754" y="-76271"/>
                  <a:pt x="2444979" y="27130"/>
                  <a:pt x="2715844" y="0"/>
                </a:cubicBezTo>
                <a:cubicBezTo>
                  <a:pt x="2986709" y="-27130"/>
                  <a:pt x="3204459" y="39465"/>
                  <a:pt x="3557874" y="0"/>
                </a:cubicBezTo>
                <a:cubicBezTo>
                  <a:pt x="3580981" y="204188"/>
                  <a:pt x="3507296" y="397063"/>
                  <a:pt x="3557874" y="505397"/>
                </a:cubicBezTo>
                <a:cubicBezTo>
                  <a:pt x="3324497" y="516362"/>
                  <a:pt x="3189129" y="502797"/>
                  <a:pt x="2929316" y="505397"/>
                </a:cubicBezTo>
                <a:cubicBezTo>
                  <a:pt x="2669503" y="507997"/>
                  <a:pt x="2595104" y="473771"/>
                  <a:pt x="2336337" y="505397"/>
                </a:cubicBezTo>
                <a:cubicBezTo>
                  <a:pt x="2077570" y="537023"/>
                  <a:pt x="1877123" y="459069"/>
                  <a:pt x="1743358" y="505397"/>
                </a:cubicBezTo>
                <a:cubicBezTo>
                  <a:pt x="1609593" y="551725"/>
                  <a:pt x="1436473" y="487288"/>
                  <a:pt x="1150379" y="505397"/>
                </a:cubicBezTo>
                <a:cubicBezTo>
                  <a:pt x="864285" y="523506"/>
                  <a:pt x="417783" y="480963"/>
                  <a:pt x="0" y="505397"/>
                </a:cubicBezTo>
                <a:cubicBezTo>
                  <a:pt x="-58842" y="307247"/>
                  <a:pt x="21882" y="119807"/>
                  <a:pt x="0" y="0"/>
                </a:cubicBezTo>
                <a:close/>
              </a:path>
              <a:path w="3557874" h="505397"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610115" y="112937"/>
                  <a:pt x="3538375" y="341833"/>
                  <a:pt x="3557874" y="505397"/>
                </a:cubicBezTo>
                <a:cubicBezTo>
                  <a:pt x="3315932" y="571436"/>
                  <a:pt x="3273923" y="468738"/>
                  <a:pt x="3000474" y="505397"/>
                </a:cubicBezTo>
                <a:cubicBezTo>
                  <a:pt x="2727025" y="542056"/>
                  <a:pt x="2477078" y="440802"/>
                  <a:pt x="2336337" y="505397"/>
                </a:cubicBezTo>
                <a:cubicBezTo>
                  <a:pt x="2195596" y="569992"/>
                  <a:pt x="1968357" y="433309"/>
                  <a:pt x="1672201" y="505397"/>
                </a:cubicBezTo>
                <a:cubicBezTo>
                  <a:pt x="1376045" y="577485"/>
                  <a:pt x="1231827" y="445545"/>
                  <a:pt x="1008064" y="505397"/>
                </a:cubicBezTo>
                <a:cubicBezTo>
                  <a:pt x="784301" y="565249"/>
                  <a:pt x="654112" y="504337"/>
                  <a:pt x="521822" y="505397"/>
                </a:cubicBezTo>
                <a:cubicBezTo>
                  <a:pt x="389532" y="506457"/>
                  <a:pt x="151565" y="460384"/>
                  <a:pt x="0" y="505397"/>
                </a:cubicBezTo>
                <a:cubicBezTo>
                  <a:pt x="-22514" y="339778"/>
                  <a:pt x="21646" y="208958"/>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objective</a:t>
            </a:r>
          </a:p>
        </p:txBody>
      </p:sp>
      <p:sp>
        <p:nvSpPr>
          <p:cNvPr id="2" name="Rectangle: Diagonal Corners Rounded 4">
            <a:extLst>
              <a:ext uri="{FF2B5EF4-FFF2-40B4-BE49-F238E27FC236}">
                <a16:creationId xmlns:a16="http://schemas.microsoft.com/office/drawing/2014/main" id="{7E05BDEF-F20A-7C12-5A3D-E6A59272F628}"/>
              </a:ext>
            </a:extLst>
          </p:cNvPr>
          <p:cNvSpPr/>
          <p:nvPr/>
        </p:nvSpPr>
        <p:spPr>
          <a:xfrm>
            <a:off x="1266423" y="1573591"/>
            <a:ext cx="2466297" cy="91677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General Objective</a:t>
            </a:r>
          </a:p>
        </p:txBody>
      </p:sp>
      <p:sp>
        <p:nvSpPr>
          <p:cNvPr id="3" name="Rectangle: Diagonal Corners Rounded 5">
            <a:extLst>
              <a:ext uri="{FF2B5EF4-FFF2-40B4-BE49-F238E27FC236}">
                <a16:creationId xmlns:a16="http://schemas.microsoft.com/office/drawing/2014/main" id="{81C1C23A-934E-7E51-4841-0303D2C12263}"/>
              </a:ext>
            </a:extLst>
          </p:cNvPr>
          <p:cNvSpPr/>
          <p:nvPr/>
        </p:nvSpPr>
        <p:spPr>
          <a:xfrm>
            <a:off x="3855966" y="1466760"/>
            <a:ext cx="6912912" cy="1130436"/>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sz="2000" b="0" i="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 assess the burden of eye disease among the university female students.</a:t>
            </a:r>
            <a:endParaRPr lang="en-BD" sz="20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4" name="Rectangle: Diagonal Corners Rounded 4">
            <a:extLst>
              <a:ext uri="{FF2B5EF4-FFF2-40B4-BE49-F238E27FC236}">
                <a16:creationId xmlns:a16="http://schemas.microsoft.com/office/drawing/2014/main" id="{82B32EBD-1A05-8518-B61B-A2F0C13ABE5F}"/>
              </a:ext>
            </a:extLst>
          </p:cNvPr>
          <p:cNvSpPr/>
          <p:nvPr/>
        </p:nvSpPr>
        <p:spPr>
          <a:xfrm>
            <a:off x="1266424" y="3597027"/>
            <a:ext cx="2466296" cy="139852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Specefic Objective</a:t>
            </a:r>
          </a:p>
        </p:txBody>
      </p:sp>
      <p:sp>
        <p:nvSpPr>
          <p:cNvPr id="5" name="Rectangle: Diagonal Corners Rounded 5">
            <a:extLst>
              <a:ext uri="{FF2B5EF4-FFF2-40B4-BE49-F238E27FC236}">
                <a16:creationId xmlns:a16="http://schemas.microsoft.com/office/drawing/2014/main" id="{A9C9B234-C679-0C0B-E242-4507AD04ED6F}"/>
              </a:ext>
            </a:extLst>
          </p:cNvPr>
          <p:cNvSpPr/>
          <p:nvPr/>
        </p:nvSpPr>
        <p:spPr>
          <a:xfrm>
            <a:off x="3889420" y="2809963"/>
            <a:ext cx="6879458" cy="2972651"/>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gn="just" fontAlgn="base">
              <a:spcAft>
                <a:spcPts val="1200"/>
              </a:spcAft>
              <a:tabLst>
                <a:tab pos="457200" algn="l"/>
              </a:tabLst>
            </a:pPr>
            <a:r>
              <a:rPr lang="en-US" sz="2000" b="0" i="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 determine the prevalence of myopia among the university female students.</a:t>
            </a:r>
            <a:endParaRPr lang="en-BD" sz="2000" dirty="0">
              <a:latin typeface="Calibri" panose="020F0502020204030204" pitchFamily="34" charset="0"/>
              <a:ea typeface="Calibri" panose="020F0502020204030204" pitchFamily="34" charset="0"/>
              <a:cs typeface="Vrinda" panose="020B0502040204020203" pitchFamily="34" charset="0"/>
            </a:endParaRPr>
          </a:p>
          <a:p>
            <a:pPr marL="342900" lvl="0" indent="-342900" algn="just" fontAlgn="base">
              <a:spcAft>
                <a:spcPts val="1200"/>
              </a:spcAft>
              <a:tabLst>
                <a:tab pos="457200" algn="l"/>
              </a:tabLst>
            </a:pPr>
            <a:r>
              <a:rPr lang="en-US" sz="2000" b="0" i="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 determine the prevalence of dry eye disease (DED) among the university female students.</a:t>
            </a:r>
            <a:endParaRPr lang="en-BD" sz="2000" dirty="0">
              <a:solidFill>
                <a:srgbClr val="000000"/>
              </a:solidFill>
              <a:latin typeface="Calibri" panose="020F0502020204030204" pitchFamily="34" charset="0"/>
              <a:ea typeface="Calibri" panose="020F0502020204030204" pitchFamily="34" charset="0"/>
              <a:cs typeface="Vrinda" panose="020B0502040204020203" pitchFamily="34" charset="0"/>
            </a:endParaRPr>
          </a:p>
          <a:p>
            <a:pPr marL="342900" lvl="0" indent="-342900" algn="just" fontAlgn="base">
              <a:spcAft>
                <a:spcPts val="1200"/>
              </a:spcAft>
              <a:tabLst>
                <a:tab pos="457200" algn="l"/>
              </a:tabLst>
            </a:pPr>
            <a:r>
              <a:rPr lang="en-US" sz="2000" dirty="0">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To measure myopia and DED associate with duration of time spend with digital device uses among the university female students.</a:t>
            </a:r>
            <a:endParaRPr lang="en-BD" sz="20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53407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354637" cy="572305"/>
          </a:xfrm>
          <a:custGeom>
            <a:avLst/>
            <a:gdLst>
              <a:gd name="connsiteX0" fmla="*/ 0 w 3354637"/>
              <a:gd name="connsiteY0" fmla="*/ 0 h 572305"/>
              <a:gd name="connsiteX1" fmla="*/ 458467 w 3354637"/>
              <a:gd name="connsiteY1" fmla="*/ 0 h 572305"/>
              <a:gd name="connsiteX2" fmla="*/ 916934 w 3354637"/>
              <a:gd name="connsiteY2" fmla="*/ 0 h 572305"/>
              <a:gd name="connsiteX3" fmla="*/ 1408948 w 3354637"/>
              <a:gd name="connsiteY3" fmla="*/ 0 h 572305"/>
              <a:gd name="connsiteX4" fmla="*/ 2035146 w 3354637"/>
              <a:gd name="connsiteY4" fmla="*/ 0 h 572305"/>
              <a:gd name="connsiteX5" fmla="*/ 2560706 w 3354637"/>
              <a:gd name="connsiteY5" fmla="*/ 0 h 572305"/>
              <a:gd name="connsiteX6" fmla="*/ 3354637 w 3354637"/>
              <a:gd name="connsiteY6" fmla="*/ 0 h 572305"/>
              <a:gd name="connsiteX7" fmla="*/ 3354637 w 3354637"/>
              <a:gd name="connsiteY7" fmla="*/ 572305 h 572305"/>
              <a:gd name="connsiteX8" fmla="*/ 2761984 w 3354637"/>
              <a:gd name="connsiteY8" fmla="*/ 572305 h 572305"/>
              <a:gd name="connsiteX9" fmla="*/ 2202878 w 3354637"/>
              <a:gd name="connsiteY9" fmla="*/ 572305 h 572305"/>
              <a:gd name="connsiteX10" fmla="*/ 1643772 w 3354637"/>
              <a:gd name="connsiteY10" fmla="*/ 572305 h 572305"/>
              <a:gd name="connsiteX11" fmla="*/ 1084666 w 3354637"/>
              <a:gd name="connsiteY11" fmla="*/ 572305 h 572305"/>
              <a:gd name="connsiteX12" fmla="*/ 0 w 3354637"/>
              <a:gd name="connsiteY12" fmla="*/ 572305 h 572305"/>
              <a:gd name="connsiteX13" fmla="*/ 0 w 3354637"/>
              <a:gd name="connsiteY13" fmla="*/ 0 h 57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4637" h="572305" fill="none" extrusionOk="0">
                <a:moveTo>
                  <a:pt x="0" y="0"/>
                </a:moveTo>
                <a:cubicBezTo>
                  <a:pt x="130246" y="-29936"/>
                  <a:pt x="254652" y="5156"/>
                  <a:pt x="458467" y="0"/>
                </a:cubicBezTo>
                <a:cubicBezTo>
                  <a:pt x="662282" y="-5156"/>
                  <a:pt x="772994" y="29022"/>
                  <a:pt x="916934" y="0"/>
                </a:cubicBezTo>
                <a:cubicBezTo>
                  <a:pt x="1060874" y="-29022"/>
                  <a:pt x="1211300" y="51057"/>
                  <a:pt x="1408948" y="0"/>
                </a:cubicBezTo>
                <a:cubicBezTo>
                  <a:pt x="1606596" y="-51057"/>
                  <a:pt x="1753499" y="2154"/>
                  <a:pt x="2035146" y="0"/>
                </a:cubicBezTo>
                <a:cubicBezTo>
                  <a:pt x="2316793" y="-2154"/>
                  <a:pt x="2322820" y="22853"/>
                  <a:pt x="2560706" y="0"/>
                </a:cubicBezTo>
                <a:cubicBezTo>
                  <a:pt x="2798592" y="-22853"/>
                  <a:pt x="3167828" y="37845"/>
                  <a:pt x="3354637" y="0"/>
                </a:cubicBezTo>
                <a:cubicBezTo>
                  <a:pt x="3358523" y="135628"/>
                  <a:pt x="3314515" y="330635"/>
                  <a:pt x="3354637" y="572305"/>
                </a:cubicBezTo>
                <a:cubicBezTo>
                  <a:pt x="3077643" y="616792"/>
                  <a:pt x="2901228" y="538153"/>
                  <a:pt x="2761984" y="572305"/>
                </a:cubicBezTo>
                <a:cubicBezTo>
                  <a:pt x="2622740" y="606457"/>
                  <a:pt x="2424676" y="541818"/>
                  <a:pt x="2202878" y="572305"/>
                </a:cubicBezTo>
                <a:cubicBezTo>
                  <a:pt x="1981080" y="602792"/>
                  <a:pt x="1759798" y="553453"/>
                  <a:pt x="1643772" y="572305"/>
                </a:cubicBezTo>
                <a:cubicBezTo>
                  <a:pt x="1527746" y="591157"/>
                  <a:pt x="1247573" y="544102"/>
                  <a:pt x="1084666" y="572305"/>
                </a:cubicBezTo>
                <a:cubicBezTo>
                  <a:pt x="921759" y="600508"/>
                  <a:pt x="272598" y="509069"/>
                  <a:pt x="0" y="572305"/>
                </a:cubicBezTo>
                <a:cubicBezTo>
                  <a:pt x="-52635" y="359048"/>
                  <a:pt x="25700" y="121697"/>
                  <a:pt x="0" y="0"/>
                </a:cubicBezTo>
                <a:close/>
              </a:path>
              <a:path w="3354637" h="572305" stroke="0" extrusionOk="0">
                <a:moveTo>
                  <a:pt x="0" y="0"/>
                </a:moveTo>
                <a:cubicBezTo>
                  <a:pt x="253646" y="-4326"/>
                  <a:pt x="414079" y="38994"/>
                  <a:pt x="525560" y="0"/>
                </a:cubicBezTo>
                <a:cubicBezTo>
                  <a:pt x="637041" y="-38994"/>
                  <a:pt x="868676" y="23165"/>
                  <a:pt x="1017573" y="0"/>
                </a:cubicBezTo>
                <a:cubicBezTo>
                  <a:pt x="1166470" y="-23165"/>
                  <a:pt x="1431643" y="32864"/>
                  <a:pt x="1543133" y="0"/>
                </a:cubicBezTo>
                <a:cubicBezTo>
                  <a:pt x="1654623" y="-32864"/>
                  <a:pt x="1884107" y="23895"/>
                  <a:pt x="2102239" y="0"/>
                </a:cubicBezTo>
                <a:cubicBezTo>
                  <a:pt x="2320371" y="-23895"/>
                  <a:pt x="2592978" y="13372"/>
                  <a:pt x="2728438" y="0"/>
                </a:cubicBezTo>
                <a:cubicBezTo>
                  <a:pt x="2863898" y="-13372"/>
                  <a:pt x="3174329" y="64912"/>
                  <a:pt x="3354637" y="0"/>
                </a:cubicBezTo>
                <a:cubicBezTo>
                  <a:pt x="3382294" y="199416"/>
                  <a:pt x="3306548" y="414482"/>
                  <a:pt x="3354637" y="572305"/>
                </a:cubicBezTo>
                <a:cubicBezTo>
                  <a:pt x="3177781" y="597789"/>
                  <a:pt x="3046330" y="564144"/>
                  <a:pt x="2829077" y="572305"/>
                </a:cubicBezTo>
                <a:cubicBezTo>
                  <a:pt x="2611824" y="580466"/>
                  <a:pt x="2502973" y="500309"/>
                  <a:pt x="2202878" y="572305"/>
                </a:cubicBezTo>
                <a:cubicBezTo>
                  <a:pt x="1902783" y="644301"/>
                  <a:pt x="1770341" y="569969"/>
                  <a:pt x="1576679" y="572305"/>
                </a:cubicBezTo>
                <a:cubicBezTo>
                  <a:pt x="1383017" y="574641"/>
                  <a:pt x="1116059" y="499435"/>
                  <a:pt x="950480" y="572305"/>
                </a:cubicBezTo>
                <a:cubicBezTo>
                  <a:pt x="784901" y="645175"/>
                  <a:pt x="711841" y="534679"/>
                  <a:pt x="492013" y="572305"/>
                </a:cubicBezTo>
                <a:cubicBezTo>
                  <a:pt x="272185" y="609931"/>
                  <a:pt x="167774" y="539787"/>
                  <a:pt x="0" y="572305"/>
                </a:cubicBezTo>
                <a:cubicBezTo>
                  <a:pt x="-6837" y="420168"/>
                  <a:pt x="18068" y="149928"/>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solidFill>
                  <a:schemeClr val="bg1"/>
                </a:solidFill>
                <a:latin typeface="Algerian" panose="04020705040A02060702" pitchFamily="82" charset="0"/>
              </a:rPr>
              <a:t>Conceptual framework</a:t>
            </a:r>
          </a:p>
        </p:txBody>
      </p:sp>
      <p:sp>
        <p:nvSpPr>
          <p:cNvPr id="3" name="Rounded Rectangle 2">
            <a:extLst>
              <a:ext uri="{FF2B5EF4-FFF2-40B4-BE49-F238E27FC236}">
                <a16:creationId xmlns:a16="http://schemas.microsoft.com/office/drawing/2014/main" id="{B3D2D75D-70FA-C3E7-34C8-CC0D6A2876AF}"/>
              </a:ext>
            </a:extLst>
          </p:cNvPr>
          <p:cNvSpPr/>
          <p:nvPr/>
        </p:nvSpPr>
        <p:spPr>
          <a:xfrm>
            <a:off x="2416096" y="1416079"/>
            <a:ext cx="3354633" cy="140518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Socio-demographic factors: </a:t>
            </a:r>
            <a:r>
              <a:rPr lang="en-BD" dirty="0">
                <a:latin typeface="Times New Roman" panose="02020603050405020304" pitchFamily="18" charset="0"/>
                <a:cs typeface="Times New Roman" panose="02020603050405020304" pitchFamily="18" charset="0"/>
              </a:rPr>
              <a:t>Age, Gender, Marital Status, Education, Monthly family income </a:t>
            </a:r>
          </a:p>
        </p:txBody>
      </p:sp>
      <p:sp>
        <p:nvSpPr>
          <p:cNvPr id="6" name="Rounded Rectangle 5">
            <a:extLst>
              <a:ext uri="{FF2B5EF4-FFF2-40B4-BE49-F238E27FC236}">
                <a16:creationId xmlns:a16="http://schemas.microsoft.com/office/drawing/2014/main" id="{9AD2EBC2-EEF0-2335-F73B-2C74FB9DA623}"/>
              </a:ext>
            </a:extLst>
          </p:cNvPr>
          <p:cNvSpPr/>
          <p:nvPr/>
        </p:nvSpPr>
        <p:spPr>
          <a:xfrm>
            <a:off x="2416096" y="2914186"/>
            <a:ext cx="3354634" cy="1189338"/>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Job related factors: </a:t>
            </a:r>
          </a:p>
          <a:p>
            <a:pPr algn="ctr"/>
            <a:r>
              <a:rPr lang="en-BD" dirty="0">
                <a:latin typeface="Times New Roman" panose="02020603050405020304" pitchFamily="18" charset="0"/>
                <a:cs typeface="Times New Roman" panose="02020603050405020304" pitchFamily="18" charset="0"/>
              </a:rPr>
              <a:t>Father and mother occupation</a:t>
            </a:r>
          </a:p>
        </p:txBody>
      </p:sp>
      <p:sp>
        <p:nvSpPr>
          <p:cNvPr id="11" name="Rounded Rectangle 10">
            <a:extLst>
              <a:ext uri="{FF2B5EF4-FFF2-40B4-BE49-F238E27FC236}">
                <a16:creationId xmlns:a16="http://schemas.microsoft.com/office/drawing/2014/main" id="{50D875EC-0AA9-B273-CA96-ACA47705ADFA}"/>
              </a:ext>
            </a:extLst>
          </p:cNvPr>
          <p:cNvSpPr/>
          <p:nvPr/>
        </p:nvSpPr>
        <p:spPr>
          <a:xfrm>
            <a:off x="2416096" y="4196451"/>
            <a:ext cx="3354635" cy="1070897"/>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Clinical factors: </a:t>
            </a:r>
          </a:p>
          <a:p>
            <a:pPr algn="ctr"/>
            <a:r>
              <a:rPr lang="en-BD" dirty="0">
                <a:latin typeface="Times New Roman" panose="02020603050405020304" pitchFamily="18" charset="0"/>
                <a:cs typeface="Times New Roman" panose="02020603050405020304" pitchFamily="18" charset="0"/>
              </a:rPr>
              <a:t>Ocular history, Ocular treatment within last six months</a:t>
            </a:r>
          </a:p>
        </p:txBody>
      </p:sp>
      <p:sp>
        <p:nvSpPr>
          <p:cNvPr id="12" name="Rounded Rectangle 11">
            <a:extLst>
              <a:ext uri="{FF2B5EF4-FFF2-40B4-BE49-F238E27FC236}">
                <a16:creationId xmlns:a16="http://schemas.microsoft.com/office/drawing/2014/main" id="{5A0C6139-A9E9-8BFD-5C28-B265A739C414}"/>
              </a:ext>
            </a:extLst>
          </p:cNvPr>
          <p:cNvSpPr/>
          <p:nvPr/>
        </p:nvSpPr>
        <p:spPr>
          <a:xfrm>
            <a:off x="2416096" y="5360275"/>
            <a:ext cx="3354636" cy="1222537"/>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Measured for Myopia &amp; DED: </a:t>
            </a:r>
          </a:p>
          <a:p>
            <a:pPr algn="ctr"/>
            <a:r>
              <a:rPr lang="en-BD" dirty="0">
                <a:latin typeface="Times New Roman" panose="02020603050405020304" pitchFamily="18" charset="0"/>
                <a:cs typeface="Times New Roman" panose="02020603050405020304" pitchFamily="18" charset="0"/>
              </a:rPr>
              <a:t>Four domains for Myopia &amp; DEQ5 Questionnaire for DED</a:t>
            </a:r>
          </a:p>
        </p:txBody>
      </p:sp>
      <p:sp>
        <p:nvSpPr>
          <p:cNvPr id="13" name="Hexagon 12">
            <a:extLst>
              <a:ext uri="{FF2B5EF4-FFF2-40B4-BE49-F238E27FC236}">
                <a16:creationId xmlns:a16="http://schemas.microsoft.com/office/drawing/2014/main" id="{5CE94437-55D7-DE8E-B71C-713FA225BAD8}"/>
              </a:ext>
            </a:extLst>
          </p:cNvPr>
          <p:cNvSpPr/>
          <p:nvPr/>
        </p:nvSpPr>
        <p:spPr>
          <a:xfrm>
            <a:off x="7155368" y="3150157"/>
            <a:ext cx="2620536" cy="1906734"/>
          </a:xfrm>
          <a:prstGeom prst="hexago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Myopia</a:t>
            </a:r>
          </a:p>
          <a:p>
            <a:pPr algn="ctr"/>
            <a:r>
              <a:rPr lang="en-BD" b="1" dirty="0">
                <a:latin typeface="Times New Roman" panose="02020603050405020304" pitchFamily="18" charset="0"/>
                <a:cs typeface="Times New Roman" panose="02020603050405020304" pitchFamily="18" charset="0"/>
              </a:rPr>
              <a:t>&amp;</a:t>
            </a:r>
          </a:p>
          <a:p>
            <a:pPr algn="ctr"/>
            <a:r>
              <a:rPr lang="en-BD" b="1" dirty="0">
                <a:latin typeface="Times New Roman" panose="02020603050405020304" pitchFamily="18" charset="0"/>
                <a:cs typeface="Times New Roman" panose="02020603050405020304" pitchFamily="18" charset="0"/>
              </a:rPr>
              <a:t>Dry Eye Disease (DED)</a:t>
            </a:r>
          </a:p>
        </p:txBody>
      </p:sp>
      <p:sp>
        <p:nvSpPr>
          <p:cNvPr id="14" name="Rectangle 13">
            <a:extLst>
              <a:ext uri="{FF2B5EF4-FFF2-40B4-BE49-F238E27FC236}">
                <a16:creationId xmlns:a16="http://schemas.microsoft.com/office/drawing/2014/main" id="{D7012EB1-D99A-7738-D78F-6658BDF0BC87}"/>
              </a:ext>
            </a:extLst>
          </p:cNvPr>
          <p:cNvSpPr/>
          <p:nvPr/>
        </p:nvSpPr>
        <p:spPr>
          <a:xfrm>
            <a:off x="2805446" y="656127"/>
            <a:ext cx="2575932" cy="568586"/>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I</a:t>
            </a:r>
            <a:r>
              <a:rPr lang="en-BD" sz="2000" b="1" dirty="0">
                <a:latin typeface="Times New Roman" panose="02020603050405020304" pitchFamily="18" charset="0"/>
                <a:cs typeface="Times New Roman" panose="02020603050405020304" pitchFamily="18" charset="0"/>
              </a:rPr>
              <a:t>ndependent Variable</a:t>
            </a:r>
          </a:p>
        </p:txBody>
      </p:sp>
      <p:sp>
        <p:nvSpPr>
          <p:cNvPr id="15" name="Rectangle 14">
            <a:extLst>
              <a:ext uri="{FF2B5EF4-FFF2-40B4-BE49-F238E27FC236}">
                <a16:creationId xmlns:a16="http://schemas.microsoft.com/office/drawing/2014/main" id="{C5D7384D-934B-6080-DBCB-02A89FBFBED0}"/>
              </a:ext>
            </a:extLst>
          </p:cNvPr>
          <p:cNvSpPr/>
          <p:nvPr/>
        </p:nvSpPr>
        <p:spPr>
          <a:xfrm>
            <a:off x="7177670" y="656127"/>
            <a:ext cx="2575932" cy="568586"/>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000" b="1" dirty="0">
                <a:latin typeface="Times New Roman" panose="02020603050405020304" pitchFamily="18" charset="0"/>
                <a:cs typeface="Times New Roman" panose="02020603050405020304" pitchFamily="18" charset="0"/>
              </a:rPr>
              <a:t>Dependent Variable</a:t>
            </a:r>
          </a:p>
        </p:txBody>
      </p:sp>
      <p:cxnSp>
        <p:nvCxnSpPr>
          <p:cNvPr id="17" name="Straight Arrow Connector 16">
            <a:extLst>
              <a:ext uri="{FF2B5EF4-FFF2-40B4-BE49-F238E27FC236}">
                <a16:creationId xmlns:a16="http://schemas.microsoft.com/office/drawing/2014/main" id="{2F640919-1C29-7D4D-D696-32A99DCCF29A}"/>
              </a:ext>
            </a:extLst>
          </p:cNvPr>
          <p:cNvCxnSpPr/>
          <p:nvPr/>
        </p:nvCxnSpPr>
        <p:spPr>
          <a:xfrm>
            <a:off x="5898995" y="2118669"/>
            <a:ext cx="1360449" cy="1472024"/>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4B5EAC43-4193-C4A7-814C-80DB6B1FDEAE}"/>
              </a:ext>
            </a:extLst>
          </p:cNvPr>
          <p:cNvCxnSpPr/>
          <p:nvPr/>
        </p:nvCxnSpPr>
        <p:spPr>
          <a:xfrm>
            <a:off x="5898995" y="3508855"/>
            <a:ext cx="1126273" cy="505584"/>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D8B68A5C-A5E1-1852-30CF-9BC282D36D43}"/>
              </a:ext>
            </a:extLst>
          </p:cNvPr>
          <p:cNvCxnSpPr/>
          <p:nvPr/>
        </p:nvCxnSpPr>
        <p:spPr>
          <a:xfrm flipV="1">
            <a:off x="5898995" y="4196451"/>
            <a:ext cx="1126273" cy="535448"/>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275CCABF-3ED5-4CCC-5D60-7B3E1B0A97F4}"/>
              </a:ext>
            </a:extLst>
          </p:cNvPr>
          <p:cNvCxnSpPr/>
          <p:nvPr/>
        </p:nvCxnSpPr>
        <p:spPr>
          <a:xfrm flipV="1">
            <a:off x="5898995" y="4627756"/>
            <a:ext cx="1360449" cy="1343787"/>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311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561153"/>
          </a:xfrm>
          <a:custGeom>
            <a:avLst/>
            <a:gdLst>
              <a:gd name="connsiteX0" fmla="*/ 0 w 3557874"/>
              <a:gd name="connsiteY0" fmla="*/ 0 h 561153"/>
              <a:gd name="connsiteX1" fmla="*/ 486243 w 3557874"/>
              <a:gd name="connsiteY1" fmla="*/ 0 h 561153"/>
              <a:gd name="connsiteX2" fmla="*/ 972486 w 3557874"/>
              <a:gd name="connsiteY2" fmla="*/ 0 h 561153"/>
              <a:gd name="connsiteX3" fmla="*/ 1494307 w 3557874"/>
              <a:gd name="connsiteY3" fmla="*/ 0 h 561153"/>
              <a:gd name="connsiteX4" fmla="*/ 2158444 w 3557874"/>
              <a:gd name="connsiteY4" fmla="*/ 0 h 561153"/>
              <a:gd name="connsiteX5" fmla="*/ 2715844 w 3557874"/>
              <a:gd name="connsiteY5" fmla="*/ 0 h 561153"/>
              <a:gd name="connsiteX6" fmla="*/ 3557874 w 3557874"/>
              <a:gd name="connsiteY6" fmla="*/ 0 h 561153"/>
              <a:gd name="connsiteX7" fmla="*/ 3557874 w 3557874"/>
              <a:gd name="connsiteY7" fmla="*/ 561153 h 561153"/>
              <a:gd name="connsiteX8" fmla="*/ 2929316 w 3557874"/>
              <a:gd name="connsiteY8" fmla="*/ 561153 h 561153"/>
              <a:gd name="connsiteX9" fmla="*/ 2336337 w 3557874"/>
              <a:gd name="connsiteY9" fmla="*/ 561153 h 561153"/>
              <a:gd name="connsiteX10" fmla="*/ 1743358 w 3557874"/>
              <a:gd name="connsiteY10" fmla="*/ 561153 h 561153"/>
              <a:gd name="connsiteX11" fmla="*/ 1150379 w 3557874"/>
              <a:gd name="connsiteY11" fmla="*/ 561153 h 561153"/>
              <a:gd name="connsiteX12" fmla="*/ 0 w 3557874"/>
              <a:gd name="connsiteY12" fmla="*/ 561153 h 561153"/>
              <a:gd name="connsiteX13" fmla="*/ 0 w 3557874"/>
              <a:gd name="connsiteY13" fmla="*/ 0 h 56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57874" h="561153" fill="none" extrusionOk="0">
                <a:moveTo>
                  <a:pt x="0" y="0"/>
                </a:moveTo>
                <a:cubicBezTo>
                  <a:pt x="119112" y="-913"/>
                  <a:pt x="320537" y="648"/>
                  <a:pt x="486243" y="0"/>
                </a:cubicBezTo>
                <a:cubicBezTo>
                  <a:pt x="651949" y="-648"/>
                  <a:pt x="785249" y="26231"/>
                  <a:pt x="972486" y="0"/>
                </a:cubicBezTo>
                <a:cubicBezTo>
                  <a:pt x="1159723" y="-26231"/>
                  <a:pt x="1321401" y="61692"/>
                  <a:pt x="1494307" y="0"/>
                </a:cubicBezTo>
                <a:cubicBezTo>
                  <a:pt x="1667213" y="-61692"/>
                  <a:pt x="1997134" y="76271"/>
                  <a:pt x="2158444" y="0"/>
                </a:cubicBezTo>
                <a:cubicBezTo>
                  <a:pt x="2319754" y="-76271"/>
                  <a:pt x="2444979" y="27130"/>
                  <a:pt x="2715844" y="0"/>
                </a:cubicBezTo>
                <a:cubicBezTo>
                  <a:pt x="2986709" y="-27130"/>
                  <a:pt x="3204459" y="39465"/>
                  <a:pt x="3557874" y="0"/>
                </a:cubicBezTo>
                <a:cubicBezTo>
                  <a:pt x="3571495" y="270317"/>
                  <a:pt x="3531028" y="367024"/>
                  <a:pt x="3557874" y="561153"/>
                </a:cubicBezTo>
                <a:cubicBezTo>
                  <a:pt x="3324497" y="572118"/>
                  <a:pt x="3189129" y="558553"/>
                  <a:pt x="2929316" y="561153"/>
                </a:cubicBezTo>
                <a:cubicBezTo>
                  <a:pt x="2669503" y="563753"/>
                  <a:pt x="2595104" y="529527"/>
                  <a:pt x="2336337" y="561153"/>
                </a:cubicBezTo>
                <a:cubicBezTo>
                  <a:pt x="2077570" y="592779"/>
                  <a:pt x="1877123" y="514825"/>
                  <a:pt x="1743358" y="561153"/>
                </a:cubicBezTo>
                <a:cubicBezTo>
                  <a:pt x="1609593" y="607481"/>
                  <a:pt x="1436473" y="543044"/>
                  <a:pt x="1150379" y="561153"/>
                </a:cubicBezTo>
                <a:cubicBezTo>
                  <a:pt x="864285" y="579262"/>
                  <a:pt x="417783" y="536719"/>
                  <a:pt x="0" y="561153"/>
                </a:cubicBezTo>
                <a:cubicBezTo>
                  <a:pt x="-28610" y="441708"/>
                  <a:pt x="63105" y="139223"/>
                  <a:pt x="0" y="0"/>
                </a:cubicBezTo>
                <a:close/>
              </a:path>
              <a:path w="3557874" h="561153"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563945" y="191285"/>
                  <a:pt x="3502554" y="331260"/>
                  <a:pt x="3557874" y="561153"/>
                </a:cubicBezTo>
                <a:cubicBezTo>
                  <a:pt x="3315932" y="627192"/>
                  <a:pt x="3273923" y="524494"/>
                  <a:pt x="3000474" y="561153"/>
                </a:cubicBezTo>
                <a:cubicBezTo>
                  <a:pt x="2727025" y="597812"/>
                  <a:pt x="2477078" y="496558"/>
                  <a:pt x="2336337" y="561153"/>
                </a:cubicBezTo>
                <a:cubicBezTo>
                  <a:pt x="2195596" y="625748"/>
                  <a:pt x="1968357" y="489065"/>
                  <a:pt x="1672201" y="561153"/>
                </a:cubicBezTo>
                <a:cubicBezTo>
                  <a:pt x="1376045" y="633241"/>
                  <a:pt x="1231827" y="501301"/>
                  <a:pt x="1008064" y="561153"/>
                </a:cubicBezTo>
                <a:cubicBezTo>
                  <a:pt x="784301" y="621005"/>
                  <a:pt x="654112" y="560093"/>
                  <a:pt x="521822" y="561153"/>
                </a:cubicBezTo>
                <a:cubicBezTo>
                  <a:pt x="389532" y="562213"/>
                  <a:pt x="151565" y="516140"/>
                  <a:pt x="0" y="561153"/>
                </a:cubicBezTo>
                <a:cubicBezTo>
                  <a:pt x="-31356" y="295111"/>
                  <a:pt x="56482" y="203636"/>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Study procedure</a:t>
            </a:r>
          </a:p>
        </p:txBody>
      </p:sp>
      <p:sp>
        <p:nvSpPr>
          <p:cNvPr id="3" name="Rectangle: Diagonal Corners Rounded 4">
            <a:extLst>
              <a:ext uri="{FF2B5EF4-FFF2-40B4-BE49-F238E27FC236}">
                <a16:creationId xmlns:a16="http://schemas.microsoft.com/office/drawing/2014/main" id="{A4C2ED07-7157-7243-7DB7-1D262675BE24}"/>
              </a:ext>
            </a:extLst>
          </p:cNvPr>
          <p:cNvSpPr/>
          <p:nvPr/>
        </p:nvSpPr>
        <p:spPr>
          <a:xfrm>
            <a:off x="2423531" y="1656677"/>
            <a:ext cx="2259980"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Study Design</a:t>
            </a:r>
          </a:p>
        </p:txBody>
      </p:sp>
      <p:sp>
        <p:nvSpPr>
          <p:cNvPr id="4" name="Rectangle: Diagonal Corners Rounded 5">
            <a:extLst>
              <a:ext uri="{FF2B5EF4-FFF2-40B4-BE49-F238E27FC236}">
                <a16:creationId xmlns:a16="http://schemas.microsoft.com/office/drawing/2014/main" id="{C1BCD284-5292-D606-96F9-0FAE4B95A66B}"/>
              </a:ext>
            </a:extLst>
          </p:cNvPr>
          <p:cNvSpPr/>
          <p:nvPr/>
        </p:nvSpPr>
        <p:spPr>
          <a:xfrm>
            <a:off x="4726233" y="1656676"/>
            <a:ext cx="5042236"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Cross-sectional study</a:t>
            </a:r>
          </a:p>
        </p:txBody>
      </p:sp>
      <p:sp>
        <p:nvSpPr>
          <p:cNvPr id="6" name="Rectangle: Diagonal Corners Rounded 4">
            <a:extLst>
              <a:ext uri="{FF2B5EF4-FFF2-40B4-BE49-F238E27FC236}">
                <a16:creationId xmlns:a16="http://schemas.microsoft.com/office/drawing/2014/main" id="{273A31CB-6007-A1F6-440F-327CF806C0C4}"/>
              </a:ext>
            </a:extLst>
          </p:cNvPr>
          <p:cNvSpPr/>
          <p:nvPr/>
        </p:nvSpPr>
        <p:spPr>
          <a:xfrm>
            <a:off x="2423530" y="2769999"/>
            <a:ext cx="2259982"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Target population</a:t>
            </a:r>
          </a:p>
        </p:txBody>
      </p:sp>
      <p:sp>
        <p:nvSpPr>
          <p:cNvPr id="9" name="Rectangle: Diagonal Corners Rounded 5">
            <a:extLst>
              <a:ext uri="{FF2B5EF4-FFF2-40B4-BE49-F238E27FC236}">
                <a16:creationId xmlns:a16="http://schemas.microsoft.com/office/drawing/2014/main" id="{84FE1A52-DE4B-1E4B-9F33-B4BD851069EB}"/>
              </a:ext>
            </a:extLst>
          </p:cNvPr>
          <p:cNvSpPr/>
          <p:nvPr/>
        </p:nvSpPr>
        <p:spPr>
          <a:xfrm>
            <a:off x="4726233" y="2769998"/>
            <a:ext cx="5042237"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University female students</a:t>
            </a:r>
          </a:p>
        </p:txBody>
      </p:sp>
      <p:sp>
        <p:nvSpPr>
          <p:cNvPr id="10" name="Rectangle: Diagonal Corners Rounded 4">
            <a:extLst>
              <a:ext uri="{FF2B5EF4-FFF2-40B4-BE49-F238E27FC236}">
                <a16:creationId xmlns:a16="http://schemas.microsoft.com/office/drawing/2014/main" id="{420DF50D-C468-8280-B3E9-C0E022CF89D9}"/>
              </a:ext>
            </a:extLst>
          </p:cNvPr>
          <p:cNvSpPr/>
          <p:nvPr/>
        </p:nvSpPr>
        <p:spPr>
          <a:xfrm>
            <a:off x="2423530" y="3898159"/>
            <a:ext cx="2259981"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Study Site &amp; Area</a:t>
            </a:r>
          </a:p>
        </p:txBody>
      </p:sp>
      <p:sp>
        <p:nvSpPr>
          <p:cNvPr id="11" name="Rectangle: Diagonal Corners Rounded 5">
            <a:extLst>
              <a:ext uri="{FF2B5EF4-FFF2-40B4-BE49-F238E27FC236}">
                <a16:creationId xmlns:a16="http://schemas.microsoft.com/office/drawing/2014/main" id="{0D6A73B1-D0BB-4213-7678-899160586E0F}"/>
              </a:ext>
            </a:extLst>
          </p:cNvPr>
          <p:cNvSpPr/>
          <p:nvPr/>
        </p:nvSpPr>
        <p:spPr>
          <a:xfrm>
            <a:off x="4726233" y="3883320"/>
            <a:ext cx="5042237"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BD"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North South University, Dhaka, Bangladesh</a:t>
            </a:r>
            <a:endPar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Diagonal Corners Rounded 4">
            <a:extLst>
              <a:ext uri="{FF2B5EF4-FFF2-40B4-BE49-F238E27FC236}">
                <a16:creationId xmlns:a16="http://schemas.microsoft.com/office/drawing/2014/main" id="{7B2DE188-502B-03E1-677A-D2FBB24B2ABD}"/>
              </a:ext>
            </a:extLst>
          </p:cNvPr>
          <p:cNvSpPr/>
          <p:nvPr/>
        </p:nvSpPr>
        <p:spPr>
          <a:xfrm>
            <a:off x="2423530" y="5026319"/>
            <a:ext cx="2259980"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Study Period</a:t>
            </a:r>
          </a:p>
        </p:txBody>
      </p:sp>
      <p:sp>
        <p:nvSpPr>
          <p:cNvPr id="13" name="Rectangle: Diagonal Corners Rounded 5">
            <a:extLst>
              <a:ext uri="{FF2B5EF4-FFF2-40B4-BE49-F238E27FC236}">
                <a16:creationId xmlns:a16="http://schemas.microsoft.com/office/drawing/2014/main" id="{D7FEF92D-EDBB-23B5-D480-B9CA6AB3DB1E}"/>
              </a:ext>
            </a:extLst>
          </p:cNvPr>
          <p:cNvSpPr/>
          <p:nvPr/>
        </p:nvSpPr>
        <p:spPr>
          <a:xfrm>
            <a:off x="4726233" y="5026319"/>
            <a:ext cx="5042237"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January 2023 to August 2023</a:t>
            </a:r>
          </a:p>
        </p:txBody>
      </p:sp>
    </p:spTree>
    <p:extLst>
      <p:ext uri="{BB962C8B-B14F-4D97-AF65-F5344CB8AC3E}">
        <p14:creationId xmlns:p14="http://schemas.microsoft.com/office/powerpoint/2010/main" val="240517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276901" y="230583"/>
            <a:ext cx="2797076" cy="538851"/>
          </a:xfrm>
          <a:custGeom>
            <a:avLst/>
            <a:gdLst>
              <a:gd name="connsiteX0" fmla="*/ 0 w 2797076"/>
              <a:gd name="connsiteY0" fmla="*/ 0 h 538851"/>
              <a:gd name="connsiteX1" fmla="*/ 587386 w 2797076"/>
              <a:gd name="connsiteY1" fmla="*/ 0 h 538851"/>
              <a:gd name="connsiteX2" fmla="*/ 1174772 w 2797076"/>
              <a:gd name="connsiteY2" fmla="*/ 0 h 538851"/>
              <a:gd name="connsiteX3" fmla="*/ 1650275 w 2797076"/>
              <a:gd name="connsiteY3" fmla="*/ 0 h 538851"/>
              <a:gd name="connsiteX4" fmla="*/ 2181719 w 2797076"/>
              <a:gd name="connsiteY4" fmla="*/ 0 h 538851"/>
              <a:gd name="connsiteX5" fmla="*/ 2797076 w 2797076"/>
              <a:gd name="connsiteY5" fmla="*/ 0 h 538851"/>
              <a:gd name="connsiteX6" fmla="*/ 2797076 w 2797076"/>
              <a:gd name="connsiteY6" fmla="*/ 538851 h 538851"/>
              <a:gd name="connsiteX7" fmla="*/ 2209690 w 2797076"/>
              <a:gd name="connsiteY7" fmla="*/ 538851 h 538851"/>
              <a:gd name="connsiteX8" fmla="*/ 1734187 w 2797076"/>
              <a:gd name="connsiteY8" fmla="*/ 538851 h 538851"/>
              <a:gd name="connsiteX9" fmla="*/ 1174772 w 2797076"/>
              <a:gd name="connsiteY9" fmla="*/ 538851 h 538851"/>
              <a:gd name="connsiteX10" fmla="*/ 559415 w 2797076"/>
              <a:gd name="connsiteY10" fmla="*/ 538851 h 538851"/>
              <a:gd name="connsiteX11" fmla="*/ 0 w 2797076"/>
              <a:gd name="connsiteY11" fmla="*/ 538851 h 538851"/>
              <a:gd name="connsiteX12" fmla="*/ 0 w 2797076"/>
              <a:gd name="connsiteY12" fmla="*/ 0 h 53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7076" h="538851" fill="none" extrusionOk="0">
                <a:moveTo>
                  <a:pt x="0" y="0"/>
                </a:moveTo>
                <a:cubicBezTo>
                  <a:pt x="122982" y="-42441"/>
                  <a:pt x="419871" y="28462"/>
                  <a:pt x="587386" y="0"/>
                </a:cubicBezTo>
                <a:cubicBezTo>
                  <a:pt x="754901" y="-28462"/>
                  <a:pt x="954729" y="42466"/>
                  <a:pt x="1174772" y="0"/>
                </a:cubicBezTo>
                <a:cubicBezTo>
                  <a:pt x="1394815" y="-42466"/>
                  <a:pt x="1539054" y="38366"/>
                  <a:pt x="1650275" y="0"/>
                </a:cubicBezTo>
                <a:cubicBezTo>
                  <a:pt x="1761496" y="-38366"/>
                  <a:pt x="1977387" y="52250"/>
                  <a:pt x="2181719" y="0"/>
                </a:cubicBezTo>
                <a:cubicBezTo>
                  <a:pt x="2386051" y="-52250"/>
                  <a:pt x="2531974" y="55372"/>
                  <a:pt x="2797076" y="0"/>
                </a:cubicBezTo>
                <a:cubicBezTo>
                  <a:pt x="2801006" y="168845"/>
                  <a:pt x="2748104" y="369181"/>
                  <a:pt x="2797076" y="538851"/>
                </a:cubicBezTo>
                <a:cubicBezTo>
                  <a:pt x="2585170" y="597514"/>
                  <a:pt x="2414534" y="534210"/>
                  <a:pt x="2209690" y="538851"/>
                </a:cubicBezTo>
                <a:cubicBezTo>
                  <a:pt x="2004846" y="543492"/>
                  <a:pt x="1868520" y="508384"/>
                  <a:pt x="1734187" y="538851"/>
                </a:cubicBezTo>
                <a:cubicBezTo>
                  <a:pt x="1599854" y="569318"/>
                  <a:pt x="1393320" y="518561"/>
                  <a:pt x="1174772" y="538851"/>
                </a:cubicBezTo>
                <a:cubicBezTo>
                  <a:pt x="956224" y="559141"/>
                  <a:pt x="793476" y="524405"/>
                  <a:pt x="559415" y="538851"/>
                </a:cubicBezTo>
                <a:cubicBezTo>
                  <a:pt x="325354" y="553297"/>
                  <a:pt x="139006" y="524657"/>
                  <a:pt x="0" y="538851"/>
                </a:cubicBezTo>
                <a:cubicBezTo>
                  <a:pt x="-7858" y="320365"/>
                  <a:pt x="12797" y="262129"/>
                  <a:pt x="0" y="0"/>
                </a:cubicBezTo>
                <a:close/>
              </a:path>
              <a:path w="2797076" h="538851" stroke="0" extrusionOk="0">
                <a:moveTo>
                  <a:pt x="0" y="0"/>
                </a:moveTo>
                <a:cubicBezTo>
                  <a:pt x="251060" y="-27715"/>
                  <a:pt x="377055" y="41321"/>
                  <a:pt x="531444" y="0"/>
                </a:cubicBezTo>
                <a:cubicBezTo>
                  <a:pt x="685833" y="-41321"/>
                  <a:pt x="835087" y="18020"/>
                  <a:pt x="1034918" y="0"/>
                </a:cubicBezTo>
                <a:cubicBezTo>
                  <a:pt x="1234749" y="-18020"/>
                  <a:pt x="1404029" y="2483"/>
                  <a:pt x="1566363" y="0"/>
                </a:cubicBezTo>
                <a:cubicBezTo>
                  <a:pt x="1728698" y="-2483"/>
                  <a:pt x="1999279" y="49981"/>
                  <a:pt x="2125778" y="0"/>
                </a:cubicBezTo>
                <a:cubicBezTo>
                  <a:pt x="2252278" y="-49981"/>
                  <a:pt x="2539554" y="51793"/>
                  <a:pt x="2797076" y="0"/>
                </a:cubicBezTo>
                <a:cubicBezTo>
                  <a:pt x="2838157" y="114751"/>
                  <a:pt x="2741673" y="395899"/>
                  <a:pt x="2797076" y="538851"/>
                </a:cubicBezTo>
                <a:cubicBezTo>
                  <a:pt x="2531519" y="601559"/>
                  <a:pt x="2327409" y="476441"/>
                  <a:pt x="2209690" y="538851"/>
                </a:cubicBezTo>
                <a:cubicBezTo>
                  <a:pt x="2091971" y="601261"/>
                  <a:pt x="1773800" y="522528"/>
                  <a:pt x="1650275" y="538851"/>
                </a:cubicBezTo>
                <a:cubicBezTo>
                  <a:pt x="1526751" y="555174"/>
                  <a:pt x="1273627" y="516246"/>
                  <a:pt x="1034918" y="538851"/>
                </a:cubicBezTo>
                <a:cubicBezTo>
                  <a:pt x="796209" y="561456"/>
                  <a:pt x="292400" y="521063"/>
                  <a:pt x="0" y="538851"/>
                </a:cubicBezTo>
                <a:cubicBezTo>
                  <a:pt x="-6986" y="373417"/>
                  <a:pt x="46932" y="187959"/>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Sample size</a:t>
            </a:r>
          </a:p>
        </p:txBody>
      </p:sp>
      <p:sp>
        <p:nvSpPr>
          <p:cNvPr id="2" name="Rectangle: Diagonal Corners Rounded 4">
            <a:extLst>
              <a:ext uri="{FF2B5EF4-FFF2-40B4-BE49-F238E27FC236}">
                <a16:creationId xmlns:a16="http://schemas.microsoft.com/office/drawing/2014/main" id="{5CEE53F5-A009-347E-4302-F4326AB08992}"/>
              </a:ext>
            </a:extLst>
          </p:cNvPr>
          <p:cNvSpPr/>
          <p:nvPr/>
        </p:nvSpPr>
        <p:spPr>
          <a:xfrm>
            <a:off x="1139283" y="1148353"/>
            <a:ext cx="9913434"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190500" algn="just">
              <a:spcAft>
                <a:spcPts val="800"/>
              </a:spcAft>
            </a:pPr>
            <a:r>
              <a:rPr lang="en-US" sz="20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The sample size for this study has been calculated to precisely estimate the prevalence of Dry Eye Disease. After reviewing the literature, we assumed the prevalence in our population about 64.2% and computed the sample size using the following formula: </a:t>
            </a:r>
            <a:endParaRPr lang="en-BD" sz="20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3" name="Rectangle: Diagonal Corners Rounded 5">
            <a:extLst>
              <a:ext uri="{FF2B5EF4-FFF2-40B4-BE49-F238E27FC236}">
                <a16:creationId xmlns:a16="http://schemas.microsoft.com/office/drawing/2014/main" id="{09DA9669-0B0C-FC3C-44BD-7CD8219E93A0}"/>
              </a:ext>
            </a:extLst>
          </p:cNvPr>
          <p:cNvSpPr/>
          <p:nvPr/>
        </p:nvSpPr>
        <p:spPr>
          <a:xfrm>
            <a:off x="1139283" y="2593814"/>
            <a:ext cx="4742453" cy="2613101"/>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endParaRPr lang="en-BD" dirty="0">
              <a:solidFill>
                <a:schemeClr val="tx1"/>
              </a:solidFill>
              <a:latin typeface="Times New Roman" panose="02020603050405020304" pitchFamily="18" charset="0"/>
              <a:cs typeface="Times New Roman" panose="02020603050405020304" pitchFamily="18" charset="0"/>
            </a:endParaRPr>
          </a:p>
        </p:txBody>
      </p:sp>
      <p:sp>
        <p:nvSpPr>
          <p:cNvPr id="4" name="Rectangle: Diagonal Corners Rounded 5">
            <a:extLst>
              <a:ext uri="{FF2B5EF4-FFF2-40B4-BE49-F238E27FC236}">
                <a16:creationId xmlns:a16="http://schemas.microsoft.com/office/drawing/2014/main" id="{36571B66-4C0D-ADD4-42BF-042D92428959}"/>
              </a:ext>
            </a:extLst>
          </p:cNvPr>
          <p:cNvSpPr/>
          <p:nvPr/>
        </p:nvSpPr>
        <p:spPr>
          <a:xfrm>
            <a:off x="6292618" y="2545489"/>
            <a:ext cx="4742453" cy="2613101"/>
          </a:xfrm>
          <a:prstGeom prst="round2Diag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lvl="0"/>
            <a:r>
              <a:rPr lang="en-BD" dirty="0">
                <a:solidFill>
                  <a:schemeClr val="bg1"/>
                </a:solidFill>
                <a:latin typeface="Times New Roman" panose="02020603050405020304" pitchFamily="18" charset="0"/>
                <a:cs typeface="Times New Roman" panose="02020603050405020304" pitchFamily="18" charset="0"/>
              </a:rPr>
              <a:t>Where, 	n= Expected sample size</a:t>
            </a:r>
          </a:p>
          <a:p>
            <a:pPr lvl="0"/>
            <a:r>
              <a:rPr lang="en-GB" dirty="0">
                <a:solidFill>
                  <a:schemeClr val="bg1"/>
                </a:solidFill>
                <a:latin typeface="Times New Roman" panose="02020603050405020304" pitchFamily="18" charset="0"/>
                <a:cs typeface="Times New Roman" panose="02020603050405020304" pitchFamily="18" charset="0"/>
              </a:rPr>
              <a:t>	z</a:t>
            </a:r>
            <a:r>
              <a:rPr lang="en-BD" dirty="0">
                <a:solidFill>
                  <a:schemeClr val="bg1"/>
                </a:solidFill>
                <a:latin typeface="Times New Roman" panose="02020603050405020304" pitchFamily="18" charset="0"/>
                <a:cs typeface="Times New Roman" panose="02020603050405020304" pitchFamily="18" charset="0"/>
              </a:rPr>
              <a:t>= Statistics corresponding level of 	confidence</a:t>
            </a:r>
          </a:p>
          <a:p>
            <a:pPr lvl="0"/>
            <a:r>
              <a:rPr lang="en-BD" dirty="0">
                <a:solidFill>
                  <a:schemeClr val="bg1"/>
                </a:solidFill>
                <a:latin typeface="Times New Roman" panose="02020603050405020304" pitchFamily="18" charset="0"/>
                <a:cs typeface="Times New Roman" panose="02020603050405020304" pitchFamily="18" charset="0"/>
              </a:rPr>
              <a:t>  	  = 1.96 (95% confidence interval 	for both sided)</a:t>
            </a:r>
          </a:p>
          <a:p>
            <a:pPr lvl="0"/>
            <a:r>
              <a:rPr lang="en-GB" dirty="0">
                <a:solidFill>
                  <a:schemeClr val="bg1"/>
                </a:solidFill>
                <a:latin typeface="Times New Roman" panose="02020603050405020304" pitchFamily="18" charset="0"/>
                <a:cs typeface="Times New Roman" panose="02020603050405020304" pitchFamily="18" charset="0"/>
              </a:rPr>
              <a:t>	p</a:t>
            </a:r>
            <a:r>
              <a:rPr lang="en-BD" dirty="0">
                <a:solidFill>
                  <a:schemeClr val="bg1"/>
                </a:solidFill>
                <a:latin typeface="Times New Roman" panose="02020603050405020304" pitchFamily="18" charset="0"/>
                <a:cs typeface="Times New Roman" panose="02020603050405020304" pitchFamily="18" charset="0"/>
              </a:rPr>
              <a:t>= Anticipated prevalence of DED</a:t>
            </a:r>
          </a:p>
          <a:p>
            <a:pPr lvl="0"/>
            <a:r>
              <a:rPr lang="en-BD" dirty="0">
                <a:solidFill>
                  <a:schemeClr val="bg1"/>
                </a:solidFill>
                <a:latin typeface="Times New Roman" panose="02020603050405020304" pitchFamily="18" charset="0"/>
                <a:cs typeface="Times New Roman" panose="02020603050405020304" pitchFamily="18" charset="0"/>
              </a:rPr>
              <a:t>	  = 64.2%</a:t>
            </a:r>
          </a:p>
          <a:p>
            <a:pPr lvl="0"/>
            <a:r>
              <a:rPr lang="en-GB" dirty="0">
                <a:solidFill>
                  <a:schemeClr val="bg1"/>
                </a:solidFill>
                <a:latin typeface="Times New Roman" panose="02020603050405020304" pitchFamily="18" charset="0"/>
                <a:cs typeface="Times New Roman" panose="02020603050405020304" pitchFamily="18" charset="0"/>
              </a:rPr>
              <a:t>	q</a:t>
            </a:r>
            <a:r>
              <a:rPr lang="en-BD" dirty="0">
                <a:solidFill>
                  <a:schemeClr val="bg1"/>
                </a:solidFill>
                <a:latin typeface="Times New Roman" panose="02020603050405020304" pitchFamily="18" charset="0"/>
                <a:cs typeface="Times New Roman" panose="02020603050405020304" pitchFamily="18" charset="0"/>
              </a:rPr>
              <a:t>= (1-p)= 1-0.642= 0.358</a:t>
            </a:r>
          </a:p>
          <a:p>
            <a:pPr lvl="0"/>
            <a:r>
              <a:rPr lang="en-GB" dirty="0">
                <a:solidFill>
                  <a:schemeClr val="bg1"/>
                </a:solidFill>
                <a:latin typeface="Times New Roman" panose="02020603050405020304" pitchFamily="18" charset="0"/>
                <a:cs typeface="Times New Roman" panose="02020603050405020304" pitchFamily="18" charset="0"/>
              </a:rPr>
              <a:t>	d</a:t>
            </a:r>
            <a:r>
              <a:rPr lang="en-BD" dirty="0">
                <a:solidFill>
                  <a:schemeClr val="bg1"/>
                </a:solidFill>
                <a:latin typeface="Times New Roman" panose="02020603050405020304" pitchFamily="18" charset="0"/>
                <a:cs typeface="Times New Roman" panose="02020603050405020304" pitchFamily="18" charset="0"/>
              </a:rPr>
              <a:t>= Precision= It would be 5%</a:t>
            </a:r>
          </a:p>
        </p:txBody>
      </p:sp>
      <p:sp>
        <p:nvSpPr>
          <p:cNvPr id="5" name="Rectangle: Diagonal Corners Rounded 4">
            <a:extLst>
              <a:ext uri="{FF2B5EF4-FFF2-40B4-BE49-F238E27FC236}">
                <a16:creationId xmlns:a16="http://schemas.microsoft.com/office/drawing/2014/main" id="{8F169314-CD5C-42EB-3BD7-62C8FF1692F5}"/>
              </a:ext>
            </a:extLst>
          </p:cNvPr>
          <p:cNvSpPr/>
          <p:nvPr/>
        </p:nvSpPr>
        <p:spPr>
          <a:xfrm>
            <a:off x="1121637" y="5473616"/>
            <a:ext cx="9913434" cy="71531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From using this formula the sample size is approximately 354.  </a:t>
            </a:r>
          </a:p>
        </p:txBody>
      </p:sp>
      <p:sp>
        <p:nvSpPr>
          <p:cNvPr id="8" name="Rectangle 3">
            <a:extLst>
              <a:ext uri="{FF2B5EF4-FFF2-40B4-BE49-F238E27FC236}">
                <a16:creationId xmlns:a16="http://schemas.microsoft.com/office/drawing/2014/main" id="{00B17F03-4D8A-D6A3-9EAF-4346056FC598}"/>
              </a:ext>
            </a:extLst>
          </p:cNvPr>
          <p:cNvSpPr>
            <a:spLocks noChangeArrowheads="1"/>
          </p:cNvSpPr>
          <p:nvPr/>
        </p:nvSpPr>
        <p:spPr bwMode="auto">
          <a:xfrm>
            <a:off x="0" y="10361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D"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rPr>
              <a:t>	</a:t>
            </a:r>
            <a:r>
              <a:rPr kumimoji="0" lang="en-US" altLang="en-BD" sz="800" b="0" i="0" u="none" strike="noStrike" cap="none" normalizeH="0" baseline="0">
                <a:ln>
                  <a:noFill/>
                </a:ln>
                <a:solidFill>
                  <a:schemeClr val="tx1"/>
                </a:solidFill>
                <a:effectLst/>
              </a:rPr>
              <a:t> </a:t>
            </a:r>
            <a:endParaRPr kumimoji="0" lang="en-US" altLang="en-BD" sz="1800" b="0" i="0" u="none" strike="noStrike" cap="none" normalizeH="0" baseline="0">
              <a:ln>
                <a:noFill/>
              </a:ln>
              <a:solidFill>
                <a:schemeClr val="tx1"/>
              </a:solidFill>
              <a:effectLst/>
              <a:latin typeface="Arial" panose="020B0604020202020204" pitchFamily="34" charset="0"/>
            </a:endParaRPr>
          </a:p>
        </p:txBody>
      </p:sp>
      <p:pic>
        <p:nvPicPr>
          <p:cNvPr id="9" name="Picture 13">
            <a:extLst>
              <a:ext uri="{FF2B5EF4-FFF2-40B4-BE49-F238E27FC236}">
                <a16:creationId xmlns:a16="http://schemas.microsoft.com/office/drawing/2014/main" id="{B8A389C0-4F76-C461-36AE-49C06075A900}"/>
              </a:ext>
            </a:extLst>
          </p:cNvPr>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9591" y="3059729"/>
            <a:ext cx="3144644" cy="146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4681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4256</TotalTime>
  <Words>1561</Words>
  <Application>Microsoft Macintosh PowerPoint</Application>
  <PresentationFormat>Widescreen</PresentationFormat>
  <Paragraphs>465</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Algerian</vt:lpstr>
      <vt:lpstr>Arial</vt:lpstr>
      <vt:lpstr>Calibri</vt:lpstr>
      <vt:lpstr>Neue Haas Grotesk Text Pro</vt:lpstr>
      <vt:lpstr>Times New Roman</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Brief on “Postpartum Depression”</dc:title>
  <dc:creator>Md Tamzid Hasan</dc:creator>
  <cp:lastModifiedBy>Md Tamzid Hasan Unique</cp:lastModifiedBy>
  <cp:revision>154</cp:revision>
  <cp:lastPrinted>2023-10-16T06:07:37Z</cp:lastPrinted>
  <dcterms:created xsi:type="dcterms:W3CDTF">2021-12-08T16:52:17Z</dcterms:created>
  <dcterms:modified xsi:type="dcterms:W3CDTF">2023-10-17T08:19:53Z</dcterms:modified>
</cp:coreProperties>
</file>