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9" r:id="rId2"/>
    <p:sldId id="273" r:id="rId3"/>
    <p:sldId id="262" r:id="rId4"/>
    <p:sldId id="266" r:id="rId5"/>
    <p:sldId id="274" r:id="rId6"/>
    <p:sldId id="275" r:id="rId7"/>
    <p:sldId id="267" r:id="rId8"/>
    <p:sldId id="268" r:id="rId9"/>
    <p:sldId id="269" r:id="rId10"/>
    <p:sldId id="270" r:id="rId11"/>
    <p:sldId id="272" r:id="rId12"/>
    <p:sldId id="278" r:id="rId13"/>
    <p:sldId id="277" r:id="rId14"/>
    <p:sldId id="279" r:id="rId15"/>
    <p:sldId id="276" r:id="rId16"/>
    <p:sldId id="282" r:id="rId17"/>
    <p:sldId id="280" r:id="rId18"/>
    <p:sldId id="281" r:id="rId19"/>
    <p:sldId id="271"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8" autoAdjust="0"/>
    <p:restoredTop sz="90680" autoAdjust="0"/>
  </p:normalViewPr>
  <p:slideViewPr>
    <p:cSldViewPr snapToGrid="0">
      <p:cViewPr varScale="1">
        <p:scale>
          <a:sx n="115" d="100"/>
          <a:sy n="115" d="100"/>
        </p:scale>
        <p:origin x="824" y="2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11/9/22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42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11/9/22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10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11/9/22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002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4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11/9/22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2051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659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169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11/9/22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197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11/9/22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252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11/9/22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916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11/9/22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861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11/9/22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8717690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mailto:tamzid.hasan@northsouth.edu"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F805A24D-D580-A3CA-7DDE-61CC656FFE66}"/>
              </a:ext>
            </a:extLst>
          </p:cNvPr>
          <p:cNvSpPr/>
          <p:nvPr/>
        </p:nvSpPr>
        <p:spPr>
          <a:xfrm>
            <a:off x="3072820" y="4939066"/>
            <a:ext cx="6046359" cy="1595550"/>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07000"/>
              </a:lnSpc>
              <a:spcAft>
                <a:spcPts val="800"/>
              </a:spcAft>
            </a:pPr>
            <a:endParaRPr lang="en-US" sz="1600" b="1" dirty="0">
              <a:solidFill>
                <a:srgbClr val="0D0D0D"/>
              </a:solidFill>
              <a:effectLst/>
              <a:latin typeface="Times New Roman" panose="02020603050405020304" pitchFamily="18"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MASTER OF PUBLIC HEALTH PROGRAM</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DEPARTMENT OF PUBLIC HEALTH</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SCHOOL OF HEALTH &amp; LIFE SCIENCES</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NORTH SOUTH UNIVERSITY</a:t>
            </a:r>
            <a:r>
              <a:rPr lang="en-BD" sz="1600" b="1" dirty="0">
                <a:solidFill>
                  <a:schemeClr val="bg1"/>
                </a:solidFill>
                <a:effectLst/>
                <a:latin typeface="Calibri" panose="020F0502020204030204" pitchFamily="34" charset="0"/>
                <a:ea typeface="Calibri" panose="020F0502020204030204" pitchFamily="34" charset="0"/>
                <a:cs typeface="Vrinda" panose="020B0502040204020203" pitchFamily="34" charset="0"/>
              </a:rPr>
              <a:t>,</a:t>
            </a: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 DHAKA, BANGLADESH</a:t>
            </a:r>
            <a:endParaRPr lang="en-BD" sz="16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a:p>
            <a:pPr lvl="0" algn="ctr">
              <a:defRPr/>
            </a:pP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93E353-5A75-F5D2-5CBE-31FD8914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874" y="1776018"/>
            <a:ext cx="2616251" cy="2936952"/>
          </a:xfrm>
          <a:prstGeom prst="rect">
            <a:avLst/>
          </a:prstGeom>
        </p:spPr>
      </p:pic>
      <p:sp>
        <p:nvSpPr>
          <p:cNvPr id="7" name="Rectangle: Diagonal Corners Rounded 4">
            <a:extLst>
              <a:ext uri="{FF2B5EF4-FFF2-40B4-BE49-F238E27FC236}">
                <a16:creationId xmlns:a16="http://schemas.microsoft.com/office/drawing/2014/main" id="{9283D613-1C44-6EEC-CF3E-E874DBC5C566}"/>
              </a:ext>
            </a:extLst>
          </p:cNvPr>
          <p:cNvSpPr/>
          <p:nvPr/>
        </p:nvSpPr>
        <p:spPr>
          <a:xfrm>
            <a:off x="587297" y="318816"/>
            <a:ext cx="11017404" cy="1231106"/>
          </a:xfrm>
          <a:prstGeom prst="round2Diag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BD" sz="2000" b="1" dirty="0">
                <a:latin typeface="Times New Roman" panose="02020603050405020304" pitchFamily="18" charset="0"/>
                <a:cs typeface="Times New Roman" panose="02020603050405020304" pitchFamily="18" charset="0"/>
              </a:rPr>
              <a:t>PROPOSAL ON</a:t>
            </a:r>
            <a:endParaRPr lang="en-BD" sz="1600" b="1" dirty="0">
              <a:latin typeface="Times New Roman" panose="02020603050405020304" pitchFamily="18" charset="0"/>
              <a:cs typeface="Times New Roman" panose="02020603050405020304" pitchFamily="18" charset="0"/>
            </a:endParaRPr>
          </a:p>
          <a:p>
            <a:pPr algn="ctr"/>
            <a:r>
              <a:rPr lang="en-US" sz="2000" b="1" dirty="0">
                <a:solidFill>
                  <a:srgbClr val="000000"/>
                </a:solidFill>
                <a:effectLst/>
                <a:latin typeface="Times New Roman" panose="02020603050405020304" pitchFamily="18" charset="0"/>
                <a:ea typeface="Times New Roman" panose="02020603050405020304" pitchFamily="18" charset="0"/>
              </a:rPr>
              <a:t>Prevalence of Myopia and Dry Eye Disease among the Digital Device Users of Faculty Members and Staff of North South University</a:t>
            </a:r>
            <a:endParaRPr lang="en-BD"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771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354637" cy="572305"/>
          </a:xfrm>
          <a:custGeom>
            <a:avLst/>
            <a:gdLst>
              <a:gd name="connsiteX0" fmla="*/ 0 w 3354637"/>
              <a:gd name="connsiteY0" fmla="*/ 0 h 572305"/>
              <a:gd name="connsiteX1" fmla="*/ 458467 w 3354637"/>
              <a:gd name="connsiteY1" fmla="*/ 0 h 572305"/>
              <a:gd name="connsiteX2" fmla="*/ 916934 w 3354637"/>
              <a:gd name="connsiteY2" fmla="*/ 0 h 572305"/>
              <a:gd name="connsiteX3" fmla="*/ 1408948 w 3354637"/>
              <a:gd name="connsiteY3" fmla="*/ 0 h 572305"/>
              <a:gd name="connsiteX4" fmla="*/ 2035146 w 3354637"/>
              <a:gd name="connsiteY4" fmla="*/ 0 h 572305"/>
              <a:gd name="connsiteX5" fmla="*/ 2560706 w 3354637"/>
              <a:gd name="connsiteY5" fmla="*/ 0 h 572305"/>
              <a:gd name="connsiteX6" fmla="*/ 3354637 w 3354637"/>
              <a:gd name="connsiteY6" fmla="*/ 0 h 572305"/>
              <a:gd name="connsiteX7" fmla="*/ 3354637 w 3354637"/>
              <a:gd name="connsiteY7" fmla="*/ 572305 h 572305"/>
              <a:gd name="connsiteX8" fmla="*/ 2761984 w 3354637"/>
              <a:gd name="connsiteY8" fmla="*/ 572305 h 572305"/>
              <a:gd name="connsiteX9" fmla="*/ 2202878 w 3354637"/>
              <a:gd name="connsiteY9" fmla="*/ 572305 h 572305"/>
              <a:gd name="connsiteX10" fmla="*/ 1643772 w 3354637"/>
              <a:gd name="connsiteY10" fmla="*/ 572305 h 572305"/>
              <a:gd name="connsiteX11" fmla="*/ 1084666 w 3354637"/>
              <a:gd name="connsiteY11" fmla="*/ 572305 h 572305"/>
              <a:gd name="connsiteX12" fmla="*/ 0 w 3354637"/>
              <a:gd name="connsiteY12" fmla="*/ 572305 h 572305"/>
              <a:gd name="connsiteX13" fmla="*/ 0 w 3354637"/>
              <a:gd name="connsiteY13" fmla="*/ 0 h 57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4637" h="572305" fill="none" extrusionOk="0">
                <a:moveTo>
                  <a:pt x="0" y="0"/>
                </a:moveTo>
                <a:cubicBezTo>
                  <a:pt x="130246" y="-29936"/>
                  <a:pt x="254652" y="5156"/>
                  <a:pt x="458467" y="0"/>
                </a:cubicBezTo>
                <a:cubicBezTo>
                  <a:pt x="662282" y="-5156"/>
                  <a:pt x="772994" y="29022"/>
                  <a:pt x="916934" y="0"/>
                </a:cubicBezTo>
                <a:cubicBezTo>
                  <a:pt x="1060874" y="-29022"/>
                  <a:pt x="1211300" y="51057"/>
                  <a:pt x="1408948" y="0"/>
                </a:cubicBezTo>
                <a:cubicBezTo>
                  <a:pt x="1606596" y="-51057"/>
                  <a:pt x="1753499" y="2154"/>
                  <a:pt x="2035146" y="0"/>
                </a:cubicBezTo>
                <a:cubicBezTo>
                  <a:pt x="2316793" y="-2154"/>
                  <a:pt x="2322820" y="22853"/>
                  <a:pt x="2560706" y="0"/>
                </a:cubicBezTo>
                <a:cubicBezTo>
                  <a:pt x="2798592" y="-22853"/>
                  <a:pt x="3167828" y="37845"/>
                  <a:pt x="3354637" y="0"/>
                </a:cubicBezTo>
                <a:cubicBezTo>
                  <a:pt x="3358523" y="135628"/>
                  <a:pt x="3314515" y="330635"/>
                  <a:pt x="3354637" y="572305"/>
                </a:cubicBezTo>
                <a:cubicBezTo>
                  <a:pt x="3077643" y="616792"/>
                  <a:pt x="2901228" y="538153"/>
                  <a:pt x="2761984" y="572305"/>
                </a:cubicBezTo>
                <a:cubicBezTo>
                  <a:pt x="2622740" y="606457"/>
                  <a:pt x="2424676" y="541818"/>
                  <a:pt x="2202878" y="572305"/>
                </a:cubicBezTo>
                <a:cubicBezTo>
                  <a:pt x="1981080" y="602792"/>
                  <a:pt x="1759798" y="553453"/>
                  <a:pt x="1643772" y="572305"/>
                </a:cubicBezTo>
                <a:cubicBezTo>
                  <a:pt x="1527746" y="591157"/>
                  <a:pt x="1247573" y="544102"/>
                  <a:pt x="1084666" y="572305"/>
                </a:cubicBezTo>
                <a:cubicBezTo>
                  <a:pt x="921759" y="600508"/>
                  <a:pt x="272598" y="509069"/>
                  <a:pt x="0" y="572305"/>
                </a:cubicBezTo>
                <a:cubicBezTo>
                  <a:pt x="-52635" y="359048"/>
                  <a:pt x="25700" y="121697"/>
                  <a:pt x="0" y="0"/>
                </a:cubicBezTo>
                <a:close/>
              </a:path>
              <a:path w="3354637" h="572305" stroke="0" extrusionOk="0">
                <a:moveTo>
                  <a:pt x="0" y="0"/>
                </a:moveTo>
                <a:cubicBezTo>
                  <a:pt x="253646" y="-4326"/>
                  <a:pt x="414079" y="38994"/>
                  <a:pt x="525560" y="0"/>
                </a:cubicBezTo>
                <a:cubicBezTo>
                  <a:pt x="637041" y="-38994"/>
                  <a:pt x="868676" y="23165"/>
                  <a:pt x="1017573" y="0"/>
                </a:cubicBezTo>
                <a:cubicBezTo>
                  <a:pt x="1166470" y="-23165"/>
                  <a:pt x="1431643" y="32864"/>
                  <a:pt x="1543133" y="0"/>
                </a:cubicBezTo>
                <a:cubicBezTo>
                  <a:pt x="1654623" y="-32864"/>
                  <a:pt x="1884107" y="23895"/>
                  <a:pt x="2102239" y="0"/>
                </a:cubicBezTo>
                <a:cubicBezTo>
                  <a:pt x="2320371" y="-23895"/>
                  <a:pt x="2592978" y="13372"/>
                  <a:pt x="2728438" y="0"/>
                </a:cubicBezTo>
                <a:cubicBezTo>
                  <a:pt x="2863898" y="-13372"/>
                  <a:pt x="3174329" y="64912"/>
                  <a:pt x="3354637" y="0"/>
                </a:cubicBezTo>
                <a:cubicBezTo>
                  <a:pt x="3382294" y="199416"/>
                  <a:pt x="3306548" y="414482"/>
                  <a:pt x="3354637" y="572305"/>
                </a:cubicBezTo>
                <a:cubicBezTo>
                  <a:pt x="3177781" y="597789"/>
                  <a:pt x="3046330" y="564144"/>
                  <a:pt x="2829077" y="572305"/>
                </a:cubicBezTo>
                <a:cubicBezTo>
                  <a:pt x="2611824" y="580466"/>
                  <a:pt x="2502973" y="500309"/>
                  <a:pt x="2202878" y="572305"/>
                </a:cubicBezTo>
                <a:cubicBezTo>
                  <a:pt x="1902783" y="644301"/>
                  <a:pt x="1770341" y="569969"/>
                  <a:pt x="1576679" y="572305"/>
                </a:cubicBezTo>
                <a:cubicBezTo>
                  <a:pt x="1383017" y="574641"/>
                  <a:pt x="1116059" y="499435"/>
                  <a:pt x="950480" y="572305"/>
                </a:cubicBezTo>
                <a:cubicBezTo>
                  <a:pt x="784901" y="645175"/>
                  <a:pt x="711841" y="534679"/>
                  <a:pt x="492013" y="572305"/>
                </a:cubicBezTo>
                <a:cubicBezTo>
                  <a:pt x="272185" y="609931"/>
                  <a:pt x="167774" y="539787"/>
                  <a:pt x="0" y="572305"/>
                </a:cubicBezTo>
                <a:cubicBezTo>
                  <a:pt x="-6837" y="420168"/>
                  <a:pt x="18068" y="149928"/>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dirty="0">
                <a:solidFill>
                  <a:schemeClr val="bg1"/>
                </a:solidFill>
                <a:latin typeface="Algerian" panose="04020705040A02060702" pitchFamily="82" charset="0"/>
              </a:rPr>
              <a:t>Conceptual framework</a:t>
            </a:r>
          </a:p>
        </p:txBody>
      </p:sp>
      <p:sp>
        <p:nvSpPr>
          <p:cNvPr id="3" name="Rounded Rectangle 2">
            <a:extLst>
              <a:ext uri="{FF2B5EF4-FFF2-40B4-BE49-F238E27FC236}">
                <a16:creationId xmlns:a16="http://schemas.microsoft.com/office/drawing/2014/main" id="{B3D2D75D-70FA-C3E7-34C8-CC0D6A2876AF}"/>
              </a:ext>
            </a:extLst>
          </p:cNvPr>
          <p:cNvSpPr/>
          <p:nvPr/>
        </p:nvSpPr>
        <p:spPr>
          <a:xfrm>
            <a:off x="2416096" y="1416079"/>
            <a:ext cx="3354633" cy="140518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Socio-demographic factors: </a:t>
            </a:r>
            <a:r>
              <a:rPr lang="en-BD" dirty="0">
                <a:latin typeface="Times New Roman" panose="02020603050405020304" pitchFamily="18" charset="0"/>
                <a:cs typeface="Times New Roman" panose="02020603050405020304" pitchFamily="18" charset="0"/>
              </a:rPr>
              <a:t>Age, Gender, Marital Status, Education, Job status, Monthly income </a:t>
            </a:r>
          </a:p>
        </p:txBody>
      </p:sp>
      <p:sp>
        <p:nvSpPr>
          <p:cNvPr id="6" name="Rounded Rectangle 5">
            <a:extLst>
              <a:ext uri="{FF2B5EF4-FFF2-40B4-BE49-F238E27FC236}">
                <a16:creationId xmlns:a16="http://schemas.microsoft.com/office/drawing/2014/main" id="{9AD2EBC2-EEF0-2335-F73B-2C74FB9DA623}"/>
              </a:ext>
            </a:extLst>
          </p:cNvPr>
          <p:cNvSpPr/>
          <p:nvPr/>
        </p:nvSpPr>
        <p:spPr>
          <a:xfrm>
            <a:off x="2416096" y="2914186"/>
            <a:ext cx="3354634" cy="1189338"/>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Job related factors: </a:t>
            </a:r>
          </a:p>
          <a:p>
            <a:pPr algn="ctr"/>
            <a:r>
              <a:rPr lang="en-BD" dirty="0">
                <a:latin typeface="Times New Roman" panose="02020603050405020304" pitchFamily="18" charset="0"/>
                <a:cs typeface="Times New Roman" panose="02020603050405020304" pitchFamily="18" charset="0"/>
              </a:rPr>
              <a:t>Working hours, Duration of digital device use</a:t>
            </a:r>
          </a:p>
        </p:txBody>
      </p:sp>
      <p:sp>
        <p:nvSpPr>
          <p:cNvPr id="11" name="Rounded Rectangle 10">
            <a:extLst>
              <a:ext uri="{FF2B5EF4-FFF2-40B4-BE49-F238E27FC236}">
                <a16:creationId xmlns:a16="http://schemas.microsoft.com/office/drawing/2014/main" id="{50D875EC-0AA9-B273-CA96-ACA47705ADFA}"/>
              </a:ext>
            </a:extLst>
          </p:cNvPr>
          <p:cNvSpPr/>
          <p:nvPr/>
        </p:nvSpPr>
        <p:spPr>
          <a:xfrm>
            <a:off x="2416096" y="4196451"/>
            <a:ext cx="3354635" cy="1070897"/>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Behavioral factors: </a:t>
            </a:r>
          </a:p>
          <a:p>
            <a:pPr algn="ctr"/>
            <a:r>
              <a:rPr lang="en-BD" dirty="0">
                <a:latin typeface="Times New Roman" panose="02020603050405020304" pitchFamily="18" charset="0"/>
                <a:cs typeface="Times New Roman" panose="02020603050405020304" pitchFamily="18" charset="0"/>
              </a:rPr>
              <a:t>Lifestyle, Recreational purpose</a:t>
            </a:r>
          </a:p>
        </p:txBody>
      </p:sp>
      <p:sp>
        <p:nvSpPr>
          <p:cNvPr id="12" name="Rounded Rectangle 11">
            <a:extLst>
              <a:ext uri="{FF2B5EF4-FFF2-40B4-BE49-F238E27FC236}">
                <a16:creationId xmlns:a16="http://schemas.microsoft.com/office/drawing/2014/main" id="{5A0C6139-A9E9-8BFD-5C28-B265A739C414}"/>
              </a:ext>
            </a:extLst>
          </p:cNvPr>
          <p:cNvSpPr/>
          <p:nvPr/>
        </p:nvSpPr>
        <p:spPr>
          <a:xfrm>
            <a:off x="2416096" y="5360275"/>
            <a:ext cx="3354636" cy="1222537"/>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u="sng" dirty="0">
                <a:latin typeface="Times New Roman" panose="02020603050405020304" pitchFamily="18" charset="0"/>
                <a:cs typeface="Times New Roman" panose="02020603050405020304" pitchFamily="18" charset="0"/>
              </a:rPr>
              <a:t>Morbidities &amp; Comorbidities: </a:t>
            </a:r>
          </a:p>
          <a:p>
            <a:pPr algn="ctr"/>
            <a:r>
              <a:rPr lang="en-BD" dirty="0">
                <a:latin typeface="Times New Roman" panose="02020603050405020304" pitchFamily="18" charset="0"/>
                <a:cs typeface="Times New Roman" panose="02020603050405020304" pitchFamily="18" charset="0"/>
              </a:rPr>
              <a:t>Hypertension, Diabetis Mellitus, Acute ocular infections, Allergy</a:t>
            </a:r>
          </a:p>
        </p:txBody>
      </p:sp>
      <p:sp>
        <p:nvSpPr>
          <p:cNvPr id="13" name="Hexagon 12">
            <a:extLst>
              <a:ext uri="{FF2B5EF4-FFF2-40B4-BE49-F238E27FC236}">
                <a16:creationId xmlns:a16="http://schemas.microsoft.com/office/drawing/2014/main" id="{5CE94437-55D7-DE8E-B71C-713FA225BAD8}"/>
              </a:ext>
            </a:extLst>
          </p:cNvPr>
          <p:cNvSpPr/>
          <p:nvPr/>
        </p:nvSpPr>
        <p:spPr>
          <a:xfrm>
            <a:off x="7155368" y="3150157"/>
            <a:ext cx="2620536" cy="1906734"/>
          </a:xfrm>
          <a:prstGeom prst="hexago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Myopia</a:t>
            </a:r>
          </a:p>
          <a:p>
            <a:pPr algn="ctr"/>
            <a:r>
              <a:rPr lang="en-BD" b="1" dirty="0">
                <a:latin typeface="Times New Roman" panose="02020603050405020304" pitchFamily="18" charset="0"/>
                <a:cs typeface="Times New Roman" panose="02020603050405020304" pitchFamily="18" charset="0"/>
              </a:rPr>
              <a:t>&amp;</a:t>
            </a:r>
          </a:p>
          <a:p>
            <a:pPr algn="ctr"/>
            <a:r>
              <a:rPr lang="en-BD" b="1" dirty="0">
                <a:latin typeface="Times New Roman" panose="02020603050405020304" pitchFamily="18" charset="0"/>
                <a:cs typeface="Times New Roman" panose="02020603050405020304" pitchFamily="18" charset="0"/>
              </a:rPr>
              <a:t>Dry Eye Disease (DED)</a:t>
            </a:r>
          </a:p>
        </p:txBody>
      </p:sp>
      <p:sp>
        <p:nvSpPr>
          <p:cNvPr id="14" name="Rectangle 13">
            <a:extLst>
              <a:ext uri="{FF2B5EF4-FFF2-40B4-BE49-F238E27FC236}">
                <a16:creationId xmlns:a16="http://schemas.microsoft.com/office/drawing/2014/main" id="{D7012EB1-D99A-7738-D78F-6658BDF0BC87}"/>
              </a:ext>
            </a:extLst>
          </p:cNvPr>
          <p:cNvSpPr/>
          <p:nvPr/>
        </p:nvSpPr>
        <p:spPr>
          <a:xfrm>
            <a:off x="2805446" y="656127"/>
            <a:ext cx="2575932" cy="568586"/>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Times New Roman" panose="02020603050405020304" pitchFamily="18" charset="0"/>
                <a:cs typeface="Times New Roman" panose="02020603050405020304" pitchFamily="18" charset="0"/>
              </a:rPr>
              <a:t>I</a:t>
            </a:r>
            <a:r>
              <a:rPr lang="en-BD" sz="2000" b="1" dirty="0">
                <a:latin typeface="Times New Roman" panose="02020603050405020304" pitchFamily="18" charset="0"/>
                <a:cs typeface="Times New Roman" panose="02020603050405020304" pitchFamily="18" charset="0"/>
              </a:rPr>
              <a:t>ndependent Variable</a:t>
            </a:r>
          </a:p>
        </p:txBody>
      </p:sp>
      <p:sp>
        <p:nvSpPr>
          <p:cNvPr id="15" name="Rectangle 14">
            <a:extLst>
              <a:ext uri="{FF2B5EF4-FFF2-40B4-BE49-F238E27FC236}">
                <a16:creationId xmlns:a16="http://schemas.microsoft.com/office/drawing/2014/main" id="{C5D7384D-934B-6080-DBCB-02A89FBFBED0}"/>
              </a:ext>
            </a:extLst>
          </p:cNvPr>
          <p:cNvSpPr/>
          <p:nvPr/>
        </p:nvSpPr>
        <p:spPr>
          <a:xfrm>
            <a:off x="7177670" y="656127"/>
            <a:ext cx="2575932" cy="568586"/>
          </a:xfrm>
          <a:prstGeom prst="rect">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000" b="1" dirty="0">
                <a:latin typeface="Times New Roman" panose="02020603050405020304" pitchFamily="18" charset="0"/>
                <a:cs typeface="Times New Roman" panose="02020603050405020304" pitchFamily="18" charset="0"/>
              </a:rPr>
              <a:t>Dependent Variable</a:t>
            </a:r>
          </a:p>
        </p:txBody>
      </p:sp>
      <p:cxnSp>
        <p:nvCxnSpPr>
          <p:cNvPr id="17" name="Straight Arrow Connector 16">
            <a:extLst>
              <a:ext uri="{FF2B5EF4-FFF2-40B4-BE49-F238E27FC236}">
                <a16:creationId xmlns:a16="http://schemas.microsoft.com/office/drawing/2014/main" id="{2F640919-1C29-7D4D-D696-32A99DCCF29A}"/>
              </a:ext>
            </a:extLst>
          </p:cNvPr>
          <p:cNvCxnSpPr/>
          <p:nvPr/>
        </p:nvCxnSpPr>
        <p:spPr>
          <a:xfrm>
            <a:off x="5898995" y="2118669"/>
            <a:ext cx="1360449" cy="1472024"/>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4B5EAC43-4193-C4A7-814C-80DB6B1FDEAE}"/>
              </a:ext>
            </a:extLst>
          </p:cNvPr>
          <p:cNvCxnSpPr/>
          <p:nvPr/>
        </p:nvCxnSpPr>
        <p:spPr>
          <a:xfrm>
            <a:off x="5898995" y="3508855"/>
            <a:ext cx="1126273" cy="505584"/>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D8B68A5C-A5E1-1852-30CF-9BC282D36D43}"/>
              </a:ext>
            </a:extLst>
          </p:cNvPr>
          <p:cNvCxnSpPr/>
          <p:nvPr/>
        </p:nvCxnSpPr>
        <p:spPr>
          <a:xfrm flipV="1">
            <a:off x="5898995" y="4196451"/>
            <a:ext cx="1126273" cy="535448"/>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275CCABF-3ED5-4CCC-5D60-7B3E1B0A97F4}"/>
              </a:ext>
            </a:extLst>
          </p:cNvPr>
          <p:cNvCxnSpPr/>
          <p:nvPr/>
        </p:nvCxnSpPr>
        <p:spPr>
          <a:xfrm flipV="1">
            <a:off x="5898995" y="4627756"/>
            <a:ext cx="1360449" cy="1343787"/>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311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561153"/>
          </a:xfrm>
          <a:custGeom>
            <a:avLst/>
            <a:gdLst>
              <a:gd name="connsiteX0" fmla="*/ 0 w 3557874"/>
              <a:gd name="connsiteY0" fmla="*/ 0 h 561153"/>
              <a:gd name="connsiteX1" fmla="*/ 486243 w 3557874"/>
              <a:gd name="connsiteY1" fmla="*/ 0 h 561153"/>
              <a:gd name="connsiteX2" fmla="*/ 972486 w 3557874"/>
              <a:gd name="connsiteY2" fmla="*/ 0 h 561153"/>
              <a:gd name="connsiteX3" fmla="*/ 1494307 w 3557874"/>
              <a:gd name="connsiteY3" fmla="*/ 0 h 561153"/>
              <a:gd name="connsiteX4" fmla="*/ 2158444 w 3557874"/>
              <a:gd name="connsiteY4" fmla="*/ 0 h 561153"/>
              <a:gd name="connsiteX5" fmla="*/ 2715844 w 3557874"/>
              <a:gd name="connsiteY5" fmla="*/ 0 h 561153"/>
              <a:gd name="connsiteX6" fmla="*/ 3557874 w 3557874"/>
              <a:gd name="connsiteY6" fmla="*/ 0 h 561153"/>
              <a:gd name="connsiteX7" fmla="*/ 3557874 w 3557874"/>
              <a:gd name="connsiteY7" fmla="*/ 561153 h 561153"/>
              <a:gd name="connsiteX8" fmla="*/ 2929316 w 3557874"/>
              <a:gd name="connsiteY8" fmla="*/ 561153 h 561153"/>
              <a:gd name="connsiteX9" fmla="*/ 2336337 w 3557874"/>
              <a:gd name="connsiteY9" fmla="*/ 561153 h 561153"/>
              <a:gd name="connsiteX10" fmla="*/ 1743358 w 3557874"/>
              <a:gd name="connsiteY10" fmla="*/ 561153 h 561153"/>
              <a:gd name="connsiteX11" fmla="*/ 1150379 w 3557874"/>
              <a:gd name="connsiteY11" fmla="*/ 561153 h 561153"/>
              <a:gd name="connsiteX12" fmla="*/ 0 w 3557874"/>
              <a:gd name="connsiteY12" fmla="*/ 561153 h 561153"/>
              <a:gd name="connsiteX13" fmla="*/ 0 w 3557874"/>
              <a:gd name="connsiteY13" fmla="*/ 0 h 56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57874" h="561153" fill="none" extrusionOk="0">
                <a:moveTo>
                  <a:pt x="0" y="0"/>
                </a:moveTo>
                <a:cubicBezTo>
                  <a:pt x="119112" y="-913"/>
                  <a:pt x="320537" y="648"/>
                  <a:pt x="486243" y="0"/>
                </a:cubicBezTo>
                <a:cubicBezTo>
                  <a:pt x="651949" y="-648"/>
                  <a:pt x="785249" y="26231"/>
                  <a:pt x="972486" y="0"/>
                </a:cubicBezTo>
                <a:cubicBezTo>
                  <a:pt x="1159723" y="-26231"/>
                  <a:pt x="1321401" y="61692"/>
                  <a:pt x="1494307" y="0"/>
                </a:cubicBezTo>
                <a:cubicBezTo>
                  <a:pt x="1667213" y="-61692"/>
                  <a:pt x="1997134" y="76271"/>
                  <a:pt x="2158444" y="0"/>
                </a:cubicBezTo>
                <a:cubicBezTo>
                  <a:pt x="2319754" y="-76271"/>
                  <a:pt x="2444979" y="27130"/>
                  <a:pt x="2715844" y="0"/>
                </a:cubicBezTo>
                <a:cubicBezTo>
                  <a:pt x="2986709" y="-27130"/>
                  <a:pt x="3204459" y="39465"/>
                  <a:pt x="3557874" y="0"/>
                </a:cubicBezTo>
                <a:cubicBezTo>
                  <a:pt x="3571495" y="270317"/>
                  <a:pt x="3531028" y="367024"/>
                  <a:pt x="3557874" y="561153"/>
                </a:cubicBezTo>
                <a:cubicBezTo>
                  <a:pt x="3324497" y="572118"/>
                  <a:pt x="3189129" y="558553"/>
                  <a:pt x="2929316" y="561153"/>
                </a:cubicBezTo>
                <a:cubicBezTo>
                  <a:pt x="2669503" y="563753"/>
                  <a:pt x="2595104" y="529527"/>
                  <a:pt x="2336337" y="561153"/>
                </a:cubicBezTo>
                <a:cubicBezTo>
                  <a:pt x="2077570" y="592779"/>
                  <a:pt x="1877123" y="514825"/>
                  <a:pt x="1743358" y="561153"/>
                </a:cubicBezTo>
                <a:cubicBezTo>
                  <a:pt x="1609593" y="607481"/>
                  <a:pt x="1436473" y="543044"/>
                  <a:pt x="1150379" y="561153"/>
                </a:cubicBezTo>
                <a:cubicBezTo>
                  <a:pt x="864285" y="579262"/>
                  <a:pt x="417783" y="536719"/>
                  <a:pt x="0" y="561153"/>
                </a:cubicBezTo>
                <a:cubicBezTo>
                  <a:pt x="-28610" y="441708"/>
                  <a:pt x="63105" y="139223"/>
                  <a:pt x="0" y="0"/>
                </a:cubicBezTo>
                <a:close/>
              </a:path>
              <a:path w="3557874" h="561153"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563945" y="191285"/>
                  <a:pt x="3502554" y="331260"/>
                  <a:pt x="3557874" y="561153"/>
                </a:cubicBezTo>
                <a:cubicBezTo>
                  <a:pt x="3315932" y="627192"/>
                  <a:pt x="3273923" y="524494"/>
                  <a:pt x="3000474" y="561153"/>
                </a:cubicBezTo>
                <a:cubicBezTo>
                  <a:pt x="2727025" y="597812"/>
                  <a:pt x="2477078" y="496558"/>
                  <a:pt x="2336337" y="561153"/>
                </a:cubicBezTo>
                <a:cubicBezTo>
                  <a:pt x="2195596" y="625748"/>
                  <a:pt x="1968357" y="489065"/>
                  <a:pt x="1672201" y="561153"/>
                </a:cubicBezTo>
                <a:cubicBezTo>
                  <a:pt x="1376045" y="633241"/>
                  <a:pt x="1231827" y="501301"/>
                  <a:pt x="1008064" y="561153"/>
                </a:cubicBezTo>
                <a:cubicBezTo>
                  <a:pt x="784301" y="621005"/>
                  <a:pt x="654112" y="560093"/>
                  <a:pt x="521822" y="561153"/>
                </a:cubicBezTo>
                <a:cubicBezTo>
                  <a:pt x="389532" y="562213"/>
                  <a:pt x="151565" y="516140"/>
                  <a:pt x="0" y="561153"/>
                </a:cubicBezTo>
                <a:cubicBezTo>
                  <a:pt x="-31356" y="295111"/>
                  <a:pt x="56482" y="203636"/>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Study procedure</a:t>
            </a:r>
          </a:p>
        </p:txBody>
      </p:sp>
      <p:sp>
        <p:nvSpPr>
          <p:cNvPr id="3" name="Rectangle: Diagonal Corners Rounded 4">
            <a:extLst>
              <a:ext uri="{FF2B5EF4-FFF2-40B4-BE49-F238E27FC236}">
                <a16:creationId xmlns:a16="http://schemas.microsoft.com/office/drawing/2014/main" id="{A4C2ED07-7157-7243-7DB7-1D262675BE24}"/>
              </a:ext>
            </a:extLst>
          </p:cNvPr>
          <p:cNvSpPr/>
          <p:nvPr/>
        </p:nvSpPr>
        <p:spPr>
          <a:xfrm>
            <a:off x="2423531" y="1656677"/>
            <a:ext cx="2259980"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Study Design</a:t>
            </a:r>
          </a:p>
        </p:txBody>
      </p:sp>
      <p:sp>
        <p:nvSpPr>
          <p:cNvPr id="4" name="Rectangle: Diagonal Corners Rounded 5">
            <a:extLst>
              <a:ext uri="{FF2B5EF4-FFF2-40B4-BE49-F238E27FC236}">
                <a16:creationId xmlns:a16="http://schemas.microsoft.com/office/drawing/2014/main" id="{C1BCD284-5292-D606-96F9-0FAE4B95A66B}"/>
              </a:ext>
            </a:extLst>
          </p:cNvPr>
          <p:cNvSpPr/>
          <p:nvPr/>
        </p:nvSpPr>
        <p:spPr>
          <a:xfrm>
            <a:off x="4726233" y="1656676"/>
            <a:ext cx="5042236"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Cross-sectional study</a:t>
            </a:r>
          </a:p>
        </p:txBody>
      </p:sp>
      <p:sp>
        <p:nvSpPr>
          <p:cNvPr id="6" name="Rectangle: Diagonal Corners Rounded 4">
            <a:extLst>
              <a:ext uri="{FF2B5EF4-FFF2-40B4-BE49-F238E27FC236}">
                <a16:creationId xmlns:a16="http://schemas.microsoft.com/office/drawing/2014/main" id="{273A31CB-6007-A1F6-440F-327CF806C0C4}"/>
              </a:ext>
            </a:extLst>
          </p:cNvPr>
          <p:cNvSpPr/>
          <p:nvPr/>
        </p:nvSpPr>
        <p:spPr>
          <a:xfrm>
            <a:off x="2423530" y="2769999"/>
            <a:ext cx="2259982"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Target population</a:t>
            </a:r>
          </a:p>
        </p:txBody>
      </p:sp>
      <p:sp>
        <p:nvSpPr>
          <p:cNvPr id="9" name="Rectangle: Diagonal Corners Rounded 5">
            <a:extLst>
              <a:ext uri="{FF2B5EF4-FFF2-40B4-BE49-F238E27FC236}">
                <a16:creationId xmlns:a16="http://schemas.microsoft.com/office/drawing/2014/main" id="{84FE1A52-DE4B-1E4B-9F33-B4BD851069EB}"/>
              </a:ext>
            </a:extLst>
          </p:cNvPr>
          <p:cNvSpPr/>
          <p:nvPr/>
        </p:nvSpPr>
        <p:spPr>
          <a:xfrm>
            <a:off x="4726233" y="2769998"/>
            <a:ext cx="5042237"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University faculty members and staff</a:t>
            </a:r>
          </a:p>
        </p:txBody>
      </p:sp>
      <p:sp>
        <p:nvSpPr>
          <p:cNvPr id="10" name="Rectangle: Diagonal Corners Rounded 4">
            <a:extLst>
              <a:ext uri="{FF2B5EF4-FFF2-40B4-BE49-F238E27FC236}">
                <a16:creationId xmlns:a16="http://schemas.microsoft.com/office/drawing/2014/main" id="{420DF50D-C468-8280-B3E9-C0E022CF89D9}"/>
              </a:ext>
            </a:extLst>
          </p:cNvPr>
          <p:cNvSpPr/>
          <p:nvPr/>
        </p:nvSpPr>
        <p:spPr>
          <a:xfrm>
            <a:off x="2423530" y="3898159"/>
            <a:ext cx="2259981"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Study Site &amp; Area</a:t>
            </a:r>
          </a:p>
        </p:txBody>
      </p:sp>
      <p:sp>
        <p:nvSpPr>
          <p:cNvPr id="11" name="Rectangle: Diagonal Corners Rounded 5">
            <a:extLst>
              <a:ext uri="{FF2B5EF4-FFF2-40B4-BE49-F238E27FC236}">
                <a16:creationId xmlns:a16="http://schemas.microsoft.com/office/drawing/2014/main" id="{0D6A73B1-D0BB-4213-7678-899160586E0F}"/>
              </a:ext>
            </a:extLst>
          </p:cNvPr>
          <p:cNvSpPr/>
          <p:nvPr/>
        </p:nvSpPr>
        <p:spPr>
          <a:xfrm>
            <a:off x="4726233" y="3883320"/>
            <a:ext cx="5042237"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BD"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North South University, Dhaka, Bangladesh</a:t>
            </a:r>
            <a:endPar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Diagonal Corners Rounded 4">
            <a:extLst>
              <a:ext uri="{FF2B5EF4-FFF2-40B4-BE49-F238E27FC236}">
                <a16:creationId xmlns:a16="http://schemas.microsoft.com/office/drawing/2014/main" id="{7B2DE188-502B-03E1-677A-D2FBB24B2ABD}"/>
              </a:ext>
            </a:extLst>
          </p:cNvPr>
          <p:cNvSpPr/>
          <p:nvPr/>
        </p:nvSpPr>
        <p:spPr>
          <a:xfrm>
            <a:off x="2423530" y="5026319"/>
            <a:ext cx="2259980" cy="65900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Study Period</a:t>
            </a:r>
          </a:p>
        </p:txBody>
      </p:sp>
      <p:sp>
        <p:nvSpPr>
          <p:cNvPr id="13" name="Rectangle: Diagonal Corners Rounded 5">
            <a:extLst>
              <a:ext uri="{FF2B5EF4-FFF2-40B4-BE49-F238E27FC236}">
                <a16:creationId xmlns:a16="http://schemas.microsoft.com/office/drawing/2014/main" id="{D7FEF92D-EDBB-23B5-D480-B9CA6AB3DB1E}"/>
              </a:ext>
            </a:extLst>
          </p:cNvPr>
          <p:cNvSpPr/>
          <p:nvPr/>
        </p:nvSpPr>
        <p:spPr>
          <a:xfrm>
            <a:off x="4726233" y="5026319"/>
            <a:ext cx="5042237" cy="659002"/>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endParaRPr lang="en-BD"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17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276901" y="230583"/>
            <a:ext cx="2797076" cy="538851"/>
          </a:xfrm>
          <a:custGeom>
            <a:avLst/>
            <a:gdLst>
              <a:gd name="connsiteX0" fmla="*/ 0 w 2797076"/>
              <a:gd name="connsiteY0" fmla="*/ 0 h 538851"/>
              <a:gd name="connsiteX1" fmla="*/ 587386 w 2797076"/>
              <a:gd name="connsiteY1" fmla="*/ 0 h 538851"/>
              <a:gd name="connsiteX2" fmla="*/ 1174772 w 2797076"/>
              <a:gd name="connsiteY2" fmla="*/ 0 h 538851"/>
              <a:gd name="connsiteX3" fmla="*/ 1650275 w 2797076"/>
              <a:gd name="connsiteY3" fmla="*/ 0 h 538851"/>
              <a:gd name="connsiteX4" fmla="*/ 2181719 w 2797076"/>
              <a:gd name="connsiteY4" fmla="*/ 0 h 538851"/>
              <a:gd name="connsiteX5" fmla="*/ 2797076 w 2797076"/>
              <a:gd name="connsiteY5" fmla="*/ 0 h 538851"/>
              <a:gd name="connsiteX6" fmla="*/ 2797076 w 2797076"/>
              <a:gd name="connsiteY6" fmla="*/ 538851 h 538851"/>
              <a:gd name="connsiteX7" fmla="*/ 2209690 w 2797076"/>
              <a:gd name="connsiteY7" fmla="*/ 538851 h 538851"/>
              <a:gd name="connsiteX8" fmla="*/ 1734187 w 2797076"/>
              <a:gd name="connsiteY8" fmla="*/ 538851 h 538851"/>
              <a:gd name="connsiteX9" fmla="*/ 1174772 w 2797076"/>
              <a:gd name="connsiteY9" fmla="*/ 538851 h 538851"/>
              <a:gd name="connsiteX10" fmla="*/ 559415 w 2797076"/>
              <a:gd name="connsiteY10" fmla="*/ 538851 h 538851"/>
              <a:gd name="connsiteX11" fmla="*/ 0 w 2797076"/>
              <a:gd name="connsiteY11" fmla="*/ 538851 h 538851"/>
              <a:gd name="connsiteX12" fmla="*/ 0 w 2797076"/>
              <a:gd name="connsiteY12" fmla="*/ 0 h 53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7076" h="538851" fill="none" extrusionOk="0">
                <a:moveTo>
                  <a:pt x="0" y="0"/>
                </a:moveTo>
                <a:cubicBezTo>
                  <a:pt x="122982" y="-42441"/>
                  <a:pt x="419871" y="28462"/>
                  <a:pt x="587386" y="0"/>
                </a:cubicBezTo>
                <a:cubicBezTo>
                  <a:pt x="754901" y="-28462"/>
                  <a:pt x="954729" y="42466"/>
                  <a:pt x="1174772" y="0"/>
                </a:cubicBezTo>
                <a:cubicBezTo>
                  <a:pt x="1394815" y="-42466"/>
                  <a:pt x="1539054" y="38366"/>
                  <a:pt x="1650275" y="0"/>
                </a:cubicBezTo>
                <a:cubicBezTo>
                  <a:pt x="1761496" y="-38366"/>
                  <a:pt x="1977387" y="52250"/>
                  <a:pt x="2181719" y="0"/>
                </a:cubicBezTo>
                <a:cubicBezTo>
                  <a:pt x="2386051" y="-52250"/>
                  <a:pt x="2531974" y="55372"/>
                  <a:pt x="2797076" y="0"/>
                </a:cubicBezTo>
                <a:cubicBezTo>
                  <a:pt x="2801006" y="168845"/>
                  <a:pt x="2748104" y="369181"/>
                  <a:pt x="2797076" y="538851"/>
                </a:cubicBezTo>
                <a:cubicBezTo>
                  <a:pt x="2585170" y="597514"/>
                  <a:pt x="2414534" y="534210"/>
                  <a:pt x="2209690" y="538851"/>
                </a:cubicBezTo>
                <a:cubicBezTo>
                  <a:pt x="2004846" y="543492"/>
                  <a:pt x="1868520" y="508384"/>
                  <a:pt x="1734187" y="538851"/>
                </a:cubicBezTo>
                <a:cubicBezTo>
                  <a:pt x="1599854" y="569318"/>
                  <a:pt x="1393320" y="518561"/>
                  <a:pt x="1174772" y="538851"/>
                </a:cubicBezTo>
                <a:cubicBezTo>
                  <a:pt x="956224" y="559141"/>
                  <a:pt x="793476" y="524405"/>
                  <a:pt x="559415" y="538851"/>
                </a:cubicBezTo>
                <a:cubicBezTo>
                  <a:pt x="325354" y="553297"/>
                  <a:pt x="139006" y="524657"/>
                  <a:pt x="0" y="538851"/>
                </a:cubicBezTo>
                <a:cubicBezTo>
                  <a:pt x="-7858" y="320365"/>
                  <a:pt x="12797" y="262129"/>
                  <a:pt x="0" y="0"/>
                </a:cubicBezTo>
                <a:close/>
              </a:path>
              <a:path w="2797076" h="538851" stroke="0" extrusionOk="0">
                <a:moveTo>
                  <a:pt x="0" y="0"/>
                </a:moveTo>
                <a:cubicBezTo>
                  <a:pt x="251060" y="-27715"/>
                  <a:pt x="377055" y="41321"/>
                  <a:pt x="531444" y="0"/>
                </a:cubicBezTo>
                <a:cubicBezTo>
                  <a:pt x="685833" y="-41321"/>
                  <a:pt x="835087" y="18020"/>
                  <a:pt x="1034918" y="0"/>
                </a:cubicBezTo>
                <a:cubicBezTo>
                  <a:pt x="1234749" y="-18020"/>
                  <a:pt x="1404029" y="2483"/>
                  <a:pt x="1566363" y="0"/>
                </a:cubicBezTo>
                <a:cubicBezTo>
                  <a:pt x="1728698" y="-2483"/>
                  <a:pt x="1999279" y="49981"/>
                  <a:pt x="2125778" y="0"/>
                </a:cubicBezTo>
                <a:cubicBezTo>
                  <a:pt x="2252278" y="-49981"/>
                  <a:pt x="2539554" y="51793"/>
                  <a:pt x="2797076" y="0"/>
                </a:cubicBezTo>
                <a:cubicBezTo>
                  <a:pt x="2838157" y="114751"/>
                  <a:pt x="2741673" y="395899"/>
                  <a:pt x="2797076" y="538851"/>
                </a:cubicBezTo>
                <a:cubicBezTo>
                  <a:pt x="2531519" y="601559"/>
                  <a:pt x="2327409" y="476441"/>
                  <a:pt x="2209690" y="538851"/>
                </a:cubicBezTo>
                <a:cubicBezTo>
                  <a:pt x="2091971" y="601261"/>
                  <a:pt x="1773800" y="522528"/>
                  <a:pt x="1650275" y="538851"/>
                </a:cubicBezTo>
                <a:cubicBezTo>
                  <a:pt x="1526751" y="555174"/>
                  <a:pt x="1273627" y="516246"/>
                  <a:pt x="1034918" y="538851"/>
                </a:cubicBezTo>
                <a:cubicBezTo>
                  <a:pt x="796209" y="561456"/>
                  <a:pt x="292400" y="521063"/>
                  <a:pt x="0" y="538851"/>
                </a:cubicBezTo>
                <a:cubicBezTo>
                  <a:pt x="-6986" y="373417"/>
                  <a:pt x="46932" y="187959"/>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Sample size</a:t>
            </a:r>
          </a:p>
        </p:txBody>
      </p:sp>
      <p:sp>
        <p:nvSpPr>
          <p:cNvPr id="2" name="Rectangle: Diagonal Corners Rounded 4">
            <a:extLst>
              <a:ext uri="{FF2B5EF4-FFF2-40B4-BE49-F238E27FC236}">
                <a16:creationId xmlns:a16="http://schemas.microsoft.com/office/drawing/2014/main" id="{5CEE53F5-A009-347E-4302-F4326AB08992}"/>
              </a:ext>
            </a:extLst>
          </p:cNvPr>
          <p:cNvSpPr/>
          <p:nvPr/>
        </p:nvSpPr>
        <p:spPr>
          <a:xfrm>
            <a:off x="1139283" y="1148353"/>
            <a:ext cx="9913434"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190500" algn="just">
              <a:spcAft>
                <a:spcPts val="800"/>
              </a:spcAft>
            </a:pPr>
            <a:r>
              <a:rPr lang="en-US" sz="2000"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The sample size for this study has been calculated to precisely estimate the prevalence of Dry Eye Disease. After reviewing the literature, we assumed the prevalence in our population about 64.2% and computed the sample size using the following formula: </a:t>
            </a:r>
            <a:endParaRPr lang="en-BD" sz="2000"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3" name="Rectangle: Diagonal Corners Rounded 5">
            <a:extLst>
              <a:ext uri="{FF2B5EF4-FFF2-40B4-BE49-F238E27FC236}">
                <a16:creationId xmlns:a16="http://schemas.microsoft.com/office/drawing/2014/main" id="{09DA9669-0B0C-FC3C-44BD-7CD8219E93A0}"/>
              </a:ext>
            </a:extLst>
          </p:cNvPr>
          <p:cNvSpPr/>
          <p:nvPr/>
        </p:nvSpPr>
        <p:spPr>
          <a:xfrm>
            <a:off x="1139283" y="2593814"/>
            <a:ext cx="4742453" cy="2613101"/>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endParaRPr lang="en-BD" dirty="0">
              <a:solidFill>
                <a:schemeClr val="tx1"/>
              </a:solidFill>
              <a:latin typeface="Times New Roman" panose="02020603050405020304" pitchFamily="18" charset="0"/>
              <a:cs typeface="Times New Roman" panose="02020603050405020304" pitchFamily="18" charset="0"/>
            </a:endParaRPr>
          </a:p>
        </p:txBody>
      </p:sp>
      <p:sp>
        <p:nvSpPr>
          <p:cNvPr id="4" name="Rectangle: Diagonal Corners Rounded 5">
            <a:extLst>
              <a:ext uri="{FF2B5EF4-FFF2-40B4-BE49-F238E27FC236}">
                <a16:creationId xmlns:a16="http://schemas.microsoft.com/office/drawing/2014/main" id="{36571B66-4C0D-ADD4-42BF-042D92428959}"/>
              </a:ext>
            </a:extLst>
          </p:cNvPr>
          <p:cNvSpPr/>
          <p:nvPr/>
        </p:nvSpPr>
        <p:spPr>
          <a:xfrm>
            <a:off x="6292618" y="2545489"/>
            <a:ext cx="4742453" cy="2613101"/>
          </a:xfrm>
          <a:prstGeom prst="round2Diag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lvl="0"/>
            <a:r>
              <a:rPr lang="en-BD" dirty="0">
                <a:solidFill>
                  <a:schemeClr val="bg1"/>
                </a:solidFill>
                <a:latin typeface="Times New Roman" panose="02020603050405020304" pitchFamily="18" charset="0"/>
                <a:cs typeface="Times New Roman" panose="02020603050405020304" pitchFamily="18" charset="0"/>
              </a:rPr>
              <a:t>Where, 	n= Expected sample size</a:t>
            </a:r>
          </a:p>
          <a:p>
            <a:pPr lvl="0"/>
            <a:r>
              <a:rPr lang="en-GB" dirty="0">
                <a:solidFill>
                  <a:schemeClr val="bg1"/>
                </a:solidFill>
                <a:latin typeface="Times New Roman" panose="02020603050405020304" pitchFamily="18" charset="0"/>
                <a:cs typeface="Times New Roman" panose="02020603050405020304" pitchFamily="18" charset="0"/>
              </a:rPr>
              <a:t>	z</a:t>
            </a:r>
            <a:r>
              <a:rPr lang="en-BD" dirty="0">
                <a:solidFill>
                  <a:schemeClr val="bg1"/>
                </a:solidFill>
                <a:latin typeface="Times New Roman" panose="02020603050405020304" pitchFamily="18" charset="0"/>
                <a:cs typeface="Times New Roman" panose="02020603050405020304" pitchFamily="18" charset="0"/>
              </a:rPr>
              <a:t>= Statistics corresponding level of 	confidence</a:t>
            </a:r>
          </a:p>
          <a:p>
            <a:pPr lvl="0"/>
            <a:r>
              <a:rPr lang="en-BD" dirty="0">
                <a:solidFill>
                  <a:schemeClr val="bg1"/>
                </a:solidFill>
                <a:latin typeface="Times New Roman" panose="02020603050405020304" pitchFamily="18" charset="0"/>
                <a:cs typeface="Times New Roman" panose="02020603050405020304" pitchFamily="18" charset="0"/>
              </a:rPr>
              <a:t>  	  = 1.96 (95% confidence interval 	for both sided)</a:t>
            </a:r>
          </a:p>
          <a:p>
            <a:pPr lvl="0"/>
            <a:r>
              <a:rPr lang="en-GB" dirty="0">
                <a:solidFill>
                  <a:schemeClr val="bg1"/>
                </a:solidFill>
                <a:latin typeface="Times New Roman" panose="02020603050405020304" pitchFamily="18" charset="0"/>
                <a:cs typeface="Times New Roman" panose="02020603050405020304" pitchFamily="18" charset="0"/>
              </a:rPr>
              <a:t>	p</a:t>
            </a:r>
            <a:r>
              <a:rPr lang="en-BD" dirty="0">
                <a:solidFill>
                  <a:schemeClr val="bg1"/>
                </a:solidFill>
                <a:latin typeface="Times New Roman" panose="02020603050405020304" pitchFamily="18" charset="0"/>
                <a:cs typeface="Times New Roman" panose="02020603050405020304" pitchFamily="18" charset="0"/>
              </a:rPr>
              <a:t>= Anticipated prevalence of DED</a:t>
            </a:r>
          </a:p>
          <a:p>
            <a:pPr lvl="0"/>
            <a:r>
              <a:rPr lang="en-BD" dirty="0">
                <a:solidFill>
                  <a:schemeClr val="bg1"/>
                </a:solidFill>
                <a:latin typeface="Times New Roman" panose="02020603050405020304" pitchFamily="18" charset="0"/>
                <a:cs typeface="Times New Roman" panose="02020603050405020304" pitchFamily="18" charset="0"/>
              </a:rPr>
              <a:t>	  = 64.2%</a:t>
            </a:r>
          </a:p>
          <a:p>
            <a:pPr lvl="0"/>
            <a:r>
              <a:rPr lang="en-GB" dirty="0">
                <a:solidFill>
                  <a:schemeClr val="bg1"/>
                </a:solidFill>
                <a:latin typeface="Times New Roman" panose="02020603050405020304" pitchFamily="18" charset="0"/>
                <a:cs typeface="Times New Roman" panose="02020603050405020304" pitchFamily="18" charset="0"/>
              </a:rPr>
              <a:t>	q</a:t>
            </a:r>
            <a:r>
              <a:rPr lang="en-BD" dirty="0">
                <a:solidFill>
                  <a:schemeClr val="bg1"/>
                </a:solidFill>
                <a:latin typeface="Times New Roman" panose="02020603050405020304" pitchFamily="18" charset="0"/>
                <a:cs typeface="Times New Roman" panose="02020603050405020304" pitchFamily="18" charset="0"/>
              </a:rPr>
              <a:t>= (1-p)= 1-0.642= 0.358</a:t>
            </a:r>
          </a:p>
          <a:p>
            <a:pPr lvl="0"/>
            <a:r>
              <a:rPr lang="en-GB" dirty="0">
                <a:solidFill>
                  <a:schemeClr val="bg1"/>
                </a:solidFill>
                <a:latin typeface="Times New Roman" panose="02020603050405020304" pitchFamily="18" charset="0"/>
                <a:cs typeface="Times New Roman" panose="02020603050405020304" pitchFamily="18" charset="0"/>
              </a:rPr>
              <a:t>	d</a:t>
            </a:r>
            <a:r>
              <a:rPr lang="en-BD" dirty="0">
                <a:solidFill>
                  <a:schemeClr val="bg1"/>
                </a:solidFill>
                <a:latin typeface="Times New Roman" panose="02020603050405020304" pitchFamily="18" charset="0"/>
                <a:cs typeface="Times New Roman" panose="02020603050405020304" pitchFamily="18" charset="0"/>
              </a:rPr>
              <a:t>= Precision= It would be 5%</a:t>
            </a:r>
          </a:p>
        </p:txBody>
      </p:sp>
      <p:sp>
        <p:nvSpPr>
          <p:cNvPr id="5" name="Rectangle: Diagonal Corners Rounded 4">
            <a:extLst>
              <a:ext uri="{FF2B5EF4-FFF2-40B4-BE49-F238E27FC236}">
                <a16:creationId xmlns:a16="http://schemas.microsoft.com/office/drawing/2014/main" id="{8F169314-CD5C-42EB-3BD7-62C8FF1692F5}"/>
              </a:ext>
            </a:extLst>
          </p:cNvPr>
          <p:cNvSpPr/>
          <p:nvPr/>
        </p:nvSpPr>
        <p:spPr>
          <a:xfrm>
            <a:off x="1121637" y="5473616"/>
            <a:ext cx="9913434" cy="71531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From using this formula the sample size is approximately 354.  </a:t>
            </a:r>
          </a:p>
        </p:txBody>
      </p:sp>
      <p:sp>
        <p:nvSpPr>
          <p:cNvPr id="8" name="Rectangle 3">
            <a:extLst>
              <a:ext uri="{FF2B5EF4-FFF2-40B4-BE49-F238E27FC236}">
                <a16:creationId xmlns:a16="http://schemas.microsoft.com/office/drawing/2014/main" id="{00B17F03-4D8A-D6A3-9EAF-4346056FC598}"/>
              </a:ext>
            </a:extLst>
          </p:cNvPr>
          <p:cNvSpPr>
            <a:spLocks noChangeArrowheads="1"/>
          </p:cNvSpPr>
          <p:nvPr/>
        </p:nvSpPr>
        <p:spPr bwMode="auto">
          <a:xfrm>
            <a:off x="0" y="10361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D"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rPr>
              <a:t>	</a:t>
            </a:r>
            <a:r>
              <a:rPr kumimoji="0" lang="en-US" altLang="en-BD" sz="800" b="0" i="0" u="none" strike="noStrike" cap="none" normalizeH="0" baseline="0">
                <a:ln>
                  <a:noFill/>
                </a:ln>
                <a:solidFill>
                  <a:schemeClr val="tx1"/>
                </a:solidFill>
                <a:effectLst/>
              </a:rPr>
              <a:t> </a:t>
            </a:r>
            <a:endParaRPr kumimoji="0" lang="en-US" altLang="en-BD" sz="1800" b="0" i="0" u="none" strike="noStrike" cap="none" normalizeH="0" baseline="0">
              <a:ln>
                <a:noFill/>
              </a:ln>
              <a:solidFill>
                <a:schemeClr val="tx1"/>
              </a:solidFill>
              <a:effectLst/>
              <a:latin typeface="Arial" panose="020B0604020202020204" pitchFamily="34" charset="0"/>
            </a:endParaRPr>
          </a:p>
        </p:txBody>
      </p:sp>
      <p:pic>
        <p:nvPicPr>
          <p:cNvPr id="9" name="Picture 13">
            <a:extLst>
              <a:ext uri="{FF2B5EF4-FFF2-40B4-BE49-F238E27FC236}">
                <a16:creationId xmlns:a16="http://schemas.microsoft.com/office/drawing/2014/main" id="{B8A389C0-4F76-C461-36AE-49C06075A900}"/>
              </a:ext>
            </a:extLst>
          </p:cNvPr>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9591" y="3059729"/>
            <a:ext cx="3144644" cy="146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4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510423"/>
          </a:xfrm>
          <a:custGeom>
            <a:avLst/>
            <a:gdLst>
              <a:gd name="connsiteX0" fmla="*/ 0 w 3557874"/>
              <a:gd name="connsiteY0" fmla="*/ 0 h 510423"/>
              <a:gd name="connsiteX1" fmla="*/ 486243 w 3557874"/>
              <a:gd name="connsiteY1" fmla="*/ 0 h 510423"/>
              <a:gd name="connsiteX2" fmla="*/ 972486 w 3557874"/>
              <a:gd name="connsiteY2" fmla="*/ 0 h 510423"/>
              <a:gd name="connsiteX3" fmla="*/ 1494307 w 3557874"/>
              <a:gd name="connsiteY3" fmla="*/ 0 h 510423"/>
              <a:gd name="connsiteX4" fmla="*/ 2158444 w 3557874"/>
              <a:gd name="connsiteY4" fmla="*/ 0 h 510423"/>
              <a:gd name="connsiteX5" fmla="*/ 2715844 w 3557874"/>
              <a:gd name="connsiteY5" fmla="*/ 0 h 510423"/>
              <a:gd name="connsiteX6" fmla="*/ 3557874 w 3557874"/>
              <a:gd name="connsiteY6" fmla="*/ 0 h 510423"/>
              <a:gd name="connsiteX7" fmla="*/ 3557874 w 3557874"/>
              <a:gd name="connsiteY7" fmla="*/ 510423 h 510423"/>
              <a:gd name="connsiteX8" fmla="*/ 2929316 w 3557874"/>
              <a:gd name="connsiteY8" fmla="*/ 510423 h 510423"/>
              <a:gd name="connsiteX9" fmla="*/ 2336337 w 3557874"/>
              <a:gd name="connsiteY9" fmla="*/ 510423 h 510423"/>
              <a:gd name="connsiteX10" fmla="*/ 1743358 w 3557874"/>
              <a:gd name="connsiteY10" fmla="*/ 510423 h 510423"/>
              <a:gd name="connsiteX11" fmla="*/ 1150379 w 3557874"/>
              <a:gd name="connsiteY11" fmla="*/ 510423 h 510423"/>
              <a:gd name="connsiteX12" fmla="*/ 0 w 3557874"/>
              <a:gd name="connsiteY12" fmla="*/ 510423 h 510423"/>
              <a:gd name="connsiteX13" fmla="*/ 0 w 3557874"/>
              <a:gd name="connsiteY13" fmla="*/ 0 h 51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57874" h="510423" fill="none" extrusionOk="0">
                <a:moveTo>
                  <a:pt x="0" y="0"/>
                </a:moveTo>
                <a:cubicBezTo>
                  <a:pt x="119112" y="-913"/>
                  <a:pt x="320537" y="648"/>
                  <a:pt x="486243" y="0"/>
                </a:cubicBezTo>
                <a:cubicBezTo>
                  <a:pt x="651949" y="-648"/>
                  <a:pt x="785249" y="26231"/>
                  <a:pt x="972486" y="0"/>
                </a:cubicBezTo>
                <a:cubicBezTo>
                  <a:pt x="1159723" y="-26231"/>
                  <a:pt x="1321401" y="61692"/>
                  <a:pt x="1494307" y="0"/>
                </a:cubicBezTo>
                <a:cubicBezTo>
                  <a:pt x="1667213" y="-61692"/>
                  <a:pt x="1997134" y="76271"/>
                  <a:pt x="2158444" y="0"/>
                </a:cubicBezTo>
                <a:cubicBezTo>
                  <a:pt x="2319754" y="-76271"/>
                  <a:pt x="2444979" y="27130"/>
                  <a:pt x="2715844" y="0"/>
                </a:cubicBezTo>
                <a:cubicBezTo>
                  <a:pt x="2986709" y="-27130"/>
                  <a:pt x="3204459" y="39465"/>
                  <a:pt x="3557874" y="0"/>
                </a:cubicBezTo>
                <a:cubicBezTo>
                  <a:pt x="3591166" y="135556"/>
                  <a:pt x="3547620" y="388529"/>
                  <a:pt x="3557874" y="510423"/>
                </a:cubicBezTo>
                <a:cubicBezTo>
                  <a:pt x="3324497" y="521388"/>
                  <a:pt x="3189129" y="507823"/>
                  <a:pt x="2929316" y="510423"/>
                </a:cubicBezTo>
                <a:cubicBezTo>
                  <a:pt x="2669503" y="513023"/>
                  <a:pt x="2595104" y="478797"/>
                  <a:pt x="2336337" y="510423"/>
                </a:cubicBezTo>
                <a:cubicBezTo>
                  <a:pt x="2077570" y="542049"/>
                  <a:pt x="1877123" y="464095"/>
                  <a:pt x="1743358" y="510423"/>
                </a:cubicBezTo>
                <a:cubicBezTo>
                  <a:pt x="1609593" y="556751"/>
                  <a:pt x="1436473" y="492314"/>
                  <a:pt x="1150379" y="510423"/>
                </a:cubicBezTo>
                <a:cubicBezTo>
                  <a:pt x="864285" y="528532"/>
                  <a:pt x="417783" y="485989"/>
                  <a:pt x="0" y="510423"/>
                </a:cubicBezTo>
                <a:cubicBezTo>
                  <a:pt x="-17155" y="267429"/>
                  <a:pt x="28501" y="179786"/>
                  <a:pt x="0" y="0"/>
                </a:cubicBezTo>
                <a:close/>
              </a:path>
              <a:path w="3557874" h="510423"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612251" y="136133"/>
                  <a:pt x="3518264" y="281322"/>
                  <a:pt x="3557874" y="510423"/>
                </a:cubicBezTo>
                <a:cubicBezTo>
                  <a:pt x="3315932" y="576462"/>
                  <a:pt x="3273923" y="473764"/>
                  <a:pt x="3000474" y="510423"/>
                </a:cubicBezTo>
                <a:cubicBezTo>
                  <a:pt x="2727025" y="547082"/>
                  <a:pt x="2477078" y="445828"/>
                  <a:pt x="2336337" y="510423"/>
                </a:cubicBezTo>
                <a:cubicBezTo>
                  <a:pt x="2195596" y="575018"/>
                  <a:pt x="1968357" y="438335"/>
                  <a:pt x="1672201" y="510423"/>
                </a:cubicBezTo>
                <a:cubicBezTo>
                  <a:pt x="1376045" y="582511"/>
                  <a:pt x="1231827" y="450571"/>
                  <a:pt x="1008064" y="510423"/>
                </a:cubicBezTo>
                <a:cubicBezTo>
                  <a:pt x="784301" y="570275"/>
                  <a:pt x="654112" y="509363"/>
                  <a:pt x="521822" y="510423"/>
                </a:cubicBezTo>
                <a:cubicBezTo>
                  <a:pt x="389532" y="511483"/>
                  <a:pt x="151565" y="465410"/>
                  <a:pt x="0" y="510423"/>
                </a:cubicBezTo>
                <a:cubicBezTo>
                  <a:pt x="-32359" y="308662"/>
                  <a:pt x="18451" y="113718"/>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Sampling method</a:t>
            </a:r>
          </a:p>
        </p:txBody>
      </p:sp>
      <p:sp>
        <p:nvSpPr>
          <p:cNvPr id="2" name="Rectangle: Diagonal Corners Rounded 4">
            <a:extLst>
              <a:ext uri="{FF2B5EF4-FFF2-40B4-BE49-F238E27FC236}">
                <a16:creationId xmlns:a16="http://schemas.microsoft.com/office/drawing/2014/main" id="{749EC1B5-D631-5D58-8C7D-DD7080DEB74B}"/>
              </a:ext>
            </a:extLst>
          </p:cNvPr>
          <p:cNvSpPr/>
          <p:nvPr/>
        </p:nvSpPr>
        <p:spPr>
          <a:xfrm>
            <a:off x="2215166" y="772827"/>
            <a:ext cx="7761665" cy="510423"/>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A nonrandom quota sampling method will be applied for this syudy  </a:t>
            </a:r>
          </a:p>
        </p:txBody>
      </p:sp>
      <p:sp>
        <p:nvSpPr>
          <p:cNvPr id="3" name="Rounded Rectangle 2">
            <a:extLst>
              <a:ext uri="{FF2B5EF4-FFF2-40B4-BE49-F238E27FC236}">
                <a16:creationId xmlns:a16="http://schemas.microsoft.com/office/drawing/2014/main" id="{0A6909D3-7AF1-4D73-6679-AECF8A6B9AB5}"/>
              </a:ext>
            </a:extLst>
          </p:cNvPr>
          <p:cNvSpPr/>
          <p:nvPr/>
        </p:nvSpPr>
        <p:spPr>
          <a:xfrm>
            <a:off x="4556974" y="1716495"/>
            <a:ext cx="3078050" cy="510423"/>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dirty="0">
                <a:latin typeface="Times New Roman" panose="02020603050405020304" pitchFamily="18" charset="0"/>
                <a:cs typeface="Times New Roman" panose="02020603050405020304" pitchFamily="18" charset="0"/>
              </a:rPr>
              <a:t>Sample from NSU (n=354)</a:t>
            </a:r>
          </a:p>
        </p:txBody>
      </p:sp>
      <p:sp>
        <p:nvSpPr>
          <p:cNvPr id="4" name="Rounded Rectangle 3">
            <a:extLst>
              <a:ext uri="{FF2B5EF4-FFF2-40B4-BE49-F238E27FC236}">
                <a16:creationId xmlns:a16="http://schemas.microsoft.com/office/drawing/2014/main" id="{4F9731FB-D151-0583-2452-06E27CC96E02}"/>
              </a:ext>
            </a:extLst>
          </p:cNvPr>
          <p:cNvSpPr/>
          <p:nvPr/>
        </p:nvSpPr>
        <p:spPr>
          <a:xfrm>
            <a:off x="2215166" y="2839394"/>
            <a:ext cx="2726854" cy="510423"/>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dirty="0">
                <a:latin typeface="Times New Roman" panose="02020603050405020304" pitchFamily="18" charset="0"/>
                <a:cs typeface="Times New Roman" panose="02020603050405020304" pitchFamily="18" charset="0"/>
              </a:rPr>
              <a:t>Faculty members (n=180)</a:t>
            </a:r>
          </a:p>
        </p:txBody>
      </p:sp>
      <p:sp>
        <p:nvSpPr>
          <p:cNvPr id="5" name="Rounded Rectangle 4">
            <a:extLst>
              <a:ext uri="{FF2B5EF4-FFF2-40B4-BE49-F238E27FC236}">
                <a16:creationId xmlns:a16="http://schemas.microsoft.com/office/drawing/2014/main" id="{98723812-CF75-DD98-FDF9-AEF351C6C8B9}"/>
              </a:ext>
            </a:extLst>
          </p:cNvPr>
          <p:cNvSpPr/>
          <p:nvPr/>
        </p:nvSpPr>
        <p:spPr>
          <a:xfrm>
            <a:off x="7347398" y="2839393"/>
            <a:ext cx="2629436" cy="510423"/>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dirty="0">
                <a:latin typeface="Times New Roman" panose="02020603050405020304" pitchFamily="18" charset="0"/>
                <a:cs typeface="Times New Roman" panose="02020603050405020304" pitchFamily="18" charset="0"/>
              </a:rPr>
              <a:t>University staff (n=174)</a:t>
            </a:r>
          </a:p>
        </p:txBody>
      </p:sp>
      <p:sp>
        <p:nvSpPr>
          <p:cNvPr id="6" name="Rounded Rectangle 5">
            <a:extLst>
              <a:ext uri="{FF2B5EF4-FFF2-40B4-BE49-F238E27FC236}">
                <a16:creationId xmlns:a16="http://schemas.microsoft.com/office/drawing/2014/main" id="{0EF3F326-FDA5-75C4-FEB3-56EF52D89842}"/>
              </a:ext>
            </a:extLst>
          </p:cNvPr>
          <p:cNvSpPr/>
          <p:nvPr/>
        </p:nvSpPr>
        <p:spPr>
          <a:xfrm>
            <a:off x="4144603" y="3707081"/>
            <a:ext cx="1594834" cy="510423"/>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SBE (n=45)</a:t>
            </a:r>
          </a:p>
        </p:txBody>
      </p:sp>
      <p:sp>
        <p:nvSpPr>
          <p:cNvPr id="11" name="Rounded Rectangle 10">
            <a:extLst>
              <a:ext uri="{FF2B5EF4-FFF2-40B4-BE49-F238E27FC236}">
                <a16:creationId xmlns:a16="http://schemas.microsoft.com/office/drawing/2014/main" id="{6F68C0D7-8AEC-6771-318B-3CE2BC773849}"/>
              </a:ext>
            </a:extLst>
          </p:cNvPr>
          <p:cNvSpPr/>
          <p:nvPr/>
        </p:nvSpPr>
        <p:spPr>
          <a:xfrm>
            <a:off x="4144603" y="4395538"/>
            <a:ext cx="1594834" cy="510423"/>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SEPS (n=45)</a:t>
            </a:r>
          </a:p>
        </p:txBody>
      </p:sp>
      <p:sp>
        <p:nvSpPr>
          <p:cNvPr id="12" name="Rounded Rectangle 11">
            <a:extLst>
              <a:ext uri="{FF2B5EF4-FFF2-40B4-BE49-F238E27FC236}">
                <a16:creationId xmlns:a16="http://schemas.microsoft.com/office/drawing/2014/main" id="{1C91F4BF-FCB4-05D8-45E6-36EE7FF58A34}"/>
              </a:ext>
            </a:extLst>
          </p:cNvPr>
          <p:cNvSpPr/>
          <p:nvPr/>
        </p:nvSpPr>
        <p:spPr>
          <a:xfrm>
            <a:off x="4144603" y="5083995"/>
            <a:ext cx="1594834" cy="510423"/>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SHSS (n=45)</a:t>
            </a:r>
          </a:p>
        </p:txBody>
      </p:sp>
      <p:sp>
        <p:nvSpPr>
          <p:cNvPr id="13" name="Rounded Rectangle 12">
            <a:extLst>
              <a:ext uri="{FF2B5EF4-FFF2-40B4-BE49-F238E27FC236}">
                <a16:creationId xmlns:a16="http://schemas.microsoft.com/office/drawing/2014/main" id="{29A2EC2F-844A-1E28-C6A3-6D868276578E}"/>
              </a:ext>
            </a:extLst>
          </p:cNvPr>
          <p:cNvSpPr/>
          <p:nvPr/>
        </p:nvSpPr>
        <p:spPr>
          <a:xfrm>
            <a:off x="4144603" y="5772452"/>
            <a:ext cx="1594834" cy="510423"/>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SHLS (n=45)</a:t>
            </a:r>
          </a:p>
        </p:txBody>
      </p:sp>
      <p:sp>
        <p:nvSpPr>
          <p:cNvPr id="14" name="Rounded Rectangle 13">
            <a:extLst>
              <a:ext uri="{FF2B5EF4-FFF2-40B4-BE49-F238E27FC236}">
                <a16:creationId xmlns:a16="http://schemas.microsoft.com/office/drawing/2014/main" id="{AD2599B0-C32A-69A7-5B24-AB02E7B98D2E}"/>
              </a:ext>
            </a:extLst>
          </p:cNvPr>
          <p:cNvSpPr/>
          <p:nvPr/>
        </p:nvSpPr>
        <p:spPr>
          <a:xfrm>
            <a:off x="7379057" y="3707081"/>
            <a:ext cx="2597774" cy="1463248"/>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b="1" dirty="0">
                <a:latin typeface="Times New Roman" panose="02020603050405020304" pitchFamily="18" charset="0"/>
                <a:cs typeface="Times New Roman" panose="02020603050405020304" pitchFamily="18" charset="0"/>
              </a:rPr>
              <a:t>Overall admin body of North South University (NSU)</a:t>
            </a:r>
          </a:p>
        </p:txBody>
      </p:sp>
      <p:cxnSp>
        <p:nvCxnSpPr>
          <p:cNvPr id="16" name="Straight Arrow Connector 15">
            <a:extLst>
              <a:ext uri="{FF2B5EF4-FFF2-40B4-BE49-F238E27FC236}">
                <a16:creationId xmlns:a16="http://schemas.microsoft.com/office/drawing/2014/main" id="{3BDF4855-CA88-1205-3D5D-DF11E1867FDA}"/>
              </a:ext>
            </a:extLst>
          </p:cNvPr>
          <p:cNvCxnSpPr>
            <a:cxnSpLocks/>
            <a:stCxn id="3" idx="2"/>
            <a:endCxn id="4" idx="0"/>
          </p:cNvCxnSpPr>
          <p:nvPr/>
        </p:nvCxnSpPr>
        <p:spPr>
          <a:xfrm flipH="1">
            <a:off x="3578593" y="2226918"/>
            <a:ext cx="2517406" cy="612476"/>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A348484D-B58A-95DD-8113-4C19CE6808B8}"/>
              </a:ext>
            </a:extLst>
          </p:cNvPr>
          <p:cNvCxnSpPr>
            <a:stCxn id="3" idx="2"/>
            <a:endCxn id="5" idx="0"/>
          </p:cNvCxnSpPr>
          <p:nvPr/>
        </p:nvCxnSpPr>
        <p:spPr>
          <a:xfrm>
            <a:off x="6095999" y="2226918"/>
            <a:ext cx="2566117" cy="612475"/>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965A7F76-DDB8-E965-36DF-9BEBBDBDDB95}"/>
              </a:ext>
            </a:extLst>
          </p:cNvPr>
          <p:cNvCxnSpPr>
            <a:cxnSpLocks/>
            <a:stCxn id="4" idx="2"/>
          </p:cNvCxnSpPr>
          <p:nvPr/>
        </p:nvCxnSpPr>
        <p:spPr>
          <a:xfrm>
            <a:off x="3578593" y="3349817"/>
            <a:ext cx="0" cy="2729011"/>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4EAF4126-4D48-D957-6B50-89AC359891EE}"/>
              </a:ext>
            </a:extLst>
          </p:cNvPr>
          <p:cNvCxnSpPr>
            <a:endCxn id="6" idx="1"/>
          </p:cNvCxnSpPr>
          <p:nvPr/>
        </p:nvCxnSpPr>
        <p:spPr>
          <a:xfrm>
            <a:off x="3578593" y="3953814"/>
            <a:ext cx="566010" cy="8479"/>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85E16321-88F9-3080-4095-FE820058FB77}"/>
              </a:ext>
            </a:extLst>
          </p:cNvPr>
          <p:cNvCxnSpPr/>
          <p:nvPr/>
        </p:nvCxnSpPr>
        <p:spPr>
          <a:xfrm>
            <a:off x="3578593" y="4650749"/>
            <a:ext cx="566010" cy="8479"/>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EDFE9A2B-BF82-8A32-8231-49364CBB82E1}"/>
              </a:ext>
            </a:extLst>
          </p:cNvPr>
          <p:cNvCxnSpPr/>
          <p:nvPr/>
        </p:nvCxnSpPr>
        <p:spPr>
          <a:xfrm>
            <a:off x="3578593" y="5343444"/>
            <a:ext cx="566010" cy="8479"/>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EB3BCF3A-FC73-86FC-AF14-248BE6DDE38F}"/>
              </a:ext>
            </a:extLst>
          </p:cNvPr>
          <p:cNvCxnSpPr/>
          <p:nvPr/>
        </p:nvCxnSpPr>
        <p:spPr>
          <a:xfrm>
            <a:off x="3578593" y="6079178"/>
            <a:ext cx="566010" cy="8479"/>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114C3DFF-579F-6EEE-B82A-D330B598C851}"/>
              </a:ext>
            </a:extLst>
          </p:cNvPr>
          <p:cNvCxnSpPr>
            <a:stCxn id="5" idx="2"/>
          </p:cNvCxnSpPr>
          <p:nvPr/>
        </p:nvCxnSpPr>
        <p:spPr>
          <a:xfrm>
            <a:off x="8662116" y="3349816"/>
            <a:ext cx="0" cy="357265"/>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49945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69567" y="326703"/>
            <a:ext cx="4220349" cy="561939"/>
          </a:xfrm>
          <a:custGeom>
            <a:avLst/>
            <a:gdLst>
              <a:gd name="connsiteX0" fmla="*/ 0 w 4220349"/>
              <a:gd name="connsiteY0" fmla="*/ 0 h 561939"/>
              <a:gd name="connsiteX1" fmla="*/ 569747 w 4220349"/>
              <a:gd name="connsiteY1" fmla="*/ 0 h 561939"/>
              <a:gd name="connsiteX2" fmla="*/ 1097291 w 4220349"/>
              <a:gd name="connsiteY2" fmla="*/ 0 h 561939"/>
              <a:gd name="connsiteX3" fmla="*/ 1498224 w 4220349"/>
              <a:gd name="connsiteY3" fmla="*/ 0 h 561939"/>
              <a:gd name="connsiteX4" fmla="*/ 2025768 w 4220349"/>
              <a:gd name="connsiteY4" fmla="*/ 0 h 561939"/>
              <a:gd name="connsiteX5" fmla="*/ 2553311 w 4220349"/>
              <a:gd name="connsiteY5" fmla="*/ 0 h 561939"/>
              <a:gd name="connsiteX6" fmla="*/ 3038651 w 4220349"/>
              <a:gd name="connsiteY6" fmla="*/ 0 h 561939"/>
              <a:gd name="connsiteX7" fmla="*/ 3481788 w 4220349"/>
              <a:gd name="connsiteY7" fmla="*/ 0 h 561939"/>
              <a:gd name="connsiteX8" fmla="*/ 4220349 w 4220349"/>
              <a:gd name="connsiteY8" fmla="*/ 0 h 561939"/>
              <a:gd name="connsiteX9" fmla="*/ 4220349 w 4220349"/>
              <a:gd name="connsiteY9" fmla="*/ 561939 h 561939"/>
              <a:gd name="connsiteX10" fmla="*/ 3650602 w 4220349"/>
              <a:gd name="connsiteY10" fmla="*/ 561939 h 561939"/>
              <a:gd name="connsiteX11" fmla="*/ 3249669 w 4220349"/>
              <a:gd name="connsiteY11" fmla="*/ 561939 h 561939"/>
              <a:gd name="connsiteX12" fmla="*/ 2637718 w 4220349"/>
              <a:gd name="connsiteY12" fmla="*/ 561939 h 561939"/>
              <a:gd name="connsiteX13" fmla="*/ 2025768 w 4220349"/>
              <a:gd name="connsiteY13" fmla="*/ 561939 h 561939"/>
              <a:gd name="connsiteX14" fmla="*/ 1582631 w 4220349"/>
              <a:gd name="connsiteY14" fmla="*/ 561939 h 561939"/>
              <a:gd name="connsiteX15" fmla="*/ 1097291 w 4220349"/>
              <a:gd name="connsiteY15" fmla="*/ 561939 h 561939"/>
              <a:gd name="connsiteX16" fmla="*/ 696358 w 4220349"/>
              <a:gd name="connsiteY16" fmla="*/ 561939 h 561939"/>
              <a:gd name="connsiteX17" fmla="*/ 0 w 4220349"/>
              <a:gd name="connsiteY17" fmla="*/ 561939 h 561939"/>
              <a:gd name="connsiteX18" fmla="*/ 0 w 4220349"/>
              <a:gd name="connsiteY18" fmla="*/ 0 h 56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20349" h="561939" fill="none" extrusionOk="0">
                <a:moveTo>
                  <a:pt x="0" y="0"/>
                </a:moveTo>
                <a:cubicBezTo>
                  <a:pt x="181038" y="-27194"/>
                  <a:pt x="452579" y="21508"/>
                  <a:pt x="569747" y="0"/>
                </a:cubicBezTo>
                <a:cubicBezTo>
                  <a:pt x="686915" y="-21508"/>
                  <a:pt x="867248" y="22074"/>
                  <a:pt x="1097291" y="0"/>
                </a:cubicBezTo>
                <a:cubicBezTo>
                  <a:pt x="1327334" y="-22074"/>
                  <a:pt x="1356402" y="40473"/>
                  <a:pt x="1498224" y="0"/>
                </a:cubicBezTo>
                <a:cubicBezTo>
                  <a:pt x="1640046" y="-40473"/>
                  <a:pt x="1783801" y="18585"/>
                  <a:pt x="2025768" y="0"/>
                </a:cubicBezTo>
                <a:cubicBezTo>
                  <a:pt x="2267735" y="-18585"/>
                  <a:pt x="2405760" y="26806"/>
                  <a:pt x="2553311" y="0"/>
                </a:cubicBezTo>
                <a:cubicBezTo>
                  <a:pt x="2700862" y="-26806"/>
                  <a:pt x="2874629" y="5136"/>
                  <a:pt x="3038651" y="0"/>
                </a:cubicBezTo>
                <a:cubicBezTo>
                  <a:pt x="3202673" y="-5136"/>
                  <a:pt x="3303033" y="39251"/>
                  <a:pt x="3481788" y="0"/>
                </a:cubicBezTo>
                <a:cubicBezTo>
                  <a:pt x="3660543" y="-39251"/>
                  <a:pt x="3864238" y="81652"/>
                  <a:pt x="4220349" y="0"/>
                </a:cubicBezTo>
                <a:cubicBezTo>
                  <a:pt x="4272099" y="119594"/>
                  <a:pt x="4153913" y="336296"/>
                  <a:pt x="4220349" y="561939"/>
                </a:cubicBezTo>
                <a:cubicBezTo>
                  <a:pt x="4029554" y="608268"/>
                  <a:pt x="3879647" y="539346"/>
                  <a:pt x="3650602" y="561939"/>
                </a:cubicBezTo>
                <a:cubicBezTo>
                  <a:pt x="3421557" y="584532"/>
                  <a:pt x="3419680" y="546070"/>
                  <a:pt x="3249669" y="561939"/>
                </a:cubicBezTo>
                <a:cubicBezTo>
                  <a:pt x="3079658" y="577808"/>
                  <a:pt x="2851063" y="560637"/>
                  <a:pt x="2637718" y="561939"/>
                </a:cubicBezTo>
                <a:cubicBezTo>
                  <a:pt x="2424373" y="563241"/>
                  <a:pt x="2200823" y="549685"/>
                  <a:pt x="2025768" y="561939"/>
                </a:cubicBezTo>
                <a:cubicBezTo>
                  <a:pt x="1850713" y="574193"/>
                  <a:pt x="1762187" y="519981"/>
                  <a:pt x="1582631" y="561939"/>
                </a:cubicBezTo>
                <a:cubicBezTo>
                  <a:pt x="1403075" y="603897"/>
                  <a:pt x="1338073" y="539530"/>
                  <a:pt x="1097291" y="561939"/>
                </a:cubicBezTo>
                <a:cubicBezTo>
                  <a:pt x="856509" y="584348"/>
                  <a:pt x="840133" y="556547"/>
                  <a:pt x="696358" y="561939"/>
                </a:cubicBezTo>
                <a:cubicBezTo>
                  <a:pt x="552583" y="567331"/>
                  <a:pt x="314207" y="486845"/>
                  <a:pt x="0" y="561939"/>
                </a:cubicBezTo>
                <a:cubicBezTo>
                  <a:pt x="-58359" y="383154"/>
                  <a:pt x="15872" y="270212"/>
                  <a:pt x="0" y="0"/>
                </a:cubicBezTo>
                <a:close/>
              </a:path>
              <a:path w="4220349" h="561939" stroke="0" extrusionOk="0">
                <a:moveTo>
                  <a:pt x="0" y="0"/>
                </a:moveTo>
                <a:cubicBezTo>
                  <a:pt x="173377" y="-14732"/>
                  <a:pt x="291482" y="3872"/>
                  <a:pt x="485340" y="0"/>
                </a:cubicBezTo>
                <a:cubicBezTo>
                  <a:pt x="679198" y="-3872"/>
                  <a:pt x="715669" y="20257"/>
                  <a:pt x="928477" y="0"/>
                </a:cubicBezTo>
                <a:cubicBezTo>
                  <a:pt x="1141285" y="-20257"/>
                  <a:pt x="1195117" y="45287"/>
                  <a:pt x="1413817" y="0"/>
                </a:cubicBezTo>
                <a:cubicBezTo>
                  <a:pt x="1632517" y="-45287"/>
                  <a:pt x="1722089" y="54834"/>
                  <a:pt x="1941361" y="0"/>
                </a:cubicBezTo>
                <a:cubicBezTo>
                  <a:pt x="2160633" y="-54834"/>
                  <a:pt x="2418836" y="4546"/>
                  <a:pt x="2553311" y="0"/>
                </a:cubicBezTo>
                <a:cubicBezTo>
                  <a:pt x="2687786" y="-4546"/>
                  <a:pt x="2856923" y="28023"/>
                  <a:pt x="2996448" y="0"/>
                </a:cubicBezTo>
                <a:cubicBezTo>
                  <a:pt x="3135973" y="-28023"/>
                  <a:pt x="3337391" y="52855"/>
                  <a:pt x="3439584" y="0"/>
                </a:cubicBezTo>
                <a:cubicBezTo>
                  <a:pt x="3541777" y="-52855"/>
                  <a:pt x="4026462" y="8125"/>
                  <a:pt x="4220349" y="0"/>
                </a:cubicBezTo>
                <a:cubicBezTo>
                  <a:pt x="4239256" y="154330"/>
                  <a:pt x="4204902" y="284660"/>
                  <a:pt x="4220349" y="561939"/>
                </a:cubicBezTo>
                <a:cubicBezTo>
                  <a:pt x="4120294" y="580536"/>
                  <a:pt x="3959198" y="515200"/>
                  <a:pt x="3819416" y="561939"/>
                </a:cubicBezTo>
                <a:cubicBezTo>
                  <a:pt x="3679634" y="608678"/>
                  <a:pt x="3377532" y="541706"/>
                  <a:pt x="3207465" y="561939"/>
                </a:cubicBezTo>
                <a:cubicBezTo>
                  <a:pt x="3037398" y="582172"/>
                  <a:pt x="2964844" y="553201"/>
                  <a:pt x="2806532" y="561939"/>
                </a:cubicBezTo>
                <a:cubicBezTo>
                  <a:pt x="2648220" y="570677"/>
                  <a:pt x="2517239" y="500156"/>
                  <a:pt x="2236785" y="561939"/>
                </a:cubicBezTo>
                <a:cubicBezTo>
                  <a:pt x="1956331" y="623722"/>
                  <a:pt x="1911344" y="555720"/>
                  <a:pt x="1624834" y="561939"/>
                </a:cubicBezTo>
                <a:cubicBezTo>
                  <a:pt x="1338324" y="568158"/>
                  <a:pt x="1291217" y="547794"/>
                  <a:pt x="1055087" y="561939"/>
                </a:cubicBezTo>
                <a:cubicBezTo>
                  <a:pt x="818957" y="576084"/>
                  <a:pt x="741673" y="528237"/>
                  <a:pt x="654154" y="561939"/>
                </a:cubicBezTo>
                <a:cubicBezTo>
                  <a:pt x="566635" y="595641"/>
                  <a:pt x="224365" y="561400"/>
                  <a:pt x="0" y="561939"/>
                </a:cubicBezTo>
                <a:cubicBezTo>
                  <a:pt x="-1392" y="282605"/>
                  <a:pt x="41225" y="265495"/>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Recruitment criteria</a:t>
            </a:r>
          </a:p>
        </p:txBody>
      </p:sp>
      <p:sp>
        <p:nvSpPr>
          <p:cNvPr id="2" name="Rectangle: Diagonal Corners Rounded 4">
            <a:extLst>
              <a:ext uri="{FF2B5EF4-FFF2-40B4-BE49-F238E27FC236}">
                <a16:creationId xmlns:a16="http://schemas.microsoft.com/office/drawing/2014/main" id="{AC8AC442-48AD-4447-DFA4-B2174344A075}"/>
              </a:ext>
            </a:extLst>
          </p:cNvPr>
          <p:cNvSpPr/>
          <p:nvPr/>
        </p:nvSpPr>
        <p:spPr>
          <a:xfrm>
            <a:off x="1908587" y="1975864"/>
            <a:ext cx="2547504"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Inclusion Criteria</a:t>
            </a:r>
          </a:p>
        </p:txBody>
      </p:sp>
      <p:sp>
        <p:nvSpPr>
          <p:cNvPr id="3" name="Rectangle: Diagonal Corners Rounded 5">
            <a:extLst>
              <a:ext uri="{FF2B5EF4-FFF2-40B4-BE49-F238E27FC236}">
                <a16:creationId xmlns:a16="http://schemas.microsoft.com/office/drawing/2014/main" id="{6B3DF8D5-5CB9-353C-10EC-57EFB53A8809}"/>
              </a:ext>
            </a:extLst>
          </p:cNvPr>
          <p:cNvSpPr/>
          <p:nvPr/>
        </p:nvSpPr>
        <p:spPr>
          <a:xfrm>
            <a:off x="4456091" y="1883534"/>
            <a:ext cx="5827323" cy="1315097"/>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University faculty members and staff of North South University, Dhaka, Bangladesh</a:t>
            </a:r>
            <a:r>
              <a:rPr lang="en-BD" sz="2400" dirty="0">
                <a:solidFill>
                  <a:schemeClr val="tx1"/>
                </a:solidFill>
                <a:effectLst/>
                <a:latin typeface="Times New Roman" panose="02020603050405020304" pitchFamily="18" charset="0"/>
                <a:cs typeface="Times New Roman" panose="02020603050405020304" pitchFamily="18" charset="0"/>
              </a:rPr>
              <a:t> </a:t>
            </a:r>
            <a:endParaRPr lang="en-BD" sz="2400" dirty="0">
              <a:solidFill>
                <a:schemeClr val="tx1"/>
              </a:solidFill>
              <a:latin typeface="Times New Roman" panose="02020603050405020304" pitchFamily="18" charset="0"/>
              <a:cs typeface="Times New Roman" panose="02020603050405020304" pitchFamily="18" charset="0"/>
            </a:endParaRPr>
          </a:p>
        </p:txBody>
      </p:sp>
      <p:sp>
        <p:nvSpPr>
          <p:cNvPr id="4" name="Rectangle: Diagonal Corners Rounded 4">
            <a:extLst>
              <a:ext uri="{FF2B5EF4-FFF2-40B4-BE49-F238E27FC236}">
                <a16:creationId xmlns:a16="http://schemas.microsoft.com/office/drawing/2014/main" id="{490C9714-4CBB-0EF7-1700-C5E16CAB8351}"/>
              </a:ext>
            </a:extLst>
          </p:cNvPr>
          <p:cNvSpPr/>
          <p:nvPr/>
        </p:nvSpPr>
        <p:spPr>
          <a:xfrm>
            <a:off x="1908587" y="4069426"/>
            <a:ext cx="2547504"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Exclusion Criteria</a:t>
            </a:r>
          </a:p>
        </p:txBody>
      </p:sp>
      <p:sp>
        <p:nvSpPr>
          <p:cNvPr id="5" name="Rectangle: Diagonal Corners Rounded 5">
            <a:extLst>
              <a:ext uri="{FF2B5EF4-FFF2-40B4-BE49-F238E27FC236}">
                <a16:creationId xmlns:a16="http://schemas.microsoft.com/office/drawing/2014/main" id="{18109542-B657-62AD-0125-8FED887678E6}"/>
              </a:ext>
            </a:extLst>
          </p:cNvPr>
          <p:cNvSpPr/>
          <p:nvPr/>
        </p:nvSpPr>
        <p:spPr>
          <a:xfrm>
            <a:off x="4456090" y="3757130"/>
            <a:ext cx="5827323" cy="1755028"/>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Any </a:t>
            </a:r>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history of gross lid abnormalities, life-threatening</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systemic disease, extra and intraocular surgery within the last 6</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months</a:t>
            </a:r>
            <a:r>
              <a:rPr lang="en-BD" sz="2400" dirty="0">
                <a:effectLst/>
                <a:latin typeface="Times New Roman" panose="02020603050405020304" pitchFamily="18" charset="0"/>
                <a:cs typeface="Times New Roman" panose="02020603050405020304" pitchFamily="18" charset="0"/>
              </a:rPr>
              <a:t> </a:t>
            </a:r>
            <a:endParaRPr lang="en-BD"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89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421081" y="326704"/>
            <a:ext cx="4645352" cy="659001"/>
          </a:xfrm>
          <a:custGeom>
            <a:avLst/>
            <a:gdLst>
              <a:gd name="connsiteX0" fmla="*/ 0 w 4645352"/>
              <a:gd name="connsiteY0" fmla="*/ 0 h 659001"/>
              <a:gd name="connsiteX1" fmla="*/ 441308 w 4645352"/>
              <a:gd name="connsiteY1" fmla="*/ 0 h 659001"/>
              <a:gd name="connsiteX2" fmla="*/ 1021977 w 4645352"/>
              <a:gd name="connsiteY2" fmla="*/ 0 h 659001"/>
              <a:gd name="connsiteX3" fmla="*/ 1602646 w 4645352"/>
              <a:gd name="connsiteY3" fmla="*/ 0 h 659001"/>
              <a:gd name="connsiteX4" fmla="*/ 2136862 w 4645352"/>
              <a:gd name="connsiteY4" fmla="*/ 0 h 659001"/>
              <a:gd name="connsiteX5" fmla="*/ 2624624 w 4645352"/>
              <a:gd name="connsiteY5" fmla="*/ 0 h 659001"/>
              <a:gd name="connsiteX6" fmla="*/ 3298200 w 4645352"/>
              <a:gd name="connsiteY6" fmla="*/ 0 h 659001"/>
              <a:gd name="connsiteX7" fmla="*/ 3971776 w 4645352"/>
              <a:gd name="connsiteY7" fmla="*/ 0 h 659001"/>
              <a:gd name="connsiteX8" fmla="*/ 4645352 w 4645352"/>
              <a:gd name="connsiteY8" fmla="*/ 0 h 659001"/>
              <a:gd name="connsiteX9" fmla="*/ 4645352 w 4645352"/>
              <a:gd name="connsiteY9" fmla="*/ 322910 h 659001"/>
              <a:gd name="connsiteX10" fmla="*/ 4645352 w 4645352"/>
              <a:gd name="connsiteY10" fmla="*/ 659001 h 659001"/>
              <a:gd name="connsiteX11" fmla="*/ 4064683 w 4645352"/>
              <a:gd name="connsiteY11" fmla="*/ 659001 h 659001"/>
              <a:gd name="connsiteX12" fmla="*/ 3576921 w 4645352"/>
              <a:gd name="connsiteY12" fmla="*/ 659001 h 659001"/>
              <a:gd name="connsiteX13" fmla="*/ 3042706 w 4645352"/>
              <a:gd name="connsiteY13" fmla="*/ 659001 h 659001"/>
              <a:gd name="connsiteX14" fmla="*/ 2601397 w 4645352"/>
              <a:gd name="connsiteY14" fmla="*/ 659001 h 659001"/>
              <a:gd name="connsiteX15" fmla="*/ 1974275 w 4645352"/>
              <a:gd name="connsiteY15" fmla="*/ 659001 h 659001"/>
              <a:gd name="connsiteX16" fmla="*/ 1532966 w 4645352"/>
              <a:gd name="connsiteY16" fmla="*/ 659001 h 659001"/>
              <a:gd name="connsiteX17" fmla="*/ 905844 w 4645352"/>
              <a:gd name="connsiteY17" fmla="*/ 659001 h 659001"/>
              <a:gd name="connsiteX18" fmla="*/ 0 w 4645352"/>
              <a:gd name="connsiteY18" fmla="*/ 659001 h 659001"/>
              <a:gd name="connsiteX19" fmla="*/ 0 w 4645352"/>
              <a:gd name="connsiteY19" fmla="*/ 316320 h 659001"/>
              <a:gd name="connsiteX20" fmla="*/ 0 w 4645352"/>
              <a:gd name="connsiteY20"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45352" h="659001" fill="none" extrusionOk="0">
                <a:moveTo>
                  <a:pt x="0" y="0"/>
                </a:moveTo>
                <a:cubicBezTo>
                  <a:pt x="190215" y="-21828"/>
                  <a:pt x="313646" y="27177"/>
                  <a:pt x="441308" y="0"/>
                </a:cubicBezTo>
                <a:cubicBezTo>
                  <a:pt x="568970" y="-27177"/>
                  <a:pt x="750157" y="68104"/>
                  <a:pt x="1021977" y="0"/>
                </a:cubicBezTo>
                <a:cubicBezTo>
                  <a:pt x="1293797" y="-68104"/>
                  <a:pt x="1328043" y="22198"/>
                  <a:pt x="1602646" y="0"/>
                </a:cubicBezTo>
                <a:cubicBezTo>
                  <a:pt x="1877249" y="-22198"/>
                  <a:pt x="1967541" y="40768"/>
                  <a:pt x="2136862" y="0"/>
                </a:cubicBezTo>
                <a:cubicBezTo>
                  <a:pt x="2306183" y="-40768"/>
                  <a:pt x="2505761" y="13526"/>
                  <a:pt x="2624624" y="0"/>
                </a:cubicBezTo>
                <a:cubicBezTo>
                  <a:pt x="2743487" y="-13526"/>
                  <a:pt x="2972403" y="51404"/>
                  <a:pt x="3298200" y="0"/>
                </a:cubicBezTo>
                <a:cubicBezTo>
                  <a:pt x="3623997" y="-51404"/>
                  <a:pt x="3638130" y="36281"/>
                  <a:pt x="3971776" y="0"/>
                </a:cubicBezTo>
                <a:cubicBezTo>
                  <a:pt x="4305422" y="-36281"/>
                  <a:pt x="4489512" y="31648"/>
                  <a:pt x="4645352" y="0"/>
                </a:cubicBezTo>
                <a:cubicBezTo>
                  <a:pt x="4675977" y="123942"/>
                  <a:pt x="4643518" y="256359"/>
                  <a:pt x="4645352" y="322910"/>
                </a:cubicBezTo>
                <a:cubicBezTo>
                  <a:pt x="4647186" y="389461"/>
                  <a:pt x="4626102" y="580971"/>
                  <a:pt x="4645352" y="659001"/>
                </a:cubicBezTo>
                <a:cubicBezTo>
                  <a:pt x="4485143" y="680920"/>
                  <a:pt x="4191065" y="651077"/>
                  <a:pt x="4064683" y="659001"/>
                </a:cubicBezTo>
                <a:cubicBezTo>
                  <a:pt x="3938301" y="666925"/>
                  <a:pt x="3732767" y="657093"/>
                  <a:pt x="3576921" y="659001"/>
                </a:cubicBezTo>
                <a:cubicBezTo>
                  <a:pt x="3421075" y="660909"/>
                  <a:pt x="3164645" y="650668"/>
                  <a:pt x="3042706" y="659001"/>
                </a:cubicBezTo>
                <a:cubicBezTo>
                  <a:pt x="2920767" y="667334"/>
                  <a:pt x="2811278" y="622891"/>
                  <a:pt x="2601397" y="659001"/>
                </a:cubicBezTo>
                <a:cubicBezTo>
                  <a:pt x="2391516" y="695111"/>
                  <a:pt x="2265766" y="612037"/>
                  <a:pt x="1974275" y="659001"/>
                </a:cubicBezTo>
                <a:cubicBezTo>
                  <a:pt x="1682784" y="705965"/>
                  <a:pt x="1664618" y="637456"/>
                  <a:pt x="1532966" y="659001"/>
                </a:cubicBezTo>
                <a:cubicBezTo>
                  <a:pt x="1401314" y="680546"/>
                  <a:pt x="1217882" y="617398"/>
                  <a:pt x="905844" y="659001"/>
                </a:cubicBezTo>
                <a:cubicBezTo>
                  <a:pt x="593806" y="700604"/>
                  <a:pt x="243217" y="612146"/>
                  <a:pt x="0" y="659001"/>
                </a:cubicBezTo>
                <a:cubicBezTo>
                  <a:pt x="-15103" y="509725"/>
                  <a:pt x="7629" y="444677"/>
                  <a:pt x="0" y="316320"/>
                </a:cubicBezTo>
                <a:cubicBezTo>
                  <a:pt x="-7629" y="187963"/>
                  <a:pt x="10287" y="80225"/>
                  <a:pt x="0" y="0"/>
                </a:cubicBezTo>
                <a:close/>
              </a:path>
              <a:path w="4645352" h="659001" stroke="0" extrusionOk="0">
                <a:moveTo>
                  <a:pt x="0" y="0"/>
                </a:moveTo>
                <a:cubicBezTo>
                  <a:pt x="209280" y="-18873"/>
                  <a:pt x="330119" y="20696"/>
                  <a:pt x="534215" y="0"/>
                </a:cubicBezTo>
                <a:cubicBezTo>
                  <a:pt x="738312" y="-20696"/>
                  <a:pt x="885304" y="13072"/>
                  <a:pt x="1021977" y="0"/>
                </a:cubicBezTo>
                <a:cubicBezTo>
                  <a:pt x="1158650" y="-13072"/>
                  <a:pt x="1343108" y="10456"/>
                  <a:pt x="1556193" y="0"/>
                </a:cubicBezTo>
                <a:cubicBezTo>
                  <a:pt x="1769278" y="-10456"/>
                  <a:pt x="1991475" y="45962"/>
                  <a:pt x="2136862" y="0"/>
                </a:cubicBezTo>
                <a:cubicBezTo>
                  <a:pt x="2282249" y="-45962"/>
                  <a:pt x="2476664" y="53654"/>
                  <a:pt x="2810438" y="0"/>
                </a:cubicBezTo>
                <a:cubicBezTo>
                  <a:pt x="3144212" y="-53654"/>
                  <a:pt x="3177560" y="39268"/>
                  <a:pt x="3298200" y="0"/>
                </a:cubicBezTo>
                <a:cubicBezTo>
                  <a:pt x="3418840" y="-39268"/>
                  <a:pt x="3648266" y="53200"/>
                  <a:pt x="3785962" y="0"/>
                </a:cubicBezTo>
                <a:cubicBezTo>
                  <a:pt x="3923658" y="-53200"/>
                  <a:pt x="4441581" y="34428"/>
                  <a:pt x="4645352" y="0"/>
                </a:cubicBezTo>
                <a:cubicBezTo>
                  <a:pt x="4662108" y="88611"/>
                  <a:pt x="4608993" y="198972"/>
                  <a:pt x="4645352" y="309730"/>
                </a:cubicBezTo>
                <a:cubicBezTo>
                  <a:pt x="4681711" y="420488"/>
                  <a:pt x="4643003" y="573808"/>
                  <a:pt x="4645352" y="659001"/>
                </a:cubicBezTo>
                <a:cubicBezTo>
                  <a:pt x="4457180" y="668041"/>
                  <a:pt x="4316526" y="605870"/>
                  <a:pt x="4064683" y="659001"/>
                </a:cubicBezTo>
                <a:cubicBezTo>
                  <a:pt x="3812840" y="712132"/>
                  <a:pt x="3814255" y="612752"/>
                  <a:pt x="3623375" y="659001"/>
                </a:cubicBezTo>
                <a:cubicBezTo>
                  <a:pt x="3432495" y="705250"/>
                  <a:pt x="3246327" y="605920"/>
                  <a:pt x="2996252" y="659001"/>
                </a:cubicBezTo>
                <a:cubicBezTo>
                  <a:pt x="2746177" y="712082"/>
                  <a:pt x="2521168" y="631236"/>
                  <a:pt x="2322676" y="659001"/>
                </a:cubicBezTo>
                <a:cubicBezTo>
                  <a:pt x="2124184" y="686766"/>
                  <a:pt x="1934570" y="591152"/>
                  <a:pt x="1695553" y="659001"/>
                </a:cubicBezTo>
                <a:cubicBezTo>
                  <a:pt x="1456536" y="726850"/>
                  <a:pt x="1350710" y="616416"/>
                  <a:pt x="1254245" y="659001"/>
                </a:cubicBezTo>
                <a:cubicBezTo>
                  <a:pt x="1157780" y="701586"/>
                  <a:pt x="937165" y="643413"/>
                  <a:pt x="812937" y="659001"/>
                </a:cubicBezTo>
                <a:cubicBezTo>
                  <a:pt x="688709" y="674589"/>
                  <a:pt x="203409" y="609267"/>
                  <a:pt x="0" y="659001"/>
                </a:cubicBezTo>
                <a:cubicBezTo>
                  <a:pt x="-38264" y="572754"/>
                  <a:pt x="20078" y="430066"/>
                  <a:pt x="0" y="316320"/>
                </a:cubicBezTo>
                <a:cubicBezTo>
                  <a:pt x="-20078" y="202574"/>
                  <a:pt x="15063" y="151901"/>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Data collection tools</a:t>
            </a:r>
          </a:p>
        </p:txBody>
      </p:sp>
      <p:sp>
        <p:nvSpPr>
          <p:cNvPr id="2" name="Rectangle: Diagonal Corners Rounded 5">
            <a:extLst>
              <a:ext uri="{FF2B5EF4-FFF2-40B4-BE49-F238E27FC236}">
                <a16:creationId xmlns:a16="http://schemas.microsoft.com/office/drawing/2014/main" id="{5581C854-1497-DC40-E60B-ED9BFA77B1D0}"/>
              </a:ext>
            </a:extLst>
          </p:cNvPr>
          <p:cNvSpPr/>
          <p:nvPr/>
        </p:nvSpPr>
        <p:spPr>
          <a:xfrm>
            <a:off x="1562636" y="1936359"/>
            <a:ext cx="9066727" cy="1227786"/>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304800" algn="just">
              <a:lnSpc>
                <a:spcPct val="150000"/>
              </a:lnSpc>
              <a:spcAft>
                <a:spcPts val="800"/>
              </a:spcAft>
            </a:pPr>
            <a:r>
              <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An interviewer-administered questionnaire will be developed to collect data from selected faculty and staff of North South University (NSU). </a:t>
            </a:r>
          </a:p>
        </p:txBody>
      </p:sp>
      <p:sp>
        <p:nvSpPr>
          <p:cNvPr id="3" name="Rectangle: Diagonal Corners Rounded 5">
            <a:extLst>
              <a:ext uri="{FF2B5EF4-FFF2-40B4-BE49-F238E27FC236}">
                <a16:creationId xmlns:a16="http://schemas.microsoft.com/office/drawing/2014/main" id="{88D02177-756D-A11E-BAAA-A20BE2EACC88}"/>
              </a:ext>
            </a:extLst>
          </p:cNvPr>
          <p:cNvSpPr/>
          <p:nvPr/>
        </p:nvSpPr>
        <p:spPr>
          <a:xfrm>
            <a:off x="1562635" y="3693855"/>
            <a:ext cx="9066727" cy="1753907"/>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304800" algn="just">
              <a:lnSpc>
                <a:spcPct val="150000"/>
              </a:lnSpc>
              <a:spcAft>
                <a:spcPts val="800"/>
              </a:spcAft>
            </a:pPr>
            <a:r>
              <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Firstly, the questionnaire will be developed in English and translated into Bengali. We will use the DEQ5 scale for Dry Eye Disease, which is standard for global use.  </a:t>
            </a:r>
            <a:endParaRPr lang="en-BD" sz="2000" b="1"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67864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421081" y="326704"/>
            <a:ext cx="4645352" cy="484665"/>
          </a:xfrm>
          <a:custGeom>
            <a:avLst/>
            <a:gdLst>
              <a:gd name="connsiteX0" fmla="*/ 0 w 4645352"/>
              <a:gd name="connsiteY0" fmla="*/ 0 h 484665"/>
              <a:gd name="connsiteX1" fmla="*/ 627123 w 4645352"/>
              <a:gd name="connsiteY1" fmla="*/ 0 h 484665"/>
              <a:gd name="connsiteX2" fmla="*/ 1207792 w 4645352"/>
              <a:gd name="connsiteY2" fmla="*/ 0 h 484665"/>
              <a:gd name="connsiteX3" fmla="*/ 1649100 w 4645352"/>
              <a:gd name="connsiteY3" fmla="*/ 0 h 484665"/>
              <a:gd name="connsiteX4" fmla="*/ 2229769 w 4645352"/>
              <a:gd name="connsiteY4" fmla="*/ 0 h 484665"/>
              <a:gd name="connsiteX5" fmla="*/ 2810438 w 4645352"/>
              <a:gd name="connsiteY5" fmla="*/ 0 h 484665"/>
              <a:gd name="connsiteX6" fmla="*/ 3344653 w 4645352"/>
              <a:gd name="connsiteY6" fmla="*/ 0 h 484665"/>
              <a:gd name="connsiteX7" fmla="*/ 3832415 w 4645352"/>
              <a:gd name="connsiteY7" fmla="*/ 0 h 484665"/>
              <a:gd name="connsiteX8" fmla="*/ 4645352 w 4645352"/>
              <a:gd name="connsiteY8" fmla="*/ 0 h 484665"/>
              <a:gd name="connsiteX9" fmla="*/ 4645352 w 4645352"/>
              <a:gd name="connsiteY9" fmla="*/ 484665 h 484665"/>
              <a:gd name="connsiteX10" fmla="*/ 4018229 w 4645352"/>
              <a:gd name="connsiteY10" fmla="*/ 484665 h 484665"/>
              <a:gd name="connsiteX11" fmla="*/ 3576921 w 4645352"/>
              <a:gd name="connsiteY11" fmla="*/ 484665 h 484665"/>
              <a:gd name="connsiteX12" fmla="*/ 2903345 w 4645352"/>
              <a:gd name="connsiteY12" fmla="*/ 484665 h 484665"/>
              <a:gd name="connsiteX13" fmla="*/ 2229769 w 4645352"/>
              <a:gd name="connsiteY13" fmla="*/ 484665 h 484665"/>
              <a:gd name="connsiteX14" fmla="*/ 1742007 w 4645352"/>
              <a:gd name="connsiteY14" fmla="*/ 484665 h 484665"/>
              <a:gd name="connsiteX15" fmla="*/ 1207792 w 4645352"/>
              <a:gd name="connsiteY15" fmla="*/ 484665 h 484665"/>
              <a:gd name="connsiteX16" fmla="*/ 766483 w 4645352"/>
              <a:gd name="connsiteY16" fmla="*/ 484665 h 484665"/>
              <a:gd name="connsiteX17" fmla="*/ 0 w 4645352"/>
              <a:gd name="connsiteY17" fmla="*/ 484665 h 484665"/>
              <a:gd name="connsiteX18" fmla="*/ 0 w 4645352"/>
              <a:gd name="connsiteY18" fmla="*/ 0 h 4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45352" h="484665" fill="none" extrusionOk="0">
                <a:moveTo>
                  <a:pt x="0" y="0"/>
                </a:moveTo>
                <a:cubicBezTo>
                  <a:pt x="311881" y="-24188"/>
                  <a:pt x="483209" y="7103"/>
                  <a:pt x="627123" y="0"/>
                </a:cubicBezTo>
                <a:cubicBezTo>
                  <a:pt x="771037" y="-7103"/>
                  <a:pt x="1054244" y="2555"/>
                  <a:pt x="1207792" y="0"/>
                </a:cubicBezTo>
                <a:cubicBezTo>
                  <a:pt x="1361340" y="-2555"/>
                  <a:pt x="1521438" y="27177"/>
                  <a:pt x="1649100" y="0"/>
                </a:cubicBezTo>
                <a:cubicBezTo>
                  <a:pt x="1776762" y="-27177"/>
                  <a:pt x="1957949" y="68104"/>
                  <a:pt x="2229769" y="0"/>
                </a:cubicBezTo>
                <a:cubicBezTo>
                  <a:pt x="2501589" y="-68104"/>
                  <a:pt x="2535835" y="22198"/>
                  <a:pt x="2810438" y="0"/>
                </a:cubicBezTo>
                <a:cubicBezTo>
                  <a:pt x="3085041" y="-22198"/>
                  <a:pt x="3180817" y="47611"/>
                  <a:pt x="3344653" y="0"/>
                </a:cubicBezTo>
                <a:cubicBezTo>
                  <a:pt x="3508490" y="-47611"/>
                  <a:pt x="3713552" y="13526"/>
                  <a:pt x="3832415" y="0"/>
                </a:cubicBezTo>
                <a:cubicBezTo>
                  <a:pt x="3951278" y="-13526"/>
                  <a:pt x="4459376" y="17811"/>
                  <a:pt x="4645352" y="0"/>
                </a:cubicBezTo>
                <a:cubicBezTo>
                  <a:pt x="4670759" y="190098"/>
                  <a:pt x="4590004" y="257191"/>
                  <a:pt x="4645352" y="484665"/>
                </a:cubicBezTo>
                <a:cubicBezTo>
                  <a:pt x="4457921" y="541656"/>
                  <a:pt x="4264035" y="461887"/>
                  <a:pt x="4018229" y="484665"/>
                </a:cubicBezTo>
                <a:cubicBezTo>
                  <a:pt x="3772423" y="507443"/>
                  <a:pt x="3720954" y="482180"/>
                  <a:pt x="3576921" y="484665"/>
                </a:cubicBezTo>
                <a:cubicBezTo>
                  <a:pt x="3432888" y="487150"/>
                  <a:pt x="3163171" y="435786"/>
                  <a:pt x="2903345" y="484665"/>
                </a:cubicBezTo>
                <a:cubicBezTo>
                  <a:pt x="2643519" y="533544"/>
                  <a:pt x="2435124" y="470936"/>
                  <a:pt x="2229769" y="484665"/>
                </a:cubicBezTo>
                <a:cubicBezTo>
                  <a:pt x="2024414" y="498394"/>
                  <a:pt x="1897853" y="482757"/>
                  <a:pt x="1742007" y="484665"/>
                </a:cubicBezTo>
                <a:cubicBezTo>
                  <a:pt x="1586161" y="486573"/>
                  <a:pt x="1329731" y="476332"/>
                  <a:pt x="1207792" y="484665"/>
                </a:cubicBezTo>
                <a:cubicBezTo>
                  <a:pt x="1085853" y="492998"/>
                  <a:pt x="976364" y="448555"/>
                  <a:pt x="766483" y="484665"/>
                </a:cubicBezTo>
                <a:cubicBezTo>
                  <a:pt x="556602" y="520775"/>
                  <a:pt x="234801" y="430967"/>
                  <a:pt x="0" y="484665"/>
                </a:cubicBezTo>
                <a:cubicBezTo>
                  <a:pt x="-14002" y="276340"/>
                  <a:pt x="45546" y="231064"/>
                  <a:pt x="0" y="0"/>
                </a:cubicBezTo>
                <a:close/>
              </a:path>
              <a:path w="4645352" h="484665" stroke="0" extrusionOk="0">
                <a:moveTo>
                  <a:pt x="0" y="0"/>
                </a:moveTo>
                <a:cubicBezTo>
                  <a:pt x="209280" y="-18873"/>
                  <a:pt x="330119" y="20696"/>
                  <a:pt x="534215" y="0"/>
                </a:cubicBezTo>
                <a:cubicBezTo>
                  <a:pt x="738312" y="-20696"/>
                  <a:pt x="885304" y="13072"/>
                  <a:pt x="1021977" y="0"/>
                </a:cubicBezTo>
                <a:cubicBezTo>
                  <a:pt x="1158650" y="-13072"/>
                  <a:pt x="1343108" y="10456"/>
                  <a:pt x="1556193" y="0"/>
                </a:cubicBezTo>
                <a:cubicBezTo>
                  <a:pt x="1769278" y="-10456"/>
                  <a:pt x="1991475" y="45962"/>
                  <a:pt x="2136862" y="0"/>
                </a:cubicBezTo>
                <a:cubicBezTo>
                  <a:pt x="2282249" y="-45962"/>
                  <a:pt x="2476664" y="53654"/>
                  <a:pt x="2810438" y="0"/>
                </a:cubicBezTo>
                <a:cubicBezTo>
                  <a:pt x="3144212" y="-53654"/>
                  <a:pt x="3177560" y="39268"/>
                  <a:pt x="3298200" y="0"/>
                </a:cubicBezTo>
                <a:cubicBezTo>
                  <a:pt x="3418840" y="-39268"/>
                  <a:pt x="3648266" y="53200"/>
                  <a:pt x="3785962" y="0"/>
                </a:cubicBezTo>
                <a:cubicBezTo>
                  <a:pt x="3923658" y="-53200"/>
                  <a:pt x="4441581" y="34428"/>
                  <a:pt x="4645352" y="0"/>
                </a:cubicBezTo>
                <a:cubicBezTo>
                  <a:pt x="4667225" y="109501"/>
                  <a:pt x="4630622" y="322911"/>
                  <a:pt x="4645352" y="484665"/>
                </a:cubicBezTo>
                <a:cubicBezTo>
                  <a:pt x="4469034" y="501885"/>
                  <a:pt x="4378130" y="476092"/>
                  <a:pt x="4204044" y="484665"/>
                </a:cubicBezTo>
                <a:cubicBezTo>
                  <a:pt x="4029958" y="493238"/>
                  <a:pt x="3735796" y="462131"/>
                  <a:pt x="3530468" y="484665"/>
                </a:cubicBezTo>
                <a:cubicBezTo>
                  <a:pt x="3325140" y="507199"/>
                  <a:pt x="3281836" y="439103"/>
                  <a:pt x="3089159" y="484665"/>
                </a:cubicBezTo>
                <a:cubicBezTo>
                  <a:pt x="2896482" y="530227"/>
                  <a:pt x="2705908" y="424866"/>
                  <a:pt x="2462037" y="484665"/>
                </a:cubicBezTo>
                <a:cubicBezTo>
                  <a:pt x="2218166" y="544464"/>
                  <a:pt x="1986953" y="456900"/>
                  <a:pt x="1788461" y="484665"/>
                </a:cubicBezTo>
                <a:cubicBezTo>
                  <a:pt x="1589969" y="512430"/>
                  <a:pt x="1400355" y="416816"/>
                  <a:pt x="1161338" y="484665"/>
                </a:cubicBezTo>
                <a:cubicBezTo>
                  <a:pt x="922321" y="552514"/>
                  <a:pt x="816495" y="442080"/>
                  <a:pt x="720030" y="484665"/>
                </a:cubicBezTo>
                <a:cubicBezTo>
                  <a:pt x="623565" y="527250"/>
                  <a:pt x="193353" y="411419"/>
                  <a:pt x="0" y="484665"/>
                </a:cubicBezTo>
                <a:cubicBezTo>
                  <a:pt x="-19481" y="383630"/>
                  <a:pt x="41010" y="108570"/>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Data analysis plan</a:t>
            </a:r>
          </a:p>
        </p:txBody>
      </p:sp>
      <p:sp>
        <p:nvSpPr>
          <p:cNvPr id="2" name="Rectangle: Diagonal Corners Rounded 4">
            <a:extLst>
              <a:ext uri="{FF2B5EF4-FFF2-40B4-BE49-F238E27FC236}">
                <a16:creationId xmlns:a16="http://schemas.microsoft.com/office/drawing/2014/main" id="{1B657E76-D6A8-6465-2DBD-4A01EAB5322E}"/>
              </a:ext>
            </a:extLst>
          </p:cNvPr>
          <p:cNvSpPr/>
          <p:nvPr/>
        </p:nvSpPr>
        <p:spPr>
          <a:xfrm>
            <a:off x="1178103" y="1126273"/>
            <a:ext cx="4732044" cy="368850"/>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Univariate analysis for quantitative data  </a:t>
            </a:r>
          </a:p>
        </p:txBody>
      </p:sp>
      <p:sp>
        <p:nvSpPr>
          <p:cNvPr id="3" name="Rectangle: Diagonal Corners Rounded 4">
            <a:extLst>
              <a:ext uri="{FF2B5EF4-FFF2-40B4-BE49-F238E27FC236}">
                <a16:creationId xmlns:a16="http://schemas.microsoft.com/office/drawing/2014/main" id="{7892F0BF-81D5-0FD0-8DE1-F06130E01128}"/>
              </a:ext>
            </a:extLst>
          </p:cNvPr>
          <p:cNvSpPr/>
          <p:nvPr/>
        </p:nvSpPr>
        <p:spPr>
          <a:xfrm>
            <a:off x="2163651" y="1532470"/>
            <a:ext cx="4204952"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Central tendency (meand &amp; median)  </a:t>
            </a:r>
          </a:p>
        </p:txBody>
      </p:sp>
      <p:sp>
        <p:nvSpPr>
          <p:cNvPr id="4" name="Rectangle: Diagonal Corners Rounded 4">
            <a:extLst>
              <a:ext uri="{FF2B5EF4-FFF2-40B4-BE49-F238E27FC236}">
                <a16:creationId xmlns:a16="http://schemas.microsoft.com/office/drawing/2014/main" id="{812C4B35-CA36-6BCE-E362-B8ACF292991C}"/>
              </a:ext>
            </a:extLst>
          </p:cNvPr>
          <p:cNvSpPr/>
          <p:nvPr/>
        </p:nvSpPr>
        <p:spPr>
          <a:xfrm>
            <a:off x="6439437" y="1532470"/>
            <a:ext cx="4301543"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Dispersion (Standard deviation (SD))  </a:t>
            </a:r>
          </a:p>
        </p:txBody>
      </p:sp>
      <p:sp>
        <p:nvSpPr>
          <p:cNvPr id="5" name="Rectangle: Diagonal Corners Rounded 4">
            <a:extLst>
              <a:ext uri="{FF2B5EF4-FFF2-40B4-BE49-F238E27FC236}">
                <a16:creationId xmlns:a16="http://schemas.microsoft.com/office/drawing/2014/main" id="{B0800ECA-F6D7-894E-00C9-783ACA17227F}"/>
              </a:ext>
            </a:extLst>
          </p:cNvPr>
          <p:cNvSpPr/>
          <p:nvPr/>
        </p:nvSpPr>
        <p:spPr>
          <a:xfrm>
            <a:off x="4914508" y="1945707"/>
            <a:ext cx="3049858"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Interquartile range (IQR)  </a:t>
            </a:r>
          </a:p>
        </p:txBody>
      </p:sp>
      <p:sp>
        <p:nvSpPr>
          <p:cNvPr id="6" name="Rectangle: Diagonal Corners Rounded 4">
            <a:extLst>
              <a:ext uri="{FF2B5EF4-FFF2-40B4-BE49-F238E27FC236}">
                <a16:creationId xmlns:a16="http://schemas.microsoft.com/office/drawing/2014/main" id="{BAB07B8D-A3E0-0758-277F-CBC22AA23055}"/>
              </a:ext>
            </a:extLst>
          </p:cNvPr>
          <p:cNvSpPr/>
          <p:nvPr/>
        </p:nvSpPr>
        <p:spPr>
          <a:xfrm>
            <a:off x="2163651" y="2348949"/>
            <a:ext cx="2174095" cy="368850"/>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Categorical data  </a:t>
            </a:r>
          </a:p>
        </p:txBody>
      </p:sp>
      <p:sp>
        <p:nvSpPr>
          <p:cNvPr id="8" name="Rectangle: Diagonal Corners Rounded 4">
            <a:extLst>
              <a:ext uri="{FF2B5EF4-FFF2-40B4-BE49-F238E27FC236}">
                <a16:creationId xmlns:a16="http://schemas.microsoft.com/office/drawing/2014/main" id="{83667225-E0FB-DF25-2FEA-E7DC99FE578B}"/>
              </a:ext>
            </a:extLst>
          </p:cNvPr>
          <p:cNvSpPr/>
          <p:nvPr/>
        </p:nvSpPr>
        <p:spPr>
          <a:xfrm>
            <a:off x="4414339" y="2347049"/>
            <a:ext cx="1495808"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Frequency  </a:t>
            </a:r>
          </a:p>
        </p:txBody>
      </p:sp>
      <p:sp>
        <p:nvSpPr>
          <p:cNvPr id="9" name="Rectangle: Diagonal Corners Rounded 4">
            <a:extLst>
              <a:ext uri="{FF2B5EF4-FFF2-40B4-BE49-F238E27FC236}">
                <a16:creationId xmlns:a16="http://schemas.microsoft.com/office/drawing/2014/main" id="{B41A2902-1033-F333-9009-BFDA3703D7EC}"/>
              </a:ext>
            </a:extLst>
          </p:cNvPr>
          <p:cNvSpPr/>
          <p:nvPr/>
        </p:nvSpPr>
        <p:spPr>
          <a:xfrm>
            <a:off x="5991283" y="2347049"/>
            <a:ext cx="1495808"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Percentage  </a:t>
            </a:r>
          </a:p>
        </p:txBody>
      </p:sp>
      <p:sp>
        <p:nvSpPr>
          <p:cNvPr id="10" name="Rectangle: Diagonal Corners Rounded 4">
            <a:extLst>
              <a:ext uri="{FF2B5EF4-FFF2-40B4-BE49-F238E27FC236}">
                <a16:creationId xmlns:a16="http://schemas.microsoft.com/office/drawing/2014/main" id="{24E3CAE9-3423-1795-6182-384510FA60F4}"/>
              </a:ext>
            </a:extLst>
          </p:cNvPr>
          <p:cNvSpPr/>
          <p:nvPr/>
        </p:nvSpPr>
        <p:spPr>
          <a:xfrm>
            <a:off x="1178103" y="2792778"/>
            <a:ext cx="3664353" cy="368850"/>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Conduct Bivariate analysis by  </a:t>
            </a:r>
          </a:p>
        </p:txBody>
      </p:sp>
      <p:sp>
        <p:nvSpPr>
          <p:cNvPr id="12" name="Rectangle: Diagonal Corners Rounded 4">
            <a:extLst>
              <a:ext uri="{FF2B5EF4-FFF2-40B4-BE49-F238E27FC236}">
                <a16:creationId xmlns:a16="http://schemas.microsoft.com/office/drawing/2014/main" id="{4A377AEA-D340-DE96-657A-F784DEDCA4E4}"/>
              </a:ext>
            </a:extLst>
          </p:cNvPr>
          <p:cNvSpPr/>
          <p:nvPr/>
        </p:nvSpPr>
        <p:spPr>
          <a:xfrm>
            <a:off x="4914508" y="2786657"/>
            <a:ext cx="1915838"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GB" sz="2000" b="1" dirty="0">
                <a:solidFill>
                  <a:schemeClr val="bg1"/>
                </a:solidFill>
                <a:latin typeface="Times New Roman" panose="02020603050405020304" pitchFamily="18" charset="0"/>
                <a:cs typeface="Times New Roman" panose="02020603050405020304" pitchFamily="18" charset="0"/>
              </a:rPr>
              <a:t>Chi square test</a:t>
            </a:r>
            <a:r>
              <a:rPr lang="en-BD" sz="2000" b="1" dirty="0">
                <a:solidFill>
                  <a:schemeClr val="bg1"/>
                </a:solidFill>
                <a:latin typeface="Times New Roman" panose="02020603050405020304" pitchFamily="18" charset="0"/>
                <a:cs typeface="Times New Roman" panose="02020603050405020304" pitchFamily="18" charset="0"/>
              </a:rPr>
              <a:t> </a:t>
            </a:r>
          </a:p>
        </p:txBody>
      </p:sp>
      <p:sp>
        <p:nvSpPr>
          <p:cNvPr id="13" name="Rectangle: Diagonal Corners Rounded 4">
            <a:extLst>
              <a:ext uri="{FF2B5EF4-FFF2-40B4-BE49-F238E27FC236}">
                <a16:creationId xmlns:a16="http://schemas.microsoft.com/office/drawing/2014/main" id="{DE2AA21A-BE08-3C17-B737-6DBB150543DC}"/>
              </a:ext>
            </a:extLst>
          </p:cNvPr>
          <p:cNvSpPr/>
          <p:nvPr/>
        </p:nvSpPr>
        <p:spPr>
          <a:xfrm>
            <a:off x="1601273" y="3209175"/>
            <a:ext cx="8989453"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GB" sz="2000" b="1" dirty="0">
                <a:solidFill>
                  <a:schemeClr val="bg1"/>
                </a:solidFill>
                <a:latin typeface="Times New Roman" panose="02020603050405020304" pitchFamily="18" charset="0"/>
                <a:cs typeface="Times New Roman" panose="02020603050405020304" pitchFamily="18" charset="0"/>
              </a:rPr>
              <a:t>To analyse the association between different outcomes and independent variables </a:t>
            </a:r>
            <a:r>
              <a:rPr lang="en-BD" sz="2000" b="1" dirty="0">
                <a:solidFill>
                  <a:schemeClr val="bg1"/>
                </a:solidFill>
                <a:latin typeface="Times New Roman" panose="02020603050405020304" pitchFamily="18" charset="0"/>
                <a:cs typeface="Times New Roman" panose="02020603050405020304" pitchFamily="18" charset="0"/>
              </a:rPr>
              <a:t> </a:t>
            </a:r>
          </a:p>
        </p:txBody>
      </p:sp>
      <p:sp>
        <p:nvSpPr>
          <p:cNvPr id="14" name="Rectangle: Diagonal Corners Rounded 4">
            <a:extLst>
              <a:ext uri="{FF2B5EF4-FFF2-40B4-BE49-F238E27FC236}">
                <a16:creationId xmlns:a16="http://schemas.microsoft.com/office/drawing/2014/main" id="{6FD0E1C1-D252-C0F2-43AF-B2D6F82237D0}"/>
              </a:ext>
            </a:extLst>
          </p:cNvPr>
          <p:cNvSpPr/>
          <p:nvPr/>
        </p:nvSpPr>
        <p:spPr>
          <a:xfrm>
            <a:off x="1175669" y="3624900"/>
            <a:ext cx="5261334" cy="368850"/>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Bivariate &amp; Multivariable Logistic Regression  </a:t>
            </a:r>
          </a:p>
        </p:txBody>
      </p:sp>
      <p:sp>
        <p:nvSpPr>
          <p:cNvPr id="15" name="Rectangle: Diagonal Corners Rounded 4">
            <a:extLst>
              <a:ext uri="{FF2B5EF4-FFF2-40B4-BE49-F238E27FC236}">
                <a16:creationId xmlns:a16="http://schemas.microsoft.com/office/drawing/2014/main" id="{FABC1642-1FAC-4C60-D64B-96B4D7426131}"/>
              </a:ext>
            </a:extLst>
          </p:cNvPr>
          <p:cNvSpPr/>
          <p:nvPr/>
        </p:nvSpPr>
        <p:spPr>
          <a:xfrm>
            <a:off x="1601273" y="4044676"/>
            <a:ext cx="9229859"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To identify the magnitude of association between dependent &amp; independent varible  </a:t>
            </a:r>
          </a:p>
        </p:txBody>
      </p:sp>
      <p:sp>
        <p:nvSpPr>
          <p:cNvPr id="17" name="Rectangle: Diagonal Corners Rounded 4">
            <a:extLst>
              <a:ext uri="{FF2B5EF4-FFF2-40B4-BE49-F238E27FC236}">
                <a16:creationId xmlns:a16="http://schemas.microsoft.com/office/drawing/2014/main" id="{43E66CDE-2967-BEAA-4C48-228D0FA813CC}"/>
              </a:ext>
            </a:extLst>
          </p:cNvPr>
          <p:cNvSpPr/>
          <p:nvPr/>
        </p:nvSpPr>
        <p:spPr>
          <a:xfrm>
            <a:off x="1175669" y="4452966"/>
            <a:ext cx="3162077" cy="368850"/>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Binary Logistic Regression  </a:t>
            </a:r>
          </a:p>
        </p:txBody>
      </p:sp>
      <p:sp>
        <p:nvSpPr>
          <p:cNvPr id="18" name="Rectangle: Diagonal Corners Rounded 4">
            <a:extLst>
              <a:ext uri="{FF2B5EF4-FFF2-40B4-BE49-F238E27FC236}">
                <a16:creationId xmlns:a16="http://schemas.microsoft.com/office/drawing/2014/main" id="{7838EE78-4B1E-76D8-8ECA-0B523CB08CC6}"/>
              </a:ext>
            </a:extLst>
          </p:cNvPr>
          <p:cNvSpPr/>
          <p:nvPr/>
        </p:nvSpPr>
        <p:spPr>
          <a:xfrm>
            <a:off x="4414339" y="4457118"/>
            <a:ext cx="3688239" cy="368850"/>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To calculate the odds ratio (OR)  </a:t>
            </a:r>
          </a:p>
        </p:txBody>
      </p:sp>
      <p:sp>
        <p:nvSpPr>
          <p:cNvPr id="19" name="Rectangle: Diagonal Corners Rounded 4">
            <a:extLst>
              <a:ext uri="{FF2B5EF4-FFF2-40B4-BE49-F238E27FC236}">
                <a16:creationId xmlns:a16="http://schemas.microsoft.com/office/drawing/2014/main" id="{A4B337EF-2265-DF70-0561-227468EFAB8B}"/>
              </a:ext>
            </a:extLst>
          </p:cNvPr>
          <p:cNvSpPr/>
          <p:nvPr/>
        </p:nvSpPr>
        <p:spPr>
          <a:xfrm>
            <a:off x="1175670" y="4923892"/>
            <a:ext cx="8753942" cy="723456"/>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sz="2000" b="1" dirty="0">
                <a:solidFill>
                  <a:schemeClr val="bg1"/>
                </a:solidFill>
                <a:effectLst/>
                <a:latin typeface="Times New Roman" panose="02020603050405020304" pitchFamily="18" charset="0"/>
                <a:ea typeface="Calibri" panose="020F0502020204030204" pitchFamily="34" charset="0"/>
              </a:rPr>
              <a:t>Factors significant at p ≤ 0.20 level in the univariate logistic regression analysis and </a:t>
            </a: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10% level in the bivariate analysis</a:t>
            </a:r>
            <a:r>
              <a:rPr lang="en-BD" sz="2000" b="1" dirty="0">
                <a:solidFill>
                  <a:schemeClr val="bg1"/>
                </a:solidFill>
                <a:effectLst/>
                <a:latin typeface="Times New Roman" panose="02020603050405020304" pitchFamily="18" charset="0"/>
                <a:cs typeface="Times New Roman" panose="02020603050405020304" pitchFamily="18" charset="0"/>
              </a:rPr>
              <a:t> </a:t>
            </a: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BD" sz="2000" b="1" dirty="0">
              <a:solidFill>
                <a:schemeClr val="bg1"/>
              </a:solidFill>
              <a:latin typeface="Times New Roman" panose="02020603050405020304" pitchFamily="18" charset="0"/>
              <a:cs typeface="Times New Roman" panose="02020603050405020304" pitchFamily="18" charset="0"/>
            </a:endParaRPr>
          </a:p>
        </p:txBody>
      </p:sp>
      <p:sp>
        <p:nvSpPr>
          <p:cNvPr id="20" name="Rectangle: Diagonal Corners Rounded 4">
            <a:extLst>
              <a:ext uri="{FF2B5EF4-FFF2-40B4-BE49-F238E27FC236}">
                <a16:creationId xmlns:a16="http://schemas.microsoft.com/office/drawing/2014/main" id="{85F33830-9700-1111-8FD1-F43B9DE6833B}"/>
              </a:ext>
            </a:extLst>
          </p:cNvPr>
          <p:cNvSpPr/>
          <p:nvPr/>
        </p:nvSpPr>
        <p:spPr>
          <a:xfrm>
            <a:off x="1175669" y="5707802"/>
            <a:ext cx="8753942" cy="368850"/>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000" b="1" dirty="0">
                <a:solidFill>
                  <a:schemeClr val="bg1"/>
                </a:solidFill>
                <a:latin typeface="Times New Roman" panose="02020603050405020304" pitchFamily="18" charset="0"/>
                <a:cs typeface="Times New Roman" panose="02020603050405020304" pitchFamily="18" charset="0"/>
              </a:rPr>
              <a:t>All tests will be two sided; p</a:t>
            </a: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≤0.05 will be considered for statistically significant </a:t>
            </a:r>
            <a:r>
              <a:rPr lang="en-BD" sz="2000" b="1" dirty="0">
                <a:solidFill>
                  <a:schemeClr val="bg1"/>
                </a:solidFill>
                <a:effectLst/>
                <a:latin typeface="Times New Roman" panose="02020603050405020304" pitchFamily="18" charset="0"/>
                <a:cs typeface="Times New Roman" panose="02020603050405020304" pitchFamily="18" charset="0"/>
              </a:rPr>
              <a:t> </a:t>
            </a:r>
            <a:r>
              <a:rPr lang="en-BD" sz="2000" b="1" dirty="0">
                <a:solidFill>
                  <a:schemeClr val="bg1"/>
                </a:solidFill>
                <a:latin typeface="Times New Roman" panose="02020603050405020304" pitchFamily="18" charset="0"/>
                <a:cs typeface="Times New Roman" panose="02020603050405020304" pitchFamily="18" charset="0"/>
              </a:rPr>
              <a:t>  </a:t>
            </a:r>
          </a:p>
        </p:txBody>
      </p:sp>
      <p:sp>
        <p:nvSpPr>
          <p:cNvPr id="21" name="Rectangle: Diagonal Corners Rounded 4">
            <a:extLst>
              <a:ext uri="{FF2B5EF4-FFF2-40B4-BE49-F238E27FC236}">
                <a16:creationId xmlns:a16="http://schemas.microsoft.com/office/drawing/2014/main" id="{D0E9B5B4-795B-166C-3F7F-B848D65211FD}"/>
              </a:ext>
            </a:extLst>
          </p:cNvPr>
          <p:cNvSpPr/>
          <p:nvPr/>
        </p:nvSpPr>
        <p:spPr>
          <a:xfrm>
            <a:off x="2502529" y="6133059"/>
            <a:ext cx="2174095" cy="538223"/>
          </a:xfrm>
          <a:prstGeom prst="round2DiagRect">
            <a:avLst/>
          </a:prstGeom>
          <a:solidFill>
            <a:srgbClr val="002060"/>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Software use  </a:t>
            </a:r>
          </a:p>
        </p:txBody>
      </p:sp>
      <p:sp>
        <p:nvSpPr>
          <p:cNvPr id="22" name="Rectangle: Diagonal Corners Rounded 4">
            <a:extLst>
              <a:ext uri="{FF2B5EF4-FFF2-40B4-BE49-F238E27FC236}">
                <a16:creationId xmlns:a16="http://schemas.microsoft.com/office/drawing/2014/main" id="{6485E75A-3792-4DCE-6B23-6E1571B20859}"/>
              </a:ext>
            </a:extLst>
          </p:cNvPr>
          <p:cNvSpPr/>
          <p:nvPr/>
        </p:nvSpPr>
        <p:spPr>
          <a:xfrm>
            <a:off x="4745559" y="6133059"/>
            <a:ext cx="2491447" cy="534175"/>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R version 4.2.1  </a:t>
            </a:r>
          </a:p>
        </p:txBody>
      </p:sp>
      <p:sp>
        <p:nvSpPr>
          <p:cNvPr id="23" name="Rectangle: Diagonal Corners Rounded 4">
            <a:extLst>
              <a:ext uri="{FF2B5EF4-FFF2-40B4-BE49-F238E27FC236}">
                <a16:creationId xmlns:a16="http://schemas.microsoft.com/office/drawing/2014/main" id="{D258ACB6-D6A4-006B-62C2-5221EAF46668}"/>
              </a:ext>
            </a:extLst>
          </p:cNvPr>
          <p:cNvSpPr/>
          <p:nvPr/>
        </p:nvSpPr>
        <p:spPr>
          <a:xfrm>
            <a:off x="7318143" y="6133059"/>
            <a:ext cx="2491447" cy="534175"/>
          </a:xfrm>
          <a:prstGeom prst="round2DiagRect">
            <a:avLst/>
          </a:prstGeom>
          <a:solidFill>
            <a:schemeClr val="tx1">
              <a:lumMod val="75000"/>
              <a:lumOff val="25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IBM SPSS v25   </a:t>
            </a:r>
          </a:p>
        </p:txBody>
      </p:sp>
    </p:spTree>
    <p:extLst>
      <p:ext uri="{BB962C8B-B14F-4D97-AF65-F5344CB8AC3E}">
        <p14:creationId xmlns:p14="http://schemas.microsoft.com/office/powerpoint/2010/main" val="293853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92993" y="288068"/>
            <a:ext cx="3911256" cy="536181"/>
          </a:xfrm>
          <a:custGeom>
            <a:avLst/>
            <a:gdLst>
              <a:gd name="connsiteX0" fmla="*/ 0 w 3911256"/>
              <a:gd name="connsiteY0" fmla="*/ 0 h 536181"/>
              <a:gd name="connsiteX1" fmla="*/ 597863 w 3911256"/>
              <a:gd name="connsiteY1" fmla="*/ 0 h 536181"/>
              <a:gd name="connsiteX2" fmla="*/ 1078389 w 3911256"/>
              <a:gd name="connsiteY2" fmla="*/ 0 h 536181"/>
              <a:gd name="connsiteX3" fmla="*/ 1715365 w 3911256"/>
              <a:gd name="connsiteY3" fmla="*/ 0 h 536181"/>
              <a:gd name="connsiteX4" fmla="*/ 2235003 w 3911256"/>
              <a:gd name="connsiteY4" fmla="*/ 0 h 536181"/>
              <a:gd name="connsiteX5" fmla="*/ 2793754 w 3911256"/>
              <a:gd name="connsiteY5" fmla="*/ 0 h 536181"/>
              <a:gd name="connsiteX6" fmla="*/ 3235167 w 3911256"/>
              <a:gd name="connsiteY6" fmla="*/ 0 h 536181"/>
              <a:gd name="connsiteX7" fmla="*/ 3911256 w 3911256"/>
              <a:gd name="connsiteY7" fmla="*/ 0 h 536181"/>
              <a:gd name="connsiteX8" fmla="*/ 3911256 w 3911256"/>
              <a:gd name="connsiteY8" fmla="*/ 536181 h 536181"/>
              <a:gd name="connsiteX9" fmla="*/ 3274280 w 3911256"/>
              <a:gd name="connsiteY9" fmla="*/ 536181 h 536181"/>
              <a:gd name="connsiteX10" fmla="*/ 2715529 w 3911256"/>
              <a:gd name="connsiteY10" fmla="*/ 536181 h 536181"/>
              <a:gd name="connsiteX11" fmla="*/ 2078553 w 3911256"/>
              <a:gd name="connsiteY11" fmla="*/ 536181 h 536181"/>
              <a:gd name="connsiteX12" fmla="*/ 1519802 w 3911256"/>
              <a:gd name="connsiteY12" fmla="*/ 536181 h 536181"/>
              <a:gd name="connsiteX13" fmla="*/ 1000164 w 3911256"/>
              <a:gd name="connsiteY13" fmla="*/ 536181 h 536181"/>
              <a:gd name="connsiteX14" fmla="*/ 558751 w 3911256"/>
              <a:gd name="connsiteY14" fmla="*/ 536181 h 536181"/>
              <a:gd name="connsiteX15" fmla="*/ 0 w 3911256"/>
              <a:gd name="connsiteY15" fmla="*/ 536181 h 536181"/>
              <a:gd name="connsiteX16" fmla="*/ 0 w 3911256"/>
              <a:gd name="connsiteY16" fmla="*/ 0 h 53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11256" h="536181" fill="none" extrusionOk="0">
                <a:moveTo>
                  <a:pt x="0" y="0"/>
                </a:moveTo>
                <a:cubicBezTo>
                  <a:pt x="144873" y="-33171"/>
                  <a:pt x="433627" y="26720"/>
                  <a:pt x="597863" y="0"/>
                </a:cubicBezTo>
                <a:cubicBezTo>
                  <a:pt x="762099" y="-26720"/>
                  <a:pt x="869641" y="42017"/>
                  <a:pt x="1078389" y="0"/>
                </a:cubicBezTo>
                <a:cubicBezTo>
                  <a:pt x="1287137" y="-42017"/>
                  <a:pt x="1470357" y="9160"/>
                  <a:pt x="1715365" y="0"/>
                </a:cubicBezTo>
                <a:cubicBezTo>
                  <a:pt x="1960373" y="-9160"/>
                  <a:pt x="2126574" y="48878"/>
                  <a:pt x="2235003" y="0"/>
                </a:cubicBezTo>
                <a:cubicBezTo>
                  <a:pt x="2343432" y="-48878"/>
                  <a:pt x="2643145" y="38834"/>
                  <a:pt x="2793754" y="0"/>
                </a:cubicBezTo>
                <a:cubicBezTo>
                  <a:pt x="2944363" y="-38834"/>
                  <a:pt x="3021520" y="24014"/>
                  <a:pt x="3235167" y="0"/>
                </a:cubicBezTo>
                <a:cubicBezTo>
                  <a:pt x="3448814" y="-24014"/>
                  <a:pt x="3695082" y="30665"/>
                  <a:pt x="3911256" y="0"/>
                </a:cubicBezTo>
                <a:cubicBezTo>
                  <a:pt x="3920424" y="240147"/>
                  <a:pt x="3890523" y="271613"/>
                  <a:pt x="3911256" y="536181"/>
                </a:cubicBezTo>
                <a:cubicBezTo>
                  <a:pt x="3600111" y="592897"/>
                  <a:pt x="3416214" y="495374"/>
                  <a:pt x="3274280" y="536181"/>
                </a:cubicBezTo>
                <a:cubicBezTo>
                  <a:pt x="3132346" y="576988"/>
                  <a:pt x="2876976" y="472146"/>
                  <a:pt x="2715529" y="536181"/>
                </a:cubicBezTo>
                <a:cubicBezTo>
                  <a:pt x="2554082" y="600216"/>
                  <a:pt x="2337963" y="500396"/>
                  <a:pt x="2078553" y="536181"/>
                </a:cubicBezTo>
                <a:cubicBezTo>
                  <a:pt x="1819143" y="571966"/>
                  <a:pt x="1773891" y="479390"/>
                  <a:pt x="1519802" y="536181"/>
                </a:cubicBezTo>
                <a:cubicBezTo>
                  <a:pt x="1265713" y="592972"/>
                  <a:pt x="1194758" y="515792"/>
                  <a:pt x="1000164" y="536181"/>
                </a:cubicBezTo>
                <a:cubicBezTo>
                  <a:pt x="805570" y="556570"/>
                  <a:pt x="651934" y="510019"/>
                  <a:pt x="558751" y="536181"/>
                </a:cubicBezTo>
                <a:cubicBezTo>
                  <a:pt x="465568" y="562343"/>
                  <a:pt x="228944" y="525846"/>
                  <a:pt x="0" y="536181"/>
                </a:cubicBezTo>
                <a:cubicBezTo>
                  <a:pt x="-41673" y="291482"/>
                  <a:pt x="33774" y="172473"/>
                  <a:pt x="0" y="0"/>
                </a:cubicBezTo>
                <a:close/>
              </a:path>
              <a:path w="3911256" h="536181" stroke="0" extrusionOk="0">
                <a:moveTo>
                  <a:pt x="0" y="0"/>
                </a:moveTo>
                <a:cubicBezTo>
                  <a:pt x="130505" y="-15918"/>
                  <a:pt x="303204" y="30942"/>
                  <a:pt x="519638" y="0"/>
                </a:cubicBezTo>
                <a:cubicBezTo>
                  <a:pt x="736072" y="-30942"/>
                  <a:pt x="769207" y="25934"/>
                  <a:pt x="1000164" y="0"/>
                </a:cubicBezTo>
                <a:cubicBezTo>
                  <a:pt x="1231121" y="-25934"/>
                  <a:pt x="1333447" y="38477"/>
                  <a:pt x="1519802" y="0"/>
                </a:cubicBezTo>
                <a:cubicBezTo>
                  <a:pt x="1706157" y="-38477"/>
                  <a:pt x="1839350" y="4311"/>
                  <a:pt x="2078553" y="0"/>
                </a:cubicBezTo>
                <a:cubicBezTo>
                  <a:pt x="2317756" y="-4311"/>
                  <a:pt x="2406108" y="39308"/>
                  <a:pt x="2715529" y="0"/>
                </a:cubicBezTo>
                <a:cubicBezTo>
                  <a:pt x="3024950" y="-39308"/>
                  <a:pt x="3028452" y="43998"/>
                  <a:pt x="3196055" y="0"/>
                </a:cubicBezTo>
                <a:cubicBezTo>
                  <a:pt x="3363658" y="-43998"/>
                  <a:pt x="3598672" y="74251"/>
                  <a:pt x="3911256" y="0"/>
                </a:cubicBezTo>
                <a:cubicBezTo>
                  <a:pt x="3936228" y="148942"/>
                  <a:pt x="3879189" y="278888"/>
                  <a:pt x="3911256" y="536181"/>
                </a:cubicBezTo>
                <a:cubicBezTo>
                  <a:pt x="3740913" y="564282"/>
                  <a:pt x="3549435" y="496546"/>
                  <a:pt x="3352505" y="536181"/>
                </a:cubicBezTo>
                <a:cubicBezTo>
                  <a:pt x="3155575" y="575816"/>
                  <a:pt x="3016280" y="478131"/>
                  <a:pt x="2715529" y="536181"/>
                </a:cubicBezTo>
                <a:cubicBezTo>
                  <a:pt x="2414778" y="594231"/>
                  <a:pt x="2270306" y="533662"/>
                  <a:pt x="2078553" y="536181"/>
                </a:cubicBezTo>
                <a:cubicBezTo>
                  <a:pt x="1886800" y="538700"/>
                  <a:pt x="1751876" y="509060"/>
                  <a:pt x="1637140" y="536181"/>
                </a:cubicBezTo>
                <a:cubicBezTo>
                  <a:pt x="1522404" y="563302"/>
                  <a:pt x="1249123" y="514012"/>
                  <a:pt x="1039277" y="536181"/>
                </a:cubicBezTo>
                <a:cubicBezTo>
                  <a:pt x="829431" y="558350"/>
                  <a:pt x="227199" y="429506"/>
                  <a:pt x="0" y="536181"/>
                </a:cubicBezTo>
                <a:cubicBezTo>
                  <a:pt x="-33473" y="299530"/>
                  <a:pt x="49930" y="197752"/>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Expected outcomes</a:t>
            </a:r>
          </a:p>
        </p:txBody>
      </p:sp>
      <p:sp>
        <p:nvSpPr>
          <p:cNvPr id="2" name="Rectangle: Diagonal Corners Rounded 5">
            <a:extLst>
              <a:ext uri="{FF2B5EF4-FFF2-40B4-BE49-F238E27FC236}">
                <a16:creationId xmlns:a16="http://schemas.microsoft.com/office/drawing/2014/main" id="{5581C854-1497-DC40-E60B-ED9BFA77B1D0}"/>
              </a:ext>
            </a:extLst>
          </p:cNvPr>
          <p:cNvSpPr/>
          <p:nvPr/>
        </p:nvSpPr>
        <p:spPr>
          <a:xfrm>
            <a:off x="3103809" y="1936359"/>
            <a:ext cx="7332371" cy="845478"/>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304800" algn="just">
              <a:spcAft>
                <a:spcPts val="800"/>
              </a:spcAft>
            </a:pPr>
            <a:r>
              <a:rPr lang="en-US" sz="2000" b="1" dirty="0">
                <a:solidFill>
                  <a:schemeClr val="bg1"/>
                </a:solidFill>
                <a:effectLst/>
                <a:latin typeface="Times New Roman" panose="02020603050405020304" pitchFamily="18" charset="0"/>
                <a:ea typeface="Times New Roman" panose="02020603050405020304" pitchFamily="18" charset="0"/>
              </a:rPr>
              <a:t>The prevalence of myopia and dry eye disease among the university faculty members and staff will be determined</a:t>
            </a:r>
            <a:r>
              <a:rPr lang="en-BD" sz="2000" b="1" dirty="0">
                <a:solidFill>
                  <a:schemeClr val="bg1"/>
                </a:solidFill>
                <a:effectLst/>
              </a:rPr>
              <a:t> </a:t>
            </a:r>
            <a:endParaRPr lang="en-US" sz="20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endParaRPr>
          </a:p>
        </p:txBody>
      </p:sp>
      <p:sp>
        <p:nvSpPr>
          <p:cNvPr id="3" name="Rectangle: Diagonal Corners Rounded 5">
            <a:extLst>
              <a:ext uri="{FF2B5EF4-FFF2-40B4-BE49-F238E27FC236}">
                <a16:creationId xmlns:a16="http://schemas.microsoft.com/office/drawing/2014/main" id="{88D02177-756D-A11E-BAAA-A20BE2EACC88}"/>
              </a:ext>
            </a:extLst>
          </p:cNvPr>
          <p:cNvSpPr/>
          <p:nvPr/>
        </p:nvSpPr>
        <p:spPr>
          <a:xfrm>
            <a:off x="3103808" y="3074948"/>
            <a:ext cx="7332371" cy="845478"/>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304800" algn="just">
              <a:spcAft>
                <a:spcPts val="800"/>
              </a:spcAft>
            </a:pPr>
            <a:r>
              <a:rPr lang="en-BD"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Association of morbidities and comorbidities with Myopia &amp; DED will be identified</a:t>
            </a:r>
            <a:endParaRPr lang="en-BD"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Diagonal Corners Rounded 5">
            <a:extLst>
              <a:ext uri="{FF2B5EF4-FFF2-40B4-BE49-F238E27FC236}">
                <a16:creationId xmlns:a16="http://schemas.microsoft.com/office/drawing/2014/main" id="{3CD9EBAD-B661-1A8E-7C34-0A94E75FD420}"/>
              </a:ext>
            </a:extLst>
          </p:cNvPr>
          <p:cNvSpPr/>
          <p:nvPr/>
        </p:nvSpPr>
        <p:spPr>
          <a:xfrm>
            <a:off x="3103807" y="4213537"/>
            <a:ext cx="7332371" cy="1152893"/>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marL="304800" algn="just">
              <a:spcAft>
                <a:spcPts val="800"/>
              </a:spcAft>
            </a:pPr>
            <a:r>
              <a:rPr lang="en-BD"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Duration of digital devices using time associated with Myopia &amp; DED among the digital device users of university faculty members and staff will be measured  </a:t>
            </a:r>
            <a:endParaRPr lang="en-BD"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BE3D70A-D744-3188-7EF1-50EC4ADCDA8F}"/>
              </a:ext>
            </a:extLst>
          </p:cNvPr>
          <p:cNvSpPr/>
          <p:nvPr/>
        </p:nvSpPr>
        <p:spPr>
          <a:xfrm>
            <a:off x="2099256" y="2034862"/>
            <a:ext cx="798489" cy="746975"/>
          </a:xfrm>
          <a:prstGeom prst="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4800" b="1" dirty="0">
                <a:solidFill>
                  <a:schemeClr val="bg1"/>
                </a:solidFill>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A31A0D82-95AE-4DF9-C54E-3B50A6E2C50C}"/>
              </a:ext>
            </a:extLst>
          </p:cNvPr>
          <p:cNvSpPr/>
          <p:nvPr/>
        </p:nvSpPr>
        <p:spPr>
          <a:xfrm>
            <a:off x="2099255" y="3173451"/>
            <a:ext cx="798489" cy="746975"/>
          </a:xfrm>
          <a:prstGeom prst="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4800" b="1" dirty="0">
                <a:latin typeface="Times New Roman" panose="02020603050405020304" pitchFamily="18" charset="0"/>
                <a:cs typeface="Times New Roman" panose="02020603050405020304" pitchFamily="18" charset="0"/>
              </a:rPr>
              <a:t>2</a:t>
            </a:r>
          </a:p>
        </p:txBody>
      </p:sp>
      <p:sp>
        <p:nvSpPr>
          <p:cNvPr id="8" name="Rectangle 7">
            <a:extLst>
              <a:ext uri="{FF2B5EF4-FFF2-40B4-BE49-F238E27FC236}">
                <a16:creationId xmlns:a16="http://schemas.microsoft.com/office/drawing/2014/main" id="{04CE8B77-8AED-7F25-E92D-78AB87AB248C}"/>
              </a:ext>
            </a:extLst>
          </p:cNvPr>
          <p:cNvSpPr/>
          <p:nvPr/>
        </p:nvSpPr>
        <p:spPr>
          <a:xfrm>
            <a:off x="2099254" y="4416495"/>
            <a:ext cx="798489" cy="746975"/>
          </a:xfrm>
          <a:prstGeom prst="rect">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4800" b="1"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26064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028A9A-A8E3-E4B2-2F82-9B4952C7BB52}"/>
              </a:ext>
            </a:extLst>
          </p:cNvPr>
          <p:cNvSpPr/>
          <p:nvPr/>
        </p:nvSpPr>
        <p:spPr>
          <a:xfrm>
            <a:off x="1699775" y="1658154"/>
            <a:ext cx="8792449" cy="354169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BD" sz="6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ACTION </a:t>
            </a:r>
            <a:r>
              <a:rPr lang="en-BD"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PLAN</a:t>
            </a:r>
          </a:p>
        </p:txBody>
      </p:sp>
    </p:spTree>
    <p:extLst>
      <p:ext uri="{BB962C8B-B14F-4D97-AF65-F5344CB8AC3E}">
        <p14:creationId xmlns:p14="http://schemas.microsoft.com/office/powerpoint/2010/main" val="340489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260464" y="246016"/>
            <a:ext cx="2481701" cy="495714"/>
          </a:xfrm>
          <a:custGeom>
            <a:avLst/>
            <a:gdLst>
              <a:gd name="connsiteX0" fmla="*/ 0 w 2481701"/>
              <a:gd name="connsiteY0" fmla="*/ 0 h 495714"/>
              <a:gd name="connsiteX1" fmla="*/ 521157 w 2481701"/>
              <a:gd name="connsiteY1" fmla="*/ 0 h 495714"/>
              <a:gd name="connsiteX2" fmla="*/ 1042314 w 2481701"/>
              <a:gd name="connsiteY2" fmla="*/ 0 h 495714"/>
              <a:gd name="connsiteX3" fmla="*/ 1464204 w 2481701"/>
              <a:gd name="connsiteY3" fmla="*/ 0 h 495714"/>
              <a:gd name="connsiteX4" fmla="*/ 1935727 w 2481701"/>
              <a:gd name="connsiteY4" fmla="*/ 0 h 495714"/>
              <a:gd name="connsiteX5" fmla="*/ 2481701 w 2481701"/>
              <a:gd name="connsiteY5" fmla="*/ 0 h 495714"/>
              <a:gd name="connsiteX6" fmla="*/ 2481701 w 2481701"/>
              <a:gd name="connsiteY6" fmla="*/ 495714 h 495714"/>
              <a:gd name="connsiteX7" fmla="*/ 1960544 w 2481701"/>
              <a:gd name="connsiteY7" fmla="*/ 495714 h 495714"/>
              <a:gd name="connsiteX8" fmla="*/ 1538655 w 2481701"/>
              <a:gd name="connsiteY8" fmla="*/ 495714 h 495714"/>
              <a:gd name="connsiteX9" fmla="*/ 1042314 w 2481701"/>
              <a:gd name="connsiteY9" fmla="*/ 495714 h 495714"/>
              <a:gd name="connsiteX10" fmla="*/ 496340 w 2481701"/>
              <a:gd name="connsiteY10" fmla="*/ 495714 h 495714"/>
              <a:gd name="connsiteX11" fmla="*/ 0 w 2481701"/>
              <a:gd name="connsiteY11" fmla="*/ 495714 h 495714"/>
              <a:gd name="connsiteX12" fmla="*/ 0 w 2481701"/>
              <a:gd name="connsiteY12" fmla="*/ 0 h 49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1701" h="495714" fill="none" extrusionOk="0">
                <a:moveTo>
                  <a:pt x="0" y="0"/>
                </a:moveTo>
                <a:cubicBezTo>
                  <a:pt x="139833" y="-35612"/>
                  <a:pt x="362502" y="51290"/>
                  <a:pt x="521157" y="0"/>
                </a:cubicBezTo>
                <a:cubicBezTo>
                  <a:pt x="679812" y="-51290"/>
                  <a:pt x="815212" y="39220"/>
                  <a:pt x="1042314" y="0"/>
                </a:cubicBezTo>
                <a:cubicBezTo>
                  <a:pt x="1269416" y="-39220"/>
                  <a:pt x="1348841" y="25300"/>
                  <a:pt x="1464204" y="0"/>
                </a:cubicBezTo>
                <a:cubicBezTo>
                  <a:pt x="1579567" y="-25300"/>
                  <a:pt x="1768076" y="10899"/>
                  <a:pt x="1935727" y="0"/>
                </a:cubicBezTo>
                <a:cubicBezTo>
                  <a:pt x="2103378" y="-10899"/>
                  <a:pt x="2260871" y="43688"/>
                  <a:pt x="2481701" y="0"/>
                </a:cubicBezTo>
                <a:cubicBezTo>
                  <a:pt x="2533052" y="198241"/>
                  <a:pt x="2471623" y="321705"/>
                  <a:pt x="2481701" y="495714"/>
                </a:cubicBezTo>
                <a:cubicBezTo>
                  <a:pt x="2351920" y="514377"/>
                  <a:pt x="2124535" y="438611"/>
                  <a:pt x="1960544" y="495714"/>
                </a:cubicBezTo>
                <a:cubicBezTo>
                  <a:pt x="1796553" y="552817"/>
                  <a:pt x="1692696" y="460105"/>
                  <a:pt x="1538655" y="495714"/>
                </a:cubicBezTo>
                <a:cubicBezTo>
                  <a:pt x="1384614" y="531323"/>
                  <a:pt x="1223504" y="463049"/>
                  <a:pt x="1042314" y="495714"/>
                </a:cubicBezTo>
                <a:cubicBezTo>
                  <a:pt x="861124" y="528379"/>
                  <a:pt x="636623" y="471429"/>
                  <a:pt x="496340" y="495714"/>
                </a:cubicBezTo>
                <a:cubicBezTo>
                  <a:pt x="356057" y="519999"/>
                  <a:pt x="149069" y="471016"/>
                  <a:pt x="0" y="495714"/>
                </a:cubicBezTo>
                <a:cubicBezTo>
                  <a:pt x="-3626" y="281451"/>
                  <a:pt x="3921" y="193801"/>
                  <a:pt x="0" y="0"/>
                </a:cubicBezTo>
                <a:close/>
              </a:path>
              <a:path w="2481701" h="495714" stroke="0" extrusionOk="0">
                <a:moveTo>
                  <a:pt x="0" y="0"/>
                </a:moveTo>
                <a:cubicBezTo>
                  <a:pt x="158679" y="-26873"/>
                  <a:pt x="256246" y="23739"/>
                  <a:pt x="471523" y="0"/>
                </a:cubicBezTo>
                <a:cubicBezTo>
                  <a:pt x="686800" y="-23739"/>
                  <a:pt x="777444" y="51920"/>
                  <a:pt x="918229" y="0"/>
                </a:cubicBezTo>
                <a:cubicBezTo>
                  <a:pt x="1059014" y="-51920"/>
                  <a:pt x="1181955" y="23528"/>
                  <a:pt x="1389753" y="0"/>
                </a:cubicBezTo>
                <a:cubicBezTo>
                  <a:pt x="1597551" y="-23528"/>
                  <a:pt x="1726449" y="10075"/>
                  <a:pt x="1886093" y="0"/>
                </a:cubicBezTo>
                <a:cubicBezTo>
                  <a:pt x="2045737" y="-10075"/>
                  <a:pt x="2246205" y="54132"/>
                  <a:pt x="2481701" y="0"/>
                </a:cubicBezTo>
                <a:cubicBezTo>
                  <a:pt x="2512746" y="123180"/>
                  <a:pt x="2476266" y="394510"/>
                  <a:pt x="2481701" y="495714"/>
                </a:cubicBezTo>
                <a:cubicBezTo>
                  <a:pt x="2326826" y="553508"/>
                  <a:pt x="2191038" y="479006"/>
                  <a:pt x="1960544" y="495714"/>
                </a:cubicBezTo>
                <a:cubicBezTo>
                  <a:pt x="1730050" y="512422"/>
                  <a:pt x="1645500" y="466989"/>
                  <a:pt x="1464204" y="495714"/>
                </a:cubicBezTo>
                <a:cubicBezTo>
                  <a:pt x="1282908" y="524439"/>
                  <a:pt x="1084596" y="484883"/>
                  <a:pt x="918229" y="495714"/>
                </a:cubicBezTo>
                <a:cubicBezTo>
                  <a:pt x="751863" y="506545"/>
                  <a:pt x="274622" y="458696"/>
                  <a:pt x="0" y="495714"/>
                </a:cubicBezTo>
                <a:cubicBezTo>
                  <a:pt x="-52155" y="351685"/>
                  <a:pt x="49218" y="238438"/>
                  <a:pt x="0" y="0"/>
                </a:cubicBezTo>
                <a:close/>
              </a:path>
            </a:pathLst>
          </a:custGeom>
          <a:solidFill>
            <a:srgbClr val="00206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Work plan</a:t>
            </a:r>
          </a:p>
        </p:txBody>
      </p:sp>
      <p:graphicFrame>
        <p:nvGraphicFramePr>
          <p:cNvPr id="2" name="Table 1">
            <a:extLst>
              <a:ext uri="{FF2B5EF4-FFF2-40B4-BE49-F238E27FC236}">
                <a16:creationId xmlns:a16="http://schemas.microsoft.com/office/drawing/2014/main" id="{560154FC-90EB-48A6-E4C1-570267F8543C}"/>
              </a:ext>
            </a:extLst>
          </p:cNvPr>
          <p:cNvGraphicFramePr>
            <a:graphicFrameLocks noGrp="1"/>
          </p:cNvGraphicFramePr>
          <p:nvPr>
            <p:extLst>
              <p:ext uri="{D42A27DB-BD31-4B8C-83A1-F6EECF244321}">
                <p14:modId xmlns:p14="http://schemas.microsoft.com/office/powerpoint/2010/main" val="3550021827"/>
              </p:ext>
            </p:extLst>
          </p:nvPr>
        </p:nvGraphicFramePr>
        <p:xfrm>
          <a:off x="1003611" y="869796"/>
          <a:ext cx="10080701" cy="5703338"/>
        </p:xfrm>
        <a:graphic>
          <a:graphicData uri="http://schemas.openxmlformats.org/drawingml/2006/table">
            <a:tbl>
              <a:tblPr firstRow="1" firstCol="1" bandRow="1">
                <a:tableStyleId>{5C22544A-7EE6-4342-B048-85BDC9FD1C3A}</a:tableStyleId>
              </a:tblPr>
              <a:tblGrid>
                <a:gridCol w="2935027">
                  <a:extLst>
                    <a:ext uri="{9D8B030D-6E8A-4147-A177-3AD203B41FA5}">
                      <a16:colId xmlns:a16="http://schemas.microsoft.com/office/drawing/2014/main" val="390609158"/>
                    </a:ext>
                  </a:extLst>
                </a:gridCol>
                <a:gridCol w="710942">
                  <a:extLst>
                    <a:ext uri="{9D8B030D-6E8A-4147-A177-3AD203B41FA5}">
                      <a16:colId xmlns:a16="http://schemas.microsoft.com/office/drawing/2014/main" val="458855948"/>
                    </a:ext>
                  </a:extLst>
                </a:gridCol>
                <a:gridCol w="800055">
                  <a:extLst>
                    <a:ext uri="{9D8B030D-6E8A-4147-A177-3AD203B41FA5}">
                      <a16:colId xmlns:a16="http://schemas.microsoft.com/office/drawing/2014/main" val="4110899625"/>
                    </a:ext>
                  </a:extLst>
                </a:gridCol>
                <a:gridCol w="697191">
                  <a:extLst>
                    <a:ext uri="{9D8B030D-6E8A-4147-A177-3AD203B41FA5}">
                      <a16:colId xmlns:a16="http://schemas.microsoft.com/office/drawing/2014/main" val="52862587"/>
                    </a:ext>
                  </a:extLst>
                </a:gridCol>
                <a:gridCol w="708621">
                  <a:extLst>
                    <a:ext uri="{9D8B030D-6E8A-4147-A177-3AD203B41FA5}">
                      <a16:colId xmlns:a16="http://schemas.microsoft.com/office/drawing/2014/main" val="820671054"/>
                    </a:ext>
                  </a:extLst>
                </a:gridCol>
                <a:gridCol w="720050">
                  <a:extLst>
                    <a:ext uri="{9D8B030D-6E8A-4147-A177-3AD203B41FA5}">
                      <a16:colId xmlns:a16="http://schemas.microsoft.com/office/drawing/2014/main" val="70183986"/>
                    </a:ext>
                  </a:extLst>
                </a:gridCol>
                <a:gridCol w="731480">
                  <a:extLst>
                    <a:ext uri="{9D8B030D-6E8A-4147-A177-3AD203B41FA5}">
                      <a16:colId xmlns:a16="http://schemas.microsoft.com/office/drawing/2014/main" val="4203634040"/>
                    </a:ext>
                  </a:extLst>
                </a:gridCol>
                <a:gridCol w="685762">
                  <a:extLst>
                    <a:ext uri="{9D8B030D-6E8A-4147-A177-3AD203B41FA5}">
                      <a16:colId xmlns:a16="http://schemas.microsoft.com/office/drawing/2014/main" val="4276819642"/>
                    </a:ext>
                  </a:extLst>
                </a:gridCol>
                <a:gridCol w="731480">
                  <a:extLst>
                    <a:ext uri="{9D8B030D-6E8A-4147-A177-3AD203B41FA5}">
                      <a16:colId xmlns:a16="http://schemas.microsoft.com/office/drawing/2014/main" val="3622054027"/>
                    </a:ext>
                  </a:extLst>
                </a:gridCol>
                <a:gridCol w="685762">
                  <a:extLst>
                    <a:ext uri="{9D8B030D-6E8A-4147-A177-3AD203B41FA5}">
                      <a16:colId xmlns:a16="http://schemas.microsoft.com/office/drawing/2014/main" val="833904846"/>
                    </a:ext>
                  </a:extLst>
                </a:gridCol>
                <a:gridCol w="674331">
                  <a:extLst>
                    <a:ext uri="{9D8B030D-6E8A-4147-A177-3AD203B41FA5}">
                      <a16:colId xmlns:a16="http://schemas.microsoft.com/office/drawing/2014/main" val="1195060322"/>
                    </a:ext>
                  </a:extLst>
                </a:gridCol>
              </a:tblGrid>
              <a:tr h="691101">
                <a:tc>
                  <a:txBody>
                    <a:bodyPr/>
                    <a:lstStyle/>
                    <a:p>
                      <a:pPr algn="ctr">
                        <a:lnSpc>
                          <a:spcPct val="150000"/>
                        </a:lnSpc>
                        <a:spcAft>
                          <a:spcPts val="800"/>
                        </a:spcAft>
                      </a:pPr>
                      <a:r>
                        <a:rPr lang="en-US" sz="1800" dirty="0">
                          <a:effectLst/>
                          <a:latin typeface="Times New Roman" panose="02020603050405020304" pitchFamily="18" charset="0"/>
                          <a:cs typeface="Times New Roman" panose="02020603050405020304" pitchFamily="18" charset="0"/>
                        </a:rPr>
                        <a:t>Activities</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gridSpan="2">
                  <a:txBody>
                    <a:bodyPr/>
                    <a:lstStyle/>
                    <a:p>
                      <a:pPr algn="ctr">
                        <a:lnSpc>
                          <a:spcPct val="150000"/>
                        </a:lnSpc>
                        <a:spcAft>
                          <a:spcPts val="800"/>
                        </a:spcAft>
                      </a:pPr>
                      <a:r>
                        <a:rPr lang="en-US" sz="1800" dirty="0">
                          <a:effectLst/>
                          <a:latin typeface="Times New Roman" panose="02020603050405020304" pitchFamily="18" charset="0"/>
                          <a:cs typeface="Times New Roman" panose="02020603050405020304" pitchFamily="18" charset="0"/>
                        </a:rPr>
                        <a:t>September</a:t>
                      </a:r>
                    </a:p>
                    <a:p>
                      <a:pPr algn="ctr">
                        <a:lnSpc>
                          <a:spcPct val="150000"/>
                        </a:lnSpc>
                        <a:spcAft>
                          <a:spcPts val="800"/>
                        </a:spcAft>
                      </a:pPr>
                      <a:r>
                        <a:rPr lang="en-US" sz="1800" dirty="0">
                          <a:effectLst/>
                          <a:latin typeface="Times New Roman" panose="02020603050405020304" pitchFamily="18" charset="0"/>
                          <a:cs typeface="Times New Roman" panose="02020603050405020304" pitchFamily="18" charset="0"/>
                        </a:rPr>
                        <a:t>2022</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hMerge="1">
                  <a:txBody>
                    <a:bodyPr/>
                    <a:lstStyle/>
                    <a:p>
                      <a:endParaRPr lang="en-BD"/>
                    </a:p>
                  </a:txBody>
                  <a:tcPr/>
                </a:tc>
                <a:tc gridSpan="2">
                  <a:txBody>
                    <a:bodyPr/>
                    <a:lstStyle/>
                    <a:p>
                      <a:pPr algn="ctr">
                        <a:lnSpc>
                          <a:spcPct val="150000"/>
                        </a:lnSpc>
                        <a:spcAft>
                          <a:spcPts val="800"/>
                        </a:spcAft>
                      </a:pPr>
                      <a:r>
                        <a:rPr lang="en-US" sz="1800" dirty="0">
                          <a:effectLst/>
                          <a:latin typeface="Times New Roman" panose="02020603050405020304" pitchFamily="18" charset="0"/>
                          <a:cs typeface="Times New Roman" panose="02020603050405020304" pitchFamily="18" charset="0"/>
                        </a:rPr>
                        <a:t>October 2022</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hMerge="1">
                  <a:txBody>
                    <a:bodyPr/>
                    <a:lstStyle/>
                    <a:p>
                      <a:endParaRPr lang="en-BD"/>
                    </a:p>
                  </a:txBody>
                  <a:tcPr/>
                </a:tc>
                <a:tc gridSpan="2">
                  <a:txBody>
                    <a:bodyPr/>
                    <a:lstStyle/>
                    <a:p>
                      <a:pPr algn="ctr">
                        <a:lnSpc>
                          <a:spcPct val="150000"/>
                        </a:lnSpc>
                        <a:spcAft>
                          <a:spcPts val="800"/>
                        </a:spcAft>
                      </a:pPr>
                      <a:r>
                        <a:rPr lang="en-US" sz="1800" dirty="0">
                          <a:effectLst/>
                          <a:latin typeface="Times New Roman" panose="02020603050405020304" pitchFamily="18" charset="0"/>
                          <a:cs typeface="Times New Roman" panose="02020603050405020304" pitchFamily="18" charset="0"/>
                        </a:rPr>
                        <a:t>November 2022</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hMerge="1">
                  <a:txBody>
                    <a:bodyPr/>
                    <a:lstStyle/>
                    <a:p>
                      <a:endParaRPr lang="en-BD"/>
                    </a:p>
                  </a:txBody>
                  <a:tcPr/>
                </a:tc>
                <a:tc gridSpan="2">
                  <a:txBody>
                    <a:bodyPr/>
                    <a:lstStyle/>
                    <a:p>
                      <a:pPr algn="ctr">
                        <a:lnSpc>
                          <a:spcPct val="150000"/>
                        </a:lnSpc>
                        <a:spcAft>
                          <a:spcPts val="800"/>
                        </a:spcAft>
                      </a:pPr>
                      <a:r>
                        <a:rPr lang="en-US" sz="1800" dirty="0">
                          <a:effectLst/>
                          <a:latin typeface="Times New Roman" panose="02020603050405020304" pitchFamily="18" charset="0"/>
                          <a:cs typeface="Times New Roman" panose="02020603050405020304" pitchFamily="18" charset="0"/>
                        </a:rPr>
                        <a:t>December 2022</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hMerge="1">
                  <a:txBody>
                    <a:bodyPr/>
                    <a:lstStyle/>
                    <a:p>
                      <a:endParaRPr lang="en-BD"/>
                    </a:p>
                  </a:txBody>
                  <a:tcPr/>
                </a:tc>
                <a:tc gridSpan="2">
                  <a:txBody>
                    <a:bodyPr/>
                    <a:lstStyle/>
                    <a:p>
                      <a:pPr algn="ctr">
                        <a:lnSpc>
                          <a:spcPct val="150000"/>
                        </a:lnSpc>
                        <a:spcAft>
                          <a:spcPts val="800"/>
                        </a:spcAft>
                      </a:pPr>
                      <a:r>
                        <a:rPr lang="en-US" sz="1800" dirty="0">
                          <a:effectLst/>
                          <a:latin typeface="Times New Roman" panose="02020603050405020304" pitchFamily="18" charset="0"/>
                          <a:cs typeface="Times New Roman" panose="02020603050405020304" pitchFamily="18" charset="0"/>
                        </a:rPr>
                        <a:t>January 2023</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hMerge="1">
                  <a:txBody>
                    <a:bodyPr/>
                    <a:lstStyle/>
                    <a:p>
                      <a:endParaRPr lang="en-BD"/>
                    </a:p>
                  </a:txBody>
                  <a:tcPr/>
                </a:tc>
                <a:extLst>
                  <a:ext uri="{0D108BD9-81ED-4DB2-BD59-A6C34878D82A}">
                    <a16:rowId xmlns:a16="http://schemas.microsoft.com/office/drawing/2014/main" val="1793228275"/>
                  </a:ext>
                </a:extLst>
              </a:tr>
              <a:tr h="691101">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Literature Review &amp; Study Design</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extLst>
                  <a:ext uri="{0D108BD9-81ED-4DB2-BD59-A6C34878D82A}">
                    <a16:rowId xmlns:a16="http://schemas.microsoft.com/office/drawing/2014/main" val="2475147150"/>
                  </a:ext>
                </a:extLst>
              </a:tr>
              <a:tr h="691101">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Proposal Development &amp; Approval</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extLst>
                  <a:ext uri="{0D108BD9-81ED-4DB2-BD59-A6C34878D82A}">
                    <a16:rowId xmlns:a16="http://schemas.microsoft.com/office/drawing/2014/main" val="3683598087"/>
                  </a:ext>
                </a:extLst>
              </a:tr>
              <a:tr h="1058690">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Data Collection Tools &amp; Questionnaire Preparation</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extLst>
                  <a:ext uri="{0D108BD9-81ED-4DB2-BD59-A6C34878D82A}">
                    <a16:rowId xmlns:a16="http://schemas.microsoft.com/office/drawing/2014/main" val="660077382"/>
                  </a:ext>
                </a:extLst>
              </a:tr>
              <a:tr h="324777">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Data Collection</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extLst>
                  <a:ext uri="{0D108BD9-81ED-4DB2-BD59-A6C34878D82A}">
                    <a16:rowId xmlns:a16="http://schemas.microsoft.com/office/drawing/2014/main" val="3246901127"/>
                  </a:ext>
                </a:extLst>
              </a:tr>
              <a:tr h="323513">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Data Entry</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extLst>
                  <a:ext uri="{0D108BD9-81ED-4DB2-BD59-A6C34878D82A}">
                    <a16:rowId xmlns:a16="http://schemas.microsoft.com/office/drawing/2014/main" val="159412152"/>
                  </a:ext>
                </a:extLst>
              </a:tr>
              <a:tr h="323513">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Data Analysis</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extLst>
                  <a:ext uri="{0D108BD9-81ED-4DB2-BD59-A6C34878D82A}">
                    <a16:rowId xmlns:a16="http://schemas.microsoft.com/office/drawing/2014/main" val="2113909427"/>
                  </a:ext>
                </a:extLst>
              </a:tr>
              <a:tr h="323513">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Report Writing</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extLst>
                  <a:ext uri="{0D108BD9-81ED-4DB2-BD59-A6C34878D82A}">
                    <a16:rowId xmlns:a16="http://schemas.microsoft.com/office/drawing/2014/main" val="3044338625"/>
                  </a:ext>
                </a:extLst>
              </a:tr>
              <a:tr h="691101">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Submission &amp; Approval of Report</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nchor="ctr">
                    <a:solidFill>
                      <a:srgbClr val="0070C0"/>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a:effectLst/>
                          <a:latin typeface="Times New Roman" panose="02020603050405020304" pitchFamily="18" charset="0"/>
                          <a:cs typeface="Times New Roman" panose="02020603050405020304" pitchFamily="18" charset="0"/>
                        </a:rPr>
                        <a:t> </a:t>
                      </a:r>
                      <a:endParaRPr lang="en-BD"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chemeClr val="bg1"/>
                    </a:solidFill>
                  </a:tcPr>
                </a:tc>
                <a:tc>
                  <a:txBody>
                    <a:bodyPr/>
                    <a:lstStyle/>
                    <a:p>
                      <a:pPr>
                        <a:lnSpc>
                          <a:spcPct val="150000"/>
                        </a:lnSpc>
                        <a:spcAft>
                          <a:spcPts val="800"/>
                        </a:spcAft>
                      </a:pPr>
                      <a:r>
                        <a:rPr lang="en-US" sz="1800" dirty="0">
                          <a:effectLst/>
                          <a:latin typeface="Times New Roman" panose="02020603050405020304" pitchFamily="18" charset="0"/>
                          <a:cs typeface="Times New Roman" panose="02020603050405020304" pitchFamily="18" charset="0"/>
                        </a:rPr>
                        <a:t> </a:t>
                      </a:r>
                      <a:endParaRPr lang="en-BD"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36" marR="56636" marT="0" marB="0">
                    <a:solidFill>
                      <a:srgbClr val="002060"/>
                    </a:solidFill>
                  </a:tcPr>
                </a:tc>
                <a:extLst>
                  <a:ext uri="{0D108BD9-81ED-4DB2-BD59-A6C34878D82A}">
                    <a16:rowId xmlns:a16="http://schemas.microsoft.com/office/drawing/2014/main" val="2459612642"/>
                  </a:ext>
                </a:extLst>
              </a:tr>
            </a:tbl>
          </a:graphicData>
        </a:graphic>
      </p:graphicFrame>
    </p:spTree>
    <p:extLst>
      <p:ext uri="{BB962C8B-B14F-4D97-AF65-F5344CB8AC3E}">
        <p14:creationId xmlns:p14="http://schemas.microsoft.com/office/powerpoint/2010/main" val="171515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5545"/>
          </a:schemeClr>
        </a:solidFill>
        <a:effectLst/>
      </p:bgPr>
    </p:bg>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F805A24D-D580-A3CA-7DDE-61CC656FFE66}"/>
              </a:ext>
            </a:extLst>
          </p:cNvPr>
          <p:cNvSpPr/>
          <p:nvPr/>
        </p:nvSpPr>
        <p:spPr>
          <a:xfrm>
            <a:off x="4078075" y="4939066"/>
            <a:ext cx="4035846" cy="1595550"/>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MD TAMZID HASAN</a:t>
            </a: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ID: 213 5194 </a:t>
            </a:r>
            <a:r>
              <a:rPr lang="en-US" sz="1600" b="1" dirty="0">
                <a:solidFill>
                  <a:schemeClr val="bg1"/>
                </a:solidFill>
                <a:latin typeface="Times New Roman" panose="02020603050405020304" pitchFamily="18" charset="0"/>
                <a:ea typeface="Calibri" panose="020F0502020204030204" pitchFamily="34" charset="0"/>
                <a:cs typeface="Vrinda" panose="020B0502040204020203" pitchFamily="34" charset="0"/>
              </a:rPr>
              <a:t>0</a:t>
            </a: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80</a:t>
            </a:r>
          </a:p>
          <a:p>
            <a:pPr algn="ctr">
              <a:spcAft>
                <a:spcPts val="800"/>
              </a:spcAft>
            </a:pPr>
            <a:r>
              <a:rPr lang="en-US" sz="1600" b="1" dirty="0">
                <a:solidFill>
                  <a:schemeClr val="bg1"/>
                </a:solidFill>
                <a:latin typeface="Times New Roman" panose="02020603050405020304" pitchFamily="18" charset="0"/>
                <a:ea typeface="Calibri" panose="020F0502020204030204" pitchFamily="34" charset="0"/>
                <a:cs typeface="Vrinda" panose="020B0502040204020203" pitchFamily="34" charset="0"/>
              </a:rPr>
              <a:t>Department of Public Health</a:t>
            </a:r>
          </a:p>
          <a:p>
            <a:pPr algn="ctr">
              <a:spcAft>
                <a:spcPts val="800"/>
              </a:spcAft>
            </a:pPr>
            <a:r>
              <a:rPr lang="en-US" sz="1600" b="1" dirty="0">
                <a:solidFill>
                  <a:schemeClr val="bg1"/>
                </a:solidFill>
                <a:effectLst/>
                <a:latin typeface="Times New Roman" panose="02020603050405020304" pitchFamily="18" charset="0"/>
                <a:ea typeface="Calibri" panose="020F0502020204030204" pitchFamily="34" charset="0"/>
                <a:cs typeface="Vrinda" panose="020B0502040204020203" pitchFamily="34" charset="0"/>
              </a:rPr>
              <a:t>North South University, Dhaka, Bangladesh</a:t>
            </a:r>
          </a:p>
        </p:txBody>
      </p:sp>
      <p:pic>
        <p:nvPicPr>
          <p:cNvPr id="5" name="Picture 4">
            <a:extLst>
              <a:ext uri="{FF2B5EF4-FFF2-40B4-BE49-F238E27FC236}">
                <a16:creationId xmlns:a16="http://schemas.microsoft.com/office/drawing/2014/main" id="{C093E353-5A75-F5D2-5CBE-31FD8914BE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87875" y="1648944"/>
            <a:ext cx="2616250" cy="2936952"/>
          </a:xfrm>
          <a:prstGeom prst="rect">
            <a:avLst/>
          </a:prstGeom>
        </p:spPr>
      </p:pic>
      <p:sp>
        <p:nvSpPr>
          <p:cNvPr id="7" name="Rectangle: Diagonal Corners Rounded 4">
            <a:extLst>
              <a:ext uri="{FF2B5EF4-FFF2-40B4-BE49-F238E27FC236}">
                <a16:creationId xmlns:a16="http://schemas.microsoft.com/office/drawing/2014/main" id="{9283D613-1C44-6EEC-CF3E-E874DBC5C566}"/>
              </a:ext>
            </a:extLst>
          </p:cNvPr>
          <p:cNvSpPr/>
          <p:nvPr/>
        </p:nvSpPr>
        <p:spPr>
          <a:xfrm>
            <a:off x="598447" y="323384"/>
            <a:ext cx="10995101" cy="1028898"/>
          </a:xfrm>
          <a:prstGeom prst="round2Diag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BD" sz="2000" b="1" dirty="0">
                <a:solidFill>
                  <a:schemeClr val="bg1"/>
                </a:solidFill>
                <a:latin typeface="Times New Roman" panose="02020603050405020304" pitchFamily="18" charset="0"/>
                <a:cs typeface="Times New Roman" panose="02020603050405020304" pitchFamily="18" charset="0"/>
              </a:rPr>
              <a:t>Proposal on “</a:t>
            </a:r>
            <a:r>
              <a:rPr lang="en-US" sz="2000" b="1" dirty="0">
                <a:solidFill>
                  <a:schemeClr val="bg1"/>
                </a:solidFill>
                <a:effectLst/>
                <a:latin typeface="Times New Roman" panose="02020603050405020304" pitchFamily="18" charset="0"/>
                <a:ea typeface="Times New Roman" panose="02020603050405020304" pitchFamily="18" charset="0"/>
              </a:rPr>
              <a:t>Prevalence of Myopia and Dry Eye Disease among the Digital Device Users of Faculty Members and Staff of North South University”</a:t>
            </a:r>
            <a:endParaRPr lang="en-BD" sz="20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6A533E46-69B8-F7D6-367E-679451C83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596" y="4938054"/>
            <a:ext cx="1453914" cy="1596562"/>
          </a:xfrm>
          <a:prstGeom prst="rect">
            <a:avLst/>
          </a:prstGeom>
        </p:spPr>
      </p:pic>
      <p:pic>
        <p:nvPicPr>
          <p:cNvPr id="6" name="Picture 5">
            <a:extLst>
              <a:ext uri="{FF2B5EF4-FFF2-40B4-BE49-F238E27FC236}">
                <a16:creationId xmlns:a16="http://schemas.microsoft.com/office/drawing/2014/main" id="{55E0119E-76C5-6219-CC8B-06815683AE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8486" y="4938054"/>
            <a:ext cx="1714500" cy="1595550"/>
          </a:xfrm>
          <a:prstGeom prst="rect">
            <a:avLst/>
          </a:prstGeom>
        </p:spPr>
      </p:pic>
    </p:spTree>
    <p:extLst>
      <p:ext uri="{BB962C8B-B14F-4D97-AF65-F5344CB8AC3E}">
        <p14:creationId xmlns:p14="http://schemas.microsoft.com/office/powerpoint/2010/main" val="31655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07BD5F08-8302-3E44-AAE8-7596C0A4033B}"/>
              </a:ext>
            </a:extLst>
          </p:cNvPr>
          <p:cNvSpPr/>
          <p:nvPr/>
        </p:nvSpPr>
        <p:spPr>
          <a:xfrm>
            <a:off x="115025" y="5486400"/>
            <a:ext cx="4302428" cy="132303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defRPr/>
            </a:pPr>
            <a:r>
              <a:rPr lang="en-US" sz="2000" b="1" i="1" dirty="0">
                <a:solidFill>
                  <a:prstClr val="white"/>
                </a:solidFill>
                <a:latin typeface="Times New Roman" panose="02020603050405020304" pitchFamily="18" charset="0"/>
                <a:cs typeface="Times New Roman" panose="02020603050405020304" pitchFamily="18" charset="0"/>
              </a:rPr>
              <a:t>MD TAMZID HASAN</a:t>
            </a:r>
            <a:endParaRPr kumimoji="0" lang="en-US" sz="2000" b="1" i="1"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a:p>
            <a:pPr lvl="0" algn="ctr">
              <a:defRPr/>
            </a:pPr>
            <a:r>
              <a:rPr lang="en-US" sz="2000" b="1" i="1" dirty="0">
                <a:solidFill>
                  <a:prstClr val="white"/>
                </a:solidFill>
                <a:latin typeface="Times New Roman" panose="02020603050405020304" pitchFamily="18" charset="0"/>
                <a:cs typeface="Times New Roman" panose="02020603050405020304" pitchFamily="18" charset="0"/>
                <a:hlinkClick r:id="rId2"/>
              </a:rPr>
              <a:t>tamzid.hasan@northsouth.edu</a:t>
            </a:r>
            <a:r>
              <a:rPr lang="en-US" sz="2000" b="1" i="1" dirty="0">
                <a:solidFill>
                  <a:prstClr val="white"/>
                </a:solidFill>
                <a:latin typeface="Times New Roman" panose="02020603050405020304" pitchFamily="18" charset="0"/>
                <a:cs typeface="Times New Roman" panose="02020603050405020304" pitchFamily="18" charset="0"/>
              </a:rPr>
              <a:t> </a:t>
            </a:r>
          </a:p>
          <a:p>
            <a:pPr lvl="0" algn="ctr">
              <a:defRPr/>
            </a:pPr>
            <a:r>
              <a:rPr kumimoji="0" lang="en-US" sz="2000" b="1" i="1"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+880 1711 927924</a:t>
            </a:r>
          </a:p>
        </p:txBody>
      </p:sp>
      <p:sp>
        <p:nvSpPr>
          <p:cNvPr id="3" name="Cloud 2">
            <a:extLst>
              <a:ext uri="{FF2B5EF4-FFF2-40B4-BE49-F238E27FC236}">
                <a16:creationId xmlns:a16="http://schemas.microsoft.com/office/drawing/2014/main" id="{041C55ED-7D10-5D67-499C-BAFCA2AE6D58}"/>
              </a:ext>
            </a:extLst>
          </p:cNvPr>
          <p:cNvSpPr/>
          <p:nvPr/>
        </p:nvSpPr>
        <p:spPr>
          <a:xfrm>
            <a:off x="1047481" y="412123"/>
            <a:ext cx="10097037" cy="5344733"/>
          </a:xfrm>
          <a:prstGeom prst="cloud">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5" name="TextBox 4">
            <a:extLst>
              <a:ext uri="{FF2B5EF4-FFF2-40B4-BE49-F238E27FC236}">
                <a16:creationId xmlns:a16="http://schemas.microsoft.com/office/drawing/2014/main" id="{CC80633A-44D2-13CF-FA9A-93C6D51A4653}"/>
              </a:ext>
            </a:extLst>
          </p:cNvPr>
          <p:cNvSpPr txBox="1"/>
          <p:nvPr/>
        </p:nvSpPr>
        <p:spPr>
          <a:xfrm>
            <a:off x="2838180" y="2299659"/>
            <a:ext cx="6515637" cy="1569660"/>
          </a:xfrm>
          <a:prstGeom prst="rect">
            <a:avLst/>
          </a:prstGeom>
          <a:noFill/>
        </p:spPr>
        <p:txBody>
          <a:bodyPr wrap="square">
            <a:spAutoFit/>
          </a:bodyPr>
          <a:lstStyle/>
          <a:p>
            <a:r>
              <a:rPr lang="en-US" sz="9600" dirty="0">
                <a:solidFill>
                  <a:schemeClr val="bg1"/>
                </a:solidFill>
                <a:latin typeface="Algerian" panose="04020705040A02060702" pitchFamily="82" charset="0"/>
              </a:rPr>
              <a:t>T</a:t>
            </a:r>
            <a:r>
              <a:rPr lang="en-US" sz="7200" b="1" dirty="0">
                <a:solidFill>
                  <a:schemeClr val="bg1"/>
                </a:solidFill>
                <a:latin typeface="Algerian" panose="04020705040A02060702" pitchFamily="82" charset="0"/>
              </a:rPr>
              <a:t>HANK</a:t>
            </a:r>
            <a:r>
              <a:rPr lang="en-US" sz="8800" dirty="0">
                <a:solidFill>
                  <a:schemeClr val="bg1"/>
                </a:solidFill>
                <a:latin typeface="Algerian" panose="04020705040A02060702" pitchFamily="82" charset="0"/>
              </a:rPr>
              <a:t> </a:t>
            </a:r>
            <a:r>
              <a:rPr lang="en-US" sz="9600" dirty="0">
                <a:solidFill>
                  <a:schemeClr val="bg1"/>
                </a:solidFill>
                <a:latin typeface="Algerian" panose="04020705040A02060702" pitchFamily="82" charset="0"/>
              </a:rPr>
              <a:t>Y</a:t>
            </a:r>
            <a:r>
              <a:rPr lang="en-US" sz="7200" b="1" dirty="0">
                <a:solidFill>
                  <a:schemeClr val="bg1"/>
                </a:solidFill>
                <a:latin typeface="Algerian" panose="04020705040A02060702" pitchFamily="82" charset="0"/>
              </a:rPr>
              <a:t>OU</a:t>
            </a:r>
          </a:p>
        </p:txBody>
      </p:sp>
    </p:spTree>
    <p:extLst>
      <p:ext uri="{BB962C8B-B14F-4D97-AF65-F5344CB8AC3E}">
        <p14:creationId xmlns:p14="http://schemas.microsoft.com/office/powerpoint/2010/main" val="333813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659001"/>
          </a:xfrm>
          <a:custGeom>
            <a:avLst/>
            <a:gdLst>
              <a:gd name="connsiteX0" fmla="*/ 0 w 3557874"/>
              <a:gd name="connsiteY0" fmla="*/ 0 h 659001"/>
              <a:gd name="connsiteX1" fmla="*/ 486243 w 3557874"/>
              <a:gd name="connsiteY1" fmla="*/ 0 h 659001"/>
              <a:gd name="connsiteX2" fmla="*/ 1150379 w 3557874"/>
              <a:gd name="connsiteY2" fmla="*/ 0 h 659001"/>
              <a:gd name="connsiteX3" fmla="*/ 1707780 w 3557874"/>
              <a:gd name="connsiteY3" fmla="*/ 0 h 659001"/>
              <a:gd name="connsiteX4" fmla="*/ 2300759 w 3557874"/>
              <a:gd name="connsiteY4" fmla="*/ 0 h 659001"/>
              <a:gd name="connsiteX5" fmla="*/ 2787001 w 3557874"/>
              <a:gd name="connsiteY5" fmla="*/ 0 h 659001"/>
              <a:gd name="connsiteX6" fmla="*/ 3557874 w 3557874"/>
              <a:gd name="connsiteY6" fmla="*/ 0 h 659001"/>
              <a:gd name="connsiteX7" fmla="*/ 3557874 w 3557874"/>
              <a:gd name="connsiteY7" fmla="*/ 329501 h 659001"/>
              <a:gd name="connsiteX8" fmla="*/ 3557874 w 3557874"/>
              <a:gd name="connsiteY8" fmla="*/ 659001 h 659001"/>
              <a:gd name="connsiteX9" fmla="*/ 3000474 w 3557874"/>
              <a:gd name="connsiteY9" fmla="*/ 659001 h 659001"/>
              <a:gd name="connsiteX10" fmla="*/ 2336337 w 3557874"/>
              <a:gd name="connsiteY10" fmla="*/ 659001 h 659001"/>
              <a:gd name="connsiteX11" fmla="*/ 1743358 w 3557874"/>
              <a:gd name="connsiteY11" fmla="*/ 659001 h 659001"/>
              <a:gd name="connsiteX12" fmla="*/ 1185958 w 3557874"/>
              <a:gd name="connsiteY12" fmla="*/ 659001 h 659001"/>
              <a:gd name="connsiteX13" fmla="*/ 699715 w 3557874"/>
              <a:gd name="connsiteY13" fmla="*/ 659001 h 659001"/>
              <a:gd name="connsiteX14" fmla="*/ 0 w 3557874"/>
              <a:gd name="connsiteY14" fmla="*/ 659001 h 659001"/>
              <a:gd name="connsiteX15" fmla="*/ 0 w 3557874"/>
              <a:gd name="connsiteY15" fmla="*/ 316320 h 659001"/>
              <a:gd name="connsiteX16" fmla="*/ 0 w 3557874"/>
              <a:gd name="connsiteY16"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57874" h="659001" fill="none" extrusionOk="0">
                <a:moveTo>
                  <a:pt x="0" y="0"/>
                </a:moveTo>
                <a:cubicBezTo>
                  <a:pt x="105858" y="-7733"/>
                  <a:pt x="256263" y="538"/>
                  <a:pt x="486243" y="0"/>
                </a:cubicBezTo>
                <a:cubicBezTo>
                  <a:pt x="716223" y="-538"/>
                  <a:pt x="989734" y="77842"/>
                  <a:pt x="1150379" y="0"/>
                </a:cubicBezTo>
                <a:cubicBezTo>
                  <a:pt x="1311024" y="-77842"/>
                  <a:pt x="1434809" y="19997"/>
                  <a:pt x="1707780" y="0"/>
                </a:cubicBezTo>
                <a:cubicBezTo>
                  <a:pt x="1980751" y="-19997"/>
                  <a:pt x="2054355" y="67307"/>
                  <a:pt x="2300759" y="0"/>
                </a:cubicBezTo>
                <a:cubicBezTo>
                  <a:pt x="2547163" y="-67307"/>
                  <a:pt x="2623033" y="15793"/>
                  <a:pt x="2787001" y="0"/>
                </a:cubicBezTo>
                <a:cubicBezTo>
                  <a:pt x="2950969" y="-15793"/>
                  <a:pt x="3192700" y="42561"/>
                  <a:pt x="3557874" y="0"/>
                </a:cubicBezTo>
                <a:cubicBezTo>
                  <a:pt x="3586979" y="130339"/>
                  <a:pt x="3526454" y="179376"/>
                  <a:pt x="3557874" y="329501"/>
                </a:cubicBezTo>
                <a:cubicBezTo>
                  <a:pt x="3589294" y="479626"/>
                  <a:pt x="3521445" y="569992"/>
                  <a:pt x="3557874" y="659001"/>
                </a:cubicBezTo>
                <a:cubicBezTo>
                  <a:pt x="3375693" y="684798"/>
                  <a:pt x="3186918" y="648370"/>
                  <a:pt x="3000474" y="659001"/>
                </a:cubicBezTo>
                <a:cubicBezTo>
                  <a:pt x="2814030" y="669632"/>
                  <a:pt x="2588163" y="607263"/>
                  <a:pt x="2336337" y="659001"/>
                </a:cubicBezTo>
                <a:cubicBezTo>
                  <a:pt x="2084511" y="710739"/>
                  <a:pt x="1885088" y="629357"/>
                  <a:pt x="1743358" y="659001"/>
                </a:cubicBezTo>
                <a:cubicBezTo>
                  <a:pt x="1601628" y="688645"/>
                  <a:pt x="1324779" y="615743"/>
                  <a:pt x="1185958" y="659001"/>
                </a:cubicBezTo>
                <a:cubicBezTo>
                  <a:pt x="1047137" y="702259"/>
                  <a:pt x="889888" y="644841"/>
                  <a:pt x="699715" y="659001"/>
                </a:cubicBezTo>
                <a:cubicBezTo>
                  <a:pt x="509542" y="673161"/>
                  <a:pt x="282608" y="610227"/>
                  <a:pt x="0" y="659001"/>
                </a:cubicBezTo>
                <a:cubicBezTo>
                  <a:pt x="-10171" y="589294"/>
                  <a:pt x="30" y="421605"/>
                  <a:pt x="0" y="316320"/>
                </a:cubicBezTo>
                <a:cubicBezTo>
                  <a:pt x="-30" y="211035"/>
                  <a:pt x="20752" y="69108"/>
                  <a:pt x="0" y="0"/>
                </a:cubicBezTo>
                <a:close/>
              </a:path>
              <a:path w="3557874" h="659001"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568713" y="133362"/>
                  <a:pt x="3552298" y="191709"/>
                  <a:pt x="3557874" y="316320"/>
                </a:cubicBezTo>
                <a:cubicBezTo>
                  <a:pt x="3563450" y="440931"/>
                  <a:pt x="3543427" y="541536"/>
                  <a:pt x="3557874" y="659001"/>
                </a:cubicBezTo>
                <a:cubicBezTo>
                  <a:pt x="3294433" y="679473"/>
                  <a:pt x="3233504" y="631812"/>
                  <a:pt x="2964895" y="659001"/>
                </a:cubicBezTo>
                <a:cubicBezTo>
                  <a:pt x="2696286" y="686190"/>
                  <a:pt x="2596915" y="586913"/>
                  <a:pt x="2300759" y="659001"/>
                </a:cubicBezTo>
                <a:cubicBezTo>
                  <a:pt x="2004603" y="731089"/>
                  <a:pt x="1860385" y="599149"/>
                  <a:pt x="1636622" y="659001"/>
                </a:cubicBezTo>
                <a:cubicBezTo>
                  <a:pt x="1412859" y="718853"/>
                  <a:pt x="1284300" y="658564"/>
                  <a:pt x="1150379" y="659001"/>
                </a:cubicBezTo>
                <a:cubicBezTo>
                  <a:pt x="1016458" y="659438"/>
                  <a:pt x="806880" y="583806"/>
                  <a:pt x="521822" y="659001"/>
                </a:cubicBezTo>
                <a:cubicBezTo>
                  <a:pt x="236764" y="734196"/>
                  <a:pt x="143788" y="649222"/>
                  <a:pt x="0" y="659001"/>
                </a:cubicBezTo>
                <a:cubicBezTo>
                  <a:pt x="-36391" y="532112"/>
                  <a:pt x="5881" y="481697"/>
                  <a:pt x="0" y="322910"/>
                </a:cubicBezTo>
                <a:cubicBezTo>
                  <a:pt x="-5881" y="164123"/>
                  <a:pt x="16655" y="103725"/>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What is………</a:t>
            </a:r>
          </a:p>
        </p:txBody>
      </p:sp>
      <p:sp>
        <p:nvSpPr>
          <p:cNvPr id="3" name="Rectangle: Diagonal Corners Rounded 4">
            <a:extLst>
              <a:ext uri="{FF2B5EF4-FFF2-40B4-BE49-F238E27FC236}">
                <a16:creationId xmlns:a16="http://schemas.microsoft.com/office/drawing/2014/main" id="{A66D1AB9-4831-CF5D-9588-9B25817995E3}"/>
              </a:ext>
            </a:extLst>
          </p:cNvPr>
          <p:cNvSpPr/>
          <p:nvPr/>
        </p:nvSpPr>
        <p:spPr>
          <a:xfrm>
            <a:off x="1423123" y="2028152"/>
            <a:ext cx="2698117"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Myopia</a:t>
            </a:r>
          </a:p>
        </p:txBody>
      </p:sp>
      <p:sp>
        <p:nvSpPr>
          <p:cNvPr id="4" name="Rectangle: Diagonal Corners Rounded 4">
            <a:extLst>
              <a:ext uri="{FF2B5EF4-FFF2-40B4-BE49-F238E27FC236}">
                <a16:creationId xmlns:a16="http://schemas.microsoft.com/office/drawing/2014/main" id="{1F1BCDFA-C2FE-6CC6-B39B-7FEC9EDE475A}"/>
              </a:ext>
            </a:extLst>
          </p:cNvPr>
          <p:cNvSpPr/>
          <p:nvPr/>
        </p:nvSpPr>
        <p:spPr>
          <a:xfrm>
            <a:off x="1423123" y="4229164"/>
            <a:ext cx="2698117" cy="113043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Dry Eye Disease (DED)</a:t>
            </a:r>
          </a:p>
        </p:txBody>
      </p:sp>
      <p:sp>
        <p:nvSpPr>
          <p:cNvPr id="6" name="Rectangle: Diagonal Corners Rounded 5">
            <a:extLst>
              <a:ext uri="{FF2B5EF4-FFF2-40B4-BE49-F238E27FC236}">
                <a16:creationId xmlns:a16="http://schemas.microsoft.com/office/drawing/2014/main" id="{BCEBF5B3-187F-DCD8-2BDF-B9E20243E0FD}"/>
              </a:ext>
            </a:extLst>
          </p:cNvPr>
          <p:cNvSpPr/>
          <p:nvPr/>
        </p:nvSpPr>
        <p:spPr>
          <a:xfrm>
            <a:off x="4121240" y="1814490"/>
            <a:ext cx="6647638" cy="1557761"/>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Myopia is a prevalent condition of the eyes to see near objects clearly but blurry for distant objects, and nowadays, it's a pervasive vision problem for all ages. It develops rapidly during childhood.</a:t>
            </a:r>
            <a:r>
              <a:rPr lang="en-BD" sz="2000" dirty="0">
                <a:effectLst/>
                <a:latin typeface="Times New Roman" panose="02020603050405020304" pitchFamily="18" charset="0"/>
                <a:cs typeface="Times New Roman" panose="02020603050405020304" pitchFamily="18" charset="0"/>
              </a:rPr>
              <a:t> </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11" name="Rectangle: Diagonal Corners Rounded 5">
            <a:extLst>
              <a:ext uri="{FF2B5EF4-FFF2-40B4-BE49-F238E27FC236}">
                <a16:creationId xmlns:a16="http://schemas.microsoft.com/office/drawing/2014/main" id="{C51BFB7B-0DFD-0492-5A03-85B0AD73DCE0}"/>
              </a:ext>
            </a:extLst>
          </p:cNvPr>
          <p:cNvSpPr/>
          <p:nvPr/>
        </p:nvSpPr>
        <p:spPr>
          <a:xfrm>
            <a:off x="4121240" y="4072250"/>
            <a:ext cx="6647638" cy="1444264"/>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Dry eye disease (DED) is a multifactorial disease of the ocular surface, and it occurs when tears are unable to provide adequate lubrication to the eye.</a:t>
            </a:r>
            <a:r>
              <a:rPr lang="en-BD" sz="2000" dirty="0">
                <a:effectLst/>
                <a:latin typeface="Times New Roman" panose="02020603050405020304" pitchFamily="18" charset="0"/>
                <a:cs typeface="Times New Roman" panose="02020603050405020304" pitchFamily="18" charset="0"/>
              </a:rPr>
              <a:t> </a:t>
            </a:r>
            <a:endParaRPr lang="en-B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32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659001"/>
          </a:xfrm>
          <a:custGeom>
            <a:avLst/>
            <a:gdLst>
              <a:gd name="connsiteX0" fmla="*/ 0 w 3557874"/>
              <a:gd name="connsiteY0" fmla="*/ 0 h 659001"/>
              <a:gd name="connsiteX1" fmla="*/ 486243 w 3557874"/>
              <a:gd name="connsiteY1" fmla="*/ 0 h 659001"/>
              <a:gd name="connsiteX2" fmla="*/ 1150379 w 3557874"/>
              <a:gd name="connsiteY2" fmla="*/ 0 h 659001"/>
              <a:gd name="connsiteX3" fmla="*/ 1707780 w 3557874"/>
              <a:gd name="connsiteY3" fmla="*/ 0 h 659001"/>
              <a:gd name="connsiteX4" fmla="*/ 2300759 w 3557874"/>
              <a:gd name="connsiteY4" fmla="*/ 0 h 659001"/>
              <a:gd name="connsiteX5" fmla="*/ 2787001 w 3557874"/>
              <a:gd name="connsiteY5" fmla="*/ 0 h 659001"/>
              <a:gd name="connsiteX6" fmla="*/ 3557874 w 3557874"/>
              <a:gd name="connsiteY6" fmla="*/ 0 h 659001"/>
              <a:gd name="connsiteX7" fmla="*/ 3557874 w 3557874"/>
              <a:gd name="connsiteY7" fmla="*/ 329501 h 659001"/>
              <a:gd name="connsiteX8" fmla="*/ 3557874 w 3557874"/>
              <a:gd name="connsiteY8" fmla="*/ 659001 h 659001"/>
              <a:gd name="connsiteX9" fmla="*/ 3000474 w 3557874"/>
              <a:gd name="connsiteY9" fmla="*/ 659001 h 659001"/>
              <a:gd name="connsiteX10" fmla="*/ 2336337 w 3557874"/>
              <a:gd name="connsiteY10" fmla="*/ 659001 h 659001"/>
              <a:gd name="connsiteX11" fmla="*/ 1743358 w 3557874"/>
              <a:gd name="connsiteY11" fmla="*/ 659001 h 659001"/>
              <a:gd name="connsiteX12" fmla="*/ 1185958 w 3557874"/>
              <a:gd name="connsiteY12" fmla="*/ 659001 h 659001"/>
              <a:gd name="connsiteX13" fmla="*/ 699715 w 3557874"/>
              <a:gd name="connsiteY13" fmla="*/ 659001 h 659001"/>
              <a:gd name="connsiteX14" fmla="*/ 0 w 3557874"/>
              <a:gd name="connsiteY14" fmla="*/ 659001 h 659001"/>
              <a:gd name="connsiteX15" fmla="*/ 0 w 3557874"/>
              <a:gd name="connsiteY15" fmla="*/ 316320 h 659001"/>
              <a:gd name="connsiteX16" fmla="*/ 0 w 3557874"/>
              <a:gd name="connsiteY16"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57874" h="659001" fill="none" extrusionOk="0">
                <a:moveTo>
                  <a:pt x="0" y="0"/>
                </a:moveTo>
                <a:cubicBezTo>
                  <a:pt x="105858" y="-7733"/>
                  <a:pt x="256263" y="538"/>
                  <a:pt x="486243" y="0"/>
                </a:cubicBezTo>
                <a:cubicBezTo>
                  <a:pt x="716223" y="-538"/>
                  <a:pt x="989734" y="77842"/>
                  <a:pt x="1150379" y="0"/>
                </a:cubicBezTo>
                <a:cubicBezTo>
                  <a:pt x="1311024" y="-77842"/>
                  <a:pt x="1434809" y="19997"/>
                  <a:pt x="1707780" y="0"/>
                </a:cubicBezTo>
                <a:cubicBezTo>
                  <a:pt x="1980751" y="-19997"/>
                  <a:pt x="2054355" y="67307"/>
                  <a:pt x="2300759" y="0"/>
                </a:cubicBezTo>
                <a:cubicBezTo>
                  <a:pt x="2547163" y="-67307"/>
                  <a:pt x="2623033" y="15793"/>
                  <a:pt x="2787001" y="0"/>
                </a:cubicBezTo>
                <a:cubicBezTo>
                  <a:pt x="2950969" y="-15793"/>
                  <a:pt x="3192700" y="42561"/>
                  <a:pt x="3557874" y="0"/>
                </a:cubicBezTo>
                <a:cubicBezTo>
                  <a:pt x="3586979" y="130339"/>
                  <a:pt x="3526454" y="179376"/>
                  <a:pt x="3557874" y="329501"/>
                </a:cubicBezTo>
                <a:cubicBezTo>
                  <a:pt x="3589294" y="479626"/>
                  <a:pt x="3521445" y="569992"/>
                  <a:pt x="3557874" y="659001"/>
                </a:cubicBezTo>
                <a:cubicBezTo>
                  <a:pt x="3375693" y="684798"/>
                  <a:pt x="3186918" y="648370"/>
                  <a:pt x="3000474" y="659001"/>
                </a:cubicBezTo>
                <a:cubicBezTo>
                  <a:pt x="2814030" y="669632"/>
                  <a:pt x="2588163" y="607263"/>
                  <a:pt x="2336337" y="659001"/>
                </a:cubicBezTo>
                <a:cubicBezTo>
                  <a:pt x="2084511" y="710739"/>
                  <a:pt x="1885088" y="629357"/>
                  <a:pt x="1743358" y="659001"/>
                </a:cubicBezTo>
                <a:cubicBezTo>
                  <a:pt x="1601628" y="688645"/>
                  <a:pt x="1324779" y="615743"/>
                  <a:pt x="1185958" y="659001"/>
                </a:cubicBezTo>
                <a:cubicBezTo>
                  <a:pt x="1047137" y="702259"/>
                  <a:pt x="889888" y="644841"/>
                  <a:pt x="699715" y="659001"/>
                </a:cubicBezTo>
                <a:cubicBezTo>
                  <a:pt x="509542" y="673161"/>
                  <a:pt x="282608" y="610227"/>
                  <a:pt x="0" y="659001"/>
                </a:cubicBezTo>
                <a:cubicBezTo>
                  <a:pt x="-10171" y="589294"/>
                  <a:pt x="30" y="421605"/>
                  <a:pt x="0" y="316320"/>
                </a:cubicBezTo>
                <a:cubicBezTo>
                  <a:pt x="-30" y="211035"/>
                  <a:pt x="20752" y="69108"/>
                  <a:pt x="0" y="0"/>
                </a:cubicBezTo>
                <a:close/>
              </a:path>
              <a:path w="3557874" h="659001"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568713" y="133362"/>
                  <a:pt x="3552298" y="191709"/>
                  <a:pt x="3557874" y="316320"/>
                </a:cubicBezTo>
                <a:cubicBezTo>
                  <a:pt x="3563450" y="440931"/>
                  <a:pt x="3543427" y="541536"/>
                  <a:pt x="3557874" y="659001"/>
                </a:cubicBezTo>
                <a:cubicBezTo>
                  <a:pt x="3294433" y="679473"/>
                  <a:pt x="3233504" y="631812"/>
                  <a:pt x="2964895" y="659001"/>
                </a:cubicBezTo>
                <a:cubicBezTo>
                  <a:pt x="2696286" y="686190"/>
                  <a:pt x="2596915" y="586913"/>
                  <a:pt x="2300759" y="659001"/>
                </a:cubicBezTo>
                <a:cubicBezTo>
                  <a:pt x="2004603" y="731089"/>
                  <a:pt x="1860385" y="599149"/>
                  <a:pt x="1636622" y="659001"/>
                </a:cubicBezTo>
                <a:cubicBezTo>
                  <a:pt x="1412859" y="718853"/>
                  <a:pt x="1284300" y="658564"/>
                  <a:pt x="1150379" y="659001"/>
                </a:cubicBezTo>
                <a:cubicBezTo>
                  <a:pt x="1016458" y="659438"/>
                  <a:pt x="806880" y="583806"/>
                  <a:pt x="521822" y="659001"/>
                </a:cubicBezTo>
                <a:cubicBezTo>
                  <a:pt x="236764" y="734196"/>
                  <a:pt x="143788" y="649222"/>
                  <a:pt x="0" y="659001"/>
                </a:cubicBezTo>
                <a:cubicBezTo>
                  <a:pt x="-36391" y="532112"/>
                  <a:pt x="5881" y="481697"/>
                  <a:pt x="0" y="322910"/>
                </a:cubicBezTo>
                <a:cubicBezTo>
                  <a:pt x="-5881" y="164123"/>
                  <a:pt x="16655" y="103725"/>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introduction</a:t>
            </a:r>
          </a:p>
        </p:txBody>
      </p:sp>
      <p:sp>
        <p:nvSpPr>
          <p:cNvPr id="3" name="Rectangle: Diagonal Corners Rounded 5">
            <a:extLst>
              <a:ext uri="{FF2B5EF4-FFF2-40B4-BE49-F238E27FC236}">
                <a16:creationId xmlns:a16="http://schemas.microsoft.com/office/drawing/2014/main" id="{50D5A5CE-4785-18D9-884C-BCDAEA4C983D}"/>
              </a:ext>
            </a:extLst>
          </p:cNvPr>
          <p:cNvSpPr/>
          <p:nvPr/>
        </p:nvSpPr>
        <p:spPr>
          <a:xfrm>
            <a:off x="1443074" y="1290414"/>
            <a:ext cx="9305851" cy="873237"/>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eye is the essential organ of the human body, and it´s visualizing realistic scenarios of the world in front of us.</a:t>
            </a:r>
            <a:r>
              <a:rPr lang="en-BD" sz="2000" dirty="0">
                <a:solidFill>
                  <a:schemeClr val="tx1"/>
                </a:solidFill>
                <a:effectLst/>
                <a:latin typeface="Times New Roman" panose="02020603050405020304" pitchFamily="18" charset="0"/>
                <a:cs typeface="Times New Roman" panose="02020603050405020304" pitchFamily="18" charset="0"/>
              </a:rPr>
              <a:t> </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4" name="Rectangle: Diagonal Corners Rounded 5">
            <a:extLst>
              <a:ext uri="{FF2B5EF4-FFF2-40B4-BE49-F238E27FC236}">
                <a16:creationId xmlns:a16="http://schemas.microsoft.com/office/drawing/2014/main" id="{6760C22F-320A-38FD-E054-DEEA3B67D5E4}"/>
              </a:ext>
            </a:extLst>
          </p:cNvPr>
          <p:cNvSpPr/>
          <p:nvPr/>
        </p:nvSpPr>
        <p:spPr>
          <a:xfrm>
            <a:off x="1435129" y="2357214"/>
            <a:ext cx="9305851" cy="1071786"/>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chemeClr val="tx1"/>
                </a:solidFill>
                <a:effectLst/>
                <a:latin typeface="Times New Roman" panose="02020603050405020304" pitchFamily="18" charset="0"/>
                <a:ea typeface="Calibri" panose="020F0502020204030204" pitchFamily="34" charset="0"/>
              </a:rPr>
              <a:t>Due to an unhealthy lifestyle and overusing the digital screen, we have developed myopia and dry eye disease in the very early stages of our lives, and prolonged digital device use is significant for Dry Eye Disease (DED).</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6" name="Rectangle: Diagonal Corners Rounded 5">
            <a:extLst>
              <a:ext uri="{FF2B5EF4-FFF2-40B4-BE49-F238E27FC236}">
                <a16:creationId xmlns:a16="http://schemas.microsoft.com/office/drawing/2014/main" id="{FCEC008E-DA02-2C88-F4D9-160DF3972299}"/>
              </a:ext>
            </a:extLst>
          </p:cNvPr>
          <p:cNvSpPr/>
          <p:nvPr/>
        </p:nvSpPr>
        <p:spPr>
          <a:xfrm>
            <a:off x="1435129" y="3622563"/>
            <a:ext cx="9305851" cy="1071786"/>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b="0" i="0" dirty="0">
                <a:solidFill>
                  <a:srgbClr val="000000"/>
                </a:solidFill>
                <a:effectLst/>
                <a:latin typeface="Times New Roman" panose="02020603050405020304" pitchFamily="18" charset="0"/>
                <a:ea typeface="Calibri" panose="020F0502020204030204" pitchFamily="34" charset="0"/>
              </a:rPr>
              <a:t>Myopia can lead to more severe conditions like cataracts, glaucoma, and blindness, while untreated DED may lead to inflammation, abrasion of the corneal surface, Corneal ulcers and vision loss.</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11" name="Rectangle: Diagonal Corners Rounded 5">
            <a:extLst>
              <a:ext uri="{FF2B5EF4-FFF2-40B4-BE49-F238E27FC236}">
                <a16:creationId xmlns:a16="http://schemas.microsoft.com/office/drawing/2014/main" id="{533C0F8D-19F3-35D3-F68E-AC807BFB80CE}"/>
              </a:ext>
            </a:extLst>
          </p:cNvPr>
          <p:cNvSpPr/>
          <p:nvPr/>
        </p:nvSpPr>
        <p:spPr>
          <a:xfrm>
            <a:off x="1435129" y="4887912"/>
            <a:ext cx="9305851" cy="1332584"/>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DED is a significant public health issue globally, and many studies reported that age, sex, and previous ocular surgery are the major risk factors for DED on other hand prevalence of myopia depends on geography, ethnicity, sex, and age, and it is varying on country to country. </a:t>
            </a:r>
            <a:r>
              <a:rPr lang="en-BD" sz="2000" dirty="0">
                <a:solidFill>
                  <a:schemeClr val="tx1"/>
                </a:solidFill>
                <a:effectLst/>
                <a:latin typeface="Times New Roman" panose="02020603050405020304" pitchFamily="18" charset="0"/>
                <a:cs typeface="Times New Roman" panose="02020603050405020304" pitchFamily="18" charset="0"/>
              </a:rPr>
              <a:t> </a:t>
            </a:r>
            <a:endParaRPr lang="en-B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30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659001"/>
          </a:xfrm>
          <a:custGeom>
            <a:avLst/>
            <a:gdLst>
              <a:gd name="connsiteX0" fmla="*/ 0 w 3557874"/>
              <a:gd name="connsiteY0" fmla="*/ 0 h 659001"/>
              <a:gd name="connsiteX1" fmla="*/ 486243 w 3557874"/>
              <a:gd name="connsiteY1" fmla="*/ 0 h 659001"/>
              <a:gd name="connsiteX2" fmla="*/ 1150379 w 3557874"/>
              <a:gd name="connsiteY2" fmla="*/ 0 h 659001"/>
              <a:gd name="connsiteX3" fmla="*/ 1707780 w 3557874"/>
              <a:gd name="connsiteY3" fmla="*/ 0 h 659001"/>
              <a:gd name="connsiteX4" fmla="*/ 2300759 w 3557874"/>
              <a:gd name="connsiteY4" fmla="*/ 0 h 659001"/>
              <a:gd name="connsiteX5" fmla="*/ 2787001 w 3557874"/>
              <a:gd name="connsiteY5" fmla="*/ 0 h 659001"/>
              <a:gd name="connsiteX6" fmla="*/ 3557874 w 3557874"/>
              <a:gd name="connsiteY6" fmla="*/ 0 h 659001"/>
              <a:gd name="connsiteX7" fmla="*/ 3557874 w 3557874"/>
              <a:gd name="connsiteY7" fmla="*/ 329501 h 659001"/>
              <a:gd name="connsiteX8" fmla="*/ 3557874 w 3557874"/>
              <a:gd name="connsiteY8" fmla="*/ 659001 h 659001"/>
              <a:gd name="connsiteX9" fmla="*/ 3000474 w 3557874"/>
              <a:gd name="connsiteY9" fmla="*/ 659001 h 659001"/>
              <a:gd name="connsiteX10" fmla="*/ 2336337 w 3557874"/>
              <a:gd name="connsiteY10" fmla="*/ 659001 h 659001"/>
              <a:gd name="connsiteX11" fmla="*/ 1743358 w 3557874"/>
              <a:gd name="connsiteY11" fmla="*/ 659001 h 659001"/>
              <a:gd name="connsiteX12" fmla="*/ 1185958 w 3557874"/>
              <a:gd name="connsiteY12" fmla="*/ 659001 h 659001"/>
              <a:gd name="connsiteX13" fmla="*/ 699715 w 3557874"/>
              <a:gd name="connsiteY13" fmla="*/ 659001 h 659001"/>
              <a:gd name="connsiteX14" fmla="*/ 0 w 3557874"/>
              <a:gd name="connsiteY14" fmla="*/ 659001 h 659001"/>
              <a:gd name="connsiteX15" fmla="*/ 0 w 3557874"/>
              <a:gd name="connsiteY15" fmla="*/ 316320 h 659001"/>
              <a:gd name="connsiteX16" fmla="*/ 0 w 3557874"/>
              <a:gd name="connsiteY16"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57874" h="659001" fill="none" extrusionOk="0">
                <a:moveTo>
                  <a:pt x="0" y="0"/>
                </a:moveTo>
                <a:cubicBezTo>
                  <a:pt x="105858" y="-7733"/>
                  <a:pt x="256263" y="538"/>
                  <a:pt x="486243" y="0"/>
                </a:cubicBezTo>
                <a:cubicBezTo>
                  <a:pt x="716223" y="-538"/>
                  <a:pt x="989734" y="77842"/>
                  <a:pt x="1150379" y="0"/>
                </a:cubicBezTo>
                <a:cubicBezTo>
                  <a:pt x="1311024" y="-77842"/>
                  <a:pt x="1434809" y="19997"/>
                  <a:pt x="1707780" y="0"/>
                </a:cubicBezTo>
                <a:cubicBezTo>
                  <a:pt x="1980751" y="-19997"/>
                  <a:pt x="2054355" y="67307"/>
                  <a:pt x="2300759" y="0"/>
                </a:cubicBezTo>
                <a:cubicBezTo>
                  <a:pt x="2547163" y="-67307"/>
                  <a:pt x="2623033" y="15793"/>
                  <a:pt x="2787001" y="0"/>
                </a:cubicBezTo>
                <a:cubicBezTo>
                  <a:pt x="2950969" y="-15793"/>
                  <a:pt x="3192700" y="42561"/>
                  <a:pt x="3557874" y="0"/>
                </a:cubicBezTo>
                <a:cubicBezTo>
                  <a:pt x="3586979" y="130339"/>
                  <a:pt x="3526454" y="179376"/>
                  <a:pt x="3557874" y="329501"/>
                </a:cubicBezTo>
                <a:cubicBezTo>
                  <a:pt x="3589294" y="479626"/>
                  <a:pt x="3521445" y="569992"/>
                  <a:pt x="3557874" y="659001"/>
                </a:cubicBezTo>
                <a:cubicBezTo>
                  <a:pt x="3375693" y="684798"/>
                  <a:pt x="3186918" y="648370"/>
                  <a:pt x="3000474" y="659001"/>
                </a:cubicBezTo>
                <a:cubicBezTo>
                  <a:pt x="2814030" y="669632"/>
                  <a:pt x="2588163" y="607263"/>
                  <a:pt x="2336337" y="659001"/>
                </a:cubicBezTo>
                <a:cubicBezTo>
                  <a:pt x="2084511" y="710739"/>
                  <a:pt x="1885088" y="629357"/>
                  <a:pt x="1743358" y="659001"/>
                </a:cubicBezTo>
                <a:cubicBezTo>
                  <a:pt x="1601628" y="688645"/>
                  <a:pt x="1324779" y="615743"/>
                  <a:pt x="1185958" y="659001"/>
                </a:cubicBezTo>
                <a:cubicBezTo>
                  <a:pt x="1047137" y="702259"/>
                  <a:pt x="889888" y="644841"/>
                  <a:pt x="699715" y="659001"/>
                </a:cubicBezTo>
                <a:cubicBezTo>
                  <a:pt x="509542" y="673161"/>
                  <a:pt x="282608" y="610227"/>
                  <a:pt x="0" y="659001"/>
                </a:cubicBezTo>
                <a:cubicBezTo>
                  <a:pt x="-10171" y="589294"/>
                  <a:pt x="30" y="421605"/>
                  <a:pt x="0" y="316320"/>
                </a:cubicBezTo>
                <a:cubicBezTo>
                  <a:pt x="-30" y="211035"/>
                  <a:pt x="20752" y="69108"/>
                  <a:pt x="0" y="0"/>
                </a:cubicBezTo>
                <a:close/>
              </a:path>
              <a:path w="3557874" h="659001"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568713" y="133362"/>
                  <a:pt x="3552298" y="191709"/>
                  <a:pt x="3557874" y="316320"/>
                </a:cubicBezTo>
                <a:cubicBezTo>
                  <a:pt x="3563450" y="440931"/>
                  <a:pt x="3543427" y="541536"/>
                  <a:pt x="3557874" y="659001"/>
                </a:cubicBezTo>
                <a:cubicBezTo>
                  <a:pt x="3294433" y="679473"/>
                  <a:pt x="3233504" y="631812"/>
                  <a:pt x="2964895" y="659001"/>
                </a:cubicBezTo>
                <a:cubicBezTo>
                  <a:pt x="2696286" y="686190"/>
                  <a:pt x="2596915" y="586913"/>
                  <a:pt x="2300759" y="659001"/>
                </a:cubicBezTo>
                <a:cubicBezTo>
                  <a:pt x="2004603" y="731089"/>
                  <a:pt x="1860385" y="599149"/>
                  <a:pt x="1636622" y="659001"/>
                </a:cubicBezTo>
                <a:cubicBezTo>
                  <a:pt x="1412859" y="718853"/>
                  <a:pt x="1284300" y="658564"/>
                  <a:pt x="1150379" y="659001"/>
                </a:cubicBezTo>
                <a:cubicBezTo>
                  <a:pt x="1016458" y="659438"/>
                  <a:pt x="806880" y="583806"/>
                  <a:pt x="521822" y="659001"/>
                </a:cubicBezTo>
                <a:cubicBezTo>
                  <a:pt x="236764" y="734196"/>
                  <a:pt x="143788" y="649222"/>
                  <a:pt x="0" y="659001"/>
                </a:cubicBezTo>
                <a:cubicBezTo>
                  <a:pt x="-36391" y="532112"/>
                  <a:pt x="5881" y="481697"/>
                  <a:pt x="0" y="322910"/>
                </a:cubicBezTo>
                <a:cubicBezTo>
                  <a:pt x="-5881" y="164123"/>
                  <a:pt x="16655" y="103725"/>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introduction</a:t>
            </a:r>
          </a:p>
        </p:txBody>
      </p:sp>
      <p:sp>
        <p:nvSpPr>
          <p:cNvPr id="3" name="Rectangle: Diagonal Corners Rounded 5">
            <a:extLst>
              <a:ext uri="{FF2B5EF4-FFF2-40B4-BE49-F238E27FC236}">
                <a16:creationId xmlns:a16="http://schemas.microsoft.com/office/drawing/2014/main" id="{50D5A5CE-4785-18D9-884C-BCDAEA4C983D}"/>
              </a:ext>
            </a:extLst>
          </p:cNvPr>
          <p:cNvSpPr/>
          <p:nvPr/>
        </p:nvSpPr>
        <p:spPr>
          <a:xfrm>
            <a:off x="1443074" y="1290414"/>
            <a:ext cx="9305851" cy="1071786"/>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DED is the sixth most common visual disorder in the USA, and its prevalence ranges from 5% to 15%, </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and o</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 study documented that the digital device use rate is very high in Korea, approximately more than 90%</a:t>
            </a:r>
            <a:r>
              <a:rPr lang="en-BD"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4" name="Rectangle: Diagonal Corners Rounded 5">
            <a:extLst>
              <a:ext uri="{FF2B5EF4-FFF2-40B4-BE49-F238E27FC236}">
                <a16:creationId xmlns:a16="http://schemas.microsoft.com/office/drawing/2014/main" id="{6760C22F-320A-38FD-E054-DEEA3B67D5E4}"/>
              </a:ext>
            </a:extLst>
          </p:cNvPr>
          <p:cNvSpPr/>
          <p:nvPr/>
        </p:nvSpPr>
        <p:spPr>
          <a:xfrm>
            <a:off x="1435127" y="4402461"/>
            <a:ext cx="9305851" cy="1753640"/>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Bangladesh is one of the most population-density and developing countries worldwide and the second largest in South A</a:t>
            </a:r>
            <a:r>
              <a:rPr lang="en-BD"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sia </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nd their lifestyle, nutritional status, and health conditions are different due to their different religious perception, income, and parental medical history.</a:t>
            </a:r>
            <a:r>
              <a:rPr lang="en-BD" sz="200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Bangladesh, one study was conducted about dry eye disease among garment workers, and the prevalence was 64.5%</a:t>
            </a:r>
            <a:r>
              <a:rPr lang="en-BD"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6" name="Rectangle: Diagonal Corners Rounded 5">
            <a:extLst>
              <a:ext uri="{FF2B5EF4-FFF2-40B4-BE49-F238E27FC236}">
                <a16:creationId xmlns:a16="http://schemas.microsoft.com/office/drawing/2014/main" id="{FCEC008E-DA02-2C88-F4D9-160DF3972299}"/>
              </a:ext>
            </a:extLst>
          </p:cNvPr>
          <p:cNvSpPr/>
          <p:nvPr/>
        </p:nvSpPr>
        <p:spPr>
          <a:xfrm>
            <a:off x="1435128" y="2553269"/>
            <a:ext cx="9305851" cy="1658123"/>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chemeClr val="tx1"/>
                </a:solidFill>
                <a:effectLst/>
                <a:latin typeface="Times New Roman" panose="02020603050405020304" pitchFamily="18" charset="0"/>
                <a:ea typeface="Calibri" panose="020F0502020204030204" pitchFamily="34" charset="0"/>
              </a:rPr>
              <a:t>Several South Asian studies conducted that the prevalence rate for myopia in India was 34.6% among the aged more than 40 years, but in East Asia, this rate is very high; in Singapore, this rate was 38.7%, and in Japan, this was 41.5% among the same aged group and in Pakistan, the prevalence of DED was more than 19%, and the majority for myopia was 37%. </a:t>
            </a:r>
            <a:endParaRPr lang="en-B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14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659001"/>
          </a:xfrm>
          <a:custGeom>
            <a:avLst/>
            <a:gdLst>
              <a:gd name="connsiteX0" fmla="*/ 0 w 3557874"/>
              <a:gd name="connsiteY0" fmla="*/ 0 h 659001"/>
              <a:gd name="connsiteX1" fmla="*/ 486243 w 3557874"/>
              <a:gd name="connsiteY1" fmla="*/ 0 h 659001"/>
              <a:gd name="connsiteX2" fmla="*/ 1150379 w 3557874"/>
              <a:gd name="connsiteY2" fmla="*/ 0 h 659001"/>
              <a:gd name="connsiteX3" fmla="*/ 1707780 w 3557874"/>
              <a:gd name="connsiteY3" fmla="*/ 0 h 659001"/>
              <a:gd name="connsiteX4" fmla="*/ 2300759 w 3557874"/>
              <a:gd name="connsiteY4" fmla="*/ 0 h 659001"/>
              <a:gd name="connsiteX5" fmla="*/ 2787001 w 3557874"/>
              <a:gd name="connsiteY5" fmla="*/ 0 h 659001"/>
              <a:gd name="connsiteX6" fmla="*/ 3557874 w 3557874"/>
              <a:gd name="connsiteY6" fmla="*/ 0 h 659001"/>
              <a:gd name="connsiteX7" fmla="*/ 3557874 w 3557874"/>
              <a:gd name="connsiteY7" fmla="*/ 329501 h 659001"/>
              <a:gd name="connsiteX8" fmla="*/ 3557874 w 3557874"/>
              <a:gd name="connsiteY8" fmla="*/ 659001 h 659001"/>
              <a:gd name="connsiteX9" fmla="*/ 3000474 w 3557874"/>
              <a:gd name="connsiteY9" fmla="*/ 659001 h 659001"/>
              <a:gd name="connsiteX10" fmla="*/ 2336337 w 3557874"/>
              <a:gd name="connsiteY10" fmla="*/ 659001 h 659001"/>
              <a:gd name="connsiteX11" fmla="*/ 1743358 w 3557874"/>
              <a:gd name="connsiteY11" fmla="*/ 659001 h 659001"/>
              <a:gd name="connsiteX12" fmla="*/ 1185958 w 3557874"/>
              <a:gd name="connsiteY12" fmla="*/ 659001 h 659001"/>
              <a:gd name="connsiteX13" fmla="*/ 699715 w 3557874"/>
              <a:gd name="connsiteY13" fmla="*/ 659001 h 659001"/>
              <a:gd name="connsiteX14" fmla="*/ 0 w 3557874"/>
              <a:gd name="connsiteY14" fmla="*/ 659001 h 659001"/>
              <a:gd name="connsiteX15" fmla="*/ 0 w 3557874"/>
              <a:gd name="connsiteY15" fmla="*/ 316320 h 659001"/>
              <a:gd name="connsiteX16" fmla="*/ 0 w 3557874"/>
              <a:gd name="connsiteY16"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57874" h="659001" fill="none" extrusionOk="0">
                <a:moveTo>
                  <a:pt x="0" y="0"/>
                </a:moveTo>
                <a:cubicBezTo>
                  <a:pt x="105858" y="-7733"/>
                  <a:pt x="256263" y="538"/>
                  <a:pt x="486243" y="0"/>
                </a:cubicBezTo>
                <a:cubicBezTo>
                  <a:pt x="716223" y="-538"/>
                  <a:pt x="989734" y="77842"/>
                  <a:pt x="1150379" y="0"/>
                </a:cubicBezTo>
                <a:cubicBezTo>
                  <a:pt x="1311024" y="-77842"/>
                  <a:pt x="1434809" y="19997"/>
                  <a:pt x="1707780" y="0"/>
                </a:cubicBezTo>
                <a:cubicBezTo>
                  <a:pt x="1980751" y="-19997"/>
                  <a:pt x="2054355" y="67307"/>
                  <a:pt x="2300759" y="0"/>
                </a:cubicBezTo>
                <a:cubicBezTo>
                  <a:pt x="2547163" y="-67307"/>
                  <a:pt x="2623033" y="15793"/>
                  <a:pt x="2787001" y="0"/>
                </a:cubicBezTo>
                <a:cubicBezTo>
                  <a:pt x="2950969" y="-15793"/>
                  <a:pt x="3192700" y="42561"/>
                  <a:pt x="3557874" y="0"/>
                </a:cubicBezTo>
                <a:cubicBezTo>
                  <a:pt x="3586979" y="130339"/>
                  <a:pt x="3526454" y="179376"/>
                  <a:pt x="3557874" y="329501"/>
                </a:cubicBezTo>
                <a:cubicBezTo>
                  <a:pt x="3589294" y="479626"/>
                  <a:pt x="3521445" y="569992"/>
                  <a:pt x="3557874" y="659001"/>
                </a:cubicBezTo>
                <a:cubicBezTo>
                  <a:pt x="3375693" y="684798"/>
                  <a:pt x="3186918" y="648370"/>
                  <a:pt x="3000474" y="659001"/>
                </a:cubicBezTo>
                <a:cubicBezTo>
                  <a:pt x="2814030" y="669632"/>
                  <a:pt x="2588163" y="607263"/>
                  <a:pt x="2336337" y="659001"/>
                </a:cubicBezTo>
                <a:cubicBezTo>
                  <a:pt x="2084511" y="710739"/>
                  <a:pt x="1885088" y="629357"/>
                  <a:pt x="1743358" y="659001"/>
                </a:cubicBezTo>
                <a:cubicBezTo>
                  <a:pt x="1601628" y="688645"/>
                  <a:pt x="1324779" y="615743"/>
                  <a:pt x="1185958" y="659001"/>
                </a:cubicBezTo>
                <a:cubicBezTo>
                  <a:pt x="1047137" y="702259"/>
                  <a:pt x="889888" y="644841"/>
                  <a:pt x="699715" y="659001"/>
                </a:cubicBezTo>
                <a:cubicBezTo>
                  <a:pt x="509542" y="673161"/>
                  <a:pt x="282608" y="610227"/>
                  <a:pt x="0" y="659001"/>
                </a:cubicBezTo>
                <a:cubicBezTo>
                  <a:pt x="-10171" y="589294"/>
                  <a:pt x="30" y="421605"/>
                  <a:pt x="0" y="316320"/>
                </a:cubicBezTo>
                <a:cubicBezTo>
                  <a:pt x="-30" y="211035"/>
                  <a:pt x="20752" y="69108"/>
                  <a:pt x="0" y="0"/>
                </a:cubicBezTo>
                <a:close/>
              </a:path>
              <a:path w="3557874" h="659001"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568713" y="133362"/>
                  <a:pt x="3552298" y="191709"/>
                  <a:pt x="3557874" y="316320"/>
                </a:cubicBezTo>
                <a:cubicBezTo>
                  <a:pt x="3563450" y="440931"/>
                  <a:pt x="3543427" y="541536"/>
                  <a:pt x="3557874" y="659001"/>
                </a:cubicBezTo>
                <a:cubicBezTo>
                  <a:pt x="3294433" y="679473"/>
                  <a:pt x="3233504" y="631812"/>
                  <a:pt x="2964895" y="659001"/>
                </a:cubicBezTo>
                <a:cubicBezTo>
                  <a:pt x="2696286" y="686190"/>
                  <a:pt x="2596915" y="586913"/>
                  <a:pt x="2300759" y="659001"/>
                </a:cubicBezTo>
                <a:cubicBezTo>
                  <a:pt x="2004603" y="731089"/>
                  <a:pt x="1860385" y="599149"/>
                  <a:pt x="1636622" y="659001"/>
                </a:cubicBezTo>
                <a:cubicBezTo>
                  <a:pt x="1412859" y="718853"/>
                  <a:pt x="1284300" y="658564"/>
                  <a:pt x="1150379" y="659001"/>
                </a:cubicBezTo>
                <a:cubicBezTo>
                  <a:pt x="1016458" y="659438"/>
                  <a:pt x="806880" y="583806"/>
                  <a:pt x="521822" y="659001"/>
                </a:cubicBezTo>
                <a:cubicBezTo>
                  <a:pt x="236764" y="734196"/>
                  <a:pt x="143788" y="649222"/>
                  <a:pt x="0" y="659001"/>
                </a:cubicBezTo>
                <a:cubicBezTo>
                  <a:pt x="-36391" y="532112"/>
                  <a:pt x="5881" y="481697"/>
                  <a:pt x="0" y="322910"/>
                </a:cubicBezTo>
                <a:cubicBezTo>
                  <a:pt x="-5881" y="164123"/>
                  <a:pt x="16655" y="103725"/>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justification</a:t>
            </a:r>
          </a:p>
        </p:txBody>
      </p:sp>
      <p:sp>
        <p:nvSpPr>
          <p:cNvPr id="4" name="Rectangle: Diagonal Corners Rounded 5">
            <a:extLst>
              <a:ext uri="{FF2B5EF4-FFF2-40B4-BE49-F238E27FC236}">
                <a16:creationId xmlns:a16="http://schemas.microsoft.com/office/drawing/2014/main" id="{6760C22F-320A-38FD-E054-DEEA3B67D5E4}"/>
              </a:ext>
            </a:extLst>
          </p:cNvPr>
          <p:cNvSpPr/>
          <p:nvPr/>
        </p:nvSpPr>
        <p:spPr>
          <a:xfrm>
            <a:off x="1435126" y="3187522"/>
            <a:ext cx="9305851" cy="1410236"/>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rgbClr val="000000"/>
                </a:solidFill>
                <a:latin typeface="Times New Roman" panose="02020603050405020304" pitchFamily="18" charset="0"/>
                <a:ea typeface="Calibri" panose="020F0502020204030204" pitchFamily="34" charset="0"/>
              </a:rPr>
              <a:t>M</a:t>
            </a:r>
            <a:r>
              <a:rPr lang="en-US" sz="2000" b="0" i="0" dirty="0">
                <a:solidFill>
                  <a:srgbClr val="000000"/>
                </a:solidFill>
                <a:effectLst/>
                <a:latin typeface="Times New Roman" panose="02020603050405020304" pitchFamily="18" charset="0"/>
                <a:ea typeface="Calibri" panose="020F0502020204030204" pitchFamily="34" charset="0"/>
              </a:rPr>
              <a:t>yopia is a significant health issue worldwide. By 2050 half of the</a:t>
            </a:r>
            <a:r>
              <a:rPr lang="en-US" sz="2000" dirty="0">
                <a:solidFill>
                  <a:srgbClr val="000000"/>
                </a:solidFill>
                <a:effectLst/>
                <a:latin typeface="Times New Roman" panose="02020603050405020304" pitchFamily="18" charset="0"/>
                <a:ea typeface="Calibri" panose="020F0502020204030204" pitchFamily="34" charset="0"/>
              </a:rPr>
              <a:t> </a:t>
            </a:r>
            <a:r>
              <a:rPr lang="en-US" sz="2000" b="0" i="0" dirty="0">
                <a:solidFill>
                  <a:srgbClr val="000000"/>
                </a:solidFill>
                <a:effectLst/>
                <a:latin typeface="Times New Roman" panose="02020603050405020304" pitchFamily="18" charset="0"/>
                <a:ea typeface="Calibri" panose="020F0502020204030204" pitchFamily="34" charset="0"/>
              </a:rPr>
              <a:t>population may be myopic, as the World Health Organization estimated. Researchers found that</a:t>
            </a:r>
            <a:r>
              <a:rPr lang="en-US" sz="2000" dirty="0">
                <a:solidFill>
                  <a:srgbClr val="000000"/>
                </a:solidFill>
                <a:effectLst/>
                <a:latin typeface="Times New Roman" panose="02020603050405020304" pitchFamily="18" charset="0"/>
                <a:ea typeface="Calibri" panose="020F0502020204030204" pitchFamily="34" charset="0"/>
              </a:rPr>
              <a:t> </a:t>
            </a:r>
            <a:r>
              <a:rPr lang="en-US" sz="2000" b="0" i="0" dirty="0">
                <a:solidFill>
                  <a:srgbClr val="000000"/>
                </a:solidFill>
                <a:effectLst/>
                <a:latin typeface="Times New Roman" panose="02020603050405020304" pitchFamily="18" charset="0"/>
                <a:ea typeface="Calibri" panose="020F0502020204030204" pitchFamily="34" charset="0"/>
              </a:rPr>
              <a:t>in recent years not spending adequate time in outdoor activities is a major risk factor for</a:t>
            </a:r>
            <a:r>
              <a:rPr lang="en-US" sz="2000" dirty="0">
                <a:solidFill>
                  <a:srgbClr val="000000"/>
                </a:solidFill>
                <a:effectLst/>
                <a:latin typeface="Times New Roman" panose="02020603050405020304" pitchFamily="18" charset="0"/>
                <a:ea typeface="Calibri" panose="020F0502020204030204" pitchFamily="34" charset="0"/>
              </a:rPr>
              <a:t> </a:t>
            </a:r>
            <a:r>
              <a:rPr lang="en-US" sz="2000" b="0" i="0" dirty="0">
                <a:solidFill>
                  <a:srgbClr val="000000"/>
                </a:solidFill>
                <a:effectLst/>
                <a:latin typeface="Times New Roman" panose="02020603050405020304" pitchFamily="18" charset="0"/>
                <a:ea typeface="Calibri" panose="020F0502020204030204" pitchFamily="34" charset="0"/>
              </a:rPr>
              <a:t>developing myopia</a:t>
            </a:r>
            <a:r>
              <a:rPr lang="en-BD" sz="2000" b="0" i="0" dirty="0">
                <a:solidFill>
                  <a:srgbClr val="000000"/>
                </a:solidFill>
                <a:latin typeface="Times New Roman" panose="02020603050405020304" pitchFamily="18" charset="0"/>
                <a:ea typeface="Calibri" panose="020F0502020204030204" pitchFamily="34" charset="0"/>
              </a:rPr>
              <a:t>.</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6" name="Rectangle: Diagonal Corners Rounded 5">
            <a:extLst>
              <a:ext uri="{FF2B5EF4-FFF2-40B4-BE49-F238E27FC236}">
                <a16:creationId xmlns:a16="http://schemas.microsoft.com/office/drawing/2014/main" id="{FCEC008E-DA02-2C88-F4D9-160DF3972299}"/>
              </a:ext>
            </a:extLst>
          </p:cNvPr>
          <p:cNvSpPr/>
          <p:nvPr/>
        </p:nvSpPr>
        <p:spPr>
          <a:xfrm>
            <a:off x="1435126" y="1316897"/>
            <a:ext cx="9305851" cy="1748275"/>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b="0" i="0" dirty="0">
                <a:solidFill>
                  <a:srgbClr val="000000"/>
                </a:solidFill>
                <a:effectLst/>
                <a:latin typeface="Times New Roman" panose="02020603050405020304" pitchFamily="18" charset="0"/>
                <a:ea typeface="Calibri" panose="020F0502020204030204" pitchFamily="34" charset="0"/>
              </a:rPr>
              <a:t>The excessive use of digital devices, including laptops, smartphones, and tablet screens, results in longer blinking intervals which exacerbates the evaporation of tears which is the ultimate risk of</a:t>
            </a:r>
            <a:r>
              <a:rPr lang="en-US" sz="2000" dirty="0">
                <a:solidFill>
                  <a:srgbClr val="000000"/>
                </a:solidFill>
                <a:effectLst/>
                <a:latin typeface="Times New Roman" panose="02020603050405020304" pitchFamily="18" charset="0"/>
                <a:ea typeface="Calibri" panose="020F0502020204030204" pitchFamily="34" charset="0"/>
              </a:rPr>
              <a:t> </a:t>
            </a:r>
            <a:r>
              <a:rPr lang="en-US" sz="2000" b="0" i="0" dirty="0">
                <a:solidFill>
                  <a:srgbClr val="000000"/>
                </a:solidFill>
                <a:effectLst/>
                <a:latin typeface="Times New Roman" panose="02020603050405020304" pitchFamily="18" charset="0"/>
                <a:ea typeface="Calibri" panose="020F0502020204030204" pitchFamily="34" charset="0"/>
              </a:rPr>
              <a:t>increasing the development of dry eye disease (DED) and the use of digital devices was</a:t>
            </a:r>
            <a:r>
              <a:rPr lang="en-US" sz="2000" dirty="0">
                <a:solidFill>
                  <a:srgbClr val="000000"/>
                </a:solidFill>
                <a:effectLst/>
                <a:latin typeface="Times New Roman" panose="02020603050405020304" pitchFamily="18" charset="0"/>
                <a:ea typeface="Calibri" panose="020F0502020204030204" pitchFamily="34" charset="0"/>
              </a:rPr>
              <a:t> </a:t>
            </a:r>
            <a:r>
              <a:rPr lang="en-US" sz="2000" b="0" i="0" dirty="0">
                <a:solidFill>
                  <a:srgbClr val="000000"/>
                </a:solidFill>
                <a:effectLst/>
                <a:latin typeface="Times New Roman" panose="02020603050405020304" pitchFamily="18" charset="0"/>
                <a:ea typeface="Calibri" panose="020F0502020204030204" pitchFamily="34" charset="0"/>
              </a:rPr>
              <a:t>infrequent, and the prevalence of DED was 5 to 50%, varying with age</a:t>
            </a:r>
            <a:r>
              <a:rPr lang="en-BD" sz="2000" b="0" i="0" dirty="0">
                <a:solidFill>
                  <a:srgbClr val="000000"/>
                </a:solidFill>
                <a:latin typeface="Times New Roman" panose="02020603050405020304" pitchFamily="18" charset="0"/>
                <a:ea typeface="Calibri" panose="020F0502020204030204" pitchFamily="34" charset="0"/>
              </a:rPr>
              <a:t>.</a:t>
            </a:r>
            <a:endParaRPr lang="en-BD" sz="2000" dirty="0">
              <a:solidFill>
                <a:schemeClr val="tx1"/>
              </a:solidFill>
              <a:latin typeface="Times New Roman" panose="02020603050405020304" pitchFamily="18" charset="0"/>
              <a:cs typeface="Times New Roman" panose="02020603050405020304" pitchFamily="18" charset="0"/>
            </a:endParaRPr>
          </a:p>
        </p:txBody>
      </p:sp>
      <p:sp>
        <p:nvSpPr>
          <p:cNvPr id="2" name="Rectangle: Diagonal Corners Rounded 5">
            <a:extLst>
              <a:ext uri="{FF2B5EF4-FFF2-40B4-BE49-F238E27FC236}">
                <a16:creationId xmlns:a16="http://schemas.microsoft.com/office/drawing/2014/main" id="{A9234B3A-EC1A-E80E-29B4-308357D4B87F}"/>
              </a:ext>
            </a:extLst>
          </p:cNvPr>
          <p:cNvSpPr/>
          <p:nvPr/>
        </p:nvSpPr>
        <p:spPr>
          <a:xfrm>
            <a:off x="1435125" y="4749085"/>
            <a:ext cx="9305851" cy="1097923"/>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just"/>
            <a:r>
              <a:rPr lang="en-US" sz="2000" dirty="0">
                <a:solidFill>
                  <a:schemeClr val="tx1"/>
                </a:solidFill>
                <a:effectLst/>
                <a:latin typeface="Times New Roman" panose="02020603050405020304" pitchFamily="18" charset="0"/>
                <a:ea typeface="Calibri" panose="020F0502020204030204" pitchFamily="34" charset="0"/>
              </a:rPr>
              <a:t>After ten or twenty years, these would be a severe health issue for our generation. It is an excellent opportunity for all researchers to discover all associated factors and reduce the risk of myopia and dry eye disease. </a:t>
            </a:r>
            <a:endParaRPr lang="en-B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58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69567" y="313824"/>
            <a:ext cx="4284743" cy="659001"/>
          </a:xfrm>
          <a:custGeom>
            <a:avLst/>
            <a:gdLst>
              <a:gd name="connsiteX0" fmla="*/ 0 w 4284743"/>
              <a:gd name="connsiteY0" fmla="*/ 0 h 659001"/>
              <a:gd name="connsiteX1" fmla="*/ 407051 w 4284743"/>
              <a:gd name="connsiteY1" fmla="*/ 0 h 659001"/>
              <a:gd name="connsiteX2" fmla="*/ 942643 w 4284743"/>
              <a:gd name="connsiteY2" fmla="*/ 0 h 659001"/>
              <a:gd name="connsiteX3" fmla="*/ 1478236 w 4284743"/>
              <a:gd name="connsiteY3" fmla="*/ 0 h 659001"/>
              <a:gd name="connsiteX4" fmla="*/ 1970982 w 4284743"/>
              <a:gd name="connsiteY4" fmla="*/ 0 h 659001"/>
              <a:gd name="connsiteX5" fmla="*/ 2420880 w 4284743"/>
              <a:gd name="connsiteY5" fmla="*/ 0 h 659001"/>
              <a:gd name="connsiteX6" fmla="*/ 3042168 w 4284743"/>
              <a:gd name="connsiteY6" fmla="*/ 0 h 659001"/>
              <a:gd name="connsiteX7" fmla="*/ 3663455 w 4284743"/>
              <a:gd name="connsiteY7" fmla="*/ 0 h 659001"/>
              <a:gd name="connsiteX8" fmla="*/ 4284743 w 4284743"/>
              <a:gd name="connsiteY8" fmla="*/ 0 h 659001"/>
              <a:gd name="connsiteX9" fmla="*/ 4284743 w 4284743"/>
              <a:gd name="connsiteY9" fmla="*/ 322910 h 659001"/>
              <a:gd name="connsiteX10" fmla="*/ 4284743 w 4284743"/>
              <a:gd name="connsiteY10" fmla="*/ 659001 h 659001"/>
              <a:gd name="connsiteX11" fmla="*/ 3749150 w 4284743"/>
              <a:gd name="connsiteY11" fmla="*/ 659001 h 659001"/>
              <a:gd name="connsiteX12" fmla="*/ 3299252 w 4284743"/>
              <a:gd name="connsiteY12" fmla="*/ 659001 h 659001"/>
              <a:gd name="connsiteX13" fmla="*/ 2806507 w 4284743"/>
              <a:gd name="connsiteY13" fmla="*/ 659001 h 659001"/>
              <a:gd name="connsiteX14" fmla="*/ 2399456 w 4284743"/>
              <a:gd name="connsiteY14" fmla="*/ 659001 h 659001"/>
              <a:gd name="connsiteX15" fmla="*/ 1821016 w 4284743"/>
              <a:gd name="connsiteY15" fmla="*/ 659001 h 659001"/>
              <a:gd name="connsiteX16" fmla="*/ 1413965 w 4284743"/>
              <a:gd name="connsiteY16" fmla="*/ 659001 h 659001"/>
              <a:gd name="connsiteX17" fmla="*/ 835525 w 4284743"/>
              <a:gd name="connsiteY17" fmla="*/ 659001 h 659001"/>
              <a:gd name="connsiteX18" fmla="*/ 0 w 4284743"/>
              <a:gd name="connsiteY18" fmla="*/ 659001 h 659001"/>
              <a:gd name="connsiteX19" fmla="*/ 0 w 4284743"/>
              <a:gd name="connsiteY19" fmla="*/ 316320 h 659001"/>
              <a:gd name="connsiteX20" fmla="*/ 0 w 4284743"/>
              <a:gd name="connsiteY20" fmla="*/ 0 h 65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4743" h="659001" fill="none" extrusionOk="0">
                <a:moveTo>
                  <a:pt x="0" y="0"/>
                </a:moveTo>
                <a:cubicBezTo>
                  <a:pt x="166726" y="-14704"/>
                  <a:pt x="245697" y="33229"/>
                  <a:pt x="407051" y="0"/>
                </a:cubicBezTo>
                <a:cubicBezTo>
                  <a:pt x="568405" y="-33229"/>
                  <a:pt x="799930" y="57501"/>
                  <a:pt x="942643" y="0"/>
                </a:cubicBezTo>
                <a:cubicBezTo>
                  <a:pt x="1085356" y="-57501"/>
                  <a:pt x="1266405" y="52399"/>
                  <a:pt x="1478236" y="0"/>
                </a:cubicBezTo>
                <a:cubicBezTo>
                  <a:pt x="1690067" y="-52399"/>
                  <a:pt x="1741509" y="33116"/>
                  <a:pt x="1970982" y="0"/>
                </a:cubicBezTo>
                <a:cubicBezTo>
                  <a:pt x="2200455" y="-33116"/>
                  <a:pt x="2285669" y="36742"/>
                  <a:pt x="2420880" y="0"/>
                </a:cubicBezTo>
                <a:cubicBezTo>
                  <a:pt x="2556091" y="-36742"/>
                  <a:pt x="2866853" y="55642"/>
                  <a:pt x="3042168" y="0"/>
                </a:cubicBezTo>
                <a:cubicBezTo>
                  <a:pt x="3217483" y="-55642"/>
                  <a:pt x="3492113" y="67786"/>
                  <a:pt x="3663455" y="0"/>
                </a:cubicBezTo>
                <a:cubicBezTo>
                  <a:pt x="3834797" y="-67786"/>
                  <a:pt x="3995737" y="50046"/>
                  <a:pt x="4284743" y="0"/>
                </a:cubicBezTo>
                <a:cubicBezTo>
                  <a:pt x="4315368" y="123942"/>
                  <a:pt x="4282909" y="256359"/>
                  <a:pt x="4284743" y="322910"/>
                </a:cubicBezTo>
                <a:cubicBezTo>
                  <a:pt x="4286577" y="389461"/>
                  <a:pt x="4265493" y="580971"/>
                  <a:pt x="4284743" y="659001"/>
                </a:cubicBezTo>
                <a:cubicBezTo>
                  <a:pt x="4053917" y="686201"/>
                  <a:pt x="3941873" y="626848"/>
                  <a:pt x="3749150" y="659001"/>
                </a:cubicBezTo>
                <a:cubicBezTo>
                  <a:pt x="3556427" y="691154"/>
                  <a:pt x="3442281" y="611788"/>
                  <a:pt x="3299252" y="659001"/>
                </a:cubicBezTo>
                <a:cubicBezTo>
                  <a:pt x="3156223" y="706214"/>
                  <a:pt x="2921241" y="646325"/>
                  <a:pt x="2806507" y="659001"/>
                </a:cubicBezTo>
                <a:cubicBezTo>
                  <a:pt x="2691774" y="671677"/>
                  <a:pt x="2533261" y="636527"/>
                  <a:pt x="2399456" y="659001"/>
                </a:cubicBezTo>
                <a:cubicBezTo>
                  <a:pt x="2265651" y="681475"/>
                  <a:pt x="2037328" y="609750"/>
                  <a:pt x="1821016" y="659001"/>
                </a:cubicBezTo>
                <a:cubicBezTo>
                  <a:pt x="1604704" y="708252"/>
                  <a:pt x="1517749" y="636986"/>
                  <a:pt x="1413965" y="659001"/>
                </a:cubicBezTo>
                <a:cubicBezTo>
                  <a:pt x="1310181" y="681016"/>
                  <a:pt x="1115430" y="609409"/>
                  <a:pt x="835525" y="659001"/>
                </a:cubicBezTo>
                <a:cubicBezTo>
                  <a:pt x="555620" y="708593"/>
                  <a:pt x="290712" y="599225"/>
                  <a:pt x="0" y="659001"/>
                </a:cubicBezTo>
                <a:cubicBezTo>
                  <a:pt x="-15103" y="509725"/>
                  <a:pt x="7629" y="444677"/>
                  <a:pt x="0" y="316320"/>
                </a:cubicBezTo>
                <a:cubicBezTo>
                  <a:pt x="-7629" y="187963"/>
                  <a:pt x="10287" y="80225"/>
                  <a:pt x="0" y="0"/>
                </a:cubicBezTo>
                <a:close/>
              </a:path>
              <a:path w="4284743" h="659001" stroke="0" extrusionOk="0">
                <a:moveTo>
                  <a:pt x="0" y="0"/>
                </a:moveTo>
                <a:cubicBezTo>
                  <a:pt x="141440" y="-1204"/>
                  <a:pt x="259698" y="7628"/>
                  <a:pt x="492745" y="0"/>
                </a:cubicBezTo>
                <a:cubicBezTo>
                  <a:pt x="725793" y="-7628"/>
                  <a:pt x="786196" y="25389"/>
                  <a:pt x="942643" y="0"/>
                </a:cubicBezTo>
                <a:cubicBezTo>
                  <a:pt x="1099090" y="-25389"/>
                  <a:pt x="1292957" y="28823"/>
                  <a:pt x="1435389" y="0"/>
                </a:cubicBezTo>
                <a:cubicBezTo>
                  <a:pt x="1577821" y="-28823"/>
                  <a:pt x="1815197" y="34247"/>
                  <a:pt x="1970982" y="0"/>
                </a:cubicBezTo>
                <a:cubicBezTo>
                  <a:pt x="2126767" y="-34247"/>
                  <a:pt x="2372345" y="1771"/>
                  <a:pt x="2592270" y="0"/>
                </a:cubicBezTo>
                <a:cubicBezTo>
                  <a:pt x="2812195" y="-1771"/>
                  <a:pt x="2919943" y="11686"/>
                  <a:pt x="3042168" y="0"/>
                </a:cubicBezTo>
                <a:cubicBezTo>
                  <a:pt x="3164393" y="-11686"/>
                  <a:pt x="3275612" y="8323"/>
                  <a:pt x="3492066" y="0"/>
                </a:cubicBezTo>
                <a:cubicBezTo>
                  <a:pt x="3708520" y="-8323"/>
                  <a:pt x="4030507" y="85382"/>
                  <a:pt x="4284743" y="0"/>
                </a:cubicBezTo>
                <a:cubicBezTo>
                  <a:pt x="4301499" y="88611"/>
                  <a:pt x="4248384" y="198972"/>
                  <a:pt x="4284743" y="309730"/>
                </a:cubicBezTo>
                <a:cubicBezTo>
                  <a:pt x="4321102" y="420488"/>
                  <a:pt x="4282394" y="573808"/>
                  <a:pt x="4284743" y="659001"/>
                </a:cubicBezTo>
                <a:cubicBezTo>
                  <a:pt x="4094513" y="694596"/>
                  <a:pt x="3904931" y="655640"/>
                  <a:pt x="3749150" y="659001"/>
                </a:cubicBezTo>
                <a:cubicBezTo>
                  <a:pt x="3593369" y="662362"/>
                  <a:pt x="3510966" y="633611"/>
                  <a:pt x="3342100" y="659001"/>
                </a:cubicBezTo>
                <a:cubicBezTo>
                  <a:pt x="3173234" y="684391"/>
                  <a:pt x="2899603" y="601508"/>
                  <a:pt x="2763659" y="659001"/>
                </a:cubicBezTo>
                <a:cubicBezTo>
                  <a:pt x="2627715" y="716494"/>
                  <a:pt x="2377055" y="597730"/>
                  <a:pt x="2142372" y="659001"/>
                </a:cubicBezTo>
                <a:cubicBezTo>
                  <a:pt x="1907689" y="720272"/>
                  <a:pt x="1705729" y="625659"/>
                  <a:pt x="1563931" y="659001"/>
                </a:cubicBezTo>
                <a:cubicBezTo>
                  <a:pt x="1422133" y="692343"/>
                  <a:pt x="1334836" y="613805"/>
                  <a:pt x="1156881" y="659001"/>
                </a:cubicBezTo>
                <a:cubicBezTo>
                  <a:pt x="978926" y="704197"/>
                  <a:pt x="953096" y="646861"/>
                  <a:pt x="749830" y="659001"/>
                </a:cubicBezTo>
                <a:cubicBezTo>
                  <a:pt x="546564" y="671141"/>
                  <a:pt x="256988" y="615007"/>
                  <a:pt x="0" y="659001"/>
                </a:cubicBezTo>
                <a:cubicBezTo>
                  <a:pt x="-38264" y="572754"/>
                  <a:pt x="20078" y="430066"/>
                  <a:pt x="0" y="316320"/>
                </a:cubicBezTo>
                <a:cubicBezTo>
                  <a:pt x="-20078" y="202574"/>
                  <a:pt x="15063" y="151901"/>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Research question</a:t>
            </a:r>
          </a:p>
        </p:txBody>
      </p:sp>
      <p:sp>
        <p:nvSpPr>
          <p:cNvPr id="2" name="Rounded Rectangle 1">
            <a:extLst>
              <a:ext uri="{FF2B5EF4-FFF2-40B4-BE49-F238E27FC236}">
                <a16:creationId xmlns:a16="http://schemas.microsoft.com/office/drawing/2014/main" id="{0A164736-BBB4-4BBD-B682-474A93977460}"/>
              </a:ext>
            </a:extLst>
          </p:cNvPr>
          <p:cNvSpPr/>
          <p:nvPr/>
        </p:nvSpPr>
        <p:spPr>
          <a:xfrm>
            <a:off x="2374005" y="1481070"/>
            <a:ext cx="7443989" cy="160986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US" sz="2400" b="1"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What is the burden of eye disease among the digital device users of university faculty members and staff? </a:t>
            </a:r>
            <a:endParaRPr lang="en-BD" sz="2400" b="1"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3" name="Rounded Rectangle 2">
            <a:extLst>
              <a:ext uri="{FF2B5EF4-FFF2-40B4-BE49-F238E27FC236}">
                <a16:creationId xmlns:a16="http://schemas.microsoft.com/office/drawing/2014/main" id="{0E3C786E-DD47-5C27-C1A0-C79D8BFB3533}"/>
              </a:ext>
            </a:extLst>
          </p:cNvPr>
          <p:cNvSpPr/>
          <p:nvPr/>
        </p:nvSpPr>
        <p:spPr>
          <a:xfrm>
            <a:off x="2374005" y="3767071"/>
            <a:ext cx="7443989" cy="160986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US" sz="2400" b="1" dirty="0">
                <a:solidFill>
                  <a:schemeClr val="bg1"/>
                </a:solidFill>
                <a:effectLst/>
                <a:latin typeface="Times New Roman" panose="02020603050405020304" pitchFamily="18" charset="0"/>
                <a:ea typeface="Times New Roman" panose="02020603050405020304" pitchFamily="18" charset="0"/>
                <a:cs typeface="Vrinda" panose="020B0502040204020203" pitchFamily="34" charset="0"/>
              </a:rPr>
              <a:t>What is the prevalence of myopia and dry eye disease among the digital device users of university faculty members and staff? </a:t>
            </a:r>
            <a:endParaRPr lang="en-BD" sz="2400" b="1" dirty="0">
              <a:solidFill>
                <a:schemeClr val="bg1"/>
              </a:solidFill>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95913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028A9A-A8E3-E4B2-2F82-9B4952C7BB52}"/>
              </a:ext>
            </a:extLst>
          </p:cNvPr>
          <p:cNvSpPr/>
          <p:nvPr/>
        </p:nvSpPr>
        <p:spPr>
          <a:xfrm>
            <a:off x="1699775" y="1658154"/>
            <a:ext cx="8792449" cy="3541691"/>
          </a:xfrm>
          <a:prstGeom prst="round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1200"/>
              </a:spcAft>
            </a:pPr>
            <a:r>
              <a:rPr lang="en-BD" sz="5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RESEARCH</a:t>
            </a:r>
          </a:p>
          <a:p>
            <a:pPr lvl="0" algn="ctr">
              <a:spcAft>
                <a:spcPts val="1200"/>
              </a:spcAft>
            </a:pPr>
            <a:r>
              <a:rPr lang="en-BD" sz="5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METHODOLOGY</a:t>
            </a:r>
            <a:endParaRPr lang="en-BD" sz="5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29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F90A01-7459-4662-B492-493021DCF49D}"/>
              </a:ext>
            </a:extLst>
          </p:cNvPr>
          <p:cNvSpPr/>
          <p:nvPr/>
        </p:nvSpPr>
        <p:spPr>
          <a:xfrm>
            <a:off x="-343808" y="275188"/>
            <a:ext cx="3557874" cy="505397"/>
          </a:xfrm>
          <a:custGeom>
            <a:avLst/>
            <a:gdLst>
              <a:gd name="connsiteX0" fmla="*/ 0 w 3557874"/>
              <a:gd name="connsiteY0" fmla="*/ 0 h 505397"/>
              <a:gd name="connsiteX1" fmla="*/ 486243 w 3557874"/>
              <a:gd name="connsiteY1" fmla="*/ 0 h 505397"/>
              <a:gd name="connsiteX2" fmla="*/ 972486 w 3557874"/>
              <a:gd name="connsiteY2" fmla="*/ 0 h 505397"/>
              <a:gd name="connsiteX3" fmla="*/ 1494307 w 3557874"/>
              <a:gd name="connsiteY3" fmla="*/ 0 h 505397"/>
              <a:gd name="connsiteX4" fmla="*/ 2158444 w 3557874"/>
              <a:gd name="connsiteY4" fmla="*/ 0 h 505397"/>
              <a:gd name="connsiteX5" fmla="*/ 2715844 w 3557874"/>
              <a:gd name="connsiteY5" fmla="*/ 0 h 505397"/>
              <a:gd name="connsiteX6" fmla="*/ 3557874 w 3557874"/>
              <a:gd name="connsiteY6" fmla="*/ 0 h 505397"/>
              <a:gd name="connsiteX7" fmla="*/ 3557874 w 3557874"/>
              <a:gd name="connsiteY7" fmla="*/ 505397 h 505397"/>
              <a:gd name="connsiteX8" fmla="*/ 2929316 w 3557874"/>
              <a:gd name="connsiteY8" fmla="*/ 505397 h 505397"/>
              <a:gd name="connsiteX9" fmla="*/ 2336337 w 3557874"/>
              <a:gd name="connsiteY9" fmla="*/ 505397 h 505397"/>
              <a:gd name="connsiteX10" fmla="*/ 1743358 w 3557874"/>
              <a:gd name="connsiteY10" fmla="*/ 505397 h 505397"/>
              <a:gd name="connsiteX11" fmla="*/ 1150379 w 3557874"/>
              <a:gd name="connsiteY11" fmla="*/ 505397 h 505397"/>
              <a:gd name="connsiteX12" fmla="*/ 0 w 3557874"/>
              <a:gd name="connsiteY12" fmla="*/ 505397 h 505397"/>
              <a:gd name="connsiteX13" fmla="*/ 0 w 3557874"/>
              <a:gd name="connsiteY13" fmla="*/ 0 h 50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57874" h="505397" fill="none" extrusionOk="0">
                <a:moveTo>
                  <a:pt x="0" y="0"/>
                </a:moveTo>
                <a:cubicBezTo>
                  <a:pt x="119112" y="-913"/>
                  <a:pt x="320537" y="648"/>
                  <a:pt x="486243" y="0"/>
                </a:cubicBezTo>
                <a:cubicBezTo>
                  <a:pt x="651949" y="-648"/>
                  <a:pt x="785249" y="26231"/>
                  <a:pt x="972486" y="0"/>
                </a:cubicBezTo>
                <a:cubicBezTo>
                  <a:pt x="1159723" y="-26231"/>
                  <a:pt x="1321401" y="61692"/>
                  <a:pt x="1494307" y="0"/>
                </a:cubicBezTo>
                <a:cubicBezTo>
                  <a:pt x="1667213" y="-61692"/>
                  <a:pt x="1997134" y="76271"/>
                  <a:pt x="2158444" y="0"/>
                </a:cubicBezTo>
                <a:cubicBezTo>
                  <a:pt x="2319754" y="-76271"/>
                  <a:pt x="2444979" y="27130"/>
                  <a:pt x="2715844" y="0"/>
                </a:cubicBezTo>
                <a:cubicBezTo>
                  <a:pt x="2986709" y="-27130"/>
                  <a:pt x="3204459" y="39465"/>
                  <a:pt x="3557874" y="0"/>
                </a:cubicBezTo>
                <a:cubicBezTo>
                  <a:pt x="3580981" y="204188"/>
                  <a:pt x="3507296" y="397063"/>
                  <a:pt x="3557874" y="505397"/>
                </a:cubicBezTo>
                <a:cubicBezTo>
                  <a:pt x="3324497" y="516362"/>
                  <a:pt x="3189129" y="502797"/>
                  <a:pt x="2929316" y="505397"/>
                </a:cubicBezTo>
                <a:cubicBezTo>
                  <a:pt x="2669503" y="507997"/>
                  <a:pt x="2595104" y="473771"/>
                  <a:pt x="2336337" y="505397"/>
                </a:cubicBezTo>
                <a:cubicBezTo>
                  <a:pt x="2077570" y="537023"/>
                  <a:pt x="1877123" y="459069"/>
                  <a:pt x="1743358" y="505397"/>
                </a:cubicBezTo>
                <a:cubicBezTo>
                  <a:pt x="1609593" y="551725"/>
                  <a:pt x="1436473" y="487288"/>
                  <a:pt x="1150379" y="505397"/>
                </a:cubicBezTo>
                <a:cubicBezTo>
                  <a:pt x="864285" y="523506"/>
                  <a:pt x="417783" y="480963"/>
                  <a:pt x="0" y="505397"/>
                </a:cubicBezTo>
                <a:cubicBezTo>
                  <a:pt x="-58842" y="307247"/>
                  <a:pt x="21882" y="119807"/>
                  <a:pt x="0" y="0"/>
                </a:cubicBezTo>
                <a:close/>
              </a:path>
              <a:path w="3557874" h="505397" stroke="0" extrusionOk="0">
                <a:moveTo>
                  <a:pt x="0" y="0"/>
                </a:moveTo>
                <a:cubicBezTo>
                  <a:pt x="276376" y="-5660"/>
                  <a:pt x="286044" y="12642"/>
                  <a:pt x="557400" y="0"/>
                </a:cubicBezTo>
                <a:cubicBezTo>
                  <a:pt x="828756" y="-12642"/>
                  <a:pt x="891662" y="58286"/>
                  <a:pt x="1079222" y="0"/>
                </a:cubicBezTo>
                <a:cubicBezTo>
                  <a:pt x="1266782" y="-58286"/>
                  <a:pt x="1497427" y="19770"/>
                  <a:pt x="1636622" y="0"/>
                </a:cubicBezTo>
                <a:cubicBezTo>
                  <a:pt x="1775817" y="-19770"/>
                  <a:pt x="2064792" y="55123"/>
                  <a:pt x="2229601" y="0"/>
                </a:cubicBezTo>
                <a:cubicBezTo>
                  <a:pt x="2394410" y="-55123"/>
                  <a:pt x="2592248" y="74946"/>
                  <a:pt x="2893738" y="0"/>
                </a:cubicBezTo>
                <a:cubicBezTo>
                  <a:pt x="3195228" y="-74946"/>
                  <a:pt x="3344660" y="16205"/>
                  <a:pt x="3557874" y="0"/>
                </a:cubicBezTo>
                <a:cubicBezTo>
                  <a:pt x="3610115" y="112937"/>
                  <a:pt x="3538375" y="341833"/>
                  <a:pt x="3557874" y="505397"/>
                </a:cubicBezTo>
                <a:cubicBezTo>
                  <a:pt x="3315932" y="571436"/>
                  <a:pt x="3273923" y="468738"/>
                  <a:pt x="3000474" y="505397"/>
                </a:cubicBezTo>
                <a:cubicBezTo>
                  <a:pt x="2727025" y="542056"/>
                  <a:pt x="2477078" y="440802"/>
                  <a:pt x="2336337" y="505397"/>
                </a:cubicBezTo>
                <a:cubicBezTo>
                  <a:pt x="2195596" y="569992"/>
                  <a:pt x="1968357" y="433309"/>
                  <a:pt x="1672201" y="505397"/>
                </a:cubicBezTo>
                <a:cubicBezTo>
                  <a:pt x="1376045" y="577485"/>
                  <a:pt x="1231827" y="445545"/>
                  <a:pt x="1008064" y="505397"/>
                </a:cubicBezTo>
                <a:cubicBezTo>
                  <a:pt x="784301" y="565249"/>
                  <a:pt x="654112" y="504337"/>
                  <a:pt x="521822" y="505397"/>
                </a:cubicBezTo>
                <a:cubicBezTo>
                  <a:pt x="389532" y="506457"/>
                  <a:pt x="151565" y="460384"/>
                  <a:pt x="0" y="505397"/>
                </a:cubicBezTo>
                <a:cubicBezTo>
                  <a:pt x="-22514" y="339778"/>
                  <a:pt x="21646" y="208958"/>
                  <a:pt x="0" y="0"/>
                </a:cubicBezTo>
                <a:close/>
              </a:path>
            </a:pathLst>
          </a:custGeom>
          <a:solidFill>
            <a:srgbClr val="0070C0"/>
          </a:solidFill>
          <a:ln>
            <a:extLst>
              <a:ext uri="{C807C97D-BFC1-408E-A445-0C87EB9F89A2}">
                <ask:lineSketchStyleProps xmlns:ask="http://schemas.microsoft.com/office/drawing/2018/sketchyshapes" sd="3756188749">
                  <a:prstGeom prst="rect">
                    <a:avLst/>
                  </a:prstGeom>
                  <ask:type>
                    <ask:lineSketchScribble/>
                  </ask:type>
                </ask:lineSketchStyleProps>
              </a:ext>
            </a:extLst>
          </a:ln>
          <a:scene3d>
            <a:camera prst="perspectiveContrastingRightFacing"/>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chemeClr val="bg1"/>
                </a:solidFill>
                <a:latin typeface="Algerian" panose="04020705040A02060702" pitchFamily="82" charset="0"/>
              </a:rPr>
              <a:t>objective</a:t>
            </a:r>
          </a:p>
        </p:txBody>
      </p:sp>
      <p:sp>
        <p:nvSpPr>
          <p:cNvPr id="2" name="Rectangle: Diagonal Corners Rounded 4">
            <a:extLst>
              <a:ext uri="{FF2B5EF4-FFF2-40B4-BE49-F238E27FC236}">
                <a16:creationId xmlns:a16="http://schemas.microsoft.com/office/drawing/2014/main" id="{2E64F0B3-2183-C2D5-BB90-8377139546E6}"/>
              </a:ext>
            </a:extLst>
          </p:cNvPr>
          <p:cNvSpPr/>
          <p:nvPr/>
        </p:nvSpPr>
        <p:spPr>
          <a:xfrm>
            <a:off x="1423121" y="1579300"/>
            <a:ext cx="2466297" cy="916775"/>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General Objective</a:t>
            </a:r>
          </a:p>
        </p:txBody>
      </p:sp>
      <p:sp>
        <p:nvSpPr>
          <p:cNvPr id="3" name="Rectangle: Diagonal Corners Rounded 5">
            <a:extLst>
              <a:ext uri="{FF2B5EF4-FFF2-40B4-BE49-F238E27FC236}">
                <a16:creationId xmlns:a16="http://schemas.microsoft.com/office/drawing/2014/main" id="{9D153EC5-C72A-645F-A22C-B981238DE24F}"/>
              </a:ext>
            </a:extLst>
          </p:cNvPr>
          <p:cNvSpPr/>
          <p:nvPr/>
        </p:nvSpPr>
        <p:spPr>
          <a:xfrm>
            <a:off x="3889420" y="1466761"/>
            <a:ext cx="6879457" cy="1130436"/>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sz="2000" b="0" i="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 assess the burden of eye disease among the university faculty members and staff.</a:t>
            </a:r>
            <a:endParaRPr lang="en-BD" sz="20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4" name="Rectangle: Diagonal Corners Rounded 4">
            <a:extLst>
              <a:ext uri="{FF2B5EF4-FFF2-40B4-BE49-F238E27FC236}">
                <a16:creationId xmlns:a16="http://schemas.microsoft.com/office/drawing/2014/main" id="{427A3C32-7266-A125-CB64-6565CC9E2EE8}"/>
              </a:ext>
            </a:extLst>
          </p:cNvPr>
          <p:cNvSpPr/>
          <p:nvPr/>
        </p:nvSpPr>
        <p:spPr>
          <a:xfrm>
            <a:off x="1423122" y="3597027"/>
            <a:ext cx="2466296" cy="1398521"/>
          </a:xfrm>
          <a:prstGeom prst="round2Diag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BD" sz="2400" b="1" dirty="0">
                <a:solidFill>
                  <a:schemeClr val="bg1"/>
                </a:solidFill>
                <a:latin typeface="Times New Roman" panose="02020603050405020304" pitchFamily="18" charset="0"/>
                <a:cs typeface="Times New Roman" panose="02020603050405020304" pitchFamily="18" charset="0"/>
              </a:rPr>
              <a:t>Specefic Objective</a:t>
            </a:r>
          </a:p>
        </p:txBody>
      </p:sp>
      <p:sp>
        <p:nvSpPr>
          <p:cNvPr id="6" name="Rectangle: Diagonal Corners Rounded 5">
            <a:extLst>
              <a:ext uri="{FF2B5EF4-FFF2-40B4-BE49-F238E27FC236}">
                <a16:creationId xmlns:a16="http://schemas.microsoft.com/office/drawing/2014/main" id="{7F3F06BF-6BA8-A44A-EAF7-8D1FA7C71A1D}"/>
              </a:ext>
            </a:extLst>
          </p:cNvPr>
          <p:cNvSpPr/>
          <p:nvPr/>
        </p:nvSpPr>
        <p:spPr>
          <a:xfrm>
            <a:off x="3889420" y="2809963"/>
            <a:ext cx="6879458" cy="2972651"/>
          </a:xfrm>
          <a:prstGeom prst="round2DiagRect">
            <a:avLst/>
          </a:prstGeom>
          <a:solidFill>
            <a:schemeClr val="dk1">
              <a:alpha val="10198"/>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342900" lvl="0" indent="-342900" algn="just" fontAlgn="base">
              <a:spcAft>
                <a:spcPts val="1200"/>
              </a:spcAft>
              <a:tabLst>
                <a:tab pos="457200" algn="l"/>
              </a:tabLst>
            </a:pPr>
            <a:r>
              <a:rPr lang="en-US" sz="2000" b="0" i="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 determine the prevalence of myopia among the university faculty members and staff.</a:t>
            </a:r>
            <a:endParaRPr lang="en-BD" sz="2000" dirty="0">
              <a:latin typeface="Calibri" panose="020F0502020204030204" pitchFamily="34" charset="0"/>
              <a:ea typeface="Calibri" panose="020F0502020204030204" pitchFamily="34" charset="0"/>
              <a:cs typeface="Vrinda" panose="020B0502040204020203" pitchFamily="34" charset="0"/>
            </a:endParaRPr>
          </a:p>
          <a:p>
            <a:pPr marL="342900" lvl="0" indent="-342900" algn="just" fontAlgn="base">
              <a:spcAft>
                <a:spcPts val="1200"/>
              </a:spcAft>
              <a:tabLst>
                <a:tab pos="457200" algn="l"/>
              </a:tabLst>
            </a:pPr>
            <a:r>
              <a:rPr lang="en-US" sz="2000" b="0" i="0" dirty="0">
                <a:solidFill>
                  <a:srgbClr val="000000"/>
                </a:solidFill>
                <a:effectLst/>
                <a:latin typeface="Times New Roman" panose="02020603050405020304" pitchFamily="18" charset="0"/>
                <a:ea typeface="Calibri" panose="020F0502020204030204" pitchFamily="34" charset="0"/>
                <a:cs typeface="Vrinda" panose="020B0502040204020203" pitchFamily="34" charset="0"/>
              </a:rPr>
              <a:t>To determine the prevalence of dry eye disease (DED) among the university faculty members and staff.</a:t>
            </a:r>
            <a:endParaRPr lang="en-BD" sz="2000" dirty="0">
              <a:solidFill>
                <a:srgbClr val="000000"/>
              </a:solidFill>
              <a:latin typeface="Calibri" panose="020F0502020204030204" pitchFamily="34" charset="0"/>
              <a:ea typeface="Calibri" panose="020F0502020204030204" pitchFamily="34" charset="0"/>
              <a:cs typeface="Vrinda" panose="020B0502040204020203" pitchFamily="34" charset="0"/>
            </a:endParaRPr>
          </a:p>
          <a:p>
            <a:pPr marL="342900" lvl="0" indent="-342900" algn="just" fontAlgn="base">
              <a:spcAft>
                <a:spcPts val="1200"/>
              </a:spcAft>
              <a:tabLst>
                <a:tab pos="457200" algn="l"/>
              </a:tabLst>
            </a:pPr>
            <a:r>
              <a:rPr lang="en-US" sz="2000" dirty="0">
                <a:solidFill>
                  <a:schemeClr val="tx1"/>
                </a:solidFill>
                <a:effectLst/>
                <a:latin typeface="Times New Roman" panose="02020603050405020304" pitchFamily="18" charset="0"/>
                <a:ea typeface="Times New Roman" panose="02020603050405020304" pitchFamily="18" charset="0"/>
                <a:cs typeface="Vrinda" panose="020B0502040204020203" pitchFamily="34" charset="0"/>
              </a:rPr>
              <a:t>To measure the morbidities and comorbidities with myopia and DED among the university faculty members and staff.</a:t>
            </a:r>
            <a:endParaRPr lang="en-BD" sz="20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53407238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3657</TotalTime>
  <Words>1482</Words>
  <Application>Microsoft Macintosh PowerPoint</Application>
  <PresentationFormat>Widescreen</PresentationFormat>
  <Paragraphs>220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Neue Haas Grotesk Text Pro</vt:lpstr>
      <vt:lpstr>Times New Roman</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Brief on “Postpartum Depression”</dc:title>
  <dc:creator>Md Tamzid Hasan</dc:creator>
  <cp:lastModifiedBy>Md Tamzid Hasan</cp:lastModifiedBy>
  <cp:revision>128</cp:revision>
  <dcterms:created xsi:type="dcterms:W3CDTF">2021-12-08T16:52:17Z</dcterms:created>
  <dcterms:modified xsi:type="dcterms:W3CDTF">2022-11-09T10:01:52Z</dcterms:modified>
</cp:coreProperties>
</file>