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60"/>
  </p:normalViewPr>
  <p:slideViewPr>
    <p:cSldViewPr snapToGrid="0">
      <p:cViewPr>
        <p:scale>
          <a:sx n="68" d="100"/>
          <a:sy n="68" d="100"/>
        </p:scale>
        <p:origin x="72" y="4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C203-A8DA-4011-95E9-D06B975A9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9D265F-23FE-4E30-BE5C-EF69A6C1C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80899C-ED90-478C-8FF8-9DC0B1D9AD18}"/>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5" name="Footer Placeholder 4">
            <a:extLst>
              <a:ext uri="{FF2B5EF4-FFF2-40B4-BE49-F238E27FC236}">
                <a16:creationId xmlns:a16="http://schemas.microsoft.com/office/drawing/2014/main" id="{21BE9922-A0BC-4460-B08D-67BD6C215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C601C-D9E3-4C67-9DB2-BB62DA1677C7}"/>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382546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C165-03A0-4E7F-97CA-2BF68CD00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64FEE7-0B87-4658-8B47-7E7876965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793DE-C246-49A8-BA99-2C0C26E2ED6E}"/>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5" name="Footer Placeholder 4">
            <a:extLst>
              <a:ext uri="{FF2B5EF4-FFF2-40B4-BE49-F238E27FC236}">
                <a16:creationId xmlns:a16="http://schemas.microsoft.com/office/drawing/2014/main" id="{66BB7BC9-A7BE-433A-8D5D-7F3B28315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36C43-06BD-42B1-920F-FE3EF42C20E8}"/>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3370809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F7BF06-777A-42F4-9020-29BACB3CF7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71F5FB-3443-4B40-86A6-67A59203ED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8297A-0E39-4E84-A81E-C5B74E50A4D5}"/>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5" name="Footer Placeholder 4">
            <a:extLst>
              <a:ext uri="{FF2B5EF4-FFF2-40B4-BE49-F238E27FC236}">
                <a16:creationId xmlns:a16="http://schemas.microsoft.com/office/drawing/2014/main" id="{D5C318C4-1EF8-410C-B977-9BF15ECBF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24DBC-BA11-4F39-A518-D99FC32355A0}"/>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286686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8720-2775-408F-81D8-73F69655B6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F9C62-23BE-461E-9C04-AC73EF966E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645E9-2CA1-4ECB-B4E7-F571CF90D319}"/>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5" name="Footer Placeholder 4">
            <a:extLst>
              <a:ext uri="{FF2B5EF4-FFF2-40B4-BE49-F238E27FC236}">
                <a16:creationId xmlns:a16="http://schemas.microsoft.com/office/drawing/2014/main" id="{A4582A8A-220F-4817-B49A-5B87B7342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FF1B5-91C4-4308-B4B7-7E7A8181E885}"/>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15197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CD80-235E-4354-8681-565A7F46D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DB0FDD-9434-4252-9A61-143896DBE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EAA3D4-38B1-42A1-89F9-B6531B6C714F}"/>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5" name="Footer Placeholder 4">
            <a:extLst>
              <a:ext uri="{FF2B5EF4-FFF2-40B4-BE49-F238E27FC236}">
                <a16:creationId xmlns:a16="http://schemas.microsoft.com/office/drawing/2014/main" id="{3BAA38CA-4FC6-4958-97FB-9CD52192C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E2BA5-03A8-4A62-A48D-5D392B7442DD}"/>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147440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35B9-6552-4BC8-A847-D11E2581D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E4748-570F-40B9-9540-D8EC0D6D9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FCDB9A-47BE-45C6-A02F-9FC5DBC5A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DE420-4F48-46A3-8704-CA4ADCCAC2C3}"/>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6" name="Footer Placeholder 5">
            <a:extLst>
              <a:ext uri="{FF2B5EF4-FFF2-40B4-BE49-F238E27FC236}">
                <a16:creationId xmlns:a16="http://schemas.microsoft.com/office/drawing/2014/main" id="{3C4408B5-9204-4BE8-8B71-06DB57668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6278F-C66A-437C-A4EB-27DFB33830FC}"/>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145418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904C-6187-478A-99E7-040988C482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1B639C-7EC8-49D6-A6CF-AED423BB5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7F7F3D-BE2D-411F-B749-70E5E53023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CBFA0D-7CF5-4497-B71F-96F7316AC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D6521-3407-4C2D-AAB0-901A509FA4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619CC-D754-4CD4-B29B-C795515F5AEE}"/>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8" name="Footer Placeholder 7">
            <a:extLst>
              <a:ext uri="{FF2B5EF4-FFF2-40B4-BE49-F238E27FC236}">
                <a16:creationId xmlns:a16="http://schemas.microsoft.com/office/drawing/2014/main" id="{468F3BBD-65F4-4951-BAE8-5AF6BA559E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B19F20-B040-48AD-8FB4-C2456CFB1AF7}"/>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23667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2EDF-DE34-43DC-AD87-B24D5A97E6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E4536-66BC-46F7-9089-DB2972814CD0}"/>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4" name="Footer Placeholder 3">
            <a:extLst>
              <a:ext uri="{FF2B5EF4-FFF2-40B4-BE49-F238E27FC236}">
                <a16:creationId xmlns:a16="http://schemas.microsoft.com/office/drawing/2014/main" id="{D5E04061-2946-45A2-8CF6-429EE19BA6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02162-A809-42B7-A45B-DA5179929A7B}"/>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323504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34BDD-6203-43D2-BB12-49F851FB938A}"/>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3" name="Footer Placeholder 2">
            <a:extLst>
              <a:ext uri="{FF2B5EF4-FFF2-40B4-BE49-F238E27FC236}">
                <a16:creationId xmlns:a16="http://schemas.microsoft.com/office/drawing/2014/main" id="{E8EE8D2F-9DCF-4EA0-84CD-CEF4455AA9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34F3D9-9C15-4A65-9B57-BEF23A83A1CD}"/>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249915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8FDB-E8AE-47B8-9714-CA5D9F26A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9986D6-A600-46C1-92FE-D80ACC8AB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E6279B-3B28-4E1D-A24C-C547C8A38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0B9EE-3EB6-4EAB-92DE-724B7F6825BC}"/>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6" name="Footer Placeholder 5">
            <a:extLst>
              <a:ext uri="{FF2B5EF4-FFF2-40B4-BE49-F238E27FC236}">
                <a16:creationId xmlns:a16="http://schemas.microsoft.com/office/drawing/2014/main" id="{D67DFB6B-EA25-4B49-96E0-536C765DF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6944D-4F76-446F-9EDA-AEDF3159FA48}"/>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294411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1943-59ED-40C2-8C21-A95FBBE4C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B71813-7C7A-4972-B852-4750205CA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7426-5A1E-4B8B-8F60-D1C87526E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E8C0B-4663-4F82-972E-401BBF324710}"/>
              </a:ext>
            </a:extLst>
          </p:cNvPr>
          <p:cNvSpPr>
            <a:spLocks noGrp="1"/>
          </p:cNvSpPr>
          <p:nvPr>
            <p:ph type="dt" sz="half" idx="10"/>
          </p:nvPr>
        </p:nvSpPr>
        <p:spPr/>
        <p:txBody>
          <a:bodyPr/>
          <a:lstStyle/>
          <a:p>
            <a:fld id="{09D79850-4609-4428-894D-F5B864800DFC}" type="datetimeFigureOut">
              <a:rPr lang="en-US" smtClean="0"/>
              <a:t>04-Jul-19</a:t>
            </a:fld>
            <a:endParaRPr lang="en-US"/>
          </a:p>
        </p:txBody>
      </p:sp>
      <p:sp>
        <p:nvSpPr>
          <p:cNvPr id="6" name="Footer Placeholder 5">
            <a:extLst>
              <a:ext uri="{FF2B5EF4-FFF2-40B4-BE49-F238E27FC236}">
                <a16:creationId xmlns:a16="http://schemas.microsoft.com/office/drawing/2014/main" id="{BC75D6FF-AC71-409E-86D1-893A5A277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F6E44-E1E4-4DDB-8D56-CFF2AB2589EE}"/>
              </a:ext>
            </a:extLst>
          </p:cNvPr>
          <p:cNvSpPr>
            <a:spLocks noGrp="1"/>
          </p:cNvSpPr>
          <p:nvPr>
            <p:ph type="sldNum" sz="quarter" idx="12"/>
          </p:nvPr>
        </p:nvSpPr>
        <p:spPr/>
        <p:txBody>
          <a:bodyPr/>
          <a:lstStyle/>
          <a:p>
            <a:fld id="{7B2D227C-C74B-4EAD-870B-08A3005A42C0}" type="slidenum">
              <a:rPr lang="en-US" smtClean="0"/>
              <a:t>‹#›</a:t>
            </a:fld>
            <a:endParaRPr lang="en-US"/>
          </a:p>
        </p:txBody>
      </p:sp>
    </p:spTree>
    <p:extLst>
      <p:ext uri="{BB962C8B-B14F-4D97-AF65-F5344CB8AC3E}">
        <p14:creationId xmlns:p14="http://schemas.microsoft.com/office/powerpoint/2010/main" val="98444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BCCF4-3F26-417B-A71B-39246AB5E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D6E351-3B09-451A-86CC-9C7D76AE0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9E916-D8F7-469B-AFA1-A147867CB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79850-4609-4428-894D-F5B864800DFC}" type="datetimeFigureOut">
              <a:rPr lang="en-US" smtClean="0"/>
              <a:t>04-Jul-19</a:t>
            </a:fld>
            <a:endParaRPr lang="en-US"/>
          </a:p>
        </p:txBody>
      </p:sp>
      <p:sp>
        <p:nvSpPr>
          <p:cNvPr id="5" name="Footer Placeholder 4">
            <a:extLst>
              <a:ext uri="{FF2B5EF4-FFF2-40B4-BE49-F238E27FC236}">
                <a16:creationId xmlns:a16="http://schemas.microsoft.com/office/drawing/2014/main" id="{4FD836DE-45F2-486A-A733-651BD55D0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11F1CF-7A72-4626-9C6B-990DF1A82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D227C-C74B-4EAD-870B-08A3005A42C0}" type="slidenum">
              <a:rPr lang="en-US" smtClean="0"/>
              <a:t>‹#›</a:t>
            </a:fld>
            <a:endParaRPr lang="en-US"/>
          </a:p>
        </p:txBody>
      </p:sp>
    </p:spTree>
    <p:extLst>
      <p:ext uri="{BB962C8B-B14F-4D97-AF65-F5344CB8AC3E}">
        <p14:creationId xmlns:p14="http://schemas.microsoft.com/office/powerpoint/2010/main" val="3608592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65C022-8B91-46A7-9E8E-DBFAC9E9E1D9}"/>
              </a:ext>
            </a:extLst>
          </p:cNvPr>
          <p:cNvSpPr/>
          <p:nvPr/>
        </p:nvSpPr>
        <p:spPr>
          <a:xfrm>
            <a:off x="335547" y="3738753"/>
            <a:ext cx="11413055" cy="2906886"/>
          </a:xfrm>
          <a:prstGeom prst="rect">
            <a:avLst/>
          </a:prstGeom>
        </p:spPr>
        <p:txBody>
          <a:bodyPr wrap="square">
            <a:spAutoFit/>
          </a:bodyPr>
          <a:lstStyle/>
          <a:p>
            <a:pPr>
              <a:lnSpc>
                <a:spcPct val="107000"/>
              </a:lnSpc>
              <a:spcBef>
                <a:spcPts val="930"/>
              </a:spcBef>
            </a:pPr>
            <a:r>
              <a:rPr lang="en-US" sz="2800" b="1"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Introduction</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pP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People all around the world know the Bronx as the home of the New York Yankees, the Bronx Zoo and the New York Botanical Garden—not to mention as the birthplace of hip-hop. Look deeper and you’ll discover the quaint maritime village of City Island, the cultural attractions of Fordham and Belmont, aka the “real Little Italy,” centered on the restaurants and cafés of Arthur Avenue. Grand Concourse, in the South Bronx, is full of art deco marvels.</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028" name="Picture 4" descr="Image result for bronx">
            <a:extLst>
              <a:ext uri="{FF2B5EF4-FFF2-40B4-BE49-F238E27FC236}">
                <a16:creationId xmlns:a16="http://schemas.microsoft.com/office/drawing/2014/main" id="{5A9B5CDA-095F-49DA-9A38-D0A0915DD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165" y="446097"/>
            <a:ext cx="7139354" cy="3292656"/>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1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76F2A8-EC9E-4C5D-9DBC-F8ED569B24A2}"/>
              </a:ext>
            </a:extLst>
          </p:cNvPr>
          <p:cNvSpPr/>
          <p:nvPr/>
        </p:nvSpPr>
        <p:spPr>
          <a:xfrm>
            <a:off x="1300088" y="534991"/>
            <a:ext cx="9591823" cy="1790170"/>
          </a:xfrm>
          <a:prstGeom prst="rect">
            <a:avLst/>
          </a:prstGeom>
        </p:spPr>
        <p:txBody>
          <a:bodyPr wrap="square">
            <a:spAutoFit/>
          </a:bodyPr>
          <a:lstStyle/>
          <a:p>
            <a:pPr>
              <a:lnSpc>
                <a:spcPct val="107000"/>
              </a:lnSpc>
              <a:spcBef>
                <a:spcPts val="930"/>
              </a:spcBef>
            </a:pPr>
            <a:r>
              <a:rPr lang="en-US" sz="2400" b="1"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The Problem</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Bronx Zoo is a zoo located within Bronx Park in the Bronx, a borough of New York City. It is one of the largest zoos in the United States by area, comprising 265 acres of park lands and naturalistic habitats separated by the Bronx River. On average, the zoo has 2.15 million visitors each year as of 2009. But occasionally, it can be overcrowded.</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13CA3754-334A-4F64-AC06-36E370E0C933}"/>
              </a:ext>
            </a:extLst>
          </p:cNvPr>
          <p:cNvPicPr>
            <a:picLocks noChangeAspect="1"/>
          </p:cNvPicPr>
          <p:nvPr/>
        </p:nvPicPr>
        <p:blipFill>
          <a:blip r:embed="rId2"/>
          <a:stretch>
            <a:fillRect/>
          </a:stretch>
        </p:blipFill>
        <p:spPr>
          <a:xfrm>
            <a:off x="2060916" y="2625392"/>
            <a:ext cx="8407791" cy="3620245"/>
          </a:xfrm>
          <a:prstGeom prst="rect">
            <a:avLst/>
          </a:prstGeom>
        </p:spPr>
      </p:pic>
    </p:spTree>
    <p:extLst>
      <p:ext uri="{BB962C8B-B14F-4D97-AF65-F5344CB8AC3E}">
        <p14:creationId xmlns:p14="http://schemas.microsoft.com/office/powerpoint/2010/main" val="276720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011CE7-B08A-4815-99F7-5EC7A64C3407}"/>
              </a:ext>
            </a:extLst>
          </p:cNvPr>
          <p:cNvPicPr/>
          <p:nvPr/>
        </p:nvPicPr>
        <p:blipFill>
          <a:blip r:embed="rId2"/>
          <a:stretch>
            <a:fillRect/>
          </a:stretch>
        </p:blipFill>
        <p:spPr>
          <a:xfrm>
            <a:off x="930494" y="511736"/>
            <a:ext cx="4668448" cy="3527424"/>
          </a:xfrm>
          <a:prstGeom prst="rect">
            <a:avLst/>
          </a:prstGeom>
        </p:spPr>
      </p:pic>
      <p:pic>
        <p:nvPicPr>
          <p:cNvPr id="5" name="Picture 4" descr="C:\Users\Willy\AppData\Local\Packages\Microsoft.Office.Desktop_8wekyb3d8bbwe\AC\INetCache\Content.MSO\5E386184.tmp">
            <a:extLst>
              <a:ext uri="{FF2B5EF4-FFF2-40B4-BE49-F238E27FC236}">
                <a16:creationId xmlns:a16="http://schemas.microsoft.com/office/drawing/2014/main" id="{3BC50776-C554-408C-9CEB-BA163FFCE45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3060" y="511735"/>
            <a:ext cx="4957445" cy="3527425"/>
          </a:xfrm>
          <a:prstGeom prst="rect">
            <a:avLst/>
          </a:prstGeom>
          <a:noFill/>
          <a:ln>
            <a:noFill/>
          </a:ln>
        </p:spPr>
      </p:pic>
      <p:sp>
        <p:nvSpPr>
          <p:cNvPr id="6" name="Rectangle 5">
            <a:extLst>
              <a:ext uri="{FF2B5EF4-FFF2-40B4-BE49-F238E27FC236}">
                <a16:creationId xmlns:a16="http://schemas.microsoft.com/office/drawing/2014/main" id="{00DA76C4-3814-49FA-8E52-6294E27EAC09}"/>
              </a:ext>
            </a:extLst>
          </p:cNvPr>
          <p:cNvSpPr/>
          <p:nvPr/>
        </p:nvSpPr>
        <p:spPr>
          <a:xfrm>
            <a:off x="3866274" y="4631007"/>
            <a:ext cx="6096000" cy="1631216"/>
          </a:xfrm>
          <a:prstGeom prst="rect">
            <a:avLst/>
          </a:prstGeom>
        </p:spPr>
        <p:txBody>
          <a:bodyPr>
            <a:spAutoFit/>
          </a:bodyPr>
          <a:lstStyle/>
          <a:p>
            <a:pPr marL="285750" indent="-285750">
              <a:buFontTx/>
              <a:buChar char="-"/>
            </a:pPr>
            <a:r>
              <a:rPr lang="en-US" sz="24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Load data</a:t>
            </a:r>
          </a:p>
          <a:p>
            <a:pPr marL="285750" indent="-285750">
              <a:buFontTx/>
              <a:buChar char="-"/>
            </a:pPr>
            <a:r>
              <a:rPr lang="en-US" sz="2400"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Sort and frame</a:t>
            </a:r>
            <a:r>
              <a:rPr lang="en-US" sz="2400" dirty="0">
                <a:solidFill>
                  <a:srgbClr val="000000"/>
                </a:solidFill>
                <a:latin typeface="Calibri" panose="020F0502020204030204" pitchFamily="34" charset="0"/>
                <a:ea typeface="DengXian" panose="02010600030101010101" pitchFamily="2" charset="-122"/>
                <a:cs typeface="Calibri" panose="020F0502020204030204" pitchFamily="34" charset="0"/>
              </a:rPr>
              <a:t>d it</a:t>
            </a:r>
          </a:p>
          <a:p>
            <a:pPr marL="285750" indent="-285750">
              <a:buFontTx/>
              <a:buChar char="-"/>
            </a:pPr>
            <a:r>
              <a:rPr lang="en-US" sz="2400" dirty="0">
                <a:solidFill>
                  <a:srgbClr val="000000"/>
                </a:solidFill>
                <a:latin typeface="Calibri" panose="020F0502020204030204" pitchFamily="34" charset="0"/>
                <a:ea typeface="DengXian" panose="02010600030101010101" pitchFamily="2" charset="-122"/>
                <a:cs typeface="Calibri" panose="020F0502020204030204" pitchFamily="34" charset="0"/>
              </a:rPr>
              <a:t>Used longitude &amp; latitude to plot on map</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800" dirty="0"/>
          </a:p>
        </p:txBody>
      </p:sp>
    </p:spTree>
    <p:extLst>
      <p:ext uri="{BB962C8B-B14F-4D97-AF65-F5344CB8AC3E}">
        <p14:creationId xmlns:p14="http://schemas.microsoft.com/office/powerpoint/2010/main" val="275968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2CEE4C-8046-4091-8D42-D29372BB6697}"/>
              </a:ext>
            </a:extLst>
          </p:cNvPr>
          <p:cNvPicPr/>
          <p:nvPr/>
        </p:nvPicPr>
        <p:blipFill>
          <a:blip r:embed="rId2"/>
          <a:stretch>
            <a:fillRect/>
          </a:stretch>
        </p:blipFill>
        <p:spPr>
          <a:xfrm>
            <a:off x="879963" y="4283986"/>
            <a:ext cx="5216037" cy="2242381"/>
          </a:xfrm>
          <a:prstGeom prst="rect">
            <a:avLst/>
          </a:prstGeom>
        </p:spPr>
      </p:pic>
      <p:pic>
        <p:nvPicPr>
          <p:cNvPr id="5" name="Picture 4">
            <a:extLst>
              <a:ext uri="{FF2B5EF4-FFF2-40B4-BE49-F238E27FC236}">
                <a16:creationId xmlns:a16="http://schemas.microsoft.com/office/drawing/2014/main" id="{C260F047-D6BB-4052-B9B9-50D5FF18D3D9}"/>
              </a:ext>
            </a:extLst>
          </p:cNvPr>
          <p:cNvPicPr>
            <a:picLocks noChangeAspect="1"/>
          </p:cNvPicPr>
          <p:nvPr/>
        </p:nvPicPr>
        <p:blipFill>
          <a:blip r:embed="rId3"/>
          <a:stretch>
            <a:fillRect/>
          </a:stretch>
        </p:blipFill>
        <p:spPr>
          <a:xfrm>
            <a:off x="772624" y="394937"/>
            <a:ext cx="5410127" cy="3410373"/>
          </a:xfrm>
          <a:prstGeom prst="rect">
            <a:avLst/>
          </a:prstGeom>
        </p:spPr>
      </p:pic>
      <p:sp>
        <p:nvSpPr>
          <p:cNvPr id="6" name="Rectangle 5">
            <a:extLst>
              <a:ext uri="{FF2B5EF4-FFF2-40B4-BE49-F238E27FC236}">
                <a16:creationId xmlns:a16="http://schemas.microsoft.com/office/drawing/2014/main" id="{0A4173F5-7A55-4F1A-B39B-AB4B946BD20F}"/>
              </a:ext>
            </a:extLst>
          </p:cNvPr>
          <p:cNvSpPr/>
          <p:nvPr/>
        </p:nvSpPr>
        <p:spPr>
          <a:xfrm>
            <a:off x="7444153" y="970580"/>
            <a:ext cx="3282462" cy="5386090"/>
          </a:xfrm>
          <a:prstGeom prst="rect">
            <a:avLst/>
          </a:prstGeom>
        </p:spPr>
        <p:txBody>
          <a:bodyPr wrap="square">
            <a:spAutoFit/>
          </a:bodyPr>
          <a:lstStyle/>
          <a:p>
            <a:pPr marL="285750" indent="-285750">
              <a:buFontTx/>
              <a:buChar char="-"/>
            </a:pPr>
            <a:r>
              <a:rPr lang="en-US" sz="2000" dirty="0">
                <a:solidFill>
                  <a:srgbClr val="000000"/>
                </a:solidFill>
                <a:latin typeface="Calibri" panose="020F0502020204030204" pitchFamily="34" charset="0"/>
                <a:ea typeface="DengXian" panose="02010600030101010101" pitchFamily="2" charset="-122"/>
                <a:cs typeface="Calibri" panose="020F0502020204030204" pitchFamily="34" charset="0"/>
              </a:rPr>
              <a:t>The above table shows top 10 venues closest to Fordham</a:t>
            </a:r>
          </a:p>
          <a:p>
            <a:pPr marL="285750" indent="-285750">
              <a:buFontTx/>
              <a:buChar char="-"/>
            </a:pPr>
            <a:r>
              <a:rPr lang="en-US" sz="2000" dirty="0">
                <a:solidFill>
                  <a:srgbClr val="000000"/>
                </a:solidFill>
                <a:latin typeface="Calibri" panose="020F0502020204030204" pitchFamily="34" charset="0"/>
                <a:ea typeface="DengXian" panose="02010600030101010101" pitchFamily="2" charset="-122"/>
                <a:cs typeface="Calibri" panose="020F0502020204030204" pitchFamily="34" charset="0"/>
              </a:rPr>
              <a:t>Name and categories of the venues can be found</a:t>
            </a:r>
          </a:p>
          <a:p>
            <a:pPr marL="285750" indent="-285750">
              <a:buFontTx/>
              <a:buChar char="-"/>
            </a:pPr>
            <a:r>
              <a:rPr lang="en-US" sz="2000" dirty="0">
                <a:solidFill>
                  <a:srgbClr val="000000"/>
                </a:solidFill>
                <a:latin typeface="Calibri" panose="020F0502020204030204" pitchFamily="34" charset="0"/>
                <a:ea typeface="DengXian" panose="02010600030101010101" pitchFamily="2" charset="-122"/>
                <a:cs typeface="Calibri" panose="020F0502020204030204" pitchFamily="34" charset="0"/>
              </a:rPr>
              <a:t>Visitor will know the available venues to visit in future</a:t>
            </a:r>
          </a:p>
          <a:p>
            <a:pPr marL="285750" indent="-285750">
              <a:buFontTx/>
              <a:buChar char="-"/>
            </a:pPr>
            <a:endParaRPr lang="en-US" sz="2000" dirty="0">
              <a:solidFill>
                <a:srgbClr val="000000"/>
              </a:solidFill>
              <a:latin typeface="Calibri" panose="020F0502020204030204" pitchFamily="34" charset="0"/>
              <a:ea typeface="DengXian" panose="02010600030101010101" pitchFamily="2" charset="-122"/>
              <a:cs typeface="Calibri" panose="020F0502020204030204" pitchFamily="34" charset="0"/>
            </a:endParaRPr>
          </a:p>
          <a:p>
            <a:pPr marL="285750" indent="-285750">
              <a:buFontTx/>
              <a:buChar char="-"/>
            </a:pPr>
            <a:endParaRPr lang="en-US" sz="2000" dirty="0">
              <a:solidFill>
                <a:srgbClr val="000000"/>
              </a:solidFill>
              <a:latin typeface="Calibri" panose="020F0502020204030204" pitchFamily="34" charset="0"/>
              <a:ea typeface="DengXian" panose="02010600030101010101" pitchFamily="2" charset="-122"/>
              <a:cs typeface="Calibri" panose="020F0502020204030204" pitchFamily="34" charset="0"/>
            </a:endParaRPr>
          </a:p>
          <a:p>
            <a:pPr marL="285750" indent="-285750">
              <a:buFontTx/>
              <a:buChar char="-"/>
            </a:pPr>
            <a:r>
              <a:rPr lang="en-US" sz="2000" dirty="0">
                <a:solidFill>
                  <a:srgbClr val="000000"/>
                </a:solidFill>
                <a:latin typeface="Calibri" panose="020F0502020204030204" pitchFamily="34" charset="0"/>
                <a:ea typeface="DengXian" panose="02010600030101010101" pitchFamily="2" charset="-122"/>
                <a:cs typeface="Calibri" panose="020F0502020204030204" pitchFamily="34" charset="0"/>
              </a:rPr>
              <a:t>The below table shows the top 5 closest zoos to Fordham</a:t>
            </a:r>
          </a:p>
          <a:p>
            <a:pPr marL="285750" indent="-285750">
              <a:buFontTx/>
              <a:buChar char="-"/>
            </a:pPr>
            <a:r>
              <a:rPr lang="en-US" sz="2000" dirty="0">
                <a:solidFill>
                  <a:srgbClr val="000000"/>
                </a:solidFill>
                <a:latin typeface="Calibri" panose="020F0502020204030204" pitchFamily="34" charset="0"/>
                <a:ea typeface="DengXian" panose="02010600030101010101" pitchFamily="2" charset="-122"/>
                <a:cs typeface="Calibri" panose="020F0502020204030204" pitchFamily="34" charset="0"/>
              </a:rPr>
              <a:t>This can help visitor to know the name of the zoo and location quickly</a:t>
            </a:r>
            <a:endParaRPr lang="en-US" sz="2000" dirty="0">
              <a:latin typeface="Calibri" panose="020F0502020204030204" pitchFamily="34" charset="0"/>
              <a:ea typeface="DengXian" panose="02010600030101010101" pitchFamily="2" charset="-122"/>
              <a:cs typeface="Times New Roman" panose="02020603050405020304" pitchFamily="18" charset="0"/>
            </a:endParaRPr>
          </a:p>
          <a:p>
            <a:endParaRPr lang="en-US" sz="2400" dirty="0"/>
          </a:p>
        </p:txBody>
      </p:sp>
    </p:spTree>
    <p:extLst>
      <p:ext uri="{BB962C8B-B14F-4D97-AF65-F5344CB8AC3E}">
        <p14:creationId xmlns:p14="http://schemas.microsoft.com/office/powerpoint/2010/main" val="2794517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DengXian</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Willy Tan</dc:creator>
  <cp:lastModifiedBy>Willy Tan</cp:lastModifiedBy>
  <cp:revision>3</cp:revision>
  <dcterms:created xsi:type="dcterms:W3CDTF">2019-07-04T09:08:26Z</dcterms:created>
  <dcterms:modified xsi:type="dcterms:W3CDTF">2019-07-04T09:26:35Z</dcterms:modified>
</cp:coreProperties>
</file>