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99CC7E-8052-40A0-B333-DDF8149C81F4}">
  <a:tblStyle styleId="{9899CC7E-8052-40A0-B333-DDF8149C81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72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fcb0f49f2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fcb0f49f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fcb0f49f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4fcb0f49f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4fcb0f49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4fcb0f49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4fcb0f49f2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4fcb0f49f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fcb0f49f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fcb0f49f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4fcb0f49f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4fcb0f49f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4fcb0f49f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4fcb0f49f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4fcb0f49f2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4fcb0f49f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fcb0f49f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fcb0f49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fcb0f49f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fcb0f49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Denial of Service using HTTP Flood</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p:nvPr/>
        </p:nvSpPr>
        <p:spPr>
          <a:xfrm>
            <a:off x="113100" y="226125"/>
            <a:ext cx="8917800" cy="219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chemeClr val="dk2"/>
                </a:solidFill>
              </a:rPr>
              <a:t>12. Configure a complex PDU for Attacker 1</a:t>
            </a:r>
            <a:endParaRPr sz="1800">
              <a:solidFill>
                <a:schemeClr val="dk2"/>
              </a:solidFill>
            </a:endParaRPr>
          </a:p>
          <a:p>
            <a:pPr marL="0" lvl="0" indent="0" algn="l" rtl="0">
              <a:lnSpc>
                <a:spcPct val="115000"/>
              </a:lnSpc>
              <a:spcBef>
                <a:spcPts val="1200"/>
              </a:spcBef>
              <a:spcAft>
                <a:spcPts val="0"/>
              </a:spcAft>
              <a:buNone/>
            </a:pPr>
            <a:endParaRPr sz="1800">
              <a:solidFill>
                <a:schemeClr val="dk2"/>
              </a:solidFill>
            </a:endParaRPr>
          </a:p>
          <a:p>
            <a:pPr marL="0" lvl="0" indent="0" algn="l" rtl="0">
              <a:lnSpc>
                <a:spcPct val="115000"/>
              </a:lnSpc>
              <a:spcBef>
                <a:spcPts val="1200"/>
              </a:spcBef>
              <a:spcAft>
                <a:spcPts val="0"/>
              </a:spcAft>
              <a:buNone/>
            </a:pPr>
            <a:endParaRPr sz="1800">
              <a:solidFill>
                <a:schemeClr val="dk2"/>
              </a:solidFill>
            </a:endParaRPr>
          </a:p>
          <a:p>
            <a:pPr marL="0" lvl="0" indent="0" algn="l" rtl="0">
              <a:lnSpc>
                <a:spcPct val="115000"/>
              </a:lnSpc>
              <a:spcBef>
                <a:spcPts val="1200"/>
              </a:spcBef>
              <a:spcAft>
                <a:spcPts val="1200"/>
              </a:spcAft>
              <a:buNone/>
            </a:pPr>
            <a:r>
              <a:rPr lang="en" sz="1800">
                <a:solidFill>
                  <a:schemeClr val="dk2"/>
                </a:solidFill>
              </a:rPr>
              <a:t>13. Configure a complex PDU for Attacker 1 with HTTP protocol where the destination IP address is that of the target server.</a:t>
            </a:r>
            <a:endParaRPr sz="1800">
              <a:solidFill>
                <a:schemeClr val="dk2"/>
              </a:solidFill>
            </a:endParaRPr>
          </a:p>
        </p:txBody>
      </p:sp>
      <p:pic>
        <p:nvPicPr>
          <p:cNvPr id="112" name="Google Shape;112;p22"/>
          <p:cNvPicPr preferRelativeResize="0"/>
          <p:nvPr/>
        </p:nvPicPr>
        <p:blipFill rotWithShape="1">
          <a:blip r:embed="rId3">
            <a:alphaModFix/>
          </a:blip>
          <a:srcRect l="3678" t="6147" r="58974" b="78190"/>
          <a:stretch/>
        </p:blipFill>
        <p:spPr>
          <a:xfrm>
            <a:off x="2819550" y="855050"/>
            <a:ext cx="2755901" cy="650125"/>
          </a:xfrm>
          <a:prstGeom prst="rect">
            <a:avLst/>
          </a:prstGeom>
          <a:noFill/>
          <a:ln>
            <a:noFill/>
          </a:ln>
        </p:spPr>
      </p:pic>
      <p:pic>
        <p:nvPicPr>
          <p:cNvPr id="113" name="Google Shape;113;p22"/>
          <p:cNvPicPr preferRelativeResize="0"/>
          <p:nvPr/>
        </p:nvPicPr>
        <p:blipFill rotWithShape="1">
          <a:blip r:embed="rId4">
            <a:alphaModFix/>
          </a:blip>
          <a:srcRect l="42002" t="21463" r="38509" b="19843"/>
          <a:stretch/>
        </p:blipFill>
        <p:spPr>
          <a:xfrm>
            <a:off x="3858300" y="2339950"/>
            <a:ext cx="1505150" cy="254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p:nvPr/>
        </p:nvSpPr>
        <p:spPr>
          <a:xfrm>
            <a:off x="0" y="0"/>
            <a:ext cx="8960400" cy="219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chemeClr val="dk2"/>
                </a:solidFill>
              </a:rPr>
              <a:t>14. Repeat Step 13 for all the attackers</a:t>
            </a:r>
            <a:endParaRPr sz="1800" dirty="0">
              <a:solidFill>
                <a:schemeClr val="dk2"/>
              </a:solidFill>
            </a:endParaRPr>
          </a:p>
          <a:p>
            <a:pPr marL="0" lvl="0" indent="0" algn="l" rtl="0">
              <a:lnSpc>
                <a:spcPct val="115000"/>
              </a:lnSpc>
              <a:spcBef>
                <a:spcPts val="1200"/>
              </a:spcBef>
              <a:spcAft>
                <a:spcPts val="0"/>
              </a:spcAft>
              <a:buNone/>
            </a:pPr>
            <a:r>
              <a:rPr lang="en" sz="1800" dirty="0">
                <a:solidFill>
                  <a:schemeClr val="dk2"/>
                </a:solidFill>
              </a:rPr>
              <a:t>15. Wait for 5 minutes</a:t>
            </a:r>
            <a:endParaRPr sz="1800" dirty="0">
              <a:solidFill>
                <a:schemeClr val="dk2"/>
              </a:solidFill>
            </a:endParaRPr>
          </a:p>
          <a:p>
            <a:pPr marL="0" lvl="0" indent="0" algn="l" rtl="0">
              <a:lnSpc>
                <a:spcPct val="115000"/>
              </a:lnSpc>
              <a:spcBef>
                <a:spcPts val="1200"/>
              </a:spcBef>
              <a:spcAft>
                <a:spcPts val="0"/>
              </a:spcAft>
              <a:buNone/>
            </a:pPr>
            <a:r>
              <a:rPr lang="en" sz="1800" dirty="0">
                <a:solidFill>
                  <a:schemeClr val="dk2"/>
                </a:solidFill>
              </a:rPr>
              <a:t>16. Click on the User PC and open the desktop tab, from the desktop tab open the browser try to access the server webpage. Is it denied?</a:t>
            </a:r>
            <a:endParaRPr sz="1800" dirty="0">
              <a:solidFill>
                <a:schemeClr val="dk2"/>
              </a:solidFill>
            </a:endParaRPr>
          </a:p>
          <a:p>
            <a:pPr marL="0" lvl="0" indent="0" algn="l" rtl="0">
              <a:lnSpc>
                <a:spcPct val="115000"/>
              </a:lnSpc>
              <a:spcBef>
                <a:spcPts val="1200"/>
              </a:spcBef>
              <a:spcAft>
                <a:spcPts val="1200"/>
              </a:spcAft>
              <a:buNone/>
            </a:pPr>
            <a:r>
              <a:rPr lang="en" sz="1800" dirty="0">
                <a:solidFill>
                  <a:schemeClr val="dk2"/>
                </a:solidFill>
              </a:rPr>
              <a:t>17. Try to ping from the the user to the server, is it taking longer?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1" name="Google Shape;61;p14"/>
          <p:cNvSpPr txBox="1"/>
          <p:nvPr/>
        </p:nvSpPr>
        <p:spPr>
          <a:xfrm>
            <a:off x="106000" y="1201300"/>
            <a:ext cx="9073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denial-of-service (DoS) attack is a type of cyber attack in which a malicious actor aims to render a computer or other device unavailable to its intended users by interrupting the device's normal functioning. DoS attacks typically function by overwhelming or flooding a targeted machine with requests until normal traffic is unable to be processed, resulting in denial-of-service to addition users.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Aim of the Experiment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Create a server that serves a webpage.</a:t>
            </a:r>
            <a:endParaRPr/>
          </a:p>
          <a:p>
            <a:pPr marL="457200" lvl="0" indent="-342900" algn="l" rtl="0">
              <a:spcBef>
                <a:spcPts val="0"/>
              </a:spcBef>
              <a:spcAft>
                <a:spcPts val="0"/>
              </a:spcAft>
              <a:buSzPts val="1800"/>
              <a:buAutoNum type="arabicPeriod"/>
            </a:pPr>
            <a:r>
              <a:rPr lang="en"/>
              <a:t>Create a Legitimate user and access the webpage</a:t>
            </a:r>
            <a:endParaRPr/>
          </a:p>
          <a:p>
            <a:pPr marL="457200" lvl="0" indent="-342900" algn="l" rtl="0">
              <a:spcBef>
                <a:spcPts val="0"/>
              </a:spcBef>
              <a:spcAft>
                <a:spcPts val="0"/>
              </a:spcAft>
              <a:buSzPts val="1800"/>
              <a:buAutoNum type="arabicPeriod"/>
            </a:pPr>
            <a:r>
              <a:rPr lang="en"/>
              <a:t>Create 5 attackers.</a:t>
            </a:r>
            <a:endParaRPr/>
          </a:p>
          <a:p>
            <a:pPr marL="457200" lvl="0" indent="-342900" algn="l" rtl="0">
              <a:spcBef>
                <a:spcPts val="0"/>
              </a:spcBef>
              <a:spcAft>
                <a:spcPts val="0"/>
              </a:spcAft>
              <a:buSzPts val="1800"/>
              <a:buAutoNum type="arabicPeriod"/>
            </a:pPr>
            <a:r>
              <a:rPr lang="en"/>
              <a:t>Use Complicated PDU to attack the server.</a:t>
            </a:r>
            <a:endParaRPr/>
          </a:p>
          <a:p>
            <a:pPr marL="457200" lvl="0" indent="-342900" algn="l" rtl="0">
              <a:spcBef>
                <a:spcPts val="0"/>
              </a:spcBef>
              <a:spcAft>
                <a:spcPts val="0"/>
              </a:spcAft>
              <a:buSzPts val="1800"/>
              <a:buAutoNum type="arabicPeriod"/>
            </a:pPr>
            <a:r>
              <a:rPr lang="en"/>
              <a:t>Now when we try to repeat step 1 the server denies service to the legitimate user because it is busy servicing the attackers, thereby creating a denial of service.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Create the network</a:t>
            </a:r>
            <a:endParaRPr/>
          </a:p>
        </p:txBody>
      </p:sp>
      <p:sp>
        <p:nvSpPr>
          <p:cNvPr id="73" name="Google Shape;73;p16"/>
          <p:cNvSpPr txBox="1">
            <a:spLocks noGrp="1"/>
          </p:cNvSpPr>
          <p:nvPr>
            <p:ph type="body" idx="1"/>
          </p:nvPr>
        </p:nvSpPr>
        <p:spPr>
          <a:xfrm>
            <a:off x="311700" y="1152475"/>
            <a:ext cx="4514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Add a PT-Router and configure the router.</a:t>
            </a:r>
            <a:endParaRPr/>
          </a:p>
          <a:p>
            <a:pPr marL="457200" lvl="0" indent="-342900" algn="l" rtl="0">
              <a:spcBef>
                <a:spcPts val="0"/>
              </a:spcBef>
              <a:spcAft>
                <a:spcPts val="0"/>
              </a:spcAft>
              <a:buSzPts val="1800"/>
              <a:buAutoNum type="arabicPeriod"/>
            </a:pPr>
            <a:r>
              <a:rPr lang="en"/>
              <a:t>Add 3 Gigabit ethernet ports to the router.</a:t>
            </a:r>
            <a:endParaRPr/>
          </a:p>
          <a:p>
            <a:pPr marL="457200" lvl="0" indent="-342900" algn="l" rtl="0">
              <a:spcBef>
                <a:spcPts val="0"/>
              </a:spcBef>
              <a:spcAft>
                <a:spcPts val="0"/>
              </a:spcAft>
              <a:buSzPts val="1800"/>
              <a:buAutoNum type="arabicPeriod"/>
            </a:pPr>
            <a:r>
              <a:rPr lang="en"/>
              <a:t>These will be named </a:t>
            </a:r>
            <a:endParaRPr/>
          </a:p>
          <a:p>
            <a:pPr marL="914400" lvl="1" indent="-317500" algn="l" rtl="0">
              <a:spcBef>
                <a:spcPts val="0"/>
              </a:spcBef>
              <a:spcAft>
                <a:spcPts val="0"/>
              </a:spcAft>
              <a:buSzPts val="1400"/>
              <a:buAutoNum type="alphaLcPeriod"/>
            </a:pPr>
            <a:r>
              <a:rPr lang="en"/>
              <a:t>GigabitEthernet 7/0</a:t>
            </a:r>
            <a:endParaRPr/>
          </a:p>
          <a:p>
            <a:pPr marL="914400" lvl="1" indent="-317500" algn="l" rtl="0">
              <a:spcBef>
                <a:spcPts val="0"/>
              </a:spcBef>
              <a:spcAft>
                <a:spcPts val="0"/>
              </a:spcAft>
              <a:buSzPts val="1400"/>
              <a:buAutoNum type="alphaLcPeriod"/>
            </a:pPr>
            <a:r>
              <a:rPr lang="en"/>
              <a:t>GigabitEthernet 8/0</a:t>
            </a:r>
            <a:endParaRPr/>
          </a:p>
          <a:p>
            <a:pPr marL="914400" lvl="1" indent="-317500" algn="l" rtl="0">
              <a:spcBef>
                <a:spcPts val="0"/>
              </a:spcBef>
              <a:spcAft>
                <a:spcPts val="0"/>
              </a:spcAft>
              <a:buSzPts val="1400"/>
              <a:buAutoNum type="alphaLcPeriod"/>
            </a:pPr>
            <a:r>
              <a:rPr lang="en"/>
              <a:t>GigabitEthernet 9/0</a:t>
            </a:r>
            <a:endParaRPr/>
          </a:p>
        </p:txBody>
      </p:sp>
      <p:pic>
        <p:nvPicPr>
          <p:cNvPr id="74" name="Google Shape;74;p16"/>
          <p:cNvPicPr preferRelativeResize="0"/>
          <p:nvPr/>
        </p:nvPicPr>
        <p:blipFill rotWithShape="1">
          <a:blip r:embed="rId3">
            <a:alphaModFix/>
          </a:blip>
          <a:srcRect l="36432" t="19179" r="25722" b="8935"/>
          <a:stretch/>
        </p:blipFill>
        <p:spPr>
          <a:xfrm>
            <a:off x="4572000" y="770075"/>
            <a:ext cx="4254024" cy="3301849"/>
          </a:xfrm>
          <a:prstGeom prst="rect">
            <a:avLst/>
          </a:prstGeom>
          <a:noFill/>
          <a:ln>
            <a:noFill/>
          </a:ln>
        </p:spPr>
      </p:pic>
      <p:sp>
        <p:nvSpPr>
          <p:cNvPr id="75" name="Google Shape;75;p16"/>
          <p:cNvSpPr/>
          <p:nvPr/>
        </p:nvSpPr>
        <p:spPr>
          <a:xfrm>
            <a:off x="6077150" y="3010300"/>
            <a:ext cx="254400" cy="395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algn="bl" rotWithShape="0">
              <a:srgbClr val="000000">
                <a:alpha val="7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Create the network</a:t>
            </a:r>
            <a:endParaRPr dirty="0"/>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4. Configure the 3 new GigabitEthernet ports</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5. Add 3 2960-24TT switches name them switch0 and switch1 and switch2.</a:t>
            </a:r>
            <a:endParaRPr dirty="0"/>
          </a:p>
          <a:p>
            <a:pPr marL="0" lvl="0" indent="0" algn="l" rtl="0">
              <a:spcBef>
                <a:spcPts val="1200"/>
              </a:spcBef>
              <a:spcAft>
                <a:spcPts val="0"/>
              </a:spcAft>
              <a:buNone/>
            </a:pPr>
            <a:r>
              <a:rPr lang="en" dirty="0"/>
              <a:t>4.Use Copper Straight through cable to connect switch0 to router</a:t>
            </a:r>
            <a:endParaRPr dirty="0"/>
          </a:p>
          <a:p>
            <a:pPr marL="0" lvl="0" indent="0" algn="l" rtl="0">
              <a:spcBef>
                <a:spcPts val="1200"/>
              </a:spcBef>
              <a:spcAft>
                <a:spcPts val="0"/>
              </a:spcAft>
              <a:buNone/>
            </a:pPr>
            <a:r>
              <a:rPr lang="en" dirty="0"/>
              <a:t>		Connect gigabitethernet 8/0 of router to gigabitethernet 1/0 of switch0</a:t>
            </a:r>
            <a:endParaRPr dirty="0"/>
          </a:p>
          <a:p>
            <a:pPr marL="0" lvl="0" indent="0" algn="l" rtl="0">
              <a:spcBef>
                <a:spcPts val="1200"/>
              </a:spcBef>
              <a:spcAft>
                <a:spcPts val="0"/>
              </a:spcAft>
              <a:buNone/>
            </a:pPr>
            <a:r>
              <a:rPr lang="en" dirty="0"/>
              <a:t>		Connect gigabitethernet 9/0 of router to gigabitethernet 1/0 of switch1</a:t>
            </a:r>
            <a:endParaRPr dirty="0"/>
          </a:p>
          <a:p>
            <a:pPr marL="457200" lvl="0" indent="457200" algn="l" rtl="0">
              <a:spcBef>
                <a:spcPts val="1200"/>
              </a:spcBef>
              <a:spcAft>
                <a:spcPts val="1200"/>
              </a:spcAft>
              <a:buClr>
                <a:schemeClr val="dk1"/>
              </a:buClr>
              <a:buSzPct val="61111"/>
              <a:buFont typeface="Arial"/>
              <a:buNone/>
            </a:pPr>
            <a:r>
              <a:rPr lang="en" dirty="0"/>
              <a:t>Connect gigabitethernet 7/0 of router to gigabitethernet 1/0 of switch2</a:t>
            </a:r>
            <a:endParaRPr dirty="0"/>
          </a:p>
        </p:txBody>
      </p:sp>
      <p:graphicFrame>
        <p:nvGraphicFramePr>
          <p:cNvPr id="82" name="Google Shape;82;p17"/>
          <p:cNvGraphicFramePr/>
          <p:nvPr/>
        </p:nvGraphicFramePr>
        <p:xfrm>
          <a:off x="1821675" y="1539700"/>
          <a:ext cx="5429250" cy="1183199"/>
        </p:xfrm>
        <a:graphic>
          <a:graphicData uri="http://schemas.openxmlformats.org/drawingml/2006/table">
            <a:tbl>
              <a:tblPr>
                <a:noFill/>
                <a:tableStyleId>{9899CC7E-8052-40A0-B333-DDF8149C81F4}</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tblGrid>
              <a:tr h="381000">
                <a:tc>
                  <a:txBody>
                    <a:bodyPr/>
                    <a:lstStyle/>
                    <a:p>
                      <a:pPr marL="0" lvl="0" indent="0" algn="l" rtl="0">
                        <a:lnSpc>
                          <a:spcPct val="115000"/>
                        </a:lnSpc>
                        <a:spcBef>
                          <a:spcPts val="0"/>
                        </a:spcBef>
                        <a:spcAft>
                          <a:spcPts val="1200"/>
                        </a:spcAft>
                        <a:buClr>
                          <a:schemeClr val="dk1"/>
                        </a:buClr>
                        <a:buSzPts val="1100"/>
                        <a:buFont typeface="Arial"/>
                        <a:buNone/>
                      </a:pPr>
                      <a:r>
                        <a:rPr lang="en" sz="1800">
                          <a:solidFill>
                            <a:schemeClr val="dk2"/>
                          </a:solidFill>
                        </a:rPr>
                        <a:t>GigabitEthernet 7/0</a:t>
                      </a:r>
                      <a:endParaRPr/>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800">
                          <a:solidFill>
                            <a:schemeClr val="dk2"/>
                          </a:solidFill>
                        </a:rPr>
                        <a:t>GigabitEthernet 8/0</a:t>
                      </a:r>
                      <a:endParaRPr/>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800">
                          <a:solidFill>
                            <a:schemeClr val="dk2"/>
                          </a:solidFill>
                        </a:rPr>
                        <a:t>GigabitEthernet 9/0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IPV4- 192.168.30.1</a:t>
                      </a:r>
                      <a:endParaRPr/>
                    </a:p>
                  </a:txBody>
                  <a:tcPr marL="91425" marR="91425" marT="91425" marB="91425"/>
                </a:tc>
                <a:tc>
                  <a:txBody>
                    <a:bodyPr/>
                    <a:lstStyle/>
                    <a:p>
                      <a:pPr marL="0" lvl="0" indent="0" algn="l" rtl="0">
                        <a:spcBef>
                          <a:spcPts val="0"/>
                        </a:spcBef>
                        <a:spcAft>
                          <a:spcPts val="0"/>
                        </a:spcAft>
                        <a:buNone/>
                      </a:pPr>
                      <a:r>
                        <a:rPr lang="en"/>
                        <a:t>IPV4-192.168.10.1</a:t>
                      </a:r>
                      <a:endParaRPr/>
                    </a:p>
                  </a:txBody>
                  <a:tcPr marL="91425" marR="91425" marT="91425" marB="91425"/>
                </a:tc>
                <a:tc>
                  <a:txBody>
                    <a:bodyPr/>
                    <a:lstStyle/>
                    <a:p>
                      <a:pPr marL="0" lvl="0" indent="0" algn="l" rtl="0">
                        <a:spcBef>
                          <a:spcPts val="0"/>
                        </a:spcBef>
                        <a:spcAft>
                          <a:spcPts val="0"/>
                        </a:spcAft>
                        <a:buNone/>
                      </a:pPr>
                      <a:r>
                        <a:rPr lang="en"/>
                        <a:t>IPV4-192.168.20.1</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276375" y="293075"/>
            <a:ext cx="4952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5. Add a  PC to the network, connect the PC to Switch 1 using copper straight through cable to the fast ethernet port.</a:t>
            </a:r>
            <a:endParaRPr/>
          </a:p>
          <a:p>
            <a:pPr marL="0" lvl="0" indent="0" algn="l" rtl="0">
              <a:spcBef>
                <a:spcPts val="1200"/>
              </a:spcBef>
              <a:spcAft>
                <a:spcPts val="1200"/>
              </a:spcAft>
              <a:buClr>
                <a:schemeClr val="dk1"/>
              </a:buClr>
              <a:buSzPts val="1100"/>
              <a:buFont typeface="Arial"/>
              <a:buNone/>
            </a:pPr>
            <a:r>
              <a:rPr lang="en"/>
              <a:t>6. Configure the IP address of the PC as 192.168.20.1</a:t>
            </a:r>
            <a:endParaRPr/>
          </a:p>
        </p:txBody>
      </p:sp>
      <p:pic>
        <p:nvPicPr>
          <p:cNvPr id="88" name="Google Shape;88;p18"/>
          <p:cNvPicPr preferRelativeResize="0"/>
          <p:nvPr/>
        </p:nvPicPr>
        <p:blipFill rotWithShape="1">
          <a:blip r:embed="rId3">
            <a:alphaModFix/>
          </a:blip>
          <a:srcRect l="36784" t="22407" r="26430" b="10563"/>
          <a:stretch/>
        </p:blipFill>
        <p:spPr>
          <a:xfrm>
            <a:off x="5264500" y="1611800"/>
            <a:ext cx="3363648" cy="344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163300" y="85450"/>
            <a:ext cx="8698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7. Add a server-PT to the network and attach it to switch0 using copper straight through cable to the fastethernet ports of each.</a:t>
            </a:r>
            <a:endParaRPr/>
          </a:p>
          <a:p>
            <a:pPr marL="0" lvl="0" indent="0" algn="l" rtl="0">
              <a:spcBef>
                <a:spcPts val="1200"/>
              </a:spcBef>
              <a:spcAft>
                <a:spcPts val="0"/>
              </a:spcAft>
              <a:buNone/>
            </a:pPr>
            <a:r>
              <a:rPr lang="en"/>
              <a:t>8. Configure the server and in default gateway field type the following IP address 192.168.10.1</a:t>
            </a:r>
            <a:endParaRPr/>
          </a:p>
          <a:p>
            <a:pPr marL="0" lvl="0" indent="0" algn="l" rtl="0">
              <a:spcBef>
                <a:spcPts val="1200"/>
              </a:spcBef>
              <a:spcAft>
                <a:spcPts val="1200"/>
              </a:spcAft>
              <a:buClr>
                <a:schemeClr val="dk1"/>
              </a:buClr>
              <a:buSzPts val="1100"/>
              <a:buFont typeface="Arial"/>
              <a:buNone/>
            </a:pPr>
            <a:r>
              <a:rPr lang="en"/>
              <a:t>9.  Change the service rate settings as shown in the figure below</a:t>
            </a:r>
            <a:endParaRPr/>
          </a:p>
        </p:txBody>
      </p:sp>
      <p:pic>
        <p:nvPicPr>
          <p:cNvPr id="94" name="Google Shape;94;p19"/>
          <p:cNvPicPr preferRelativeResize="0"/>
          <p:nvPr/>
        </p:nvPicPr>
        <p:blipFill rotWithShape="1">
          <a:blip r:embed="rId3">
            <a:alphaModFix/>
          </a:blip>
          <a:srcRect l="36846" t="22332" r="26508" b="11222"/>
          <a:stretch/>
        </p:blipFill>
        <p:spPr>
          <a:xfrm>
            <a:off x="3567325" y="2006875"/>
            <a:ext cx="2931624" cy="2990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body" idx="1"/>
          </p:nvPr>
        </p:nvSpPr>
        <p:spPr>
          <a:xfrm>
            <a:off x="149175" y="501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a:t>9. Click on the users PC and go to the desktop, click the browser option and try to access the server web page by typing the IP address of the server it should open the cisco webpage on the server. This shows the service is on and there is no DOS.</a:t>
            </a:r>
            <a:endParaRPr/>
          </a:p>
        </p:txBody>
      </p:sp>
      <p:pic>
        <p:nvPicPr>
          <p:cNvPr id="100" name="Google Shape;100;p20"/>
          <p:cNvPicPr preferRelativeResize="0"/>
          <p:nvPr/>
        </p:nvPicPr>
        <p:blipFill rotWithShape="1">
          <a:blip r:embed="rId3">
            <a:alphaModFix/>
          </a:blip>
          <a:srcRect l="22389" t="16973" r="41008" b="13460"/>
          <a:stretch/>
        </p:blipFill>
        <p:spPr>
          <a:xfrm>
            <a:off x="2953775" y="1561675"/>
            <a:ext cx="2763000" cy="295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10. Add 5 PCs (rename them Attacker1 to Attacker5)to the switch2 using copper straight through cable to the fastethernet port.</a:t>
            </a:r>
            <a:endParaRPr dirty="0"/>
          </a:p>
          <a:p>
            <a:pPr marL="0" lvl="0" indent="0" algn="l" rtl="0">
              <a:spcBef>
                <a:spcPts val="1200"/>
              </a:spcBef>
              <a:spcAft>
                <a:spcPts val="0"/>
              </a:spcAft>
              <a:buNone/>
            </a:pPr>
            <a:r>
              <a:rPr lang="en" dirty="0"/>
              <a:t>11. Configure the IP address of the PCS as follows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sz="1100" dirty="0"/>
              <a:t>FastEthernet IPV4</a:t>
            </a:r>
            <a:endParaRPr sz="1100" dirty="0"/>
          </a:p>
          <a:p>
            <a:pPr marL="0" lvl="0" indent="0" algn="l" rtl="0">
              <a:spcBef>
                <a:spcPts val="1200"/>
              </a:spcBef>
              <a:spcAft>
                <a:spcPts val="0"/>
              </a:spcAft>
              <a:buNone/>
            </a:pPr>
            <a:endParaRPr sz="1100" dirty="0"/>
          </a:p>
          <a:p>
            <a:pPr marL="0" lvl="0" indent="0" algn="l" rtl="0">
              <a:spcBef>
                <a:spcPts val="1200"/>
              </a:spcBef>
              <a:spcAft>
                <a:spcPts val="1200"/>
              </a:spcAft>
              <a:buClr>
                <a:schemeClr val="dk1"/>
              </a:buClr>
              <a:buSzPts val="1100"/>
              <a:buFont typeface="Arial"/>
              <a:buNone/>
            </a:pPr>
            <a:endParaRPr sz="1100" dirty="0"/>
          </a:p>
        </p:txBody>
      </p:sp>
      <p:graphicFrame>
        <p:nvGraphicFramePr>
          <p:cNvPr id="106" name="Google Shape;106;p21"/>
          <p:cNvGraphicFramePr/>
          <p:nvPr>
            <p:extLst>
              <p:ext uri="{D42A27DB-BD31-4B8C-83A1-F6EECF244321}">
                <p14:modId xmlns:p14="http://schemas.microsoft.com/office/powerpoint/2010/main" val="399320675"/>
              </p:ext>
            </p:extLst>
          </p:nvPr>
        </p:nvGraphicFramePr>
        <p:xfrm>
          <a:off x="1593300" y="2464475"/>
          <a:ext cx="7239000" cy="792420"/>
        </p:xfrm>
        <a:graphic>
          <a:graphicData uri="http://schemas.openxmlformats.org/drawingml/2006/table">
            <a:tbl>
              <a:tblPr>
                <a:noFill/>
                <a:tableStyleId>{9899CC7E-8052-40A0-B333-DDF8149C81F4}</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dirty="0"/>
                        <a:t>Attacker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Attacker 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Attacker 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Attacker 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Attacker 5</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192.168.30.2</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192.168.30.3</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192.168.30.4</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192.168.30.5</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192.168.30.6</a:t>
                      </a: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543</Words>
  <Application>Microsoft Office PowerPoint</Application>
  <PresentationFormat>On-screen Show (16:9)</PresentationFormat>
  <Paragraphs>61</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Denial of Service using HTTP Flood</vt:lpstr>
      <vt:lpstr>Introduction</vt:lpstr>
      <vt:lpstr>Aim of the Experiment</vt:lpstr>
      <vt:lpstr>Create the network</vt:lpstr>
      <vt:lpstr>Create the network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using HTTP Flood</dc:title>
  <cp:lastModifiedBy>TANMOY DAS</cp:lastModifiedBy>
  <cp:revision>3</cp:revision>
  <dcterms:modified xsi:type="dcterms:W3CDTF">2024-01-07T17:10:15Z</dcterms:modified>
</cp:coreProperties>
</file>