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9C90E1-C570-4B9F-8864-07F4D3F10029}">
  <a:tblStyle styleId="{7E9C90E1-C570-4B9F-8864-07F4D3F1002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726"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a3c0c30dbd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a3c0c30db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a3c0c30dbd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a3c0c30dbd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a3c0c30dbd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a3c0c30dbd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a3c0c30dbd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a3c0c30dbd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a3c0c30d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a3c0c30d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a3c0c30db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a3c0c30db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a3c0c30db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a3c0c30db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a3c0c30dbd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a3c0c30db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a3c0c30dbd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a3c0c30dbd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a3c0c30db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a3c0c30db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a3c0c30dbd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a3c0c30db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a3c0c30dbd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a3c0c30db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PS-5</a:t>
            </a:r>
            <a:endParaRPr/>
          </a:p>
        </p:txBody>
      </p:sp>
      <p:sp>
        <p:nvSpPr>
          <p:cNvPr id="55" name="Google Shape;55;p13"/>
          <p:cNvSpPr txBox="1">
            <a:spLocks noGrp="1"/>
          </p:cNvSpPr>
          <p:nvPr>
            <p:ph type="subTitle" idx="1"/>
          </p:nvPr>
        </p:nvSpPr>
        <p:spPr>
          <a:xfrm>
            <a:off x="183725" y="2834125"/>
            <a:ext cx="8833200" cy="792600"/>
          </a:xfrm>
          <a:prstGeom prst="rect">
            <a:avLst/>
          </a:prstGeom>
        </p:spPr>
        <p:txBody>
          <a:bodyPr spcFirstLastPara="1" wrap="square" lIns="91425" tIns="91425" rIns="91425" bIns="91425" anchor="t" anchorCtr="0">
            <a:normAutofit/>
          </a:bodyPr>
          <a:lstStyle/>
          <a:p>
            <a:pPr marL="0" lvl="0" indent="0" algn="ctr" rtl="0">
              <a:lnSpc>
                <a:spcPct val="80000"/>
              </a:lnSpc>
              <a:spcBef>
                <a:spcPts val="0"/>
              </a:spcBef>
              <a:spcAft>
                <a:spcPts val="0"/>
              </a:spcAft>
              <a:buSzPts val="935"/>
              <a:buNone/>
            </a:pPr>
            <a:r>
              <a:rPr lang="en" sz="2380"/>
              <a:t>Windows Event Logs: View and </a:t>
            </a:r>
            <a:br>
              <a:rPr lang="en" sz="2380"/>
            </a:br>
            <a:r>
              <a:rPr lang="en" sz="2380"/>
              <a:t>Query</a:t>
            </a:r>
            <a:endParaRPr sz="238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Create a Custom View</a:t>
            </a:r>
            <a:endParaRPr/>
          </a:p>
        </p:txBody>
      </p:sp>
      <p:pic>
        <p:nvPicPr>
          <p:cNvPr id="111" name="Google Shape;111;p22"/>
          <p:cNvPicPr preferRelativeResize="0"/>
          <p:nvPr/>
        </p:nvPicPr>
        <p:blipFill rotWithShape="1">
          <a:blip r:embed="rId3">
            <a:alphaModFix/>
          </a:blip>
          <a:srcRect l="33436" t="38173" r="41493" b="21137"/>
          <a:stretch/>
        </p:blipFill>
        <p:spPr>
          <a:xfrm>
            <a:off x="2459125" y="1342650"/>
            <a:ext cx="3328301" cy="30382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Questions</a:t>
            </a:r>
            <a:endParaRPr/>
          </a:p>
        </p:txBody>
      </p:sp>
      <p:sp>
        <p:nvSpPr>
          <p:cNvPr id="117" name="Google Shape;11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Using Custom Viewer filter logs from the last 24 hours that have a level critical or error where the sources are any of the following:</a:t>
            </a:r>
            <a:endParaRPr/>
          </a:p>
          <a:p>
            <a:pPr marL="1371600" lvl="2" indent="-317500" algn="l" rtl="0">
              <a:spcBef>
                <a:spcPts val="0"/>
              </a:spcBef>
              <a:spcAft>
                <a:spcPts val="0"/>
              </a:spcAft>
              <a:buSzPts val="1400"/>
              <a:buAutoNum type="romanLcPeriod"/>
            </a:pPr>
            <a:r>
              <a:rPr lang="en"/>
              <a:t>Disk</a:t>
            </a:r>
            <a:endParaRPr/>
          </a:p>
          <a:p>
            <a:pPr marL="1371600" lvl="2" indent="-317500" algn="l" rtl="0">
              <a:spcBef>
                <a:spcPts val="0"/>
              </a:spcBef>
              <a:spcAft>
                <a:spcPts val="0"/>
              </a:spcAft>
              <a:buSzPts val="1400"/>
              <a:buAutoNum type="romanLcPeriod"/>
            </a:pPr>
            <a:r>
              <a:rPr lang="en"/>
              <a:t>DHCPClient</a:t>
            </a:r>
            <a:endParaRPr/>
          </a:p>
          <a:p>
            <a:pPr marL="1371600" lvl="2" indent="-317500" algn="l" rtl="0">
              <a:spcBef>
                <a:spcPts val="0"/>
              </a:spcBef>
              <a:spcAft>
                <a:spcPts val="0"/>
              </a:spcAft>
              <a:buSzPts val="1400"/>
              <a:buAutoNum type="romanLcPeriod"/>
            </a:pPr>
            <a:r>
              <a:rPr lang="en"/>
              <a:t>Firewall-service</a:t>
            </a:r>
            <a:endParaRPr/>
          </a:p>
          <a:p>
            <a:pPr marL="1371600" lvl="2" indent="-317500" algn="l" rtl="0">
              <a:spcBef>
                <a:spcPts val="0"/>
              </a:spcBef>
              <a:spcAft>
                <a:spcPts val="0"/>
              </a:spcAft>
              <a:buSzPts val="1400"/>
              <a:buAutoNum type="romanLcPeriod"/>
            </a:pPr>
            <a:r>
              <a:rPr lang="en"/>
              <a:t>Kernel-General</a:t>
            </a:r>
            <a:endParaRPr/>
          </a:p>
          <a:p>
            <a:pPr marL="1371600" lvl="2" indent="-317500" algn="l" rtl="0">
              <a:spcBef>
                <a:spcPts val="0"/>
              </a:spcBef>
              <a:spcAft>
                <a:spcPts val="0"/>
              </a:spcAft>
              <a:buSzPts val="1400"/>
              <a:buAutoNum type="romanLcPeriod"/>
            </a:pPr>
            <a:r>
              <a:rPr lang="en"/>
              <a:t>Kernel-Memory</a:t>
            </a:r>
            <a:endParaRPr/>
          </a:p>
          <a:p>
            <a:pPr marL="1371600" lvl="2" indent="-317500" algn="l" rtl="0">
              <a:spcBef>
                <a:spcPts val="0"/>
              </a:spcBef>
              <a:spcAft>
                <a:spcPts val="0"/>
              </a:spcAft>
              <a:buSzPts val="1400"/>
              <a:buAutoNum type="romanLcPeriod"/>
            </a:pPr>
            <a:r>
              <a:rPr lang="en"/>
              <a:t>Kernel-prefetch</a:t>
            </a:r>
            <a:endParaRPr/>
          </a:p>
          <a:p>
            <a:pPr marL="0" lvl="0" indent="0" algn="l" rtl="0">
              <a:spcBef>
                <a:spcPts val="1200"/>
              </a:spcBef>
              <a:spcAft>
                <a:spcPts val="1200"/>
              </a:spcAft>
              <a:buNone/>
            </a:pPr>
            <a:r>
              <a:rPr lang="en"/>
              <a:t>	Filter the results for keywords Audit-failure and Response-time. How many such events are there?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wevtutil</a:t>
            </a:r>
            <a:endParaRPr/>
          </a:p>
        </p:txBody>
      </p:sp>
      <p:sp>
        <p:nvSpPr>
          <p:cNvPr id="123" name="Google Shape;123;p24"/>
          <p:cNvSpPr txBox="1"/>
          <p:nvPr/>
        </p:nvSpPr>
        <p:spPr>
          <a:xfrm>
            <a:off x="116550" y="572700"/>
            <a:ext cx="8910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Enables you to retrieve information about event logs and publishers. You can also use this command to install and uninstall event manifests, to run queries, and to export, archive, and clear logs.</a:t>
            </a:r>
            <a:endParaRPr/>
          </a:p>
        </p:txBody>
      </p:sp>
      <p:pic>
        <p:nvPicPr>
          <p:cNvPr id="124" name="Google Shape;124;p24"/>
          <p:cNvPicPr preferRelativeResize="0"/>
          <p:nvPr/>
        </p:nvPicPr>
        <p:blipFill rotWithShape="1">
          <a:blip r:embed="rId3">
            <a:alphaModFix/>
          </a:blip>
          <a:srcRect l="30210" t="11858" r="26889" b="10326"/>
          <a:stretch/>
        </p:blipFill>
        <p:spPr>
          <a:xfrm>
            <a:off x="263450" y="1222125"/>
            <a:ext cx="3709901" cy="3785276"/>
          </a:xfrm>
          <a:prstGeom prst="rect">
            <a:avLst/>
          </a:prstGeom>
          <a:noFill/>
          <a:ln>
            <a:noFill/>
          </a:ln>
        </p:spPr>
      </p:pic>
      <p:pic>
        <p:nvPicPr>
          <p:cNvPr id="125" name="Google Shape;125;p24"/>
          <p:cNvPicPr preferRelativeResize="0"/>
          <p:nvPr/>
        </p:nvPicPr>
        <p:blipFill rotWithShape="1">
          <a:blip r:embed="rId4">
            <a:alphaModFix/>
          </a:blip>
          <a:srcRect l="31605" t="10274" r="23009" b="39775"/>
          <a:stretch/>
        </p:blipFill>
        <p:spPr>
          <a:xfrm>
            <a:off x="4077350" y="1951274"/>
            <a:ext cx="4522550" cy="27996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Questions</a:t>
            </a:r>
            <a:endParaRPr/>
          </a:p>
        </p:txBody>
      </p:sp>
      <p:sp>
        <p:nvSpPr>
          <p:cNvPr id="131" name="Google Shape;131;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Using wevtutil list all logs in the system.</a:t>
            </a:r>
            <a:endParaRPr/>
          </a:p>
          <a:p>
            <a:pPr marL="457200" lvl="0" indent="-342900" algn="l" rtl="0">
              <a:spcBef>
                <a:spcPts val="0"/>
              </a:spcBef>
              <a:spcAft>
                <a:spcPts val="0"/>
              </a:spcAft>
              <a:buSzPts val="1800"/>
              <a:buAutoNum type="arabicPeriod"/>
            </a:pPr>
            <a:r>
              <a:rPr lang="en"/>
              <a:t>Using wevtutil Display the status of the Application log</a:t>
            </a:r>
            <a:endParaRPr/>
          </a:p>
          <a:p>
            <a:pPr marL="457200" lvl="0" indent="-342900" algn="l" rtl="0">
              <a:spcBef>
                <a:spcPts val="0"/>
              </a:spcBef>
              <a:spcAft>
                <a:spcPts val="0"/>
              </a:spcAft>
              <a:buSzPts val="1800"/>
              <a:buAutoNum type="arabicPeriod"/>
            </a:pPr>
            <a:r>
              <a:rPr lang="en"/>
              <a:t>Export events from System log to C:\backup\system0506.evtx:</a:t>
            </a:r>
            <a:endParaRPr/>
          </a:p>
          <a:p>
            <a:pPr marL="457200" lvl="0" indent="-342900" algn="l" rtl="0">
              <a:spcBef>
                <a:spcPts val="0"/>
              </a:spcBef>
              <a:spcAft>
                <a:spcPts val="0"/>
              </a:spcAft>
              <a:buSzPts val="1800"/>
              <a:buAutoNum type="arabicPeriod"/>
            </a:pPr>
            <a:r>
              <a:rPr lang="en"/>
              <a:t>Clear all of the events from the Application log after saving them to C:\admin\backups\a10306.evtx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Windows Event Logs</a:t>
            </a:r>
            <a:endParaRPr/>
          </a:p>
        </p:txBody>
      </p:sp>
      <p:sp>
        <p:nvSpPr>
          <p:cNvPr id="61" name="Google Shape;61;p14"/>
          <p:cNvSpPr txBox="1"/>
          <p:nvPr/>
        </p:nvSpPr>
        <p:spPr>
          <a:xfrm>
            <a:off x="169600" y="1017725"/>
            <a:ext cx="87342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highlight>
                  <a:srgbClr val="FFFF00"/>
                </a:highlight>
              </a:rPr>
              <a:t>The logs that are available on Windows systems fall into two categories: Windows logs and applications and</a:t>
            </a:r>
            <a:endParaRPr sz="1200" dirty="0">
              <a:highlight>
                <a:srgbClr val="FFFF00"/>
              </a:highlight>
            </a:endParaRPr>
          </a:p>
          <a:p>
            <a:pPr marL="0" lvl="0" indent="0" algn="l" rtl="0">
              <a:spcBef>
                <a:spcPts val="0"/>
              </a:spcBef>
              <a:spcAft>
                <a:spcPts val="0"/>
              </a:spcAft>
              <a:buNone/>
            </a:pPr>
            <a:r>
              <a:rPr lang="en" sz="1200" dirty="0">
                <a:highlight>
                  <a:srgbClr val="FFFF00"/>
                </a:highlight>
              </a:rPr>
              <a:t>services logs. The Windows logs are grouped into three primary categories: Application, Security, and System.</a:t>
            </a:r>
            <a:endParaRPr sz="1200" dirty="0">
              <a:highlight>
                <a:srgbClr val="FFFF00"/>
              </a:highlight>
            </a:endParaRPr>
          </a:p>
          <a:p>
            <a:pPr marL="0" lvl="0" indent="0" algn="l" rtl="0">
              <a:spcBef>
                <a:spcPts val="0"/>
              </a:spcBef>
              <a:spcAft>
                <a:spcPts val="0"/>
              </a:spcAft>
              <a:buNone/>
            </a:pPr>
            <a:endParaRPr sz="1200" dirty="0">
              <a:highlight>
                <a:srgbClr val="FFFF00"/>
              </a:highlight>
            </a:endParaRPr>
          </a:p>
          <a:p>
            <a:pPr marL="0" lvl="0" indent="0" algn="l" rtl="0">
              <a:spcBef>
                <a:spcPts val="0"/>
              </a:spcBef>
              <a:spcAft>
                <a:spcPts val="0"/>
              </a:spcAft>
              <a:buNone/>
            </a:pPr>
            <a:r>
              <a:rPr lang="en" sz="1200" dirty="0"/>
              <a:t>The windows events can be viewed using the windows event log</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 sz="1200" dirty="0">
                <a:solidFill>
                  <a:schemeClr val="dk1"/>
                </a:solidFill>
              </a:rPr>
              <a:t>To access Event Viewer select the keyboard shortcut </a:t>
            </a:r>
            <a:r>
              <a:rPr lang="en" sz="1200" b="1" dirty="0">
                <a:solidFill>
                  <a:schemeClr val="dk1"/>
                </a:solidFill>
                <a:highlight>
                  <a:srgbClr val="FFFF00"/>
                </a:highlight>
              </a:rPr>
              <a:t>Win+R</a:t>
            </a:r>
            <a:r>
              <a:rPr lang="en" sz="1200" dirty="0">
                <a:solidFill>
                  <a:schemeClr val="dk1"/>
                </a:solidFill>
              </a:rPr>
              <a:t>, type </a:t>
            </a:r>
            <a:r>
              <a:rPr lang="en" sz="1200" b="1" dirty="0">
                <a:solidFill>
                  <a:schemeClr val="dk1"/>
                </a:solidFill>
                <a:highlight>
                  <a:srgbClr val="FFFF00"/>
                </a:highlight>
              </a:rPr>
              <a:t>eventvwr.msc</a:t>
            </a:r>
            <a:r>
              <a:rPr lang="en" sz="1200" dirty="0">
                <a:solidFill>
                  <a:schemeClr val="dk1"/>
                </a:solidFill>
                <a:highlight>
                  <a:srgbClr val="FFFF00"/>
                </a:highlight>
              </a:rPr>
              <a:t> </a:t>
            </a:r>
            <a:r>
              <a:rPr lang="en" sz="1200" dirty="0">
                <a:solidFill>
                  <a:schemeClr val="dk1"/>
                </a:solidFill>
              </a:rPr>
              <a:t>and press </a:t>
            </a:r>
            <a:r>
              <a:rPr lang="en" sz="1200" b="1" dirty="0">
                <a:solidFill>
                  <a:schemeClr val="dk1"/>
                </a:solidFill>
              </a:rPr>
              <a:t>the ENTER</a:t>
            </a:r>
            <a:r>
              <a:rPr lang="en" sz="1200" dirty="0">
                <a:solidFill>
                  <a:schemeClr val="dk1"/>
                </a:solidFill>
              </a:rPr>
              <a:t> key. </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Clr>
                <a:schemeClr val="dk1"/>
              </a:buClr>
              <a:buSzPts val="1100"/>
              <a:buFont typeface="Arial"/>
              <a:buNone/>
            </a:pPr>
            <a:r>
              <a:rPr lang="en" sz="1200" dirty="0">
                <a:solidFill>
                  <a:schemeClr val="dk1"/>
                </a:solidFill>
              </a:rPr>
              <a:t>In Figure 9-3, you can see</a:t>
            </a:r>
            <a:endParaRPr sz="1200" dirty="0">
              <a:solidFill>
                <a:schemeClr val="dk1"/>
              </a:solidFill>
            </a:endParaRPr>
          </a:p>
          <a:p>
            <a:pPr marL="0" lvl="0" indent="0" algn="l" rtl="0">
              <a:spcBef>
                <a:spcPts val="0"/>
              </a:spcBef>
              <a:spcAft>
                <a:spcPts val="0"/>
              </a:spcAft>
              <a:buNone/>
            </a:pPr>
            <a:r>
              <a:rPr lang="en" sz="1200" dirty="0">
                <a:solidFill>
                  <a:schemeClr val="dk1"/>
                </a:solidFill>
              </a:rPr>
              <a:t>Hardware Events, Internet Explorer, Key Management Service, ThinPrint Diagnostics, and Windows</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Clr>
                <a:schemeClr val="dk1"/>
              </a:buClr>
              <a:buSzPts val="1100"/>
              <a:buFont typeface="Arial"/>
              <a:buNone/>
            </a:pPr>
            <a:r>
              <a:rPr lang="en" sz="1200" dirty="0">
                <a:solidFill>
                  <a:schemeClr val="dk1"/>
                </a:solidFill>
              </a:rPr>
              <a:t>PowerShell. Additionally, there is another folder you can see labeled Microsoft. Inside this folder are</a:t>
            </a:r>
            <a:endParaRPr sz="1200" dirty="0">
              <a:solidFill>
                <a:schemeClr val="dk1"/>
              </a:solidFill>
            </a:endParaRPr>
          </a:p>
          <a:p>
            <a:pPr marL="0" lvl="0" indent="0" algn="l" rtl="0">
              <a:spcBef>
                <a:spcPts val="0"/>
              </a:spcBef>
              <a:spcAft>
                <a:spcPts val="0"/>
              </a:spcAft>
              <a:buNone/>
            </a:pPr>
            <a:r>
              <a:rPr lang="en" sz="1200" dirty="0">
                <a:solidFill>
                  <a:schemeClr val="dk1"/>
                </a:solidFill>
              </a:rPr>
              <a:t>all the various Windows applications and components. Each of them will have their own event log.</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Clr>
                <a:schemeClr val="dk1"/>
              </a:buClr>
              <a:buSzPts val="1100"/>
              <a:buFont typeface="Arial"/>
              <a:buNone/>
            </a:pPr>
            <a:r>
              <a:rPr lang="en" sz="1200" dirty="0">
                <a:solidFill>
                  <a:schemeClr val="dk1"/>
                </a:solidFill>
                <a:highlight>
                  <a:srgbClr val="FFFF00"/>
                </a:highlight>
              </a:rPr>
              <a:t>Four subtypes of logs are stored within the Applications and Services logs. These are Admin,</a:t>
            </a:r>
            <a:endParaRPr sz="1200" dirty="0">
              <a:solidFill>
                <a:schemeClr val="dk1"/>
              </a:solidFill>
              <a:highlight>
                <a:srgbClr val="FFFF00"/>
              </a:highlight>
            </a:endParaRPr>
          </a:p>
          <a:p>
            <a:pPr marL="0" lvl="0" indent="0" algn="l" rtl="0">
              <a:spcBef>
                <a:spcPts val="0"/>
              </a:spcBef>
              <a:spcAft>
                <a:spcPts val="0"/>
              </a:spcAft>
              <a:buNone/>
            </a:pPr>
            <a:r>
              <a:rPr lang="en" sz="1200" dirty="0">
                <a:solidFill>
                  <a:schemeClr val="dk1"/>
                </a:solidFill>
                <a:highlight>
                  <a:srgbClr val="FFFF00"/>
                </a:highlight>
              </a:rPr>
              <a:t>Operational, Analytic, and Debug.</a:t>
            </a:r>
            <a:endParaRPr sz="1200" dirty="0">
              <a:solidFill>
                <a:schemeClr val="dk1"/>
              </a:solidFill>
              <a:highlight>
                <a:srgbClr val="FFFF00"/>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Windows Logs</a:t>
            </a:r>
            <a:endParaRPr/>
          </a:p>
        </p:txBody>
      </p:sp>
      <p:pic>
        <p:nvPicPr>
          <p:cNvPr id="67" name="Google Shape;67;p15"/>
          <p:cNvPicPr preferRelativeResize="0"/>
          <p:nvPr/>
        </p:nvPicPr>
        <p:blipFill rotWithShape="1">
          <a:blip r:embed="rId3">
            <a:alphaModFix/>
          </a:blip>
          <a:srcRect l="19851" t="22220" r="35556" b="16463"/>
          <a:stretch/>
        </p:blipFill>
        <p:spPr>
          <a:xfrm>
            <a:off x="1900875" y="982275"/>
            <a:ext cx="5352726" cy="3766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1623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 Logs</a:t>
            </a:r>
            <a:endParaRPr/>
          </a:p>
        </p:txBody>
      </p:sp>
      <p:pic>
        <p:nvPicPr>
          <p:cNvPr id="73" name="Google Shape;73;p16"/>
          <p:cNvPicPr preferRelativeResize="0"/>
          <p:nvPr/>
        </p:nvPicPr>
        <p:blipFill rotWithShape="1">
          <a:blip r:embed="rId3">
            <a:alphaModFix/>
          </a:blip>
          <a:srcRect l="11203" t="7725" r="8196" b="8304"/>
          <a:stretch/>
        </p:blipFill>
        <p:spPr>
          <a:xfrm>
            <a:off x="749050" y="826775"/>
            <a:ext cx="7370326" cy="3928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Questions</a:t>
            </a:r>
            <a:endParaRPr/>
          </a:p>
        </p:txBody>
      </p:sp>
      <p:sp>
        <p:nvSpPr>
          <p:cNvPr id="79" name="Google Shape;79;p17"/>
          <p:cNvSpPr txBox="1">
            <a:spLocks noGrp="1"/>
          </p:cNvSpPr>
          <p:nvPr>
            <p:ph type="body" idx="1"/>
          </p:nvPr>
        </p:nvSpPr>
        <p:spPr>
          <a:xfrm>
            <a:off x="311700" y="1152475"/>
            <a:ext cx="8620200" cy="3575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Open the windows log, click on windows log and fill the following table</a:t>
            </a:r>
            <a:endParaRPr/>
          </a:p>
        </p:txBody>
      </p:sp>
      <p:graphicFrame>
        <p:nvGraphicFramePr>
          <p:cNvPr id="80" name="Google Shape;80;p17"/>
          <p:cNvGraphicFramePr/>
          <p:nvPr/>
        </p:nvGraphicFramePr>
        <p:xfrm>
          <a:off x="712225" y="1929000"/>
          <a:ext cx="3000000" cy="3000000"/>
        </p:xfrm>
        <a:graphic>
          <a:graphicData uri="http://schemas.openxmlformats.org/drawingml/2006/table">
            <a:tbl>
              <a:tblPr>
                <a:noFill/>
                <a:tableStyleId>{7E9C90E1-C570-4B9F-8864-07F4D3F10029}</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None/>
                      </a:pPr>
                      <a:r>
                        <a:rPr lang="en"/>
                        <a:t>Type</a:t>
                      </a:r>
                      <a:endParaRPr/>
                    </a:p>
                  </a:txBody>
                  <a:tcPr marL="91425" marR="91425" marT="91425" marB="91425"/>
                </a:tc>
                <a:tc>
                  <a:txBody>
                    <a:bodyPr/>
                    <a:lstStyle/>
                    <a:p>
                      <a:pPr marL="0" lvl="0" indent="0" algn="l" rtl="0">
                        <a:spcBef>
                          <a:spcPts val="0"/>
                        </a:spcBef>
                        <a:spcAft>
                          <a:spcPts val="0"/>
                        </a:spcAft>
                        <a:buNone/>
                      </a:pPr>
                      <a:r>
                        <a:rPr lang="en"/>
                        <a:t>Number of events</a:t>
                      </a:r>
                      <a:endParaRPr/>
                    </a:p>
                  </a:txBody>
                  <a:tcPr marL="91425" marR="91425" marT="91425" marB="91425"/>
                </a:tc>
                <a:tc>
                  <a:txBody>
                    <a:bodyPr/>
                    <a:lstStyle/>
                    <a:p>
                      <a:pPr marL="0" lvl="0" indent="0" algn="l" rtl="0">
                        <a:spcBef>
                          <a:spcPts val="0"/>
                        </a:spcBef>
                        <a:spcAft>
                          <a:spcPts val="0"/>
                        </a:spcAft>
                        <a:buNone/>
                      </a:pPr>
                      <a:r>
                        <a:rPr lang="en"/>
                        <a:t>Size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Application</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Security</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Setup</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System</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Forwarded Events</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Questions</a:t>
            </a:r>
            <a:endParaRPr/>
          </a:p>
        </p:txBody>
      </p:sp>
      <p:sp>
        <p:nvSpPr>
          <p:cNvPr id="86" name="Google Shape;86;p18"/>
          <p:cNvSpPr txBox="1">
            <a:spLocks noGrp="1"/>
          </p:cNvSpPr>
          <p:nvPr>
            <p:ph type="body" idx="1"/>
          </p:nvPr>
        </p:nvSpPr>
        <p:spPr>
          <a:xfrm>
            <a:off x="311700" y="1152475"/>
            <a:ext cx="8620200" cy="3575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Open the Applications log, click on application log what are the different types of levels that you can see.</a:t>
            </a:r>
            <a:endParaRPr/>
          </a:p>
          <a:p>
            <a:pPr marL="457200" lvl="0" indent="-342900" algn="l" rtl="0">
              <a:spcBef>
                <a:spcPts val="0"/>
              </a:spcBef>
              <a:spcAft>
                <a:spcPts val="0"/>
              </a:spcAft>
              <a:buSzPts val="1800"/>
              <a:buAutoNum type="arabicPeriod"/>
            </a:pPr>
            <a:r>
              <a:rPr lang="en"/>
              <a:t>Are there any errors, what is the description</a:t>
            </a:r>
            <a:endParaRPr/>
          </a:p>
          <a:p>
            <a:pPr marL="457200" lvl="0" indent="-342900" algn="l" rtl="0">
              <a:spcBef>
                <a:spcPts val="0"/>
              </a:spcBef>
              <a:spcAft>
                <a:spcPts val="0"/>
              </a:spcAft>
              <a:buSzPts val="1800"/>
              <a:buAutoNum type="arabicPeriod"/>
            </a:pPr>
            <a:r>
              <a:rPr lang="en"/>
              <a:t>Are there any warnings, can the system continue even if there is a warning.</a:t>
            </a:r>
            <a:endParaRPr/>
          </a:p>
          <a:p>
            <a:pPr marL="457200" lvl="0" indent="-342900" algn="l" rtl="0">
              <a:spcBef>
                <a:spcPts val="0"/>
              </a:spcBef>
              <a:spcAft>
                <a:spcPts val="0"/>
              </a:spcAft>
              <a:buSzPts val="1800"/>
              <a:buAutoNum type="arabicPeriod"/>
            </a:pPr>
            <a:r>
              <a:rPr lang="en"/>
              <a:t>What is the source for events with event Id 1, 10,1001.</a:t>
            </a:r>
            <a:endParaRPr/>
          </a:p>
          <a:p>
            <a:pPr marL="457200" lvl="0" indent="-342900" algn="l" rtl="0">
              <a:spcBef>
                <a:spcPts val="0"/>
              </a:spcBef>
              <a:spcAft>
                <a:spcPts val="0"/>
              </a:spcAft>
              <a:buSzPts val="1800"/>
              <a:buAutoNum type="arabicPeriod"/>
            </a:pPr>
            <a:r>
              <a:rPr lang="en"/>
              <a:t>For the event 1 what is the keyword.</a:t>
            </a:r>
            <a:endParaRPr/>
          </a:p>
          <a:p>
            <a:pPr marL="457200" lvl="0" indent="-342900" algn="l" rtl="0">
              <a:spcBef>
                <a:spcPts val="0"/>
              </a:spcBef>
              <a:spcAft>
                <a:spcPts val="0"/>
              </a:spcAft>
              <a:buSzPts val="1800"/>
              <a:buAutoNum type="arabicPeriod"/>
            </a:pPr>
            <a:r>
              <a:rPr lang="en"/>
              <a:t>Is there timestamp information about  an event can you find the opcode of an event.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Questions</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Open the security logs and find the latest event to be registered in the security events log.</a:t>
            </a:r>
            <a:endParaRPr/>
          </a:p>
          <a:p>
            <a:pPr marL="457200" lvl="0" indent="-342900" algn="l" rtl="0">
              <a:spcBef>
                <a:spcPts val="0"/>
              </a:spcBef>
              <a:spcAft>
                <a:spcPts val="0"/>
              </a:spcAft>
              <a:buSzPts val="1800"/>
              <a:buAutoNum type="arabicPeriod"/>
            </a:pPr>
            <a:r>
              <a:rPr lang="en"/>
              <a:t>What is the eventId, opcode, source and keyword for the last security event.</a:t>
            </a:r>
            <a:endParaRPr/>
          </a:p>
          <a:p>
            <a:pPr marL="457200" lvl="0" indent="-342900" algn="l" rtl="0">
              <a:spcBef>
                <a:spcPts val="0"/>
              </a:spcBef>
              <a:spcAft>
                <a:spcPts val="0"/>
              </a:spcAft>
              <a:buSzPts val="1800"/>
              <a:buAutoNum type="arabicPeriod"/>
            </a:pPr>
            <a:r>
              <a:rPr lang="en"/>
              <a:t>Can you find the account that logged into the system last.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Questions</a:t>
            </a:r>
            <a:endParaRPr/>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From the system log find out the eventID for the kernel-general event. Is it the first event.</a:t>
            </a:r>
            <a:endParaRPr/>
          </a:p>
          <a:p>
            <a:pPr marL="457200" lvl="0" indent="-342900" algn="l" rtl="0">
              <a:spcBef>
                <a:spcPts val="0"/>
              </a:spcBef>
              <a:spcAft>
                <a:spcPts val="0"/>
              </a:spcAft>
              <a:buSzPts val="1800"/>
              <a:buAutoNum type="arabicPeriod"/>
            </a:pPr>
            <a:r>
              <a:rPr lang="en"/>
              <a:t>Is the windows update client running, what was the time when this system was last updated. Who was the last user who updated the system.</a:t>
            </a:r>
            <a:endParaRPr/>
          </a:p>
          <a:p>
            <a:pPr marL="457200" lvl="0" indent="-342900" algn="l" rtl="0">
              <a:spcBef>
                <a:spcPts val="0"/>
              </a:spcBef>
              <a:spcAft>
                <a:spcPts val="0"/>
              </a:spcAft>
              <a:buSzPts val="1800"/>
              <a:buAutoNum type="arabicPeriod"/>
            </a:pPr>
            <a:r>
              <a:rPr lang="en"/>
              <a:t>Is the DHCP client running, if yes what is the eventID, opcode, keyword of the dhcp client event.</a:t>
            </a:r>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28275" y="1411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Querying Event Logs</a:t>
            </a:r>
            <a:endParaRPr/>
          </a:p>
        </p:txBody>
      </p:sp>
      <p:sp>
        <p:nvSpPr>
          <p:cNvPr id="104" name="Google Shape;104;p21"/>
          <p:cNvSpPr txBox="1"/>
          <p:nvPr/>
        </p:nvSpPr>
        <p:spPr>
          <a:xfrm>
            <a:off x="116550" y="657325"/>
            <a:ext cx="89109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Unlike the raw text files that syslog uses, Microsoft’s log files are stored in such a way that they can</a:t>
            </a:r>
            <a:endParaRPr/>
          </a:p>
          <a:p>
            <a:pPr marL="0" lvl="0" indent="0" algn="l" rtl="0">
              <a:spcBef>
                <a:spcPts val="0"/>
              </a:spcBef>
              <a:spcAft>
                <a:spcPts val="0"/>
              </a:spcAft>
              <a:buNone/>
            </a:pPr>
            <a:r>
              <a:rPr lang="en"/>
              <a:t>be filtered and queried.</a:t>
            </a:r>
            <a:endParaRPr/>
          </a:p>
          <a:p>
            <a:pPr marL="0" lvl="0" indent="0" algn="l" rtl="0">
              <a:spcBef>
                <a:spcPts val="0"/>
              </a:spcBef>
              <a:spcAft>
                <a:spcPts val="0"/>
              </a:spcAft>
              <a:buNone/>
            </a:pPr>
            <a:endParaRPr/>
          </a:p>
          <a:p>
            <a:pPr marL="0" lvl="0" indent="0" algn="l" rtl="0">
              <a:spcBef>
                <a:spcPts val="0"/>
              </a:spcBef>
              <a:spcAft>
                <a:spcPts val="0"/>
              </a:spcAft>
              <a:buNone/>
            </a:pPr>
            <a:r>
              <a:rPr lang="en"/>
              <a:t>Once you have your log files open, you can use the Create Custom View feature to essentially query</a:t>
            </a:r>
            <a:endParaRPr/>
          </a:p>
          <a:p>
            <a:pPr marL="0" lvl="0" indent="0" algn="l" rtl="0">
              <a:spcBef>
                <a:spcPts val="0"/>
              </a:spcBef>
              <a:spcAft>
                <a:spcPts val="0"/>
              </a:spcAft>
              <a:buNone/>
            </a:pPr>
            <a:r>
              <a:rPr lang="en"/>
              <a:t>the database and show only what you believe may be relevant. Figure below shows the Create Custom</a:t>
            </a:r>
            <a:endParaRPr/>
          </a:p>
          <a:p>
            <a:pPr marL="0" lvl="0" indent="0" algn="l" rtl="0">
              <a:spcBef>
                <a:spcPts val="0"/>
              </a:spcBef>
              <a:spcAft>
                <a:spcPts val="0"/>
              </a:spcAft>
              <a:buNone/>
            </a:pPr>
            <a:r>
              <a:rPr lang="en"/>
              <a:t>View dialog box.</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Once you have selected which logs you want to query from the pulldown menu, you</a:t>
            </a:r>
            <a:endParaRPr/>
          </a:p>
          <a:p>
            <a:pPr marL="0" lvl="0" indent="0" algn="l" rtl="0">
              <a:spcBef>
                <a:spcPts val="0"/>
              </a:spcBef>
              <a:spcAft>
                <a:spcPts val="0"/>
              </a:spcAft>
              <a:buClr>
                <a:schemeClr val="dk1"/>
              </a:buClr>
              <a:buSzPts val="1100"/>
              <a:buFont typeface="Arial"/>
              <a:buNone/>
            </a:pPr>
            <a:r>
              <a:rPr lang="en"/>
              <a:t>can select keywords from a second pulldown. This is not a freeform set of keywords. Instead,</a:t>
            </a:r>
            <a:endParaRPr/>
          </a:p>
          <a:p>
            <a:pPr marL="0" lvl="0" indent="0" algn="l" rtl="0">
              <a:spcBef>
                <a:spcPts val="0"/>
              </a:spcBef>
              <a:spcAft>
                <a:spcPts val="0"/>
              </a:spcAft>
              <a:buNone/>
            </a:pPr>
            <a:r>
              <a:rPr lang="en"/>
              <a:t>you are presented with keywords from the logs themselves.</a:t>
            </a:r>
            <a:endParaRPr/>
          </a:p>
        </p:txBody>
      </p:sp>
      <p:pic>
        <p:nvPicPr>
          <p:cNvPr id="105" name="Google Shape;105;p21"/>
          <p:cNvPicPr preferRelativeResize="0"/>
          <p:nvPr/>
        </p:nvPicPr>
        <p:blipFill>
          <a:blip r:embed="rId3">
            <a:alphaModFix/>
          </a:blip>
          <a:stretch>
            <a:fillRect/>
          </a:stretch>
        </p:blipFill>
        <p:spPr>
          <a:xfrm>
            <a:off x="2346075" y="2897250"/>
            <a:ext cx="4044573" cy="2069624"/>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661</Words>
  <Application>Microsoft Office PowerPoint</Application>
  <PresentationFormat>On-screen Show (16:9)</PresentationFormat>
  <Paragraphs>74</Paragraphs>
  <Slides>13</Slides>
  <Notes>13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Arial</vt:lpstr>
      <vt:lpstr>Simple Light</vt:lpstr>
      <vt:lpstr>PS-5</vt:lpstr>
      <vt:lpstr>Windows Event Logs</vt:lpstr>
      <vt:lpstr>Windows Logs</vt:lpstr>
      <vt:lpstr>Application Logs</vt:lpstr>
      <vt:lpstr>Questions</vt:lpstr>
      <vt:lpstr>Questions</vt:lpstr>
      <vt:lpstr>Questions</vt:lpstr>
      <vt:lpstr>Questions</vt:lpstr>
      <vt:lpstr>Querying Event Logs</vt:lpstr>
      <vt:lpstr>Create a Custom View</vt:lpstr>
      <vt:lpstr>Questions</vt:lpstr>
      <vt:lpstr>wevtutil</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PS-5</dc:title>
  <cp:lastModifiedBy>TANMOY DAS</cp:lastModifiedBy>
  <cp:revision>2</cp:revision>
  <dcterms:modified xsi:type="dcterms:W3CDTF">2024-01-26T16:12:55Z</dcterms:modified>
</cp:coreProperties>
</file>