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matic SC"/>
      <p:regular r:id="rId46"/>
      <p:bold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2" roundtripDataSignature="AMtx7mj9Crbz15Bm7vbKf9wwSxJs6PmR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maticSC-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5a7cb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5a7cb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35a7cbf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35a7cbf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389bc3b9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389bc3b9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35a7cbf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35a7cbf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35a7cbf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35a7cbf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35a7cbf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35a7cbf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35a7cbf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35a7cbf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35a7cbf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35a7cbf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35a7cbf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35a7cbf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42ad7ec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42ad7ec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35a7cbf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35a7cbf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35a7cbf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35a7cbf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35a7cbf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35a7cbf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35a7cbf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35a7cbf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389bc3b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389bc3b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389bc3b9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389bc3b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389bc3b9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389bc3b9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389bc3b9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389bc3b9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42ad7ec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42ad7ec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42ad7ec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42ad7ec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42ad7ec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42ad7ec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42ad7ec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42ad7ec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42ad7ec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42ad7ec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42ad7ec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442ad7ec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42ad7ec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42ad7ec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42ad7ec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42ad7ec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b90991f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b90991f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b90991f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b90991f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b90991f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b90991f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3"/>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13"/>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3"/>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0" name="Google Shape;50;p23"/>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51" name="Google Shape;5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14"/>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9" name="Google Shape;19;p1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5" name="Google Shape;25;p17"/>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7"/>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8"/>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0" name="Google Shape;3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3" name="Google Shape;33;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5" name="Shape 35"/>
        <p:cNvGrpSpPr/>
        <p:nvPr/>
      </p:nvGrpSpPr>
      <p:grpSpPr>
        <a:xfrm>
          <a:off x="0" y="0"/>
          <a:ext cx="0" cy="0"/>
          <a:chOff x="0" y="0"/>
          <a:chExt cx="0" cy="0"/>
        </a:xfrm>
      </p:grpSpPr>
      <p:sp>
        <p:nvSpPr>
          <p:cNvPr id="36" name="Google Shape;36;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7" name="Google Shape;3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41" name="Google Shape;41;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2" name="Google Shape;42;p21"/>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08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mongodb.com/atlas/databas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rest-api-introduction/amp/" TargetMode="External"/><Relationship Id="rId4" Type="http://schemas.openxmlformats.org/officeDocument/2006/relationships/hyperlink" Target="https://www.geeksforgeeks.org/basics-of-soap-simple-object-access-protocol/amp/" TargetMode="External"/><Relationship Id="rId5" Type="http://schemas.openxmlformats.org/officeDocument/2006/relationships/hyperlink" Target="https://www.geeksforgeeks.org/xml-basics/am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javatpoint.com/what-is-rest" TargetMode="External"/><Relationship Id="rId4" Type="http://schemas.openxmlformats.org/officeDocument/2006/relationships/hyperlink" Target="http://www.w3.org/2003/05/soap-envelope/" TargetMode="External"/><Relationship Id="rId5" Type="http://schemas.openxmlformats.org/officeDocument/2006/relationships/hyperlink" Target="http://www.w3.org/2003/05/soap-enco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t>Javascript Everywhere</a:t>
            </a:r>
            <a:endParaRPr/>
          </a:p>
        </p:txBody>
      </p:sp>
      <p:sp>
        <p:nvSpPr>
          <p:cNvPr id="57" name="Google Shape;57;p1"/>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en"/>
              <a:t>- by Adam D. Scott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idx="1" type="body"/>
          </p:nvPr>
        </p:nvSpPr>
        <p:spPr>
          <a:xfrm>
            <a:off x="311700" y="401325"/>
            <a:ext cx="8520600" cy="4167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41176"/>
              <a:buNone/>
            </a:pPr>
            <a:r>
              <a:rPr lang="en" sz="1500">
                <a:solidFill>
                  <a:srgbClr val="292929"/>
                </a:solidFill>
                <a:highlight>
                  <a:srgbClr val="FFFFFF"/>
                </a:highlight>
                <a:latin typeface="Georgia"/>
                <a:ea typeface="Georgia"/>
                <a:cs typeface="Georgia"/>
                <a:sym typeface="Georgia"/>
              </a:rPr>
              <a:t>Express.js is a framework, built on top of Node.js, </a:t>
            </a:r>
            <a:r>
              <a:rPr lang="en" sz="1500">
                <a:solidFill>
                  <a:srgbClr val="292929"/>
                </a:solidFill>
                <a:highlight>
                  <a:srgbClr val="FFFF00"/>
                </a:highlight>
                <a:latin typeface="Georgia"/>
                <a:ea typeface="Georgia"/>
                <a:cs typeface="Georgia"/>
                <a:sym typeface="Georgia"/>
              </a:rPr>
              <a:t>to build single page, multipage or hybrid web applications</a:t>
            </a:r>
            <a:r>
              <a:rPr lang="en" sz="1500">
                <a:solidFill>
                  <a:srgbClr val="292929"/>
                </a:solidFill>
                <a:highlight>
                  <a:srgbClr val="FFFFFF"/>
                </a:highlight>
                <a:latin typeface="Georgia"/>
                <a:ea typeface="Georgia"/>
                <a:cs typeface="Georgia"/>
                <a:sym typeface="Georgia"/>
              </a:rPr>
              <a:t>. It provides broad range of features such as </a:t>
            </a:r>
            <a:r>
              <a:rPr lang="en" sz="1500">
                <a:solidFill>
                  <a:srgbClr val="292929"/>
                </a:solidFill>
                <a:highlight>
                  <a:srgbClr val="FFFF00"/>
                </a:highlight>
                <a:latin typeface="Georgia"/>
                <a:ea typeface="Georgia"/>
                <a:cs typeface="Georgia"/>
                <a:sym typeface="Georgia"/>
              </a:rPr>
              <a:t>routing, templating</a:t>
            </a:r>
            <a:r>
              <a:rPr lang="en"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ct val="141176"/>
              <a:buNone/>
            </a:pPr>
            <a:r>
              <a:rPr lang="en" sz="1500">
                <a:solidFill>
                  <a:srgbClr val="292929"/>
                </a:solidFill>
                <a:highlight>
                  <a:srgbClr val="FFFFFF"/>
                </a:highlight>
                <a:latin typeface="Georgia"/>
                <a:ea typeface="Georgia"/>
                <a:cs typeface="Georgia"/>
                <a:sym typeface="Georgia"/>
              </a:rPr>
              <a:t>To build your first web application, let’s follow the steps below:</a:t>
            </a:r>
            <a:endParaRPr sz="1500">
              <a:solidFill>
                <a:srgbClr val="292929"/>
              </a:solidFill>
              <a:highlight>
                <a:srgbClr val="FFFFFF"/>
              </a:highlight>
              <a:latin typeface="Georgia"/>
              <a:ea typeface="Georgia"/>
              <a:cs typeface="Georgia"/>
              <a:sym typeface="Georgia"/>
            </a:endParaRPr>
          </a:p>
          <a:p>
            <a:pPr indent="-322580" lvl="0" marL="457200" rtl="0" algn="l">
              <a:lnSpc>
                <a:spcPct val="115000"/>
              </a:lnSpc>
              <a:spcBef>
                <a:spcPts val="1200"/>
              </a:spcBef>
              <a:spcAft>
                <a:spcPts val="0"/>
              </a:spcAft>
              <a:buClr>
                <a:srgbClr val="292929"/>
              </a:buClr>
              <a:buSzPct val="100000"/>
              <a:buFont typeface="Georgia"/>
              <a:buAutoNum type="arabicPeriod"/>
            </a:pPr>
            <a:r>
              <a:rPr b="1" lang="en" sz="1600">
                <a:solidFill>
                  <a:srgbClr val="292929"/>
                </a:solidFill>
                <a:highlight>
                  <a:srgbClr val="FFFFFF"/>
                </a:highlight>
                <a:latin typeface="Georgia"/>
                <a:ea typeface="Georgia"/>
                <a:cs typeface="Georgia"/>
                <a:sym typeface="Georgia"/>
              </a:rPr>
              <a:t>Install Node.js on your PC</a:t>
            </a:r>
            <a:endParaRPr b="1" sz="1600">
              <a:solidFill>
                <a:srgbClr val="292929"/>
              </a:solidFill>
              <a:highlight>
                <a:srgbClr val="FFFFFF"/>
              </a:highlight>
              <a:latin typeface="Georgia"/>
              <a:ea typeface="Georgia"/>
              <a:cs typeface="Georgia"/>
              <a:sym typeface="Georgia"/>
            </a:endParaRPr>
          </a:p>
          <a:p>
            <a:pPr indent="-316705" lvl="0" marL="457200" rtl="0" algn="l">
              <a:lnSpc>
                <a:spcPct val="218181"/>
              </a:lnSpc>
              <a:spcBef>
                <a:spcPts val="0"/>
              </a:spcBef>
              <a:spcAft>
                <a:spcPts val="0"/>
              </a:spcAft>
              <a:buClr>
                <a:srgbClr val="292929"/>
              </a:buClr>
              <a:buSzPct val="100000"/>
              <a:buFont typeface="Georgia"/>
              <a:buAutoNum type="arabicPeriod"/>
            </a:pPr>
            <a:r>
              <a:rPr b="1" lang="en" sz="1500">
                <a:solidFill>
                  <a:srgbClr val="292929"/>
                </a:solidFill>
                <a:highlight>
                  <a:srgbClr val="FFFFFF"/>
                </a:highlight>
                <a:latin typeface="Georgia"/>
                <a:ea typeface="Georgia"/>
                <a:cs typeface="Georgia"/>
                <a:sym typeface="Georgia"/>
              </a:rPr>
              <a:t>Create your project folder</a:t>
            </a:r>
            <a:endParaRPr b="1" sz="1500">
              <a:solidFill>
                <a:srgbClr val="292929"/>
              </a:solidFill>
              <a:highlight>
                <a:srgbClr val="FFFFFF"/>
              </a:highlight>
              <a:latin typeface="Georgia"/>
              <a:ea typeface="Georgia"/>
              <a:cs typeface="Georgia"/>
              <a:sym typeface="Georgia"/>
            </a:endParaRPr>
          </a:p>
          <a:p>
            <a:pPr indent="-316705" lvl="1" marL="914400" rtl="0" algn="l">
              <a:lnSpc>
                <a:spcPct val="218181"/>
              </a:lnSpc>
              <a:spcBef>
                <a:spcPts val="0"/>
              </a:spcBef>
              <a:spcAft>
                <a:spcPts val="0"/>
              </a:spcAft>
              <a:buClr>
                <a:srgbClr val="292929"/>
              </a:buClr>
              <a:buSzPct val="100000"/>
              <a:buFont typeface="Georgia"/>
              <a:buAutoNum type="alphaLcPeriod"/>
            </a:pPr>
            <a:r>
              <a:rPr i="1" lang="en" sz="1500">
                <a:solidFill>
                  <a:srgbClr val="292929"/>
                </a:solidFill>
                <a:highlight>
                  <a:srgbClr val="FFFFFF"/>
                </a:highlight>
                <a:latin typeface="Georgia"/>
                <a:ea typeface="Georgia"/>
                <a:cs typeface="Georgia"/>
                <a:sym typeface="Georgia"/>
              </a:rPr>
              <a:t>mkdir simple-web-app</a:t>
            </a:r>
            <a:endParaRPr i="1" sz="1500">
              <a:solidFill>
                <a:srgbClr val="292929"/>
              </a:solidFill>
              <a:highlight>
                <a:srgbClr val="FFFFFF"/>
              </a:highlight>
              <a:latin typeface="Georgia"/>
              <a:ea typeface="Georgia"/>
              <a:cs typeface="Georgia"/>
              <a:sym typeface="Georgia"/>
            </a:endParaRPr>
          </a:p>
          <a:p>
            <a:pPr indent="-316705" lvl="1" marL="914400" rtl="0" algn="l">
              <a:lnSpc>
                <a:spcPct val="218181"/>
              </a:lnSpc>
              <a:spcBef>
                <a:spcPts val="0"/>
              </a:spcBef>
              <a:spcAft>
                <a:spcPts val="0"/>
              </a:spcAft>
              <a:buClr>
                <a:srgbClr val="292929"/>
              </a:buClr>
              <a:buSzPct val="100000"/>
              <a:buFont typeface="Georgia"/>
              <a:buAutoNum type="alphaLcPeriod"/>
            </a:pPr>
            <a:r>
              <a:rPr i="1" lang="en" sz="1500">
                <a:solidFill>
                  <a:srgbClr val="292929"/>
                </a:solidFill>
                <a:highlight>
                  <a:srgbClr val="FFFFFF"/>
                </a:highlight>
                <a:latin typeface="Georgia"/>
                <a:ea typeface="Georgia"/>
                <a:cs typeface="Georgia"/>
                <a:sym typeface="Georgia"/>
              </a:rPr>
              <a:t>cd simple-web-app</a:t>
            </a:r>
            <a:endParaRPr i="1" sz="1500">
              <a:solidFill>
                <a:srgbClr val="292929"/>
              </a:solidFill>
              <a:highlight>
                <a:srgbClr val="FFFFFF"/>
              </a:highlight>
              <a:latin typeface="Georgia"/>
              <a:ea typeface="Georgia"/>
              <a:cs typeface="Georgia"/>
              <a:sym typeface="Georgia"/>
            </a:endParaRPr>
          </a:p>
          <a:p>
            <a:pPr indent="-316705" lvl="0" marL="457200" rtl="0" algn="l">
              <a:lnSpc>
                <a:spcPct val="218181"/>
              </a:lnSpc>
              <a:spcBef>
                <a:spcPts val="0"/>
              </a:spcBef>
              <a:spcAft>
                <a:spcPts val="0"/>
              </a:spcAft>
              <a:buClr>
                <a:srgbClr val="292929"/>
              </a:buClr>
              <a:buSzPct val="100000"/>
              <a:buFont typeface="Georgia"/>
              <a:buAutoNum type="arabicPeriod"/>
            </a:pPr>
            <a:r>
              <a:rPr b="1" lang="en" sz="1500">
                <a:solidFill>
                  <a:srgbClr val="292929"/>
                </a:solidFill>
                <a:highlight>
                  <a:srgbClr val="FFFFFF"/>
                </a:highlight>
                <a:latin typeface="Georgia"/>
                <a:ea typeface="Georgia"/>
                <a:cs typeface="Georgia"/>
                <a:sym typeface="Georgia"/>
              </a:rPr>
              <a:t>Initialize your project with Npm &amp; Run the following command to initialize your project:</a:t>
            </a:r>
            <a:endParaRPr b="1" sz="1500">
              <a:solidFill>
                <a:srgbClr val="292929"/>
              </a:solidFill>
              <a:highlight>
                <a:srgbClr val="FFFFFF"/>
              </a:highlight>
              <a:latin typeface="Georgia"/>
              <a:ea typeface="Georgia"/>
              <a:cs typeface="Georgia"/>
              <a:sym typeface="Georgia"/>
            </a:endParaRPr>
          </a:p>
          <a:p>
            <a:pPr indent="-316705" lvl="1" marL="914400" rtl="0" algn="l">
              <a:lnSpc>
                <a:spcPct val="218181"/>
              </a:lnSpc>
              <a:spcBef>
                <a:spcPts val="0"/>
              </a:spcBef>
              <a:spcAft>
                <a:spcPts val="0"/>
              </a:spcAft>
              <a:buClr>
                <a:srgbClr val="292929"/>
              </a:buClr>
              <a:buSzPct val="100000"/>
              <a:buFont typeface="Georgia"/>
              <a:buAutoNum type="alphaLcPeriod"/>
            </a:pPr>
            <a:r>
              <a:rPr i="1" lang="en" sz="1500">
                <a:solidFill>
                  <a:srgbClr val="292929"/>
                </a:solidFill>
                <a:highlight>
                  <a:srgbClr val="FFFFFF"/>
                </a:highlight>
                <a:latin typeface="Georgia"/>
                <a:ea typeface="Georgia"/>
                <a:cs typeface="Georgia"/>
                <a:sym typeface="Georgia"/>
              </a:rPr>
              <a:t>npm init</a:t>
            </a:r>
            <a:endParaRPr i="1" sz="1500">
              <a:solidFill>
                <a:srgbClr val="292929"/>
              </a:solidFill>
              <a:highlight>
                <a:srgbClr val="FFFFFF"/>
              </a:highlight>
              <a:latin typeface="Georgia"/>
              <a:ea typeface="Georgia"/>
              <a:cs typeface="Georgia"/>
              <a:sym typeface="Georgia"/>
            </a:endParaRPr>
          </a:p>
          <a:p>
            <a:pPr indent="-316705" lvl="0" marL="457200" rtl="0" algn="l">
              <a:lnSpc>
                <a:spcPct val="100000"/>
              </a:lnSpc>
              <a:spcBef>
                <a:spcPts val="0"/>
              </a:spcBef>
              <a:spcAft>
                <a:spcPts val="0"/>
              </a:spcAft>
              <a:buClr>
                <a:srgbClr val="292929"/>
              </a:buClr>
              <a:buSzPct val="100000"/>
              <a:buFont typeface="Georgia"/>
              <a:buAutoNum type="arabicPeriod"/>
            </a:pPr>
            <a:r>
              <a:rPr b="1" lang="en" sz="1500">
                <a:solidFill>
                  <a:srgbClr val="292929"/>
                </a:solidFill>
                <a:highlight>
                  <a:srgbClr val="FFFFFF"/>
                </a:highlight>
                <a:latin typeface="Georgia"/>
                <a:ea typeface="Georgia"/>
                <a:cs typeface="Georgia"/>
                <a:sym typeface="Georgia"/>
              </a:rPr>
              <a:t>Install Express in your project </a:t>
            </a:r>
            <a:endParaRPr b="1" sz="1500">
              <a:solidFill>
                <a:srgbClr val="292929"/>
              </a:solidFill>
              <a:highlight>
                <a:srgbClr val="FFFFFF"/>
              </a:highlight>
              <a:latin typeface="Georgia"/>
              <a:ea typeface="Georgia"/>
              <a:cs typeface="Georgia"/>
              <a:sym typeface="Georgia"/>
            </a:endParaRPr>
          </a:p>
          <a:p>
            <a:pPr indent="-316705" lvl="1" marL="914400" rtl="0" algn="l">
              <a:lnSpc>
                <a:spcPct val="100000"/>
              </a:lnSpc>
              <a:spcBef>
                <a:spcPts val="0"/>
              </a:spcBef>
              <a:spcAft>
                <a:spcPts val="0"/>
              </a:spcAft>
              <a:buClr>
                <a:srgbClr val="292929"/>
              </a:buClr>
              <a:buSzPct val="100000"/>
              <a:buFont typeface="Georgia"/>
              <a:buAutoNum type="alphaLcPeriod"/>
            </a:pPr>
            <a:r>
              <a:rPr i="1" lang="en" sz="1500">
                <a:solidFill>
                  <a:srgbClr val="292929"/>
                </a:solidFill>
                <a:highlight>
                  <a:srgbClr val="FFFFFF"/>
                </a:highlight>
                <a:latin typeface="Georgia"/>
                <a:ea typeface="Georgia"/>
                <a:cs typeface="Georgia"/>
                <a:sym typeface="Georgia"/>
              </a:rPr>
              <a:t>npm install express — save</a:t>
            </a:r>
            <a:endParaRPr i="1" sz="1500">
              <a:solidFill>
                <a:srgbClr val="292929"/>
              </a:solidFill>
              <a:highlight>
                <a:srgbClr val="FFFFFF"/>
              </a:highlight>
              <a:latin typeface="Georgia"/>
              <a:ea typeface="Georgia"/>
              <a:cs typeface="Georgia"/>
              <a:sym typeface="Georgia"/>
            </a:endParaRPr>
          </a:p>
          <a:p>
            <a:pPr indent="0" lvl="0" marL="0" rtl="0" algn="l">
              <a:lnSpc>
                <a:spcPct val="115000"/>
              </a:lnSpc>
              <a:spcBef>
                <a:spcPts val="300"/>
              </a:spcBef>
              <a:spcAft>
                <a:spcPts val="1200"/>
              </a:spcAft>
              <a:buSzPct val="141176"/>
              <a:buNone/>
            </a:pPr>
            <a:r>
              <a:t/>
            </a:r>
            <a:endParaRPr b="1"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idx="1" type="body"/>
          </p:nvPr>
        </p:nvSpPr>
        <p:spPr>
          <a:xfrm>
            <a:off x="311700" y="0"/>
            <a:ext cx="8520600" cy="4569000"/>
          </a:xfrm>
          <a:prstGeom prst="rect">
            <a:avLst/>
          </a:prstGeom>
          <a:noFill/>
          <a:ln>
            <a:noFill/>
          </a:ln>
        </p:spPr>
        <p:txBody>
          <a:bodyPr anchorCtr="0" anchor="t" bIns="91425" lIns="91425" spcFirstLastPara="1" rIns="91425" wrap="square" tIns="91425">
            <a:normAutofit fontScale="85000" lnSpcReduction="10000"/>
          </a:bodyPr>
          <a:lstStyle/>
          <a:p>
            <a:pPr indent="457200" lvl="0" marL="1371600" rtl="0" algn="l">
              <a:lnSpc>
                <a:spcPct val="100000"/>
              </a:lnSpc>
              <a:spcBef>
                <a:spcPts val="300"/>
              </a:spcBef>
              <a:spcAft>
                <a:spcPts val="0"/>
              </a:spcAft>
              <a:buSzPct val="141176"/>
              <a:buNone/>
            </a:pPr>
            <a:r>
              <a:t/>
            </a:r>
            <a:endParaRPr i="1" sz="1500">
              <a:solidFill>
                <a:srgbClr val="292929"/>
              </a:solidFill>
              <a:highlight>
                <a:srgbClr val="FFFFFF"/>
              </a:highlight>
              <a:latin typeface="Georgia"/>
              <a:ea typeface="Georgia"/>
              <a:cs typeface="Georgia"/>
              <a:sym typeface="Georgia"/>
            </a:endParaRPr>
          </a:p>
          <a:p>
            <a:pPr indent="-309562" lvl="0" marL="457200" rtl="0" algn="l">
              <a:lnSpc>
                <a:spcPct val="100000"/>
              </a:lnSpc>
              <a:spcBef>
                <a:spcPts val="300"/>
              </a:spcBef>
              <a:spcAft>
                <a:spcPts val="0"/>
              </a:spcAft>
              <a:buClr>
                <a:srgbClr val="292929"/>
              </a:buClr>
              <a:buSzPct val="100000"/>
              <a:buFont typeface="Georgia"/>
              <a:buAutoNum type="arabicPeriod"/>
            </a:pPr>
            <a:r>
              <a:rPr lang="en" sz="1500">
                <a:solidFill>
                  <a:srgbClr val="292929"/>
                </a:solidFill>
                <a:highlight>
                  <a:srgbClr val="FFFFFF"/>
                </a:highlight>
                <a:latin typeface="Georgia"/>
                <a:ea typeface="Georgia"/>
                <a:cs typeface="Georgia"/>
                <a:sym typeface="Georgia"/>
              </a:rPr>
              <a:t>5. </a:t>
            </a:r>
            <a:r>
              <a:rPr b="1" lang="en" sz="1500">
                <a:solidFill>
                  <a:srgbClr val="292929"/>
                </a:solidFill>
                <a:highlight>
                  <a:srgbClr val="FFFFFF"/>
                </a:highlight>
                <a:latin typeface="Georgia"/>
                <a:ea typeface="Georgia"/>
                <a:cs typeface="Georgia"/>
                <a:sym typeface="Georgia"/>
              </a:rPr>
              <a:t>Create index.js application file</a:t>
            </a:r>
            <a:endParaRPr b="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var express = require(‘express’);</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var app = express();</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app.get(‘/’, function (req, res) {</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res.send(‘Simple Web Application is UP’);</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app.listen(8081, function () {</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console.log(‘Simple Web Application running on port 8081!’);</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t>
            </a:r>
            <a:endParaRPr i="1" sz="1500">
              <a:solidFill>
                <a:srgbClr val="292929"/>
              </a:solidFill>
              <a:highlight>
                <a:srgbClr val="FFFFFF"/>
              </a:highlight>
              <a:latin typeface="Georgia"/>
              <a:ea typeface="Georgia"/>
              <a:cs typeface="Georgia"/>
              <a:sym typeface="Georgia"/>
            </a:endParaRPr>
          </a:p>
          <a:p>
            <a:pPr indent="0" lvl="0" marL="914400" rtl="0" algn="l">
              <a:lnSpc>
                <a:spcPct val="100000"/>
              </a:lnSpc>
              <a:spcBef>
                <a:spcPts val="300"/>
              </a:spcBef>
              <a:spcAft>
                <a:spcPts val="0"/>
              </a:spcAft>
              <a:buSzPct val="141176"/>
              <a:buNone/>
            </a:pPr>
            <a:r>
              <a:rPr i="1" lang="en" sz="1500">
                <a:solidFill>
                  <a:srgbClr val="292929"/>
                </a:solidFill>
                <a:highlight>
                  <a:srgbClr val="FFFFFF"/>
                </a:highlight>
                <a:latin typeface="Georgia"/>
                <a:ea typeface="Georgia"/>
                <a:cs typeface="Georgia"/>
                <a:sym typeface="Georgia"/>
              </a:rPr>
              <a:t>);</a:t>
            </a:r>
            <a:endParaRPr i="1" sz="1500">
              <a:solidFill>
                <a:srgbClr val="292929"/>
              </a:solidFill>
              <a:highlight>
                <a:srgbClr val="FFFFFF"/>
              </a:highlight>
              <a:latin typeface="Georgia"/>
              <a:ea typeface="Georgia"/>
              <a:cs typeface="Georgia"/>
              <a:sym typeface="Georgia"/>
            </a:endParaRPr>
          </a:p>
          <a:p>
            <a:pPr indent="0" lvl="0" marL="0" rtl="0" algn="l">
              <a:lnSpc>
                <a:spcPct val="100000"/>
              </a:lnSpc>
              <a:spcBef>
                <a:spcPts val="300"/>
              </a:spcBef>
              <a:spcAft>
                <a:spcPts val="0"/>
              </a:spcAft>
              <a:buSzPct val="141176"/>
              <a:buNone/>
            </a:pPr>
            <a:r>
              <a:t/>
            </a:r>
            <a:endParaRPr b="1" sz="1500">
              <a:solidFill>
                <a:schemeClr val="accent1"/>
              </a:solidFill>
              <a:highlight>
                <a:srgbClr val="FFFFFF"/>
              </a:highlight>
              <a:latin typeface="Times New Roman"/>
              <a:ea typeface="Times New Roman"/>
              <a:cs typeface="Times New Roman"/>
              <a:sym typeface="Times New Roman"/>
            </a:endParaRPr>
          </a:p>
          <a:p>
            <a:pPr indent="0" lvl="0" marL="0" rtl="0" algn="l">
              <a:lnSpc>
                <a:spcPct val="100000"/>
              </a:lnSpc>
              <a:spcBef>
                <a:spcPts val="300"/>
              </a:spcBef>
              <a:spcAft>
                <a:spcPts val="0"/>
              </a:spcAft>
              <a:buSzPct val="141176"/>
              <a:buNone/>
            </a:pPr>
            <a:r>
              <a:rPr lang="en" sz="1500">
                <a:solidFill>
                  <a:schemeClr val="accent1"/>
                </a:solidFill>
                <a:highlight>
                  <a:srgbClr val="FFFFFF"/>
                </a:highlight>
                <a:latin typeface="Times New Roman"/>
                <a:ea typeface="Times New Roman"/>
                <a:cs typeface="Times New Roman"/>
                <a:sym typeface="Times New Roman"/>
              </a:rPr>
              <a:t>The first line defines variable containing express module and then assigning function call to another variable app. Listen method starts web server on port 8081 and this application returns “</a:t>
            </a:r>
            <a:r>
              <a:rPr i="1" lang="en" sz="1500">
                <a:solidFill>
                  <a:schemeClr val="accent1"/>
                </a:solidFill>
                <a:highlight>
                  <a:srgbClr val="FFFFFF"/>
                </a:highlight>
                <a:latin typeface="Times New Roman"/>
                <a:ea typeface="Times New Roman"/>
                <a:cs typeface="Times New Roman"/>
                <a:sym typeface="Times New Roman"/>
              </a:rPr>
              <a:t>Simple Web Application is UP” </a:t>
            </a:r>
            <a:r>
              <a:rPr lang="en" sz="1500">
                <a:solidFill>
                  <a:schemeClr val="accent1"/>
                </a:solidFill>
                <a:highlight>
                  <a:srgbClr val="FFFFFF"/>
                </a:highlight>
                <a:latin typeface="Times New Roman"/>
                <a:ea typeface="Times New Roman"/>
                <a:cs typeface="Times New Roman"/>
                <a:sym typeface="Times New Roman"/>
              </a:rPr>
              <a:t>for GET requests to root url.</a:t>
            </a:r>
            <a:endParaRPr sz="1500">
              <a:solidFill>
                <a:schemeClr val="accent1"/>
              </a:solidFill>
              <a:highlight>
                <a:srgbClr val="FFFFFF"/>
              </a:highlight>
              <a:latin typeface="Times New Roman"/>
              <a:ea typeface="Times New Roman"/>
              <a:cs typeface="Times New Roman"/>
              <a:sym typeface="Times New Roman"/>
            </a:endParaRPr>
          </a:p>
          <a:p>
            <a:pPr indent="0" lvl="0" marL="0" rtl="0" algn="l">
              <a:lnSpc>
                <a:spcPct val="100000"/>
              </a:lnSpc>
              <a:spcBef>
                <a:spcPts val="300"/>
              </a:spcBef>
              <a:spcAft>
                <a:spcPts val="0"/>
              </a:spcAft>
              <a:buSzPct val="141176"/>
              <a:buNone/>
            </a:pPr>
            <a:r>
              <a:t/>
            </a:r>
            <a:endParaRPr sz="1500">
              <a:solidFill>
                <a:schemeClr val="accent1"/>
              </a:solidFill>
              <a:highlight>
                <a:srgbClr val="FFFFFF"/>
              </a:highlight>
              <a:latin typeface="Times New Roman"/>
              <a:ea typeface="Times New Roman"/>
              <a:cs typeface="Times New Roman"/>
              <a:sym typeface="Times New Roman"/>
            </a:endParaRPr>
          </a:p>
          <a:p>
            <a:pPr indent="0" lvl="0" marL="0" rtl="0" algn="l">
              <a:lnSpc>
                <a:spcPct val="100000"/>
              </a:lnSpc>
              <a:spcBef>
                <a:spcPts val="300"/>
              </a:spcBef>
              <a:spcAft>
                <a:spcPts val="0"/>
              </a:spcAft>
              <a:buSzPct val="141176"/>
              <a:buNone/>
            </a:pPr>
            <a:r>
              <a:rPr lang="en" sz="1500">
                <a:solidFill>
                  <a:srgbClr val="292929"/>
                </a:solidFill>
                <a:highlight>
                  <a:srgbClr val="FFFFFF"/>
                </a:highlight>
                <a:latin typeface="Times New Roman"/>
                <a:ea typeface="Times New Roman"/>
                <a:cs typeface="Times New Roman"/>
                <a:sym typeface="Times New Roman"/>
              </a:rPr>
              <a:t>Run your application via following command:</a:t>
            </a:r>
            <a:endParaRPr sz="1500">
              <a:solidFill>
                <a:srgbClr val="292929"/>
              </a:solidFill>
              <a:highlight>
                <a:srgbClr val="FFFFFF"/>
              </a:highlight>
              <a:latin typeface="Times New Roman"/>
              <a:ea typeface="Times New Roman"/>
              <a:cs typeface="Times New Roman"/>
              <a:sym typeface="Times New Roman"/>
            </a:endParaRPr>
          </a:p>
          <a:p>
            <a:pPr indent="457200" lvl="0" marL="457200" rtl="0" algn="l">
              <a:lnSpc>
                <a:spcPct val="100000"/>
              </a:lnSpc>
              <a:spcBef>
                <a:spcPts val="300"/>
              </a:spcBef>
              <a:spcAft>
                <a:spcPts val="0"/>
              </a:spcAft>
              <a:buSzPct val="141176"/>
              <a:buNone/>
            </a:pPr>
            <a:r>
              <a:rPr i="1" lang="en" sz="1500">
                <a:solidFill>
                  <a:srgbClr val="292929"/>
                </a:solidFill>
                <a:highlight>
                  <a:srgbClr val="FFFFFF"/>
                </a:highlight>
                <a:latin typeface="Times New Roman"/>
                <a:ea typeface="Times New Roman"/>
                <a:cs typeface="Times New Roman"/>
                <a:sym typeface="Times New Roman"/>
              </a:rPr>
              <a:t>node index.js</a:t>
            </a:r>
            <a:endParaRPr i="1" sz="1500">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300"/>
              </a:spcBef>
              <a:spcAft>
                <a:spcPts val="0"/>
              </a:spcAft>
              <a:buSzPct val="141176"/>
              <a:buNone/>
            </a:pPr>
            <a:r>
              <a:rPr lang="en" sz="1500">
                <a:solidFill>
                  <a:srgbClr val="292929"/>
                </a:solidFill>
                <a:highlight>
                  <a:srgbClr val="FFFFFF"/>
                </a:highlight>
                <a:latin typeface="Times New Roman"/>
                <a:ea typeface="Times New Roman"/>
                <a:cs typeface="Times New Roman"/>
                <a:sym typeface="Times New Roman"/>
              </a:rPr>
              <a:t>After running command, you should see the output seen below when you open your web browser with </a:t>
            </a:r>
            <a:r>
              <a:rPr lang="en" sz="1500">
                <a:solidFill>
                  <a:schemeClr val="accent1"/>
                </a:solidFill>
                <a:highlight>
                  <a:srgbClr val="FFFFFF"/>
                </a:highlight>
                <a:latin typeface="Times New Roman"/>
                <a:ea typeface="Times New Roman"/>
                <a:cs typeface="Times New Roman"/>
                <a:sym typeface="Times New Roman"/>
              </a:rPr>
              <a:t>h</a:t>
            </a:r>
            <a:r>
              <a:rPr lang="en" sz="1500">
                <a:solidFill>
                  <a:schemeClr val="accent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ttp://localhost:8081/</a:t>
            </a:r>
            <a:endParaRPr sz="1500">
              <a:solidFill>
                <a:schemeClr val="accent1"/>
              </a:solidFill>
              <a:highlight>
                <a:srgbClr val="FFFFFF"/>
              </a:highlight>
              <a:latin typeface="Times New Roman"/>
              <a:ea typeface="Times New Roman"/>
              <a:cs typeface="Times New Roman"/>
              <a:sym typeface="Times New Roman"/>
            </a:endParaRPr>
          </a:p>
          <a:p>
            <a:pPr indent="0" lvl="0" marL="0" rtl="0" algn="l">
              <a:lnSpc>
                <a:spcPct val="100000"/>
              </a:lnSpc>
              <a:spcBef>
                <a:spcPts val="300"/>
              </a:spcBef>
              <a:spcAft>
                <a:spcPts val="300"/>
              </a:spcAft>
              <a:buSzPct val="141176"/>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435a7cbf59_0_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Chapter 4</a:t>
            </a:r>
            <a:endParaRPr/>
          </a:p>
          <a:p>
            <a:pPr indent="0" lvl="0" marL="0" rtl="0" algn="ctr">
              <a:spcBef>
                <a:spcPts val="0"/>
              </a:spcBef>
              <a:spcAft>
                <a:spcPts val="0"/>
              </a:spcAft>
              <a:buNone/>
            </a:pPr>
            <a:r>
              <a:rPr lang="en"/>
              <a:t>Our first graphQL API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35a7cbf59_0_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graphQL?</a:t>
            </a:r>
            <a:endParaRPr/>
          </a:p>
        </p:txBody>
      </p:sp>
      <p:sp>
        <p:nvSpPr>
          <p:cNvPr id="119" name="Google Shape;119;g2435a7cbf59_0_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GraphQL or “Graph Query Language” is a query language for APIs.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As SQL is a query language for managing relational databases, GraphQL is a query language that allows the client (frontend) to request data from an API.</a:t>
            </a:r>
            <a:endParaRPr>
              <a:latin typeface="Times New Roman"/>
              <a:ea typeface="Times New Roman"/>
              <a:cs typeface="Times New Roman"/>
              <a:sym typeface="Times New Roman"/>
            </a:endParaRPr>
          </a:p>
        </p:txBody>
      </p:sp>
      <p:sp>
        <p:nvSpPr>
          <p:cNvPr id="120" name="Google Shape;120;g2435a7cbf59_0_5"/>
          <p:cNvSpPr txBox="1"/>
          <p:nvPr>
            <p:ph type="title"/>
          </p:nvPr>
        </p:nvSpPr>
        <p:spPr>
          <a:xfrm>
            <a:off x="405800" y="23930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GraphQL</a:t>
            </a:r>
            <a:endParaRPr/>
          </a:p>
        </p:txBody>
      </p:sp>
      <p:sp>
        <p:nvSpPr>
          <p:cNvPr id="121" name="Google Shape;121;g2435a7cbf59_0_5"/>
          <p:cNvSpPr txBox="1"/>
          <p:nvPr>
            <p:ph idx="1" type="body"/>
          </p:nvPr>
        </p:nvSpPr>
        <p:spPr>
          <a:xfrm>
            <a:off x="311700" y="3089025"/>
            <a:ext cx="8520600" cy="1932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292929"/>
              </a:buClr>
              <a:buSzPts val="1400"/>
              <a:buFont typeface="Times New Roman"/>
              <a:buChar char="●"/>
            </a:pPr>
            <a:r>
              <a:rPr b="1" lang="en" sz="1400">
                <a:solidFill>
                  <a:srgbClr val="292929"/>
                </a:solidFill>
                <a:highlight>
                  <a:srgbClr val="FFFFFF"/>
                </a:highlight>
                <a:latin typeface="Times New Roman"/>
                <a:ea typeface="Times New Roman"/>
                <a:cs typeface="Times New Roman"/>
                <a:sym typeface="Times New Roman"/>
              </a:rPr>
              <a:t>One endpoint :</a:t>
            </a:r>
            <a:r>
              <a:rPr lang="en" sz="1400">
                <a:solidFill>
                  <a:srgbClr val="292929"/>
                </a:solidFill>
                <a:highlight>
                  <a:srgbClr val="FFFFFF"/>
                </a:highlight>
                <a:latin typeface="Times New Roman"/>
                <a:ea typeface="Times New Roman"/>
                <a:cs typeface="Times New Roman"/>
                <a:sym typeface="Times New Roman"/>
              </a:rPr>
              <a:t> With traditional REST APIs, you have to create specific endpoints based on the data you want to request, here just One.</a:t>
            </a:r>
            <a:endParaRPr sz="1400">
              <a:solidFill>
                <a:srgbClr val="292929"/>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92929"/>
              </a:buClr>
              <a:buSzPts val="1400"/>
              <a:buFont typeface="Times New Roman"/>
              <a:buChar char="●"/>
            </a:pPr>
            <a:r>
              <a:rPr b="1" lang="en" sz="1400">
                <a:solidFill>
                  <a:srgbClr val="292929"/>
                </a:solidFill>
                <a:highlight>
                  <a:srgbClr val="FFFFFF"/>
                </a:highlight>
                <a:latin typeface="Times New Roman"/>
                <a:ea typeface="Times New Roman"/>
                <a:cs typeface="Times New Roman"/>
                <a:sym typeface="Times New Roman"/>
              </a:rPr>
              <a:t>Fewer server requests :</a:t>
            </a:r>
            <a:r>
              <a:rPr lang="en" sz="1400">
                <a:solidFill>
                  <a:srgbClr val="292929"/>
                </a:solidFill>
                <a:highlight>
                  <a:srgbClr val="FFFFFF"/>
                </a:highlight>
                <a:latin typeface="Times New Roman"/>
                <a:ea typeface="Times New Roman"/>
                <a:cs typeface="Times New Roman"/>
                <a:sym typeface="Times New Roman"/>
              </a:rPr>
              <a:t> GraphQL allows you to make multiple queries and mutations with only one server request. </a:t>
            </a:r>
            <a:endParaRPr sz="1400">
              <a:solidFill>
                <a:srgbClr val="292929"/>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92929"/>
              </a:buClr>
              <a:buSzPts val="1400"/>
              <a:buFont typeface="Times New Roman"/>
              <a:buChar char="●"/>
            </a:pPr>
            <a:r>
              <a:rPr b="1" lang="en" sz="1400">
                <a:solidFill>
                  <a:srgbClr val="292929"/>
                </a:solidFill>
                <a:highlight>
                  <a:srgbClr val="FFFFFF"/>
                </a:highlight>
                <a:latin typeface="Times New Roman"/>
                <a:ea typeface="Times New Roman"/>
                <a:cs typeface="Times New Roman"/>
                <a:sym typeface="Times New Roman"/>
              </a:rPr>
              <a:t>Declarative data fetching : </a:t>
            </a:r>
            <a:r>
              <a:rPr lang="en" sz="1400">
                <a:solidFill>
                  <a:srgbClr val="292929"/>
                </a:solidFill>
                <a:highlight>
                  <a:srgbClr val="FFFFFF"/>
                </a:highlight>
                <a:latin typeface="Times New Roman"/>
                <a:ea typeface="Times New Roman"/>
                <a:cs typeface="Times New Roman"/>
                <a:sym typeface="Times New Roman"/>
              </a:rPr>
              <a:t>Unlike a REST API, GraphQL only fetches what you actually need.</a:t>
            </a:r>
            <a:endParaRPr sz="1400">
              <a:solidFill>
                <a:srgbClr val="292929"/>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92929"/>
              </a:buClr>
              <a:buSzPts val="1400"/>
              <a:buFont typeface="Times New Roman"/>
              <a:buChar char="●"/>
            </a:pPr>
            <a:r>
              <a:rPr b="1" lang="en" sz="1400">
                <a:solidFill>
                  <a:srgbClr val="292929"/>
                </a:solidFill>
                <a:highlight>
                  <a:srgbClr val="FFFFFF"/>
                </a:highlight>
                <a:latin typeface="Times New Roman"/>
                <a:ea typeface="Times New Roman"/>
                <a:cs typeface="Times New Roman"/>
                <a:sym typeface="Times New Roman"/>
              </a:rPr>
              <a:t>Type system : </a:t>
            </a:r>
            <a:r>
              <a:rPr lang="en" sz="1400">
                <a:solidFill>
                  <a:srgbClr val="292929"/>
                </a:solidFill>
                <a:highlight>
                  <a:srgbClr val="FFFFFF"/>
                </a:highlight>
                <a:latin typeface="Times New Roman"/>
                <a:ea typeface="Times New Roman"/>
                <a:cs typeface="Times New Roman"/>
                <a:sym typeface="Times New Roman"/>
              </a:rPr>
              <a:t>GraphQL uses a type system to describe your data, which makes developing much easier.</a:t>
            </a:r>
            <a:endParaRPr sz="1400">
              <a:solidFill>
                <a:srgbClr val="292929"/>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92929"/>
              </a:buClr>
              <a:buSzPts val="1400"/>
              <a:buFont typeface="Times New Roman"/>
              <a:buChar char="●"/>
            </a:pPr>
            <a:r>
              <a:rPr b="1" lang="en" sz="1400">
                <a:solidFill>
                  <a:srgbClr val="292929"/>
                </a:solidFill>
                <a:highlight>
                  <a:srgbClr val="FFFFFF"/>
                </a:highlight>
                <a:latin typeface="Times New Roman"/>
                <a:ea typeface="Times New Roman"/>
                <a:cs typeface="Times New Roman"/>
                <a:sym typeface="Times New Roman"/>
              </a:rPr>
              <a:t>Self-documenting :</a:t>
            </a:r>
            <a:r>
              <a:rPr lang="en" sz="1400">
                <a:solidFill>
                  <a:srgbClr val="292929"/>
                </a:solidFill>
                <a:highlight>
                  <a:srgbClr val="FFFFFF"/>
                </a:highlight>
                <a:latin typeface="Times New Roman"/>
                <a:ea typeface="Times New Roman"/>
                <a:cs typeface="Times New Roman"/>
                <a:sym typeface="Times New Roman"/>
              </a:rPr>
              <a:t> GraphQL is self-documenting, meaning that all of your queries and mutations will automatically be documented by GraphQL.</a:t>
            </a:r>
            <a:endParaRPr sz="1400">
              <a:solidFill>
                <a:schemeClr val="accen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389bc3b97_0_9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GRAPHQL BASICS</a:t>
            </a:r>
            <a:endParaRPr/>
          </a:p>
        </p:txBody>
      </p:sp>
      <p:sp>
        <p:nvSpPr>
          <p:cNvPr id="127" name="Google Shape;127;g24389bc3b97_0_9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06387" lvl="0" marL="457200" rtl="0" algn="just">
              <a:spcBef>
                <a:spcPts val="0"/>
              </a:spcBef>
              <a:spcAft>
                <a:spcPts val="0"/>
              </a:spcAft>
              <a:buClr>
                <a:schemeClr val="accent1"/>
              </a:buClr>
              <a:buSzPts val="1225"/>
              <a:buChar char="●"/>
            </a:pPr>
            <a:r>
              <a:rPr b="1" lang="en" sz="1225">
                <a:solidFill>
                  <a:schemeClr val="accent1"/>
                </a:solidFill>
                <a:latin typeface="Times New Roman"/>
                <a:ea typeface="Times New Roman"/>
                <a:cs typeface="Times New Roman"/>
                <a:sym typeface="Times New Roman"/>
              </a:rPr>
              <a:t>Schemas:</a:t>
            </a:r>
            <a:r>
              <a:rPr lang="en" sz="1225">
                <a:solidFill>
                  <a:schemeClr val="accent1"/>
                </a:solidFill>
                <a:latin typeface="Times New Roman"/>
                <a:ea typeface="Times New Roman"/>
                <a:cs typeface="Times New Roman"/>
                <a:sym typeface="Times New Roman"/>
              </a:rPr>
              <a:t> A schema is a written representation of our data and interactions. By requiring a schema, GraphQL enforces a strict plan for our API. This is because your API can only return data and perform interactions that are defined within the schema.</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Eg: The Pizza schema might look something like this:</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type Pizza {</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id: ID</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size: String</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slices: Int</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toppings: [String]</a:t>
            </a:r>
            <a:endParaRPr sz="1225">
              <a:solidFill>
                <a:schemeClr val="accent1"/>
              </a:solidFill>
              <a:latin typeface="Times New Roman"/>
              <a:ea typeface="Times New Roman"/>
              <a:cs typeface="Times New Roman"/>
              <a:sym typeface="Times New Roman"/>
            </a:endParaRPr>
          </a:p>
          <a:p>
            <a:pPr indent="0" lvl="0" marL="914400" rtl="0" algn="just">
              <a:spcBef>
                <a:spcPts val="0"/>
              </a:spcBef>
              <a:spcAft>
                <a:spcPts val="0"/>
              </a:spcAft>
              <a:buSzPts val="688"/>
              <a:buNone/>
            </a:pPr>
            <a:r>
              <a:rPr lang="en" sz="1225">
                <a:solidFill>
                  <a:schemeClr val="accent1"/>
                </a:solidFill>
                <a:latin typeface="Times New Roman"/>
                <a:ea typeface="Times New Roman"/>
                <a:cs typeface="Times New Roman"/>
                <a:sym typeface="Times New Roman"/>
              </a:rPr>
              <a:t>}</a:t>
            </a:r>
            <a:endParaRPr sz="1225">
              <a:solidFill>
                <a:schemeClr val="accent1"/>
              </a:solidFill>
              <a:latin typeface="Times New Roman"/>
              <a:ea typeface="Times New Roman"/>
              <a:cs typeface="Times New Roman"/>
              <a:sym typeface="Times New Roman"/>
            </a:endParaRPr>
          </a:p>
          <a:p>
            <a:pPr indent="-306387" lvl="0" marL="457200" rtl="0" algn="just">
              <a:spcBef>
                <a:spcPts val="0"/>
              </a:spcBef>
              <a:spcAft>
                <a:spcPts val="0"/>
              </a:spcAft>
              <a:buClr>
                <a:schemeClr val="accent1"/>
              </a:buClr>
              <a:buSzPts val="1225"/>
              <a:buChar char="●"/>
            </a:pPr>
            <a:r>
              <a:rPr b="1" lang="en" sz="1225">
                <a:solidFill>
                  <a:schemeClr val="accent1"/>
                </a:solidFill>
                <a:latin typeface="Times New Roman"/>
                <a:ea typeface="Times New Roman"/>
                <a:cs typeface="Times New Roman"/>
                <a:sym typeface="Times New Roman"/>
              </a:rPr>
              <a:t>Resolvers:</a:t>
            </a:r>
            <a:r>
              <a:rPr lang="en" sz="1225">
                <a:solidFill>
                  <a:schemeClr val="accent1"/>
                </a:solidFill>
                <a:latin typeface="Times New Roman"/>
                <a:ea typeface="Times New Roman"/>
                <a:cs typeface="Times New Roman"/>
                <a:sym typeface="Times New Roman"/>
              </a:rPr>
              <a:t> Resolvers perform exactly the action their name implies; they resolve the data that the API user has requested.</a:t>
            </a:r>
            <a:endParaRPr sz="1225">
              <a:solidFill>
                <a:schemeClr val="accent1"/>
              </a:solidFill>
              <a:latin typeface="Times New Roman"/>
              <a:ea typeface="Times New Roman"/>
              <a:cs typeface="Times New Roman"/>
              <a:sym typeface="Times New Roman"/>
            </a:endParaRPr>
          </a:p>
          <a:p>
            <a:pPr indent="0" lvl="0" marL="457200" rtl="0" algn="just">
              <a:spcBef>
                <a:spcPts val="0"/>
              </a:spcBef>
              <a:spcAft>
                <a:spcPts val="0"/>
              </a:spcAft>
              <a:buSzPts val="688"/>
              <a:buNone/>
            </a:pPr>
            <a:r>
              <a:t/>
            </a:r>
            <a:endParaRPr sz="1225">
              <a:solidFill>
                <a:schemeClr val="accent1"/>
              </a:solidFill>
              <a:latin typeface="Times New Roman"/>
              <a:ea typeface="Times New Roman"/>
              <a:cs typeface="Times New Roman"/>
              <a:sym typeface="Times New Roman"/>
            </a:endParaRPr>
          </a:p>
          <a:p>
            <a:pPr indent="-306387" lvl="0" marL="457200" rtl="0" algn="just">
              <a:spcBef>
                <a:spcPts val="0"/>
              </a:spcBef>
              <a:spcAft>
                <a:spcPts val="0"/>
              </a:spcAft>
              <a:buClr>
                <a:schemeClr val="accent1"/>
              </a:buClr>
              <a:buSzPts val="1225"/>
              <a:buChar char="●"/>
            </a:pPr>
            <a:r>
              <a:rPr b="1" lang="en" sz="1225">
                <a:solidFill>
                  <a:schemeClr val="accent1"/>
                </a:solidFill>
                <a:latin typeface="Times New Roman"/>
                <a:ea typeface="Times New Roman"/>
                <a:cs typeface="Times New Roman"/>
                <a:sym typeface="Times New Roman"/>
              </a:rPr>
              <a:t>Queries:</a:t>
            </a:r>
            <a:r>
              <a:rPr lang="en" sz="1225">
                <a:solidFill>
                  <a:schemeClr val="accent1"/>
                </a:solidFill>
                <a:latin typeface="Times New Roman"/>
                <a:ea typeface="Times New Roman"/>
                <a:cs typeface="Times New Roman"/>
                <a:sym typeface="Times New Roman"/>
              </a:rPr>
              <a:t> A query requests specific data from an API, in its desired format.A query never modifies the data, only accesses it.</a:t>
            </a:r>
            <a:endParaRPr sz="1225">
              <a:solidFill>
                <a:schemeClr val="accent1"/>
              </a:solidFill>
              <a:latin typeface="Times New Roman"/>
              <a:ea typeface="Times New Roman"/>
              <a:cs typeface="Times New Roman"/>
              <a:sym typeface="Times New Roman"/>
            </a:endParaRPr>
          </a:p>
          <a:p>
            <a:pPr indent="0" lvl="0" marL="457200" rtl="0" algn="just">
              <a:spcBef>
                <a:spcPts val="0"/>
              </a:spcBef>
              <a:spcAft>
                <a:spcPts val="0"/>
              </a:spcAft>
              <a:buSzPts val="688"/>
              <a:buNone/>
            </a:pPr>
            <a:r>
              <a:t/>
            </a:r>
            <a:endParaRPr sz="1225">
              <a:solidFill>
                <a:schemeClr val="accent1"/>
              </a:solidFill>
              <a:latin typeface="Times New Roman"/>
              <a:ea typeface="Times New Roman"/>
              <a:cs typeface="Times New Roman"/>
              <a:sym typeface="Times New Roman"/>
            </a:endParaRPr>
          </a:p>
          <a:p>
            <a:pPr indent="-306387" lvl="0" marL="457200" rtl="0" algn="just">
              <a:spcBef>
                <a:spcPts val="0"/>
              </a:spcBef>
              <a:spcAft>
                <a:spcPts val="0"/>
              </a:spcAft>
              <a:buClr>
                <a:schemeClr val="accent1"/>
              </a:buClr>
              <a:buSzPts val="1225"/>
              <a:buChar char="●"/>
            </a:pPr>
            <a:r>
              <a:rPr b="1" lang="en" sz="1225">
                <a:solidFill>
                  <a:schemeClr val="accent1"/>
                </a:solidFill>
                <a:latin typeface="Times New Roman"/>
                <a:ea typeface="Times New Roman"/>
                <a:cs typeface="Times New Roman"/>
                <a:sym typeface="Times New Roman"/>
              </a:rPr>
              <a:t>Mutations:</a:t>
            </a:r>
            <a:r>
              <a:rPr lang="en" sz="1225">
                <a:solidFill>
                  <a:schemeClr val="accent1"/>
                </a:solidFill>
                <a:latin typeface="Times New Roman"/>
                <a:ea typeface="Times New Roman"/>
                <a:cs typeface="Times New Roman"/>
                <a:sym typeface="Times New Roman"/>
              </a:rPr>
              <a:t> We use a mutation when we want to modify the data in our API. A mutation is also expected to return a result in the form of an object, typically the end result of the performed action.</a:t>
            </a:r>
            <a:endParaRPr sz="1225">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35a7cbf59_0_1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apollo server?</a:t>
            </a:r>
            <a:endParaRPr/>
          </a:p>
        </p:txBody>
      </p:sp>
      <p:sp>
        <p:nvSpPr>
          <p:cNvPr id="133" name="Google Shape;133;g2435a7cbf59_0_1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Since GraphQL is just a query language, we need a library that will take care of the boilerplate code for us.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So, we need Apollo Server which is a Node.js library that provides an easy-to-use GraphQL server.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Apollo Server allows for better scalability and features a larger community. </a:t>
            </a:r>
            <a:endParaRPr sz="1600">
              <a:solidFill>
                <a:srgbClr val="292929"/>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292929"/>
              </a:buClr>
              <a:buSzPts val="16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Apollo Server also provides a neat GraphQL interface for performing queries and mutations during development.</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435a7cbf59_0_1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1: Installing Dependencies</a:t>
            </a:r>
            <a:endParaRPr/>
          </a:p>
        </p:txBody>
      </p:sp>
      <p:sp>
        <p:nvSpPr>
          <p:cNvPr id="139" name="Google Shape;139;g2435a7cbf59_0_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Font typeface="Times New Roman"/>
              <a:buAutoNum type="arabicPeriod"/>
            </a:pPr>
            <a:r>
              <a:rPr lang="en" sz="2000">
                <a:solidFill>
                  <a:schemeClr val="accent1"/>
                </a:solidFill>
                <a:latin typeface="Times New Roman"/>
                <a:ea typeface="Times New Roman"/>
                <a:cs typeface="Times New Roman"/>
                <a:sym typeface="Times New Roman"/>
              </a:rPr>
              <a:t>mkdir graphql-server</a:t>
            </a:r>
            <a:endParaRPr sz="2000">
              <a:solidFill>
                <a:schemeClr val="accent1"/>
              </a:solidFill>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AutoNum type="arabicPeriod"/>
            </a:pPr>
            <a:r>
              <a:rPr lang="en" sz="2000">
                <a:solidFill>
                  <a:schemeClr val="accent1"/>
                </a:solidFill>
                <a:latin typeface="Times New Roman"/>
                <a:ea typeface="Times New Roman"/>
                <a:cs typeface="Times New Roman"/>
                <a:sym typeface="Times New Roman"/>
              </a:rPr>
              <a:t>cd graphql-server</a:t>
            </a:r>
            <a:endParaRPr sz="2000">
              <a:solidFill>
                <a:schemeClr val="accent1"/>
              </a:solidFill>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AutoNum type="arabicPeriod"/>
            </a:pPr>
            <a:r>
              <a:rPr lang="en" sz="2000">
                <a:solidFill>
                  <a:schemeClr val="accent1"/>
                </a:solidFill>
                <a:latin typeface="Times New Roman"/>
                <a:ea typeface="Times New Roman"/>
                <a:cs typeface="Times New Roman"/>
                <a:sym typeface="Times New Roman"/>
              </a:rPr>
              <a:t>npm init -y   </a:t>
            </a:r>
            <a:r>
              <a:rPr i="1" lang="en">
                <a:solidFill>
                  <a:schemeClr val="accent1"/>
                </a:solidFill>
                <a:latin typeface="Times New Roman"/>
                <a:ea typeface="Times New Roman"/>
                <a:cs typeface="Times New Roman"/>
                <a:sym typeface="Times New Roman"/>
              </a:rPr>
              <a:t>//This should create a package.json file in your current directory.</a:t>
            </a:r>
            <a:endParaRPr i="1">
              <a:solidFill>
                <a:schemeClr val="accent1"/>
              </a:solidFill>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AutoNum type="arabicPeriod"/>
            </a:pPr>
            <a:r>
              <a:rPr lang="en" sz="2000">
                <a:solidFill>
                  <a:schemeClr val="accent1"/>
                </a:solidFill>
                <a:latin typeface="Times New Roman"/>
                <a:ea typeface="Times New Roman"/>
                <a:cs typeface="Times New Roman"/>
                <a:sym typeface="Times New Roman"/>
              </a:rPr>
              <a:t>npm install apollo-server graphql		</a:t>
            </a:r>
            <a:endParaRPr sz="20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accent1"/>
              </a:solidFill>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Char char="❏"/>
            </a:pPr>
            <a:r>
              <a:rPr lang="en" sz="2000">
                <a:solidFill>
                  <a:schemeClr val="accent1"/>
                </a:solidFill>
                <a:latin typeface="Times New Roman"/>
                <a:ea typeface="Times New Roman"/>
                <a:cs typeface="Times New Roman"/>
                <a:sym typeface="Times New Roman"/>
              </a:rPr>
              <a:t>we are installing two necessary dependencies.</a:t>
            </a:r>
            <a:endParaRPr sz="2000">
              <a:solidFill>
                <a:schemeClr val="accent1"/>
              </a:solidFill>
              <a:latin typeface="Times New Roman"/>
              <a:ea typeface="Times New Roman"/>
              <a:cs typeface="Times New Roman"/>
              <a:sym typeface="Times New Roman"/>
            </a:endParaRPr>
          </a:p>
          <a:p>
            <a:pPr indent="-330200" lvl="1" marL="914400" rtl="0" algn="l">
              <a:spcBef>
                <a:spcPts val="0"/>
              </a:spcBef>
              <a:spcAft>
                <a:spcPts val="0"/>
              </a:spcAft>
              <a:buClr>
                <a:schemeClr val="accent1"/>
              </a:buClr>
              <a:buSzPts val="1600"/>
              <a:buFont typeface="Times New Roman"/>
              <a:buChar char="❏"/>
            </a:pPr>
            <a:r>
              <a:rPr lang="en" sz="1600">
                <a:solidFill>
                  <a:schemeClr val="accent1"/>
                </a:solidFill>
                <a:latin typeface="Times New Roman"/>
                <a:ea typeface="Times New Roman"/>
                <a:cs typeface="Times New Roman"/>
                <a:sym typeface="Times New Roman"/>
              </a:rPr>
              <a:t>apollo-server: allows us to create a GraphQL server with</a:t>
            </a:r>
            <a:r>
              <a:rPr lang="en" sz="1600">
                <a:solidFill>
                  <a:schemeClr val="accent1"/>
                </a:solidFill>
                <a:latin typeface="Times New Roman"/>
                <a:ea typeface="Times New Roman"/>
                <a:cs typeface="Times New Roman"/>
                <a:sym typeface="Times New Roman"/>
              </a:rPr>
              <a:t> </a:t>
            </a:r>
            <a:r>
              <a:rPr lang="en" sz="1600">
                <a:solidFill>
                  <a:schemeClr val="accent1"/>
                </a:solidFill>
                <a:latin typeface="Times New Roman"/>
                <a:ea typeface="Times New Roman"/>
                <a:cs typeface="Times New Roman"/>
                <a:sym typeface="Times New Roman"/>
              </a:rPr>
              <a:t>ease.</a:t>
            </a:r>
            <a:endParaRPr sz="1600">
              <a:solidFill>
                <a:schemeClr val="accent1"/>
              </a:solidFill>
              <a:latin typeface="Times New Roman"/>
              <a:ea typeface="Times New Roman"/>
              <a:cs typeface="Times New Roman"/>
              <a:sym typeface="Times New Roman"/>
            </a:endParaRPr>
          </a:p>
          <a:p>
            <a:pPr indent="-330200" lvl="1" marL="914400" rtl="0" algn="l">
              <a:spcBef>
                <a:spcPts val="0"/>
              </a:spcBef>
              <a:spcAft>
                <a:spcPts val="0"/>
              </a:spcAft>
              <a:buClr>
                <a:schemeClr val="accent1"/>
              </a:buClr>
              <a:buSzPts val="1600"/>
              <a:buFont typeface="Times New Roman"/>
              <a:buChar char="❏"/>
            </a:pPr>
            <a:r>
              <a:rPr lang="en" sz="1600">
                <a:solidFill>
                  <a:schemeClr val="accent1"/>
                </a:solidFill>
                <a:latin typeface="Times New Roman"/>
                <a:ea typeface="Times New Roman"/>
                <a:cs typeface="Times New Roman"/>
                <a:sym typeface="Times New Roman"/>
              </a:rPr>
              <a:t>graphql: a required dependency for apollo-server.</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435a7cbf59_0_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2: Creating Our Type Definitions</a:t>
            </a:r>
            <a:endParaRPr/>
          </a:p>
        </p:txBody>
      </p:sp>
      <p:sp>
        <p:nvSpPr>
          <p:cNvPr id="145" name="Google Shape;145;g2435a7cbf59_0_20"/>
          <p:cNvSpPr txBox="1"/>
          <p:nvPr>
            <p:ph idx="1" type="body"/>
          </p:nvPr>
        </p:nvSpPr>
        <p:spPr>
          <a:xfrm>
            <a:off x="311700" y="901650"/>
            <a:ext cx="47364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Times New Roman"/>
              <a:buAutoNum type="arabicPeriod"/>
            </a:pPr>
            <a:r>
              <a:rPr lang="en" sz="1400">
                <a:solidFill>
                  <a:schemeClr val="accent1"/>
                </a:solidFill>
                <a:latin typeface="Times New Roman"/>
                <a:ea typeface="Times New Roman"/>
                <a:cs typeface="Times New Roman"/>
                <a:sym typeface="Times New Roman"/>
              </a:rPr>
              <a:t>Create an index.js file which will act as the entry point into our server when we finish with the API.</a:t>
            </a:r>
            <a:endParaRPr sz="14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accent1"/>
              </a:solidFill>
              <a:latin typeface="Times New Roman"/>
              <a:ea typeface="Times New Roman"/>
              <a:cs typeface="Times New Roman"/>
              <a:sym typeface="Times New Roman"/>
            </a:endParaRPr>
          </a:p>
          <a:p>
            <a:pPr indent="-317500" lvl="0" marL="457200" rtl="0" algn="l">
              <a:spcBef>
                <a:spcPts val="0"/>
              </a:spcBef>
              <a:spcAft>
                <a:spcPts val="0"/>
              </a:spcAft>
              <a:buClr>
                <a:schemeClr val="accent1"/>
              </a:buClr>
              <a:buSzPts val="1400"/>
              <a:buFont typeface="Times New Roman"/>
              <a:buAutoNum type="arabicPeriod"/>
            </a:pPr>
            <a:r>
              <a:rPr lang="en" sz="1400">
                <a:solidFill>
                  <a:schemeClr val="accent1"/>
                </a:solidFill>
                <a:latin typeface="Times New Roman"/>
                <a:ea typeface="Times New Roman"/>
                <a:cs typeface="Times New Roman"/>
                <a:sym typeface="Times New Roman"/>
              </a:rPr>
              <a:t>Import ApolloServer and gql from the apollo-server NPM module </a:t>
            </a:r>
            <a:endParaRPr sz="14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i="1" lang="en" sz="1400">
                <a:solidFill>
                  <a:schemeClr val="accent1"/>
                </a:solidFill>
                <a:latin typeface="Times New Roman"/>
                <a:ea typeface="Times New Roman"/>
                <a:cs typeface="Times New Roman"/>
                <a:sym typeface="Times New Roman"/>
              </a:rPr>
              <a:t>const { ApolloServer, gql}=require(“apollo-server”);</a:t>
            </a:r>
            <a:endParaRPr i="1" sz="14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i="1">
              <a:solidFill>
                <a:schemeClr val="accent1"/>
              </a:solidFill>
              <a:latin typeface="Times New Roman"/>
              <a:ea typeface="Times New Roman"/>
              <a:cs typeface="Times New Roman"/>
              <a:sym typeface="Times New Roman"/>
            </a:endParaRPr>
          </a:p>
          <a:p>
            <a:pPr indent="-317500" lvl="0" marL="457200" rtl="0" algn="l">
              <a:spcBef>
                <a:spcPts val="0"/>
              </a:spcBef>
              <a:spcAft>
                <a:spcPts val="0"/>
              </a:spcAft>
              <a:buClr>
                <a:schemeClr val="accent1"/>
              </a:buClr>
              <a:buSzPts val="1400"/>
              <a:buFont typeface="Times New Roman"/>
              <a:buAutoNum type="arabicPeriod"/>
            </a:pPr>
            <a:r>
              <a:rPr lang="en" sz="1400">
                <a:solidFill>
                  <a:schemeClr val="accent1"/>
                </a:solidFill>
                <a:latin typeface="Times New Roman"/>
                <a:ea typeface="Times New Roman"/>
                <a:cs typeface="Times New Roman"/>
                <a:sym typeface="Times New Roman"/>
              </a:rPr>
              <a:t>Since GraphQL is a typed language, we need to define our data with a schema.</a:t>
            </a:r>
            <a:endParaRPr sz="1400">
              <a:solidFill>
                <a:schemeClr val="accent1"/>
              </a:solidFill>
              <a:latin typeface="Times New Roman"/>
              <a:ea typeface="Times New Roman"/>
              <a:cs typeface="Times New Roman"/>
              <a:sym typeface="Times New Roman"/>
            </a:endParaRPr>
          </a:p>
          <a:p>
            <a:pPr indent="0" lvl="0" marL="914400" rtl="0" algn="l">
              <a:spcBef>
                <a:spcPts val="0"/>
              </a:spcBef>
              <a:spcAft>
                <a:spcPts val="0"/>
              </a:spcAft>
              <a:buNone/>
            </a:pPr>
            <a:r>
              <a:rPr i="1" lang="en" sz="1400">
                <a:solidFill>
                  <a:schemeClr val="accent1"/>
                </a:solidFill>
                <a:latin typeface="Times New Roman"/>
                <a:ea typeface="Times New Roman"/>
                <a:cs typeface="Times New Roman"/>
                <a:sym typeface="Times New Roman"/>
              </a:rPr>
              <a:t>const typeDefs = gql`</a:t>
            </a:r>
            <a:endParaRPr i="1" sz="1400">
              <a:solidFill>
                <a:schemeClr val="accent1"/>
              </a:solidFill>
              <a:latin typeface="Times New Roman"/>
              <a:ea typeface="Times New Roman"/>
              <a:cs typeface="Times New Roman"/>
              <a:sym typeface="Times New Roman"/>
            </a:endParaRPr>
          </a:p>
          <a:p>
            <a:pPr indent="0" lvl="0" marL="914400" rtl="0" algn="l">
              <a:spcBef>
                <a:spcPts val="0"/>
              </a:spcBef>
              <a:spcAft>
                <a:spcPts val="0"/>
              </a:spcAft>
              <a:buNone/>
            </a:pPr>
            <a:r>
              <a:rPr i="1" lang="en" sz="1400">
                <a:solidFill>
                  <a:schemeClr val="accent1"/>
                </a:solidFill>
                <a:latin typeface="Times New Roman"/>
                <a:ea typeface="Times New Roman"/>
                <a:cs typeface="Times New Roman"/>
                <a:sym typeface="Times New Roman"/>
              </a:rPr>
              <a:t> type Query {</a:t>
            </a:r>
            <a:endParaRPr i="1" sz="1400">
              <a:solidFill>
                <a:schemeClr val="accent1"/>
              </a:solidFill>
              <a:latin typeface="Times New Roman"/>
              <a:ea typeface="Times New Roman"/>
              <a:cs typeface="Times New Roman"/>
              <a:sym typeface="Times New Roman"/>
            </a:endParaRPr>
          </a:p>
          <a:p>
            <a:pPr indent="0" lvl="0" marL="914400" rtl="0" algn="l">
              <a:spcBef>
                <a:spcPts val="0"/>
              </a:spcBef>
              <a:spcAft>
                <a:spcPts val="0"/>
              </a:spcAft>
              <a:buNone/>
            </a:pPr>
            <a:r>
              <a:rPr i="1" lang="en" sz="1400">
                <a:solidFill>
                  <a:schemeClr val="accent1"/>
                </a:solidFill>
                <a:latin typeface="Times New Roman"/>
                <a:ea typeface="Times New Roman"/>
                <a:cs typeface="Times New Roman"/>
                <a:sym typeface="Times New Roman"/>
              </a:rPr>
              <a:t>   hello: String!</a:t>
            </a:r>
            <a:endParaRPr i="1" sz="1400">
              <a:solidFill>
                <a:schemeClr val="accent1"/>
              </a:solidFill>
              <a:latin typeface="Times New Roman"/>
              <a:ea typeface="Times New Roman"/>
              <a:cs typeface="Times New Roman"/>
              <a:sym typeface="Times New Roman"/>
            </a:endParaRPr>
          </a:p>
          <a:p>
            <a:pPr indent="0" lvl="0" marL="914400" rtl="0" algn="l">
              <a:spcBef>
                <a:spcPts val="0"/>
              </a:spcBef>
              <a:spcAft>
                <a:spcPts val="0"/>
              </a:spcAft>
              <a:buNone/>
            </a:pPr>
            <a:r>
              <a:rPr i="1" lang="en" sz="1400">
                <a:solidFill>
                  <a:schemeClr val="accent1"/>
                </a:solidFill>
                <a:latin typeface="Times New Roman"/>
                <a:ea typeface="Times New Roman"/>
                <a:cs typeface="Times New Roman"/>
                <a:sym typeface="Times New Roman"/>
              </a:rPr>
              <a:t>   randomNubmer: Int!</a:t>
            </a:r>
            <a:endParaRPr i="1" sz="1400">
              <a:solidFill>
                <a:schemeClr val="accent1"/>
              </a:solidFill>
              <a:latin typeface="Times New Roman"/>
              <a:ea typeface="Times New Roman"/>
              <a:cs typeface="Times New Roman"/>
              <a:sym typeface="Times New Roman"/>
            </a:endParaRPr>
          </a:p>
          <a:p>
            <a:pPr indent="0" lvl="0" marL="914400" rtl="0" algn="l">
              <a:spcBef>
                <a:spcPts val="0"/>
              </a:spcBef>
              <a:spcAft>
                <a:spcPts val="0"/>
              </a:spcAft>
              <a:buNone/>
            </a:pPr>
            <a:r>
              <a:rPr i="1" lang="en" sz="1400">
                <a:solidFill>
                  <a:schemeClr val="accent1"/>
                </a:solidFill>
                <a:latin typeface="Times New Roman"/>
                <a:ea typeface="Times New Roman"/>
                <a:cs typeface="Times New Roman"/>
                <a:sym typeface="Times New Roman"/>
              </a:rPr>
              <a:t> }`</a:t>
            </a:r>
            <a:endParaRPr i="1" sz="1400">
              <a:solidFill>
                <a:schemeClr val="accent1"/>
              </a:solidFill>
              <a:latin typeface="Times New Roman"/>
              <a:ea typeface="Times New Roman"/>
              <a:cs typeface="Times New Roman"/>
              <a:sym typeface="Times New Roman"/>
            </a:endParaRPr>
          </a:p>
          <a:p>
            <a:pPr indent="0" lvl="0" marL="0" rtl="0" algn="l">
              <a:lnSpc>
                <a:spcPct val="218181"/>
              </a:lnSpc>
              <a:spcBef>
                <a:spcPts val="3000"/>
              </a:spcBef>
              <a:spcAft>
                <a:spcPts val="0"/>
              </a:spcAft>
              <a:buNone/>
            </a:pPr>
            <a:r>
              <a:t/>
            </a:r>
            <a:endParaRPr b="1" sz="1400">
              <a:solidFill>
                <a:schemeClr val="accen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accent1"/>
              </a:solidFill>
              <a:highlight>
                <a:srgbClr val="FFFFFF"/>
              </a:highlight>
              <a:latin typeface="Times New Roman"/>
              <a:ea typeface="Times New Roman"/>
              <a:cs typeface="Times New Roman"/>
              <a:sym typeface="Times New Roman"/>
            </a:endParaRPr>
          </a:p>
        </p:txBody>
      </p:sp>
      <p:sp>
        <p:nvSpPr>
          <p:cNvPr id="146" name="Google Shape;146;g2435a7cbf59_0_20"/>
          <p:cNvSpPr txBox="1"/>
          <p:nvPr>
            <p:ph idx="2" type="body"/>
          </p:nvPr>
        </p:nvSpPr>
        <p:spPr>
          <a:xfrm>
            <a:off x="4774100" y="127225"/>
            <a:ext cx="4369800" cy="4691100"/>
          </a:xfrm>
          <a:prstGeom prst="rect">
            <a:avLst/>
          </a:prstGeom>
        </p:spPr>
        <p:txBody>
          <a:bodyPr anchorCtr="0" anchor="t" bIns="91425" lIns="91425" spcFirstLastPara="1" rIns="91425" wrap="square" tIns="91425">
            <a:normAutofit fontScale="70000" lnSpcReduction="10000"/>
          </a:bodyPr>
          <a:lstStyle/>
          <a:p>
            <a:pPr indent="-299719" lvl="0" marL="749300" rtl="0" algn="l">
              <a:lnSpc>
                <a:spcPct val="218181"/>
              </a:lnSpc>
              <a:spcBef>
                <a:spcPts val="2200"/>
              </a:spcBef>
              <a:spcAft>
                <a:spcPts val="0"/>
              </a:spcAft>
              <a:buClr>
                <a:schemeClr val="accent1"/>
              </a:buClr>
              <a:buSzPct val="100000"/>
              <a:buFont typeface="Georgia"/>
              <a:buChar char="●"/>
            </a:pPr>
            <a:r>
              <a:rPr lang="en" sz="1600">
                <a:solidFill>
                  <a:schemeClr val="accent1"/>
                </a:solidFill>
                <a:highlight>
                  <a:srgbClr val="FFFFFF"/>
                </a:highlight>
                <a:latin typeface="Times New Roman"/>
                <a:ea typeface="Times New Roman"/>
                <a:cs typeface="Times New Roman"/>
                <a:sym typeface="Times New Roman"/>
              </a:rPr>
              <a:t>Our </a:t>
            </a:r>
            <a:r>
              <a:rPr b="1" lang="en" sz="1600">
                <a:solidFill>
                  <a:schemeClr val="accent1"/>
                </a:solidFill>
                <a:highlight>
                  <a:srgbClr val="FFFFFF"/>
                </a:highlight>
                <a:latin typeface="Times New Roman"/>
                <a:ea typeface="Times New Roman"/>
                <a:cs typeface="Times New Roman"/>
                <a:sym typeface="Times New Roman"/>
              </a:rPr>
              <a:t>typeDefs </a:t>
            </a:r>
            <a:r>
              <a:rPr lang="en" sz="1600">
                <a:solidFill>
                  <a:schemeClr val="accent1"/>
                </a:solidFill>
                <a:highlight>
                  <a:srgbClr val="FFFFFF"/>
                </a:highlight>
                <a:latin typeface="Times New Roman"/>
                <a:ea typeface="Times New Roman"/>
                <a:cs typeface="Times New Roman"/>
                <a:sym typeface="Times New Roman"/>
              </a:rPr>
              <a:t>are passed into a </a:t>
            </a:r>
            <a:r>
              <a:rPr b="1" lang="en" sz="1600">
                <a:solidFill>
                  <a:schemeClr val="accent1"/>
                </a:solidFill>
                <a:highlight>
                  <a:srgbClr val="FFFFFF"/>
                </a:highlight>
                <a:latin typeface="Times New Roman"/>
                <a:ea typeface="Times New Roman"/>
                <a:cs typeface="Times New Roman"/>
                <a:sym typeface="Times New Roman"/>
              </a:rPr>
              <a:t>gql </a:t>
            </a:r>
            <a:r>
              <a:rPr lang="en" sz="1600">
                <a:solidFill>
                  <a:schemeClr val="accent1"/>
                </a:solidFill>
                <a:highlight>
                  <a:srgbClr val="FFFFFF"/>
                </a:highlight>
                <a:latin typeface="Times New Roman"/>
                <a:ea typeface="Times New Roman"/>
                <a:cs typeface="Times New Roman"/>
                <a:sym typeface="Times New Roman"/>
              </a:rPr>
              <a:t>tag. This tag sterilizes our type definitions and makes them readable to Apollo Server. This also allows for auto-completion during development.</a:t>
            </a:r>
            <a:endParaRPr sz="1600">
              <a:solidFill>
                <a:schemeClr val="accent1"/>
              </a:solidFill>
              <a:highlight>
                <a:srgbClr val="FFFFFF"/>
              </a:highlight>
              <a:latin typeface="Times New Roman"/>
              <a:ea typeface="Times New Roman"/>
              <a:cs typeface="Times New Roman"/>
              <a:sym typeface="Times New Roman"/>
            </a:endParaRPr>
          </a:p>
          <a:p>
            <a:pPr indent="-299719" lvl="0" marL="749300" rtl="0" algn="l">
              <a:lnSpc>
                <a:spcPct val="218181"/>
              </a:lnSpc>
              <a:spcBef>
                <a:spcPts val="0"/>
              </a:spcBef>
              <a:spcAft>
                <a:spcPts val="0"/>
              </a:spcAft>
              <a:buClr>
                <a:schemeClr val="accent1"/>
              </a:buClr>
              <a:buSzPct val="100000"/>
              <a:buFont typeface="Georgia"/>
              <a:buChar char="●"/>
            </a:pPr>
            <a:r>
              <a:rPr lang="en" sz="1600">
                <a:solidFill>
                  <a:schemeClr val="accent1"/>
                </a:solidFill>
                <a:highlight>
                  <a:srgbClr val="FFFFFF"/>
                </a:highlight>
                <a:latin typeface="Times New Roman"/>
                <a:ea typeface="Times New Roman"/>
                <a:cs typeface="Times New Roman"/>
                <a:sym typeface="Times New Roman"/>
              </a:rPr>
              <a:t>The </a:t>
            </a:r>
            <a:r>
              <a:rPr b="1" lang="en" sz="1600">
                <a:solidFill>
                  <a:schemeClr val="accent1"/>
                </a:solidFill>
                <a:highlight>
                  <a:srgbClr val="FFFFFF"/>
                </a:highlight>
                <a:latin typeface="Times New Roman"/>
                <a:ea typeface="Times New Roman"/>
                <a:cs typeface="Times New Roman"/>
                <a:sym typeface="Times New Roman"/>
              </a:rPr>
              <a:t>Query </a:t>
            </a:r>
            <a:r>
              <a:rPr lang="en" sz="1600">
                <a:solidFill>
                  <a:schemeClr val="accent1"/>
                </a:solidFill>
                <a:highlight>
                  <a:srgbClr val="FFFFFF"/>
                </a:highlight>
                <a:latin typeface="Times New Roman"/>
                <a:ea typeface="Times New Roman"/>
                <a:cs typeface="Times New Roman"/>
                <a:sym typeface="Times New Roman"/>
              </a:rPr>
              <a:t>type lists all the possible queries that can be performed by our server.</a:t>
            </a:r>
            <a:endParaRPr sz="1600">
              <a:solidFill>
                <a:schemeClr val="accent1"/>
              </a:solidFill>
              <a:highlight>
                <a:srgbClr val="FFFFFF"/>
              </a:highlight>
              <a:latin typeface="Times New Roman"/>
              <a:ea typeface="Times New Roman"/>
              <a:cs typeface="Times New Roman"/>
              <a:sym typeface="Times New Roman"/>
            </a:endParaRPr>
          </a:p>
          <a:p>
            <a:pPr indent="-299719" lvl="0" marL="749300" rtl="0" algn="l">
              <a:lnSpc>
                <a:spcPct val="218181"/>
              </a:lnSpc>
              <a:spcBef>
                <a:spcPts val="0"/>
              </a:spcBef>
              <a:spcAft>
                <a:spcPts val="0"/>
              </a:spcAft>
              <a:buClr>
                <a:schemeClr val="accent1"/>
              </a:buClr>
              <a:buSzPct val="100000"/>
              <a:buFont typeface="Georgia"/>
              <a:buChar char="●"/>
            </a:pPr>
            <a:r>
              <a:rPr b="1" lang="en" sz="1600">
                <a:solidFill>
                  <a:schemeClr val="accent1"/>
                </a:solidFill>
                <a:highlight>
                  <a:srgbClr val="FFFFFF"/>
                </a:highlight>
                <a:latin typeface="Times New Roman"/>
                <a:ea typeface="Times New Roman"/>
                <a:cs typeface="Times New Roman"/>
                <a:sym typeface="Times New Roman"/>
              </a:rPr>
              <a:t>hello </a:t>
            </a:r>
            <a:r>
              <a:rPr lang="en" sz="1600">
                <a:solidFill>
                  <a:schemeClr val="accent1"/>
                </a:solidFill>
                <a:highlight>
                  <a:srgbClr val="FFFFFF"/>
                </a:highlight>
                <a:latin typeface="Times New Roman"/>
                <a:ea typeface="Times New Roman"/>
                <a:cs typeface="Times New Roman"/>
                <a:sym typeface="Times New Roman"/>
              </a:rPr>
              <a:t>and </a:t>
            </a:r>
            <a:r>
              <a:rPr b="1" lang="en" sz="1600">
                <a:solidFill>
                  <a:schemeClr val="accent1"/>
                </a:solidFill>
                <a:highlight>
                  <a:srgbClr val="FFFFFF"/>
                </a:highlight>
                <a:latin typeface="Times New Roman"/>
                <a:ea typeface="Times New Roman"/>
                <a:cs typeface="Times New Roman"/>
                <a:sym typeface="Times New Roman"/>
              </a:rPr>
              <a:t>randomNumber </a:t>
            </a:r>
            <a:r>
              <a:rPr lang="en" sz="1600">
                <a:solidFill>
                  <a:schemeClr val="accent1"/>
                </a:solidFill>
                <a:highlight>
                  <a:srgbClr val="FFFFFF"/>
                </a:highlight>
                <a:latin typeface="Times New Roman"/>
                <a:ea typeface="Times New Roman"/>
                <a:cs typeface="Times New Roman"/>
                <a:sym typeface="Times New Roman"/>
              </a:rPr>
              <a:t>are two different </a:t>
            </a:r>
            <a:r>
              <a:rPr b="1" lang="en" sz="1600">
                <a:solidFill>
                  <a:schemeClr val="accent1"/>
                </a:solidFill>
                <a:highlight>
                  <a:srgbClr val="FFFFFF"/>
                </a:highlight>
                <a:latin typeface="Times New Roman"/>
                <a:ea typeface="Times New Roman"/>
                <a:cs typeface="Times New Roman"/>
                <a:sym typeface="Times New Roman"/>
              </a:rPr>
              <a:t>queries</a:t>
            </a:r>
            <a:r>
              <a:rPr lang="en" sz="1600">
                <a:solidFill>
                  <a:schemeClr val="accent1"/>
                </a:solidFill>
                <a:highlight>
                  <a:srgbClr val="FFFFFF"/>
                </a:highlight>
                <a:latin typeface="Times New Roman"/>
                <a:ea typeface="Times New Roman"/>
                <a:cs typeface="Times New Roman"/>
                <a:sym typeface="Times New Roman"/>
              </a:rPr>
              <a:t>.</a:t>
            </a:r>
            <a:endParaRPr sz="1600">
              <a:solidFill>
                <a:schemeClr val="accent1"/>
              </a:solidFill>
              <a:highlight>
                <a:srgbClr val="FFFFFF"/>
              </a:highlight>
              <a:latin typeface="Times New Roman"/>
              <a:ea typeface="Times New Roman"/>
              <a:cs typeface="Times New Roman"/>
              <a:sym typeface="Times New Roman"/>
            </a:endParaRPr>
          </a:p>
          <a:p>
            <a:pPr indent="-299719" lvl="0" marL="749300" rtl="0" algn="l">
              <a:lnSpc>
                <a:spcPct val="218181"/>
              </a:lnSpc>
              <a:spcBef>
                <a:spcPts val="0"/>
              </a:spcBef>
              <a:spcAft>
                <a:spcPts val="0"/>
              </a:spcAft>
              <a:buClr>
                <a:schemeClr val="accent1"/>
              </a:buClr>
              <a:buSzPct val="100000"/>
              <a:buFont typeface="Georgia"/>
              <a:buChar char="●"/>
            </a:pPr>
            <a:r>
              <a:rPr lang="en" sz="1600">
                <a:solidFill>
                  <a:schemeClr val="accent1"/>
                </a:solidFill>
                <a:highlight>
                  <a:srgbClr val="FFFFFF"/>
                </a:highlight>
                <a:latin typeface="Times New Roman"/>
                <a:ea typeface="Times New Roman"/>
                <a:cs typeface="Times New Roman"/>
                <a:sym typeface="Times New Roman"/>
              </a:rPr>
              <a:t>We define the type of the returned value after a colon (:). In this case, </a:t>
            </a:r>
            <a:r>
              <a:rPr b="1" lang="en" sz="1600">
                <a:solidFill>
                  <a:schemeClr val="accent1"/>
                </a:solidFill>
                <a:highlight>
                  <a:srgbClr val="FFFFFF"/>
                </a:highlight>
                <a:latin typeface="Times New Roman"/>
                <a:ea typeface="Times New Roman"/>
                <a:cs typeface="Times New Roman"/>
                <a:sym typeface="Times New Roman"/>
              </a:rPr>
              <a:t>hello </a:t>
            </a:r>
            <a:r>
              <a:rPr lang="en" sz="1600">
                <a:solidFill>
                  <a:schemeClr val="accent1"/>
                </a:solidFill>
                <a:highlight>
                  <a:srgbClr val="FFFFFF"/>
                </a:highlight>
                <a:latin typeface="Times New Roman"/>
                <a:ea typeface="Times New Roman"/>
                <a:cs typeface="Times New Roman"/>
                <a:sym typeface="Times New Roman"/>
              </a:rPr>
              <a:t>returns a String type, and </a:t>
            </a:r>
            <a:r>
              <a:rPr b="1" lang="en" sz="1600">
                <a:solidFill>
                  <a:schemeClr val="accent1"/>
                </a:solidFill>
                <a:highlight>
                  <a:srgbClr val="FFFFFF"/>
                </a:highlight>
                <a:latin typeface="Times New Roman"/>
                <a:ea typeface="Times New Roman"/>
                <a:cs typeface="Times New Roman"/>
                <a:sym typeface="Times New Roman"/>
              </a:rPr>
              <a:t>randomNumber </a:t>
            </a:r>
            <a:r>
              <a:rPr lang="en" sz="1600">
                <a:solidFill>
                  <a:schemeClr val="accent1"/>
                </a:solidFill>
                <a:highlight>
                  <a:srgbClr val="FFFFFF"/>
                </a:highlight>
                <a:latin typeface="Times New Roman"/>
                <a:ea typeface="Times New Roman"/>
                <a:cs typeface="Times New Roman"/>
                <a:sym typeface="Times New Roman"/>
              </a:rPr>
              <a:t>returns an Integer type.</a:t>
            </a:r>
            <a:endParaRPr sz="1600">
              <a:solidFill>
                <a:schemeClr val="accent1"/>
              </a:solidFill>
              <a:highlight>
                <a:srgbClr val="FFFFFF"/>
              </a:highlight>
              <a:latin typeface="Times New Roman"/>
              <a:ea typeface="Times New Roman"/>
              <a:cs typeface="Times New Roman"/>
              <a:sym typeface="Times New Roman"/>
            </a:endParaRPr>
          </a:p>
          <a:p>
            <a:pPr indent="-299719" lvl="0" marL="749300" rtl="0" algn="l">
              <a:lnSpc>
                <a:spcPct val="218181"/>
              </a:lnSpc>
              <a:spcBef>
                <a:spcPts val="0"/>
              </a:spcBef>
              <a:spcAft>
                <a:spcPts val="0"/>
              </a:spcAft>
              <a:buClr>
                <a:schemeClr val="accent1"/>
              </a:buClr>
              <a:buSzPct val="100000"/>
              <a:buFont typeface="Times New Roman"/>
              <a:buChar char="●"/>
            </a:pPr>
            <a:r>
              <a:rPr lang="en" sz="1600">
                <a:solidFill>
                  <a:schemeClr val="accent1"/>
                </a:solidFill>
                <a:highlight>
                  <a:srgbClr val="FFFFFF"/>
                </a:highlight>
                <a:latin typeface="Times New Roman"/>
                <a:ea typeface="Times New Roman"/>
                <a:cs typeface="Times New Roman"/>
                <a:sym typeface="Times New Roman"/>
              </a:rPr>
              <a:t>An exclamation mark (!) after the type indicates a return value is required.</a:t>
            </a:r>
            <a:endParaRPr sz="1600">
              <a:solidFill>
                <a:schemeClr val="accen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435a7cbf59_0_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3: Creating Resolver Functions</a:t>
            </a:r>
            <a:endParaRPr/>
          </a:p>
        </p:txBody>
      </p:sp>
      <p:sp>
        <p:nvSpPr>
          <p:cNvPr id="152" name="Google Shape;152;g2435a7cbf59_0_25"/>
          <p:cNvSpPr txBox="1"/>
          <p:nvPr>
            <p:ph idx="1" type="body"/>
          </p:nvPr>
        </p:nvSpPr>
        <p:spPr>
          <a:xfrm>
            <a:off x="311700" y="779975"/>
            <a:ext cx="4927200" cy="418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accent1"/>
                </a:solidFill>
                <a:highlight>
                  <a:srgbClr val="FFFFFF"/>
                </a:highlight>
                <a:latin typeface="Times New Roman"/>
                <a:ea typeface="Times New Roman"/>
                <a:cs typeface="Times New Roman"/>
                <a:sym typeface="Times New Roman"/>
              </a:rPr>
              <a:t>Now we need to tell our server what to do or return when a specific query is called. We can solve this issue by creating resolver functions.</a:t>
            </a:r>
            <a:endParaRPr sz="1500">
              <a:solidFill>
                <a:schemeClr val="accent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accent1"/>
              </a:solidFill>
              <a:highlight>
                <a:srgbClr val="FFFFFF"/>
              </a:highlight>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const resolvers = {</a:t>
            </a:r>
            <a:endParaRPr i="1" sz="1500">
              <a:solidFill>
                <a:schemeClr val="accent1"/>
              </a:solidFill>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 Query: {</a:t>
            </a:r>
            <a:endParaRPr i="1" sz="1500">
              <a:solidFill>
                <a:schemeClr val="accent1"/>
              </a:solidFill>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   hello: () =&gt; "Hello world!",</a:t>
            </a:r>
            <a:endParaRPr i="1" sz="1500">
              <a:solidFill>
                <a:schemeClr val="accent1"/>
              </a:solidFill>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   randomNumber: () =&gt; Math.round(Math.random() * 10),</a:t>
            </a:r>
            <a:endParaRPr i="1" sz="1500">
              <a:solidFill>
                <a:schemeClr val="accent1"/>
              </a:solidFill>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 },</a:t>
            </a:r>
            <a:endParaRPr i="1" sz="1500">
              <a:solidFill>
                <a:schemeClr val="accent1"/>
              </a:solidFill>
              <a:latin typeface="Times New Roman"/>
              <a:ea typeface="Times New Roman"/>
              <a:cs typeface="Times New Roman"/>
              <a:sym typeface="Times New Roman"/>
            </a:endParaRPr>
          </a:p>
          <a:p>
            <a:pPr indent="0" lvl="0" marL="457200" rtl="0" algn="just">
              <a:lnSpc>
                <a:spcPct val="166666"/>
              </a:lnSpc>
              <a:spcBef>
                <a:spcPts val="0"/>
              </a:spcBef>
              <a:spcAft>
                <a:spcPts val="0"/>
              </a:spcAft>
              <a:buNone/>
            </a:pPr>
            <a:r>
              <a:rPr i="1" lang="en" sz="1500">
                <a:solidFill>
                  <a:schemeClr val="accent1"/>
                </a:solidFill>
                <a:latin typeface="Times New Roman"/>
                <a:ea typeface="Times New Roman"/>
                <a:cs typeface="Times New Roman"/>
                <a:sym typeface="Times New Roman"/>
              </a:rPr>
              <a:t>};</a:t>
            </a:r>
            <a:endParaRPr i="1" sz="1500">
              <a:solidFill>
                <a:schemeClr val="accen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accent1"/>
              </a:solidFill>
              <a:highlight>
                <a:srgbClr val="FFFFFF"/>
              </a:highlight>
              <a:latin typeface="Times New Roman"/>
              <a:ea typeface="Times New Roman"/>
              <a:cs typeface="Times New Roman"/>
              <a:sym typeface="Times New Roman"/>
            </a:endParaRPr>
          </a:p>
        </p:txBody>
      </p:sp>
      <p:sp>
        <p:nvSpPr>
          <p:cNvPr id="153" name="Google Shape;153;g2435a7cbf59_0_2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306069" lvl="0" marL="749300" rtl="0" algn="just">
              <a:lnSpc>
                <a:spcPct val="218181"/>
              </a:lnSpc>
              <a:spcBef>
                <a:spcPts val="2200"/>
              </a:spcBef>
              <a:spcAft>
                <a:spcPts val="0"/>
              </a:spcAft>
              <a:buClr>
                <a:srgbClr val="292929"/>
              </a:buClr>
              <a:buSzPts val="1220"/>
              <a:buFont typeface="Georgia"/>
              <a:buChar char="●"/>
            </a:pPr>
            <a:r>
              <a:rPr lang="en" sz="1220">
                <a:solidFill>
                  <a:srgbClr val="292929"/>
                </a:solidFill>
                <a:highlight>
                  <a:srgbClr val="FFFFFF"/>
                </a:highlight>
                <a:latin typeface="Times New Roman"/>
                <a:ea typeface="Times New Roman"/>
                <a:cs typeface="Times New Roman"/>
                <a:sym typeface="Times New Roman"/>
              </a:rPr>
              <a:t>The </a:t>
            </a:r>
            <a:r>
              <a:rPr b="1" lang="en" sz="1220">
                <a:solidFill>
                  <a:srgbClr val="292929"/>
                </a:solidFill>
                <a:highlight>
                  <a:srgbClr val="FFFFFF"/>
                </a:highlight>
                <a:latin typeface="Times New Roman"/>
                <a:ea typeface="Times New Roman"/>
                <a:cs typeface="Times New Roman"/>
                <a:sym typeface="Times New Roman"/>
              </a:rPr>
              <a:t>resolvers </a:t>
            </a:r>
            <a:r>
              <a:rPr lang="en" sz="1220">
                <a:solidFill>
                  <a:srgbClr val="292929"/>
                </a:solidFill>
                <a:highlight>
                  <a:srgbClr val="FFFFFF"/>
                </a:highlight>
                <a:latin typeface="Times New Roman"/>
                <a:ea typeface="Times New Roman"/>
                <a:cs typeface="Times New Roman"/>
                <a:sym typeface="Times New Roman"/>
              </a:rPr>
              <a:t>should match our </a:t>
            </a:r>
            <a:r>
              <a:rPr b="1" lang="en" sz="1220">
                <a:solidFill>
                  <a:srgbClr val="292929"/>
                </a:solidFill>
                <a:highlight>
                  <a:srgbClr val="FFFFFF"/>
                </a:highlight>
                <a:latin typeface="Times New Roman"/>
                <a:ea typeface="Times New Roman"/>
                <a:cs typeface="Times New Roman"/>
                <a:sym typeface="Times New Roman"/>
              </a:rPr>
              <a:t>typeDefs</a:t>
            </a:r>
            <a:r>
              <a:rPr lang="en" sz="1220">
                <a:solidFill>
                  <a:srgbClr val="292929"/>
                </a:solidFill>
                <a:highlight>
                  <a:srgbClr val="FFFFFF"/>
                </a:highlight>
                <a:latin typeface="Times New Roman"/>
                <a:ea typeface="Times New Roman"/>
                <a:cs typeface="Times New Roman"/>
                <a:sym typeface="Times New Roman"/>
              </a:rPr>
              <a:t>. Just like we had a </a:t>
            </a:r>
            <a:r>
              <a:rPr b="1" lang="en" sz="1220">
                <a:solidFill>
                  <a:srgbClr val="292929"/>
                </a:solidFill>
                <a:highlight>
                  <a:srgbClr val="FFFFFF"/>
                </a:highlight>
                <a:latin typeface="Times New Roman"/>
                <a:ea typeface="Times New Roman"/>
                <a:cs typeface="Times New Roman"/>
                <a:sym typeface="Times New Roman"/>
              </a:rPr>
              <a:t>Query type</a:t>
            </a:r>
            <a:r>
              <a:rPr lang="en" sz="1220">
                <a:solidFill>
                  <a:srgbClr val="292929"/>
                </a:solidFill>
                <a:highlight>
                  <a:srgbClr val="FFFFFF"/>
                </a:highlight>
                <a:latin typeface="Times New Roman"/>
                <a:ea typeface="Times New Roman"/>
                <a:cs typeface="Times New Roman"/>
                <a:sym typeface="Times New Roman"/>
              </a:rPr>
              <a:t> in our </a:t>
            </a:r>
            <a:r>
              <a:rPr b="1" lang="en" sz="1220">
                <a:solidFill>
                  <a:srgbClr val="292929"/>
                </a:solidFill>
                <a:highlight>
                  <a:srgbClr val="FFFFFF"/>
                </a:highlight>
                <a:latin typeface="Times New Roman"/>
                <a:ea typeface="Times New Roman"/>
                <a:cs typeface="Times New Roman"/>
                <a:sym typeface="Times New Roman"/>
              </a:rPr>
              <a:t>typeDefs</a:t>
            </a:r>
            <a:r>
              <a:rPr lang="en" sz="1220">
                <a:solidFill>
                  <a:srgbClr val="292929"/>
                </a:solidFill>
                <a:highlight>
                  <a:srgbClr val="FFFFFF"/>
                </a:highlight>
                <a:latin typeface="Times New Roman"/>
                <a:ea typeface="Times New Roman"/>
                <a:cs typeface="Times New Roman"/>
                <a:sym typeface="Times New Roman"/>
              </a:rPr>
              <a:t>, we have a </a:t>
            </a:r>
            <a:r>
              <a:rPr b="1" lang="en" sz="1220">
                <a:solidFill>
                  <a:srgbClr val="292929"/>
                </a:solidFill>
                <a:highlight>
                  <a:srgbClr val="FFFFFF"/>
                </a:highlight>
                <a:latin typeface="Times New Roman"/>
                <a:ea typeface="Times New Roman"/>
                <a:cs typeface="Times New Roman"/>
                <a:sym typeface="Times New Roman"/>
              </a:rPr>
              <a:t>Query object</a:t>
            </a:r>
            <a:r>
              <a:rPr lang="en" sz="1220">
                <a:solidFill>
                  <a:srgbClr val="292929"/>
                </a:solidFill>
                <a:highlight>
                  <a:srgbClr val="FFFFFF"/>
                </a:highlight>
                <a:latin typeface="Times New Roman"/>
                <a:ea typeface="Times New Roman"/>
                <a:cs typeface="Times New Roman"/>
                <a:sym typeface="Times New Roman"/>
              </a:rPr>
              <a:t> in our </a:t>
            </a:r>
            <a:r>
              <a:rPr b="1" lang="en" sz="1220">
                <a:solidFill>
                  <a:srgbClr val="292929"/>
                </a:solidFill>
                <a:highlight>
                  <a:srgbClr val="FFFFFF"/>
                </a:highlight>
                <a:latin typeface="Times New Roman"/>
                <a:ea typeface="Times New Roman"/>
                <a:cs typeface="Times New Roman"/>
                <a:sym typeface="Times New Roman"/>
              </a:rPr>
              <a:t>resolvers.</a:t>
            </a:r>
            <a:endParaRPr b="1" sz="1220">
              <a:solidFill>
                <a:srgbClr val="292929"/>
              </a:solidFill>
              <a:highlight>
                <a:srgbClr val="FFFFFF"/>
              </a:highlight>
              <a:latin typeface="Times New Roman"/>
              <a:ea typeface="Times New Roman"/>
              <a:cs typeface="Times New Roman"/>
              <a:sym typeface="Times New Roman"/>
            </a:endParaRPr>
          </a:p>
          <a:p>
            <a:pPr indent="-306069" lvl="0" marL="749300" rtl="0" algn="just">
              <a:lnSpc>
                <a:spcPct val="218181"/>
              </a:lnSpc>
              <a:spcBef>
                <a:spcPts val="0"/>
              </a:spcBef>
              <a:spcAft>
                <a:spcPts val="0"/>
              </a:spcAft>
              <a:buClr>
                <a:srgbClr val="292929"/>
              </a:buClr>
              <a:buSzPts val="1220"/>
              <a:buFont typeface="Georgia"/>
              <a:buChar char="●"/>
            </a:pPr>
            <a:r>
              <a:rPr lang="en" sz="1220">
                <a:solidFill>
                  <a:srgbClr val="292929"/>
                </a:solidFill>
                <a:highlight>
                  <a:srgbClr val="FFFFFF"/>
                </a:highlight>
                <a:latin typeface="Times New Roman"/>
                <a:ea typeface="Times New Roman"/>
                <a:cs typeface="Times New Roman"/>
                <a:sym typeface="Times New Roman"/>
              </a:rPr>
              <a:t>The Query object contains the resolvers that correspond to our </a:t>
            </a:r>
            <a:r>
              <a:rPr b="1" lang="en" sz="1220">
                <a:solidFill>
                  <a:srgbClr val="292929"/>
                </a:solidFill>
                <a:highlight>
                  <a:srgbClr val="FFFFFF"/>
                </a:highlight>
                <a:latin typeface="Times New Roman"/>
                <a:ea typeface="Times New Roman"/>
                <a:cs typeface="Times New Roman"/>
                <a:sym typeface="Times New Roman"/>
              </a:rPr>
              <a:t>typeDefs. </a:t>
            </a:r>
            <a:r>
              <a:rPr lang="en" sz="1220">
                <a:solidFill>
                  <a:srgbClr val="292929"/>
                </a:solidFill>
                <a:highlight>
                  <a:srgbClr val="FFFFFF"/>
                </a:highlight>
                <a:latin typeface="Times New Roman"/>
                <a:ea typeface="Times New Roman"/>
                <a:cs typeface="Times New Roman"/>
                <a:sym typeface="Times New Roman"/>
              </a:rPr>
              <a:t>(Each query has a corresponding resolver function with the same name)</a:t>
            </a:r>
            <a:endParaRPr sz="1220">
              <a:solidFill>
                <a:srgbClr val="292929"/>
              </a:solidFill>
              <a:highlight>
                <a:srgbClr val="FFFFFF"/>
              </a:highlight>
              <a:latin typeface="Times New Roman"/>
              <a:ea typeface="Times New Roman"/>
              <a:cs typeface="Times New Roman"/>
              <a:sym typeface="Times New Roman"/>
            </a:endParaRPr>
          </a:p>
          <a:p>
            <a:pPr indent="-306069" lvl="0" marL="749300" rtl="0" algn="just">
              <a:lnSpc>
                <a:spcPct val="218181"/>
              </a:lnSpc>
              <a:spcBef>
                <a:spcPts val="0"/>
              </a:spcBef>
              <a:spcAft>
                <a:spcPts val="0"/>
              </a:spcAft>
              <a:buClr>
                <a:srgbClr val="292929"/>
              </a:buClr>
              <a:buSzPts val="1220"/>
              <a:buFont typeface="Times New Roman"/>
              <a:buChar char="●"/>
            </a:pPr>
            <a:r>
              <a:rPr lang="en" sz="1220">
                <a:solidFill>
                  <a:srgbClr val="292929"/>
                </a:solidFill>
                <a:highlight>
                  <a:srgbClr val="FFFFFF"/>
                </a:highlight>
                <a:latin typeface="Times New Roman"/>
                <a:ea typeface="Times New Roman"/>
                <a:cs typeface="Times New Roman"/>
                <a:sym typeface="Times New Roman"/>
              </a:rPr>
              <a:t>Whatever you return in the resolver, the query returns to the client.</a:t>
            </a:r>
            <a:endParaRPr sz="1220">
              <a:solidFill>
                <a:srgbClr val="292929"/>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SzPts val="770"/>
              <a:buNone/>
            </a:pPr>
            <a:r>
              <a:t/>
            </a:r>
            <a:endParaRPr sz="108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435a7cbf59_0_4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4: Putting It All Together</a:t>
            </a:r>
            <a:endParaRPr/>
          </a:p>
        </p:txBody>
      </p:sp>
      <p:sp>
        <p:nvSpPr>
          <p:cNvPr id="159" name="Google Shape;159;g2435a7cbf59_0_49"/>
          <p:cNvSpPr txBox="1"/>
          <p:nvPr>
            <p:ph idx="1" type="body"/>
          </p:nvPr>
        </p:nvSpPr>
        <p:spPr>
          <a:xfrm>
            <a:off x="311700" y="1228675"/>
            <a:ext cx="4940700" cy="3340200"/>
          </a:xfrm>
          <a:prstGeom prst="rect">
            <a:avLst/>
          </a:prstGeom>
        </p:spPr>
        <p:txBody>
          <a:bodyPr anchorCtr="0" anchor="t" bIns="91425" lIns="91425" spcFirstLastPara="1" rIns="91425" wrap="square" tIns="91425">
            <a:normAutofit/>
          </a:bodyPr>
          <a:lstStyle/>
          <a:p>
            <a:pPr indent="0" lvl="0" marL="0" rtl="0" algn="just">
              <a:lnSpc>
                <a:spcPct val="100000"/>
              </a:lnSpc>
              <a:spcBef>
                <a:spcPts val="1300"/>
              </a:spcBef>
              <a:spcAft>
                <a:spcPts val="0"/>
              </a:spcAft>
              <a:buNone/>
            </a:pPr>
            <a:r>
              <a:rPr lang="en" sz="1500">
                <a:solidFill>
                  <a:srgbClr val="292929"/>
                </a:solidFill>
                <a:highlight>
                  <a:srgbClr val="FFFFFF"/>
                </a:highlight>
                <a:latin typeface="Georgia"/>
                <a:ea typeface="Georgia"/>
                <a:cs typeface="Georgia"/>
                <a:sym typeface="Georgia"/>
              </a:rPr>
              <a:t>it’s time to run our server First, we need to create an instance of </a:t>
            </a:r>
            <a:r>
              <a:rPr b="1" lang="en" sz="1500">
                <a:solidFill>
                  <a:srgbClr val="292929"/>
                </a:solidFill>
                <a:highlight>
                  <a:srgbClr val="FFFFFF"/>
                </a:highlight>
                <a:latin typeface="Georgia"/>
                <a:ea typeface="Georgia"/>
                <a:cs typeface="Georgia"/>
                <a:sym typeface="Georgia"/>
              </a:rPr>
              <a:t>ApolloServer</a:t>
            </a:r>
            <a:r>
              <a:rPr lang="en" sz="1500">
                <a:solidFill>
                  <a:srgbClr val="292929"/>
                </a:solidFill>
                <a:highlight>
                  <a:srgbClr val="FFFFFF"/>
                </a:highlight>
                <a:latin typeface="Georgia"/>
                <a:ea typeface="Georgia"/>
                <a:cs typeface="Georgia"/>
                <a:sym typeface="Georgia"/>
              </a:rPr>
              <a:t> and pass in our </a:t>
            </a:r>
            <a:r>
              <a:rPr b="1" lang="en" sz="1500">
                <a:solidFill>
                  <a:srgbClr val="292929"/>
                </a:solidFill>
                <a:highlight>
                  <a:srgbClr val="FFFFFF"/>
                </a:highlight>
                <a:latin typeface="Georgia"/>
                <a:ea typeface="Georgia"/>
                <a:cs typeface="Georgia"/>
                <a:sym typeface="Georgia"/>
              </a:rPr>
              <a:t>typeDefs </a:t>
            </a:r>
            <a:r>
              <a:rPr lang="en" sz="1500">
                <a:solidFill>
                  <a:srgbClr val="292929"/>
                </a:solidFill>
                <a:highlight>
                  <a:srgbClr val="FFFFFF"/>
                </a:highlight>
                <a:latin typeface="Georgia"/>
                <a:ea typeface="Georgia"/>
                <a:cs typeface="Georgia"/>
                <a:sym typeface="Georgia"/>
              </a:rPr>
              <a:t>and </a:t>
            </a:r>
            <a:r>
              <a:rPr b="1" lang="en" sz="1500">
                <a:solidFill>
                  <a:srgbClr val="292929"/>
                </a:solidFill>
                <a:highlight>
                  <a:srgbClr val="FFFFFF"/>
                </a:highlight>
                <a:latin typeface="Georgia"/>
                <a:ea typeface="Georgia"/>
                <a:cs typeface="Georgia"/>
                <a:sym typeface="Georgia"/>
              </a:rPr>
              <a:t>resolvers</a:t>
            </a:r>
            <a:r>
              <a:rPr lang="en"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0" rtl="0" algn="just">
              <a:lnSpc>
                <a:spcPct val="100000"/>
              </a:lnSpc>
              <a:spcBef>
                <a:spcPts val="13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i="1" lang="en" sz="1300">
                <a:solidFill>
                  <a:schemeClr val="accent1"/>
                </a:solidFill>
              </a:rPr>
              <a:t>const server = new ApolloServer({ </a:t>
            </a:r>
            <a:endParaRPr i="1" sz="1300">
              <a:solidFill>
                <a:schemeClr val="accent1"/>
              </a:solidFill>
            </a:endParaRPr>
          </a:p>
          <a:p>
            <a:pPr indent="0" lvl="0" marL="0" rtl="0" algn="l">
              <a:spcBef>
                <a:spcPts val="0"/>
              </a:spcBef>
              <a:spcAft>
                <a:spcPts val="0"/>
              </a:spcAft>
              <a:buNone/>
            </a:pPr>
            <a:r>
              <a:rPr i="1" lang="en" sz="1300">
                <a:solidFill>
                  <a:schemeClr val="accent1"/>
                </a:solidFill>
              </a:rPr>
              <a:t>typeDefs, </a:t>
            </a:r>
            <a:endParaRPr i="1" sz="1300">
              <a:solidFill>
                <a:schemeClr val="accent1"/>
              </a:solidFill>
            </a:endParaRPr>
          </a:p>
          <a:p>
            <a:pPr indent="0" lvl="0" marL="0" rtl="0" algn="l">
              <a:spcBef>
                <a:spcPts val="0"/>
              </a:spcBef>
              <a:spcAft>
                <a:spcPts val="0"/>
              </a:spcAft>
              <a:buNone/>
            </a:pPr>
            <a:r>
              <a:rPr i="1" lang="en" sz="1300">
                <a:solidFill>
                  <a:schemeClr val="accent1"/>
                </a:solidFill>
              </a:rPr>
              <a:t>Resolvers,</a:t>
            </a:r>
            <a:endParaRPr i="1" sz="1300">
              <a:solidFill>
                <a:schemeClr val="accent1"/>
              </a:solidFill>
            </a:endParaRPr>
          </a:p>
          <a:p>
            <a:pPr indent="0" lvl="0" marL="0" rtl="0" algn="l">
              <a:spcBef>
                <a:spcPts val="0"/>
              </a:spcBef>
              <a:spcAft>
                <a:spcPts val="0"/>
              </a:spcAft>
              <a:buNone/>
            </a:pPr>
            <a:r>
              <a:rPr i="1" lang="en" sz="1300">
                <a:solidFill>
                  <a:schemeClr val="accent1"/>
                </a:solidFill>
              </a:rPr>
              <a:t>});</a:t>
            </a:r>
            <a:endParaRPr i="1" sz="1300">
              <a:solidFill>
                <a:schemeClr val="accent1"/>
              </a:solidFill>
            </a:endParaRPr>
          </a:p>
          <a:p>
            <a:pPr indent="0" lvl="0" marL="0" rtl="0" algn="l">
              <a:spcBef>
                <a:spcPts val="0"/>
              </a:spcBef>
              <a:spcAft>
                <a:spcPts val="0"/>
              </a:spcAft>
              <a:buNone/>
            </a:pPr>
            <a:r>
              <a:rPr i="1" lang="en" sz="1300">
                <a:solidFill>
                  <a:schemeClr val="accent1"/>
                </a:solidFill>
              </a:rPr>
              <a:t>server.listen({ port: 8080 }).then(({ url }) =&gt; console.log(`GraphQL server running at ${url}`);</a:t>
            </a:r>
            <a:endParaRPr i="1">
              <a:solidFill>
                <a:schemeClr val="accent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0" name="Google Shape;160;g2435a7cbf59_0_49"/>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fontScale="85000" lnSpcReduction="20000"/>
          </a:bodyPr>
          <a:lstStyle/>
          <a:p>
            <a:pPr indent="-314960" lvl="0" marL="749300" rtl="0" algn="l">
              <a:lnSpc>
                <a:spcPct val="218181"/>
              </a:lnSpc>
              <a:spcBef>
                <a:spcPts val="2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First, we created an instance of </a:t>
            </a:r>
            <a:r>
              <a:rPr b="1" lang="en" sz="1600">
                <a:solidFill>
                  <a:srgbClr val="292929"/>
                </a:solidFill>
                <a:highlight>
                  <a:srgbClr val="FFFFFF"/>
                </a:highlight>
                <a:latin typeface="Georgia"/>
                <a:ea typeface="Georgia"/>
                <a:cs typeface="Georgia"/>
                <a:sym typeface="Georgia"/>
              </a:rPr>
              <a:t>ApolloServer </a:t>
            </a:r>
            <a:r>
              <a:rPr lang="en" sz="1600">
                <a:solidFill>
                  <a:srgbClr val="292929"/>
                </a:solidFill>
                <a:highlight>
                  <a:srgbClr val="FFFFFF"/>
                </a:highlight>
                <a:latin typeface="Georgia"/>
                <a:ea typeface="Georgia"/>
                <a:cs typeface="Georgia"/>
                <a:sym typeface="Georgia"/>
              </a:rPr>
              <a:t>(which was imported in step 2) and passed in our </a:t>
            </a:r>
            <a:r>
              <a:rPr b="1" lang="en" sz="1600">
                <a:solidFill>
                  <a:srgbClr val="292929"/>
                </a:solidFill>
                <a:highlight>
                  <a:srgbClr val="FFFFFF"/>
                </a:highlight>
                <a:latin typeface="Georgia"/>
                <a:ea typeface="Georgia"/>
                <a:cs typeface="Georgia"/>
                <a:sym typeface="Georgia"/>
              </a:rPr>
              <a:t>typeDefs </a:t>
            </a:r>
            <a:r>
              <a:rPr lang="en" sz="1600">
                <a:solidFill>
                  <a:srgbClr val="292929"/>
                </a:solidFill>
                <a:highlight>
                  <a:srgbClr val="FFFFFF"/>
                </a:highlight>
                <a:latin typeface="Georgia"/>
                <a:ea typeface="Georgia"/>
                <a:cs typeface="Georgia"/>
                <a:sym typeface="Georgia"/>
              </a:rPr>
              <a:t>and </a:t>
            </a:r>
            <a:r>
              <a:rPr b="1" lang="en" sz="1600">
                <a:solidFill>
                  <a:srgbClr val="292929"/>
                </a:solidFill>
                <a:highlight>
                  <a:srgbClr val="FFFFFF"/>
                </a:highlight>
                <a:latin typeface="Georgia"/>
                <a:ea typeface="Georgia"/>
                <a:cs typeface="Georgia"/>
                <a:sym typeface="Georgia"/>
              </a:rPr>
              <a:t>resolvers</a:t>
            </a:r>
            <a:r>
              <a:rPr lang="en" sz="1600">
                <a:solidFill>
                  <a:srgbClr val="292929"/>
                </a:solidFill>
                <a:highlight>
                  <a:srgbClr val="FFFFFF"/>
                </a:highlight>
                <a:latin typeface="Georgia"/>
                <a:ea typeface="Georgia"/>
                <a:cs typeface="Georgia"/>
                <a:sym typeface="Georgia"/>
              </a:rPr>
              <a:t>, which</a:t>
            </a:r>
            <a:r>
              <a:rPr b="1" lang="en" sz="1600">
                <a:solidFill>
                  <a:srgbClr val="292929"/>
                </a:solidFill>
                <a:highlight>
                  <a:srgbClr val="FFFFFF"/>
                </a:highlight>
                <a:latin typeface="Georgia"/>
                <a:ea typeface="Georgia"/>
                <a:cs typeface="Georgia"/>
                <a:sym typeface="Georgia"/>
              </a:rPr>
              <a:t> </a:t>
            </a:r>
            <a:r>
              <a:rPr lang="en" sz="1600">
                <a:solidFill>
                  <a:srgbClr val="292929"/>
                </a:solidFill>
                <a:highlight>
                  <a:srgbClr val="FFFFFF"/>
                </a:highlight>
                <a:latin typeface="Georgia"/>
                <a:ea typeface="Georgia"/>
                <a:cs typeface="Georgia"/>
                <a:sym typeface="Georgia"/>
              </a:rPr>
              <a:t>we made in steps 2 and 3.</a:t>
            </a:r>
            <a:endParaRPr sz="1600">
              <a:solidFill>
                <a:srgbClr val="292929"/>
              </a:solidFill>
              <a:highlight>
                <a:srgbClr val="FFFFFF"/>
              </a:highlight>
              <a:latin typeface="Georgia"/>
              <a:ea typeface="Georgia"/>
              <a:cs typeface="Georgia"/>
              <a:sym typeface="Georgia"/>
            </a:endParaRPr>
          </a:p>
          <a:p>
            <a:pPr indent="-31496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Then, we start the server on port 8080 (default is 4000).</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a:t>Chapter 1</a:t>
            </a:r>
            <a:endParaRPr/>
          </a:p>
          <a:p>
            <a:pPr indent="0" lvl="0" marL="0" rtl="0" algn="ctr">
              <a:lnSpc>
                <a:spcPct val="100000"/>
              </a:lnSpc>
              <a:spcBef>
                <a:spcPts val="0"/>
              </a:spcBef>
              <a:spcAft>
                <a:spcPts val="0"/>
              </a:spcAft>
              <a:buSzPts val="4800"/>
              <a:buNone/>
            </a:pPr>
            <a:r>
              <a:rPr lang="en"/>
              <a:t>DEVELOPMENT ENVIRONMENT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435a7cbf59_0_54"/>
          <p:cNvSpPr txBox="1"/>
          <p:nvPr>
            <p:ph type="title"/>
          </p:nvPr>
        </p:nvSpPr>
        <p:spPr>
          <a:xfrm>
            <a:off x="12100" y="-283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a:t>
            </a:r>
            <a:endParaRPr/>
          </a:p>
        </p:txBody>
      </p:sp>
      <p:sp>
        <p:nvSpPr>
          <p:cNvPr id="166" name="Google Shape;166;g2435a7cbf59_0_54"/>
          <p:cNvSpPr txBox="1"/>
          <p:nvPr>
            <p:ph idx="1" type="body"/>
          </p:nvPr>
        </p:nvSpPr>
        <p:spPr>
          <a:xfrm>
            <a:off x="24950" y="544075"/>
            <a:ext cx="3999900" cy="5143500"/>
          </a:xfrm>
          <a:prstGeom prst="rect">
            <a:avLst/>
          </a:prstGeom>
        </p:spPr>
        <p:txBody>
          <a:bodyPr anchorCtr="0" anchor="t" bIns="91425" lIns="91425" spcFirstLastPara="1" rIns="91425" wrap="square" tIns="91425">
            <a:normAutofit fontScale="85000" lnSpcReduction="20000"/>
          </a:bodyPr>
          <a:lstStyle/>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const { ApolloServer, gql } = require("apollo-server");</a:t>
            </a:r>
            <a:endParaRPr sz="1108">
              <a:solidFill>
                <a:schemeClr val="accent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const typeDefs = gql`</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type Query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hello: String!</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randomNumber: Int!</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const resolvers =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Query: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hello: () =&gt; "Hello world!",</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randomNumber: () =&gt; Math.round(Math.random() * 10),</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const server = new ApolloServer({</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typeDefs,</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 resolvers,</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a:t>
            </a:r>
            <a:endParaRPr sz="1108">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108">
                <a:solidFill>
                  <a:schemeClr val="accent1"/>
                </a:solidFill>
                <a:latin typeface="Courier New"/>
                <a:ea typeface="Courier New"/>
                <a:cs typeface="Courier New"/>
                <a:sym typeface="Courier New"/>
              </a:rPr>
              <a:t>server.listen({ port: 8080 }).then(({ url }) =&gt; console.log(`GraphQL server running at ${url}`));</a:t>
            </a:r>
            <a:endParaRPr sz="1108">
              <a:solidFill>
                <a:schemeClr val="accen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accent1"/>
              </a:solidFill>
            </a:endParaRPr>
          </a:p>
        </p:txBody>
      </p:sp>
      <p:sp>
        <p:nvSpPr>
          <p:cNvPr id="167" name="Google Shape;167;g2435a7cbf59_0_54"/>
          <p:cNvSpPr txBox="1"/>
          <p:nvPr>
            <p:ph idx="2" type="body"/>
          </p:nvPr>
        </p:nvSpPr>
        <p:spPr>
          <a:xfrm>
            <a:off x="4468075" y="772675"/>
            <a:ext cx="3999900" cy="4318200"/>
          </a:xfrm>
          <a:prstGeom prst="rect">
            <a:avLst/>
          </a:prstGeom>
        </p:spPr>
        <p:txBody>
          <a:bodyPr anchorCtr="0" anchor="t" bIns="91425" lIns="91425" spcFirstLastPara="1" rIns="91425" wrap="square" tIns="91425">
            <a:normAutofit fontScale="62500"/>
          </a:bodyPr>
          <a:lstStyle/>
          <a:p>
            <a:pPr indent="-292100" lvl="0" marL="749300" rtl="0" algn="l">
              <a:lnSpc>
                <a:spcPct val="218181"/>
              </a:lnSpc>
              <a:spcBef>
                <a:spcPts val="2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On the left, you will see two tabs: the </a:t>
            </a:r>
            <a:r>
              <a:rPr b="1" lang="en" sz="1600">
                <a:solidFill>
                  <a:srgbClr val="292929"/>
                </a:solidFill>
                <a:highlight>
                  <a:srgbClr val="FFFFFF"/>
                </a:highlight>
                <a:latin typeface="Georgia"/>
                <a:ea typeface="Georgia"/>
                <a:cs typeface="Georgia"/>
                <a:sym typeface="Georgia"/>
              </a:rPr>
              <a:t>Schema</a:t>
            </a:r>
            <a:r>
              <a:rPr lang="en" sz="1600">
                <a:solidFill>
                  <a:srgbClr val="292929"/>
                </a:solidFill>
                <a:highlight>
                  <a:srgbClr val="FFFFFF"/>
                </a:highlight>
                <a:latin typeface="Georgia"/>
                <a:ea typeface="Georgia"/>
                <a:cs typeface="Georgia"/>
                <a:sym typeface="Georgia"/>
              </a:rPr>
              <a:t> and the </a:t>
            </a:r>
            <a:r>
              <a:rPr b="1" lang="en" sz="1600">
                <a:solidFill>
                  <a:srgbClr val="292929"/>
                </a:solidFill>
                <a:highlight>
                  <a:srgbClr val="FFFFFF"/>
                </a:highlight>
                <a:latin typeface="Georgia"/>
                <a:ea typeface="Georgia"/>
                <a:cs typeface="Georgia"/>
                <a:sym typeface="Georgia"/>
              </a:rPr>
              <a:t>Docs.</a:t>
            </a:r>
            <a:endParaRPr b="1"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When your API grows in size, you can refer to the </a:t>
            </a:r>
            <a:r>
              <a:rPr b="1" lang="en" sz="1600">
                <a:solidFill>
                  <a:srgbClr val="292929"/>
                </a:solidFill>
                <a:highlight>
                  <a:srgbClr val="FFFFFF"/>
                </a:highlight>
                <a:latin typeface="Georgia"/>
                <a:ea typeface="Georgia"/>
                <a:cs typeface="Georgia"/>
                <a:sym typeface="Georgia"/>
              </a:rPr>
              <a:t>Schema </a:t>
            </a:r>
            <a:r>
              <a:rPr lang="en" sz="1600">
                <a:solidFill>
                  <a:srgbClr val="292929"/>
                </a:solidFill>
                <a:highlight>
                  <a:srgbClr val="FFFFFF"/>
                </a:highlight>
                <a:latin typeface="Georgia"/>
                <a:ea typeface="Georgia"/>
                <a:cs typeface="Georgia"/>
                <a:sym typeface="Georgia"/>
              </a:rPr>
              <a:t>tab to see all the available queries and mutations the server can perform.</a:t>
            </a:r>
            <a:endParaRPr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Remember when I mentioned GraphQL was self-documenting? You can see the documentation GraphQL generated for your API in the </a:t>
            </a:r>
            <a:r>
              <a:rPr b="1" lang="en" sz="1600">
                <a:solidFill>
                  <a:srgbClr val="292929"/>
                </a:solidFill>
                <a:highlight>
                  <a:srgbClr val="FFFFFF"/>
                </a:highlight>
                <a:latin typeface="Georgia"/>
                <a:ea typeface="Georgia"/>
                <a:cs typeface="Georgia"/>
                <a:sym typeface="Georgia"/>
              </a:rPr>
              <a:t>Docs </a:t>
            </a:r>
            <a:r>
              <a:rPr lang="en" sz="1600">
                <a:solidFill>
                  <a:srgbClr val="292929"/>
                </a:solidFill>
                <a:highlight>
                  <a:srgbClr val="FFFFFF"/>
                </a:highlight>
                <a:latin typeface="Georgia"/>
                <a:ea typeface="Georgia"/>
                <a:cs typeface="Georgia"/>
                <a:sym typeface="Georgia"/>
              </a:rPr>
              <a:t>tab.</a:t>
            </a:r>
            <a:endParaRPr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The GraphQL playground also allows you to add HTTP headers</a:t>
            </a:r>
            <a:r>
              <a:rPr lang="en" sz="1600">
                <a:solidFill>
                  <a:schemeClr val="accent1"/>
                </a:solidFill>
                <a:highlight>
                  <a:srgbClr val="FFFFFF"/>
                </a:highlight>
                <a:latin typeface="Georgia"/>
                <a:ea typeface="Georgia"/>
                <a:cs typeface="Georgia"/>
                <a:sym typeface="Georgia"/>
              </a:rPr>
              <a:t> </a:t>
            </a:r>
            <a:r>
              <a:rPr lang="en" sz="1600">
                <a:solidFill>
                  <a:srgbClr val="292929"/>
                </a:solidFill>
                <a:highlight>
                  <a:srgbClr val="FFFFFF"/>
                </a:highlight>
                <a:latin typeface="Georgia"/>
                <a:ea typeface="Georgia"/>
                <a:cs typeface="Georgia"/>
                <a:sym typeface="Georgia"/>
              </a:rPr>
              <a:t>to your query or mutation. This is useful if you only want authorized users using your API.</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442ad7ec3c_1_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2900"/>
              </a:spcBef>
              <a:spcAft>
                <a:spcPts val="0"/>
              </a:spcAft>
              <a:buNone/>
            </a:pPr>
            <a:r>
              <a:rPr lang="en" sz="1800">
                <a:solidFill>
                  <a:srgbClr val="292929"/>
                </a:solidFill>
                <a:highlight>
                  <a:srgbClr val="FFFFFF"/>
                </a:highlight>
                <a:latin typeface="Arial"/>
                <a:ea typeface="Arial"/>
                <a:cs typeface="Arial"/>
                <a:sym typeface="Arial"/>
              </a:rPr>
              <a:t>Querying our API</a:t>
            </a:r>
            <a:endParaRPr/>
          </a:p>
        </p:txBody>
      </p:sp>
      <p:sp>
        <p:nvSpPr>
          <p:cNvPr id="173" name="Google Shape;173;g2442ad7ec3c_1_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accent1"/>
              </a:buClr>
              <a:buSzPct val="100000"/>
              <a:buChar char="●"/>
            </a:pPr>
            <a:r>
              <a:rPr lang="en">
                <a:solidFill>
                  <a:schemeClr val="accent1"/>
                </a:solidFill>
              </a:rPr>
              <a:t>Now that our server is all set up, we can send requests to it through the GraphQL playground.</a:t>
            </a:r>
            <a:endParaRPr>
              <a:solidFill>
                <a:schemeClr val="accent1"/>
              </a:solidFill>
            </a:endParaRPr>
          </a:p>
          <a:p>
            <a:pPr indent="-325755" lvl="0" marL="457200" rtl="0" algn="l">
              <a:spcBef>
                <a:spcPts val="0"/>
              </a:spcBef>
              <a:spcAft>
                <a:spcPts val="0"/>
              </a:spcAft>
              <a:buClr>
                <a:schemeClr val="accent1"/>
              </a:buClr>
              <a:buSzPct val="100000"/>
              <a:buChar char="●"/>
            </a:pPr>
            <a:r>
              <a:rPr lang="en">
                <a:solidFill>
                  <a:schemeClr val="accent1"/>
                </a:solidFill>
              </a:rPr>
              <a:t>To perform a query, paste the following code into the GraphQL playground:</a:t>
            </a:r>
            <a:endParaRPr>
              <a:solidFill>
                <a:schemeClr val="accent1"/>
              </a:solidFill>
            </a:endParaRPr>
          </a:p>
          <a:p>
            <a:pPr indent="0" lvl="0" marL="914400" rtl="0" algn="l">
              <a:spcBef>
                <a:spcPts val="0"/>
              </a:spcBef>
              <a:spcAft>
                <a:spcPts val="0"/>
              </a:spcAft>
              <a:buNone/>
            </a:pPr>
            <a:r>
              <a:rPr i="1" lang="en">
                <a:solidFill>
                  <a:schemeClr val="accent1"/>
                </a:solidFill>
              </a:rPr>
              <a:t>query {</a:t>
            </a:r>
            <a:endParaRPr i="1">
              <a:solidFill>
                <a:schemeClr val="accent1"/>
              </a:solidFill>
            </a:endParaRPr>
          </a:p>
          <a:p>
            <a:pPr indent="0" lvl="0" marL="914400" rtl="0" algn="l">
              <a:spcBef>
                <a:spcPts val="0"/>
              </a:spcBef>
              <a:spcAft>
                <a:spcPts val="0"/>
              </a:spcAft>
              <a:buNone/>
            </a:pPr>
            <a:r>
              <a:rPr i="1" lang="en">
                <a:solidFill>
                  <a:schemeClr val="accent1"/>
                </a:solidFill>
              </a:rPr>
              <a:t> hello</a:t>
            </a:r>
            <a:endParaRPr i="1">
              <a:solidFill>
                <a:schemeClr val="accent1"/>
              </a:solidFill>
            </a:endParaRPr>
          </a:p>
          <a:p>
            <a:pPr indent="0" lvl="0" marL="914400" rtl="0" algn="l">
              <a:spcBef>
                <a:spcPts val="0"/>
              </a:spcBef>
              <a:spcAft>
                <a:spcPts val="0"/>
              </a:spcAft>
              <a:buNone/>
            </a:pPr>
            <a:r>
              <a:rPr i="1" lang="en">
                <a:solidFill>
                  <a:schemeClr val="accent1"/>
                </a:solidFill>
              </a:rPr>
              <a:t> randomNumber</a:t>
            </a:r>
            <a:endParaRPr i="1">
              <a:solidFill>
                <a:schemeClr val="accent1"/>
              </a:solidFill>
            </a:endParaRPr>
          </a:p>
          <a:p>
            <a:pPr indent="0" lvl="0" marL="914400" rtl="0" algn="l">
              <a:spcBef>
                <a:spcPts val="0"/>
              </a:spcBef>
              <a:spcAft>
                <a:spcPts val="0"/>
              </a:spcAft>
              <a:buNone/>
            </a:pPr>
            <a:r>
              <a:rPr i="1" lang="en">
                <a:solidFill>
                  <a:schemeClr val="accent1"/>
                </a:solidFill>
              </a:rPr>
              <a:t>}</a:t>
            </a:r>
            <a:endParaRPr i="1">
              <a:solidFill>
                <a:schemeClr val="accent1"/>
              </a:solidFill>
            </a:endParaRPr>
          </a:p>
          <a:p>
            <a:pPr indent="-325755" lvl="0" marL="457200" rtl="0" algn="l">
              <a:spcBef>
                <a:spcPts val="0"/>
              </a:spcBef>
              <a:spcAft>
                <a:spcPts val="0"/>
              </a:spcAft>
              <a:buClr>
                <a:schemeClr val="accent1"/>
              </a:buClr>
              <a:buSzPct val="100000"/>
              <a:buChar char="●"/>
            </a:pPr>
            <a:r>
              <a:rPr lang="en">
                <a:solidFill>
                  <a:schemeClr val="accent1"/>
                </a:solidFill>
              </a:rPr>
              <a:t>Here, we are calling both of our queries that we set up in the previous steps. Once you click the play button, you should see the data sent back corresponds with what our resolvers returned.</a:t>
            </a:r>
            <a:endParaRPr>
              <a:solidFill>
                <a:schemeClr val="accent1"/>
              </a:solidFill>
            </a:endParaRPr>
          </a:p>
          <a:p>
            <a:pPr indent="-325755" lvl="0" marL="457200" rtl="0" algn="l">
              <a:spcBef>
                <a:spcPts val="0"/>
              </a:spcBef>
              <a:spcAft>
                <a:spcPts val="0"/>
              </a:spcAft>
              <a:buClr>
                <a:schemeClr val="accent1"/>
              </a:buClr>
              <a:buSzPct val="100000"/>
              <a:buChar char="●"/>
            </a:pPr>
            <a:r>
              <a:rPr lang="en">
                <a:solidFill>
                  <a:schemeClr val="accent1"/>
                </a:solidFill>
              </a:rPr>
              <a:t>The beauty of GraphQL is that you only get back what you specify; if you remove the hello query, it won’t show up in the data anymore</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435a7cbf59_0_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97826"/>
              </a:lnSpc>
              <a:spcBef>
                <a:spcPts val="0"/>
              </a:spcBef>
              <a:spcAft>
                <a:spcPts val="0"/>
              </a:spcAft>
              <a:buNone/>
            </a:pPr>
            <a:r>
              <a:rPr lang="en" sz="1800">
                <a:solidFill>
                  <a:srgbClr val="292929"/>
                </a:solidFill>
                <a:highlight>
                  <a:srgbClr val="FFFFFF"/>
                </a:highlight>
                <a:latin typeface="Arial"/>
                <a:ea typeface="Arial"/>
                <a:cs typeface="Arial"/>
                <a:sym typeface="Arial"/>
              </a:rPr>
              <a:t>Creating a More Advanced API - </a:t>
            </a:r>
            <a:endParaRPr sz="1800">
              <a:solidFill>
                <a:srgbClr val="292929"/>
              </a:solidFill>
              <a:highlight>
                <a:srgbClr val="FFFFFF"/>
              </a:highlight>
              <a:latin typeface="Arial"/>
              <a:ea typeface="Arial"/>
              <a:cs typeface="Arial"/>
              <a:sym typeface="Arial"/>
            </a:endParaRPr>
          </a:p>
          <a:p>
            <a:pPr indent="0" lvl="0" marL="0" rtl="0" algn="l">
              <a:lnSpc>
                <a:spcPct val="97826"/>
              </a:lnSpc>
              <a:spcBef>
                <a:spcPts val="0"/>
              </a:spcBef>
              <a:spcAft>
                <a:spcPts val="0"/>
              </a:spcAft>
              <a:buNone/>
            </a:pPr>
            <a:r>
              <a:rPr lang="en" sz="1800">
                <a:solidFill>
                  <a:srgbClr val="292929"/>
                </a:solidFill>
                <a:highlight>
                  <a:srgbClr val="FFFFFF"/>
                </a:highlight>
                <a:latin typeface="Arial"/>
                <a:ea typeface="Arial"/>
                <a:cs typeface="Arial"/>
                <a:sym typeface="Arial"/>
              </a:rPr>
              <a:t>Step 1: Creating Our “Database”</a:t>
            </a:r>
            <a:endParaRPr/>
          </a:p>
        </p:txBody>
      </p:sp>
      <p:sp>
        <p:nvSpPr>
          <p:cNvPr id="179" name="Google Shape;179;g2435a7cbf59_0_5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accent1"/>
              </a:buClr>
              <a:buSzPts val="1500"/>
              <a:buFont typeface="Georgia"/>
              <a:buChar char="●"/>
            </a:pPr>
            <a:r>
              <a:rPr lang="en" sz="1500">
                <a:solidFill>
                  <a:schemeClr val="accent1"/>
                </a:solidFill>
                <a:highlight>
                  <a:srgbClr val="FFFFFF"/>
                </a:highlight>
                <a:latin typeface="Georgia"/>
                <a:ea typeface="Georgia"/>
                <a:cs typeface="Georgia"/>
                <a:sym typeface="Georgia"/>
              </a:rPr>
              <a:t>C</a:t>
            </a:r>
            <a:r>
              <a:rPr lang="en" sz="1500">
                <a:solidFill>
                  <a:schemeClr val="accent1"/>
                </a:solidFill>
                <a:highlight>
                  <a:srgbClr val="FFFFFF"/>
                </a:highlight>
                <a:latin typeface="Georgia"/>
                <a:ea typeface="Georgia"/>
                <a:cs typeface="Georgia"/>
                <a:sym typeface="Georgia"/>
              </a:rPr>
              <a:t>reate an API that will be able to add and query users. This time, instead of only being able to query data, we will be able to add data as well.</a:t>
            </a:r>
            <a:endParaRPr sz="1500">
              <a:solidFill>
                <a:schemeClr val="accent1"/>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chemeClr val="accent1"/>
              </a:buClr>
              <a:buSzPts val="1500"/>
              <a:buFont typeface="Georgia"/>
              <a:buChar char="●"/>
            </a:pPr>
            <a:r>
              <a:rPr lang="en" sz="1500">
                <a:solidFill>
                  <a:schemeClr val="accent1"/>
                </a:solidFill>
                <a:highlight>
                  <a:srgbClr val="FFFFFF"/>
                </a:highlight>
                <a:latin typeface="Georgia"/>
                <a:ea typeface="Georgia"/>
                <a:cs typeface="Georgia"/>
                <a:sym typeface="Georgia"/>
              </a:rPr>
              <a:t>Instead of using an actual database like MongoDB or Firebase, we will use hardcoded data and store everything in an array called </a:t>
            </a:r>
            <a:r>
              <a:rPr b="1" lang="en" sz="1500">
                <a:solidFill>
                  <a:schemeClr val="accent1"/>
                </a:solidFill>
                <a:highlight>
                  <a:srgbClr val="FFFFFF"/>
                </a:highlight>
                <a:latin typeface="Georgia"/>
                <a:ea typeface="Georgia"/>
                <a:cs typeface="Georgia"/>
                <a:sym typeface="Georgia"/>
              </a:rPr>
              <a:t>users</a:t>
            </a:r>
            <a:r>
              <a:rPr lang="en" sz="1500">
                <a:solidFill>
                  <a:schemeClr val="accent1"/>
                </a:solidFill>
                <a:highlight>
                  <a:srgbClr val="FFFFFF"/>
                </a:highlight>
                <a:latin typeface="Georgia"/>
                <a:ea typeface="Georgia"/>
                <a:cs typeface="Georgia"/>
                <a:sym typeface="Georgia"/>
              </a:rPr>
              <a:t>. Each user is going to have a </a:t>
            </a:r>
            <a:r>
              <a:rPr b="1" lang="en" sz="1500">
                <a:solidFill>
                  <a:schemeClr val="accent1"/>
                </a:solidFill>
                <a:highlight>
                  <a:srgbClr val="FFFFFF"/>
                </a:highlight>
                <a:latin typeface="Georgia"/>
                <a:ea typeface="Georgia"/>
                <a:cs typeface="Georgia"/>
                <a:sym typeface="Georgia"/>
              </a:rPr>
              <a:t>firstName</a:t>
            </a:r>
            <a:r>
              <a:rPr lang="en" sz="1500">
                <a:solidFill>
                  <a:schemeClr val="accent1"/>
                </a:solidFill>
                <a:highlight>
                  <a:srgbClr val="FFFFFF"/>
                </a:highlight>
                <a:latin typeface="Georgia"/>
                <a:ea typeface="Georgia"/>
                <a:cs typeface="Georgia"/>
                <a:sym typeface="Georgia"/>
              </a:rPr>
              <a:t>, a </a:t>
            </a:r>
            <a:r>
              <a:rPr b="1" lang="en" sz="1500">
                <a:solidFill>
                  <a:schemeClr val="accent1"/>
                </a:solidFill>
                <a:highlight>
                  <a:srgbClr val="FFFFFF"/>
                </a:highlight>
                <a:latin typeface="Georgia"/>
                <a:ea typeface="Georgia"/>
                <a:cs typeface="Georgia"/>
                <a:sym typeface="Georgia"/>
              </a:rPr>
              <a:t>lastName</a:t>
            </a:r>
            <a:r>
              <a:rPr lang="en" sz="1500">
                <a:solidFill>
                  <a:schemeClr val="accent1"/>
                </a:solidFill>
                <a:highlight>
                  <a:srgbClr val="FFFFFF"/>
                </a:highlight>
                <a:latin typeface="Georgia"/>
                <a:ea typeface="Georgia"/>
                <a:cs typeface="Georgia"/>
                <a:sym typeface="Georgia"/>
              </a:rPr>
              <a:t>, and an </a:t>
            </a:r>
            <a:r>
              <a:rPr b="1" lang="en" sz="1500">
                <a:solidFill>
                  <a:schemeClr val="accent1"/>
                </a:solidFill>
                <a:highlight>
                  <a:srgbClr val="FFFFFF"/>
                </a:highlight>
                <a:latin typeface="Georgia"/>
                <a:ea typeface="Georgia"/>
                <a:cs typeface="Georgia"/>
                <a:sym typeface="Georgia"/>
              </a:rPr>
              <a:t>email </a:t>
            </a:r>
            <a:r>
              <a:rPr lang="en" sz="1500">
                <a:solidFill>
                  <a:schemeClr val="accent1"/>
                </a:solidFill>
                <a:highlight>
                  <a:srgbClr val="FFFFFF"/>
                </a:highlight>
                <a:latin typeface="Georgia"/>
                <a:ea typeface="Georgia"/>
                <a:cs typeface="Georgia"/>
                <a:sym typeface="Georgia"/>
              </a:rPr>
              <a:t>field. If we wanted to, we could include some hardcoded data in the array like:</a:t>
            </a:r>
            <a:endParaRPr sz="1500">
              <a:solidFill>
                <a:schemeClr val="accent1"/>
              </a:solidFill>
              <a:highlight>
                <a:srgbClr val="FFFFFF"/>
              </a:highlight>
              <a:latin typeface="Georgia"/>
              <a:ea typeface="Georgia"/>
              <a:cs typeface="Georgia"/>
              <a:sym typeface="Georgia"/>
            </a:endParaRPr>
          </a:p>
          <a:p>
            <a:pPr indent="0" lvl="0" marL="914400" rtl="0" algn="l">
              <a:lnSpc>
                <a:spcPct val="100000"/>
              </a:lnSpc>
              <a:spcBef>
                <a:spcPts val="0"/>
              </a:spcBef>
              <a:spcAft>
                <a:spcPts val="0"/>
              </a:spcAft>
              <a:buNone/>
            </a:pPr>
            <a:r>
              <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const users = [</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 {</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   firstName: "GraphQL",</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   lastName: "isCool",</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   email: "GraphQL@isCool.com"</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 },</a:t>
            </a:r>
            <a:endParaRPr i="1" sz="1200">
              <a:solidFill>
                <a:schemeClr val="accent1"/>
              </a:solidFill>
              <a:latin typeface="Times New Roman"/>
              <a:ea typeface="Times New Roman"/>
              <a:cs typeface="Times New Roman"/>
              <a:sym typeface="Times New Roman"/>
            </a:endParaRPr>
          </a:p>
          <a:p>
            <a:pPr indent="0" lvl="0" marL="1828800" rtl="0" algn="l">
              <a:lnSpc>
                <a:spcPct val="100000"/>
              </a:lnSpc>
              <a:spcBef>
                <a:spcPts val="0"/>
              </a:spcBef>
              <a:spcAft>
                <a:spcPts val="0"/>
              </a:spcAft>
              <a:buNone/>
            </a:pPr>
            <a:r>
              <a:rPr i="1" lang="en" sz="1200">
                <a:solidFill>
                  <a:schemeClr val="accent1"/>
                </a:solidFill>
                <a:latin typeface="Times New Roman"/>
                <a:ea typeface="Times New Roman"/>
                <a:cs typeface="Times New Roman"/>
                <a:sym typeface="Times New Roman"/>
              </a:rPr>
              <a:t>];</a:t>
            </a:r>
            <a:endParaRPr i="1" sz="1200">
              <a:solidFill>
                <a:schemeClr val="accen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accent1"/>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35a7cbf59_0_6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2: Setting Up the typeDefs</a:t>
            </a:r>
            <a:endParaRPr/>
          </a:p>
        </p:txBody>
      </p:sp>
      <p:sp>
        <p:nvSpPr>
          <p:cNvPr id="185" name="Google Shape;185;g2435a7cbf59_0_64"/>
          <p:cNvSpPr txBox="1"/>
          <p:nvPr>
            <p:ph idx="1" type="body"/>
          </p:nvPr>
        </p:nvSpPr>
        <p:spPr>
          <a:xfrm>
            <a:off x="311700" y="713675"/>
            <a:ext cx="3999900" cy="3855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503">
                <a:solidFill>
                  <a:srgbClr val="292929"/>
                </a:solidFill>
                <a:highlight>
                  <a:srgbClr val="FFFFFF"/>
                </a:highlight>
                <a:latin typeface="Georgia"/>
                <a:ea typeface="Georgia"/>
                <a:cs typeface="Georgia"/>
                <a:sym typeface="Georgia"/>
              </a:rPr>
              <a:t>Now, we need a way to query all the users in our “database.” Let’s update our </a:t>
            </a:r>
            <a:r>
              <a:rPr b="1" lang="en" sz="2503">
                <a:solidFill>
                  <a:srgbClr val="292929"/>
                </a:solidFill>
                <a:highlight>
                  <a:srgbClr val="FFFFFF"/>
                </a:highlight>
                <a:latin typeface="Georgia"/>
                <a:ea typeface="Georgia"/>
                <a:cs typeface="Georgia"/>
                <a:sym typeface="Georgia"/>
              </a:rPr>
              <a:t>typeDefs</a:t>
            </a:r>
            <a:r>
              <a:rPr lang="en" sz="2503">
                <a:solidFill>
                  <a:srgbClr val="292929"/>
                </a:solidFill>
                <a:highlight>
                  <a:srgbClr val="FFFFFF"/>
                </a:highlight>
                <a:latin typeface="Georgia"/>
                <a:ea typeface="Georgia"/>
                <a:cs typeface="Georgia"/>
                <a:sym typeface="Georgia"/>
              </a:rPr>
              <a:t> to allow for this function:</a:t>
            </a:r>
            <a:endParaRPr sz="2503">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const typeDefs = gql`</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type User {</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firstName: String!</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lastName: String!</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email: String!</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type Query {</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hello: String!</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randomNumber: Int!</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queryUsers: [User]!</a:t>
            </a:r>
            <a:endParaRPr sz="1778">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1778">
                <a:solidFill>
                  <a:schemeClr val="accent1"/>
                </a:solidFill>
                <a:latin typeface="Courier New"/>
                <a:ea typeface="Courier New"/>
                <a:cs typeface="Courier New"/>
                <a:sym typeface="Courier New"/>
              </a:rPr>
              <a:t> }`</a:t>
            </a:r>
            <a:endParaRPr sz="1778">
              <a:solidFill>
                <a:schemeClr val="accent1"/>
              </a:solidFill>
              <a:latin typeface="Courier New"/>
              <a:ea typeface="Courier New"/>
              <a:cs typeface="Courier New"/>
              <a:sym typeface="Courier New"/>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186" name="Google Shape;186;g2435a7cbf59_0_64"/>
          <p:cNvSpPr txBox="1"/>
          <p:nvPr>
            <p:ph idx="2" type="body"/>
          </p:nvPr>
        </p:nvSpPr>
        <p:spPr>
          <a:xfrm>
            <a:off x="4832400" y="713575"/>
            <a:ext cx="3999900" cy="3855300"/>
          </a:xfrm>
          <a:prstGeom prst="rect">
            <a:avLst/>
          </a:prstGeom>
        </p:spPr>
        <p:txBody>
          <a:bodyPr anchorCtr="0" anchor="t" bIns="91425" lIns="91425" spcFirstLastPara="1" rIns="91425" wrap="square" tIns="91425">
            <a:normAutofit fontScale="70000"/>
          </a:bodyPr>
          <a:lstStyle/>
          <a:p>
            <a:pPr indent="-299719" lvl="0" marL="749300" rtl="0" algn="l">
              <a:lnSpc>
                <a:spcPct val="218181"/>
              </a:lnSpc>
              <a:spcBef>
                <a:spcPts val="2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The </a:t>
            </a:r>
            <a:r>
              <a:rPr b="1" lang="en" sz="1600">
                <a:solidFill>
                  <a:srgbClr val="292929"/>
                </a:solidFill>
                <a:highlight>
                  <a:srgbClr val="FFFFFF"/>
                </a:highlight>
                <a:latin typeface="Georgia"/>
                <a:ea typeface="Georgia"/>
                <a:cs typeface="Georgia"/>
                <a:sym typeface="Georgia"/>
              </a:rPr>
              <a:t>queryUsers</a:t>
            </a:r>
            <a:r>
              <a:rPr lang="en" sz="1600">
                <a:solidFill>
                  <a:srgbClr val="292929"/>
                </a:solidFill>
                <a:highlight>
                  <a:srgbClr val="FFFFFF"/>
                </a:highlight>
                <a:latin typeface="Georgia"/>
                <a:ea typeface="Georgia"/>
                <a:cs typeface="Georgia"/>
                <a:sym typeface="Georgia"/>
              </a:rPr>
              <a:t> query returns an </a:t>
            </a:r>
            <a:r>
              <a:rPr b="1" lang="en" sz="1600">
                <a:solidFill>
                  <a:srgbClr val="292929"/>
                </a:solidFill>
                <a:highlight>
                  <a:srgbClr val="FFFFFF"/>
                </a:highlight>
                <a:latin typeface="Georgia"/>
                <a:ea typeface="Georgia"/>
                <a:cs typeface="Georgia"/>
                <a:sym typeface="Georgia"/>
              </a:rPr>
              <a:t>array of objects </a:t>
            </a:r>
            <a:r>
              <a:rPr lang="en" sz="1600">
                <a:solidFill>
                  <a:srgbClr val="292929"/>
                </a:solidFill>
                <a:highlight>
                  <a:srgbClr val="FFFFFF"/>
                </a:highlight>
                <a:latin typeface="Georgia"/>
                <a:ea typeface="Georgia"/>
                <a:cs typeface="Georgia"/>
                <a:sym typeface="Georgia"/>
              </a:rPr>
              <a:t>(Hence the brackets).</a:t>
            </a:r>
            <a:endParaRPr sz="1600">
              <a:solidFill>
                <a:srgbClr val="292929"/>
              </a:solidFill>
              <a:highlight>
                <a:srgbClr val="FFFFFF"/>
              </a:highlight>
              <a:latin typeface="Georgia"/>
              <a:ea typeface="Georgia"/>
              <a:cs typeface="Georgia"/>
              <a:sym typeface="Georgia"/>
            </a:endParaRPr>
          </a:p>
          <a:p>
            <a:pPr indent="-299719"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We can create our own GraphQL types using the </a:t>
            </a:r>
            <a:r>
              <a:rPr b="1" lang="en" sz="1600">
                <a:solidFill>
                  <a:srgbClr val="292929"/>
                </a:solidFill>
                <a:highlight>
                  <a:srgbClr val="FFFFFF"/>
                </a:highlight>
                <a:latin typeface="Georgia"/>
                <a:ea typeface="Georgia"/>
                <a:cs typeface="Georgia"/>
                <a:sym typeface="Georgia"/>
              </a:rPr>
              <a:t>type </a:t>
            </a:r>
            <a:r>
              <a:rPr lang="en" sz="1600">
                <a:solidFill>
                  <a:srgbClr val="292929"/>
                </a:solidFill>
                <a:highlight>
                  <a:srgbClr val="FFFFFF"/>
                </a:highlight>
                <a:latin typeface="Georgia"/>
                <a:ea typeface="Georgia"/>
                <a:cs typeface="Georgia"/>
                <a:sym typeface="Georgia"/>
              </a:rPr>
              <a:t>keyword followed by the name of the type.</a:t>
            </a:r>
            <a:endParaRPr sz="1600">
              <a:solidFill>
                <a:srgbClr val="292929"/>
              </a:solidFill>
              <a:highlight>
                <a:srgbClr val="FFFFFF"/>
              </a:highlight>
              <a:latin typeface="Georgia"/>
              <a:ea typeface="Georgia"/>
              <a:cs typeface="Georgia"/>
              <a:sym typeface="Georgia"/>
            </a:endParaRPr>
          </a:p>
          <a:p>
            <a:pPr indent="-299719"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In curly-brackets ({}), we specify the fields that type will return (Our </a:t>
            </a:r>
            <a:r>
              <a:rPr b="1" lang="en" sz="1600">
                <a:solidFill>
                  <a:srgbClr val="292929"/>
                </a:solidFill>
                <a:highlight>
                  <a:srgbClr val="FFFFFF"/>
                </a:highlight>
                <a:latin typeface="Georgia"/>
                <a:ea typeface="Georgia"/>
                <a:cs typeface="Georgia"/>
                <a:sym typeface="Georgia"/>
              </a:rPr>
              <a:t>User</a:t>
            </a:r>
            <a:r>
              <a:rPr lang="en" sz="1600">
                <a:solidFill>
                  <a:srgbClr val="292929"/>
                </a:solidFill>
                <a:highlight>
                  <a:srgbClr val="FFFFFF"/>
                </a:highlight>
                <a:latin typeface="Georgia"/>
                <a:ea typeface="Georgia"/>
                <a:cs typeface="Georgia"/>
                <a:sym typeface="Georgia"/>
              </a:rPr>
              <a:t> type will return three fields: </a:t>
            </a:r>
            <a:r>
              <a:rPr b="1" lang="en" sz="1600">
                <a:solidFill>
                  <a:srgbClr val="292929"/>
                </a:solidFill>
                <a:highlight>
                  <a:srgbClr val="FFFFFF"/>
                </a:highlight>
                <a:latin typeface="Georgia"/>
                <a:ea typeface="Georgia"/>
                <a:cs typeface="Georgia"/>
                <a:sym typeface="Georgia"/>
              </a:rPr>
              <a:t>firstName, lastName, </a:t>
            </a:r>
            <a:r>
              <a:rPr lang="en" sz="1600">
                <a:solidFill>
                  <a:srgbClr val="292929"/>
                </a:solidFill>
                <a:highlight>
                  <a:srgbClr val="FFFFFF"/>
                </a:highlight>
                <a:latin typeface="Georgia"/>
                <a:ea typeface="Georgia"/>
                <a:cs typeface="Georgia"/>
                <a:sym typeface="Georgia"/>
              </a:rPr>
              <a:t>and </a:t>
            </a:r>
            <a:r>
              <a:rPr b="1" lang="en" sz="1600">
                <a:solidFill>
                  <a:srgbClr val="292929"/>
                </a:solidFill>
                <a:highlight>
                  <a:srgbClr val="FFFFFF"/>
                </a:highlight>
                <a:latin typeface="Georgia"/>
                <a:ea typeface="Georgia"/>
                <a:cs typeface="Georgia"/>
                <a:sym typeface="Georgia"/>
              </a:rPr>
              <a:t>email</a:t>
            </a:r>
            <a:r>
              <a:rPr lang="en" sz="1600">
                <a:solidFill>
                  <a:srgbClr val="292929"/>
                </a:solidFill>
                <a:highlight>
                  <a:srgbClr val="FFFFFF"/>
                </a:highlight>
                <a:latin typeface="Georgia"/>
                <a:ea typeface="Georgia"/>
                <a:cs typeface="Georgia"/>
                <a:sym typeface="Georgia"/>
              </a:rPr>
              <a:t>. All three are strings and required).</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35a7cbf59_0_69"/>
          <p:cNvSpPr txBox="1"/>
          <p:nvPr>
            <p:ph idx="1" type="body"/>
          </p:nvPr>
        </p:nvSpPr>
        <p:spPr>
          <a:xfrm>
            <a:off x="311700" y="184575"/>
            <a:ext cx="3999900" cy="4384200"/>
          </a:xfrm>
          <a:prstGeom prst="rect">
            <a:avLst/>
          </a:prstGeom>
        </p:spPr>
        <p:txBody>
          <a:bodyPr anchorCtr="0" anchor="t" bIns="91425" lIns="91425" spcFirstLastPara="1" rIns="91425" wrap="square" tIns="91425">
            <a:normAutofit lnSpcReduction="20000"/>
          </a:bodyPr>
          <a:lstStyle/>
          <a:p>
            <a:pPr indent="0" lvl="0" marL="0" rtl="0" algn="l">
              <a:lnSpc>
                <a:spcPct val="97826"/>
              </a:lnSpc>
              <a:spcBef>
                <a:spcPts val="4500"/>
              </a:spcBef>
              <a:spcAft>
                <a:spcPts val="0"/>
              </a:spcAft>
              <a:buNone/>
            </a:pPr>
            <a:r>
              <a:rPr b="1" lang="en" sz="1800">
                <a:solidFill>
                  <a:srgbClr val="292929"/>
                </a:solidFill>
                <a:highlight>
                  <a:srgbClr val="FFFFFF"/>
                </a:highlight>
                <a:latin typeface="Arial"/>
                <a:ea typeface="Arial"/>
                <a:cs typeface="Arial"/>
                <a:sym typeface="Arial"/>
              </a:rPr>
              <a:t>Step 3: Configuring Our Resolvers</a:t>
            </a:r>
            <a:endParaRPr b="1" sz="1800">
              <a:solidFill>
                <a:srgbClr val="292929"/>
              </a:solidFill>
              <a:highlight>
                <a:srgbClr val="FFFFFF"/>
              </a:highlight>
              <a:latin typeface="Arial"/>
              <a:ea typeface="Arial"/>
              <a:cs typeface="Arial"/>
              <a:sym typeface="Arial"/>
            </a:endParaRPr>
          </a:p>
          <a:p>
            <a:pPr indent="0" lvl="0" marL="0" rtl="0" algn="l">
              <a:lnSpc>
                <a:spcPct val="97826"/>
              </a:lnSpc>
              <a:spcBef>
                <a:spcPts val="4500"/>
              </a:spcBef>
              <a:spcAft>
                <a:spcPts val="0"/>
              </a:spcAft>
              <a:buNone/>
            </a:pPr>
            <a:r>
              <a:rPr lang="en" sz="1500">
                <a:solidFill>
                  <a:srgbClr val="292929"/>
                </a:solidFill>
                <a:highlight>
                  <a:srgbClr val="FFFFFF"/>
                </a:highlight>
                <a:latin typeface="Georgia"/>
                <a:ea typeface="Georgia"/>
                <a:cs typeface="Georgia"/>
                <a:sym typeface="Georgia"/>
              </a:rPr>
              <a:t>We just need to add one more line of code to finish the query:</a:t>
            </a:r>
            <a:endParaRPr sz="1500">
              <a:solidFill>
                <a:srgbClr val="292929"/>
              </a:solidFill>
              <a:highlight>
                <a:srgbClr val="FFFFFF"/>
              </a:highlight>
              <a:latin typeface="Georgia"/>
              <a:ea typeface="Georgia"/>
              <a:cs typeface="Georgia"/>
              <a:sym typeface="Georgia"/>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const resolvers = {</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Query: {</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hello: () =&gt; "Hello world!",</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randomNumber: () =&gt; Math.round(Math.random() * 10),</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 queryUsers simply returns our users array</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queryUsers: () =&gt; users,</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 },</a:t>
            </a:r>
            <a:endParaRPr sz="900">
              <a:solidFill>
                <a:schemeClr val="accent1"/>
              </a:solidFill>
              <a:latin typeface="Courier New"/>
              <a:ea typeface="Courier New"/>
              <a:cs typeface="Courier New"/>
              <a:sym typeface="Courier New"/>
            </a:endParaRPr>
          </a:p>
          <a:p>
            <a:pPr indent="0" lvl="0" marL="457200" rtl="0" algn="l">
              <a:lnSpc>
                <a:spcPct val="166666"/>
              </a:lnSpc>
              <a:spcBef>
                <a:spcPts val="0"/>
              </a:spcBef>
              <a:spcAft>
                <a:spcPts val="0"/>
              </a:spcAft>
              <a:buNone/>
            </a:pPr>
            <a:r>
              <a:rPr lang="en" sz="900">
                <a:solidFill>
                  <a:schemeClr val="accent1"/>
                </a:solidFill>
                <a:latin typeface="Courier New"/>
                <a:ea typeface="Courier New"/>
                <a:cs typeface="Courier New"/>
                <a:sym typeface="Courier New"/>
              </a:rPr>
              <a:t>};</a:t>
            </a:r>
            <a:endParaRPr sz="900">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500">
                <a:solidFill>
                  <a:srgbClr val="292929"/>
                </a:solidFill>
                <a:highlight>
                  <a:srgbClr val="FFFFFF"/>
                </a:highlight>
                <a:latin typeface="Georgia"/>
                <a:ea typeface="Georgia"/>
                <a:cs typeface="Georgia"/>
                <a:sym typeface="Georgia"/>
              </a:rPr>
              <a:t>This new line of code creates a resolver function that, when invoked, will return the </a:t>
            </a:r>
            <a:r>
              <a:rPr b="1" lang="en" sz="1500">
                <a:solidFill>
                  <a:srgbClr val="292929"/>
                </a:solidFill>
                <a:highlight>
                  <a:srgbClr val="FFFFFF"/>
                </a:highlight>
                <a:latin typeface="Georgia"/>
                <a:ea typeface="Georgia"/>
                <a:cs typeface="Georgia"/>
                <a:sym typeface="Georgia"/>
              </a:rPr>
              <a:t>users</a:t>
            </a:r>
            <a:r>
              <a:rPr lang="en" sz="1500">
                <a:solidFill>
                  <a:srgbClr val="292929"/>
                </a:solidFill>
                <a:highlight>
                  <a:srgbClr val="FFFFFF"/>
                </a:highlight>
                <a:latin typeface="Georgia"/>
                <a:ea typeface="Georgia"/>
                <a:cs typeface="Georgia"/>
                <a:sym typeface="Georgia"/>
              </a:rPr>
              <a:t> array.</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92" name="Google Shape;192;g2435a7cbf59_0_69"/>
          <p:cNvSpPr txBox="1"/>
          <p:nvPr>
            <p:ph idx="2" type="body"/>
          </p:nvPr>
        </p:nvSpPr>
        <p:spPr>
          <a:xfrm>
            <a:off x="4832400" y="184675"/>
            <a:ext cx="3999900" cy="4384200"/>
          </a:xfrm>
          <a:prstGeom prst="rect">
            <a:avLst/>
          </a:prstGeom>
        </p:spPr>
        <p:txBody>
          <a:bodyPr anchorCtr="0" anchor="t" bIns="91425" lIns="91425" spcFirstLastPara="1" rIns="91425" wrap="square" tIns="91425">
            <a:normAutofit lnSpcReduction="10000"/>
          </a:bodyPr>
          <a:lstStyle/>
          <a:p>
            <a:pPr indent="0" lvl="0" marL="0" rtl="0" algn="l">
              <a:lnSpc>
                <a:spcPct val="97826"/>
              </a:lnSpc>
              <a:spcBef>
                <a:spcPts val="4500"/>
              </a:spcBef>
              <a:spcAft>
                <a:spcPts val="0"/>
              </a:spcAft>
              <a:buNone/>
            </a:pPr>
            <a:r>
              <a:rPr b="1" lang="en" sz="1800">
                <a:solidFill>
                  <a:srgbClr val="292929"/>
                </a:solidFill>
                <a:highlight>
                  <a:srgbClr val="FFFFFF"/>
                </a:highlight>
                <a:latin typeface="Arial"/>
                <a:ea typeface="Arial"/>
                <a:cs typeface="Arial"/>
                <a:sym typeface="Arial"/>
              </a:rPr>
              <a:t>Step 4: Testing the Query</a:t>
            </a:r>
            <a:endParaRPr b="1" sz="18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
              <a:t>Our query will look a little bit different this time:</a:t>
            </a:r>
            <a:endParaRPr/>
          </a:p>
          <a:p>
            <a:pPr indent="0" lvl="0" marL="0" rtl="0" algn="l">
              <a:spcBef>
                <a:spcPts val="0"/>
              </a:spcBef>
              <a:spcAft>
                <a:spcPts val="0"/>
              </a:spcAft>
              <a:buNone/>
            </a:pPr>
            <a:r>
              <a:rPr lang="en"/>
              <a:t>query {</a:t>
            </a:r>
            <a:endParaRPr/>
          </a:p>
          <a:p>
            <a:pPr indent="0" lvl="0" marL="0" rtl="0" algn="l">
              <a:spcBef>
                <a:spcPts val="0"/>
              </a:spcBef>
              <a:spcAft>
                <a:spcPts val="0"/>
              </a:spcAft>
              <a:buNone/>
            </a:pPr>
            <a:r>
              <a:rPr lang="en"/>
              <a:t> queryUsers {</a:t>
            </a:r>
            <a:endParaRPr/>
          </a:p>
          <a:p>
            <a:pPr indent="0" lvl="0" marL="0" rtl="0" algn="l">
              <a:spcBef>
                <a:spcPts val="0"/>
              </a:spcBef>
              <a:spcAft>
                <a:spcPts val="0"/>
              </a:spcAft>
              <a:buNone/>
            </a:pPr>
            <a:r>
              <a:rPr lang="en"/>
              <a:t>   firstName</a:t>
            </a:r>
            <a:endParaRPr/>
          </a:p>
          <a:p>
            <a:pPr indent="0" lvl="0" marL="0" rtl="0" algn="l">
              <a:spcBef>
                <a:spcPts val="0"/>
              </a:spcBef>
              <a:spcAft>
                <a:spcPts val="0"/>
              </a:spcAft>
              <a:buNone/>
            </a:pPr>
            <a:r>
              <a:rPr lang="en"/>
              <a:t>   lastName</a:t>
            </a:r>
            <a:endParaRPr/>
          </a:p>
          <a:p>
            <a:pPr indent="0" lvl="0" marL="0" rtl="0" algn="l">
              <a:spcBef>
                <a:spcPts val="0"/>
              </a:spcBef>
              <a:spcAft>
                <a:spcPts val="0"/>
              </a:spcAft>
              <a:buNone/>
            </a:pPr>
            <a:r>
              <a:rPr lang="en"/>
              <a:t>   email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When we call the </a:t>
            </a:r>
            <a:r>
              <a:rPr b="1" lang="en" sz="1500">
                <a:solidFill>
                  <a:srgbClr val="292929"/>
                </a:solidFill>
                <a:highlight>
                  <a:srgbClr val="FFFFFF"/>
                </a:highlight>
                <a:latin typeface="Georgia"/>
                <a:ea typeface="Georgia"/>
                <a:cs typeface="Georgia"/>
                <a:sym typeface="Georgia"/>
              </a:rPr>
              <a:t>queryUsers </a:t>
            </a:r>
            <a:r>
              <a:rPr lang="en" sz="1500">
                <a:solidFill>
                  <a:srgbClr val="292929"/>
                </a:solidFill>
                <a:highlight>
                  <a:srgbClr val="FFFFFF"/>
                </a:highlight>
                <a:latin typeface="Georgia"/>
                <a:ea typeface="Georgia"/>
                <a:cs typeface="Georgia"/>
                <a:sym typeface="Georgia"/>
              </a:rPr>
              <a:t>query, we need to specify which fields we want the API to return in curly-brackets ({}). The code above returns all three fields, but if the client only needs the first and last name of each user, you could omit the </a:t>
            </a:r>
            <a:r>
              <a:rPr b="1" lang="en" sz="1500">
                <a:solidFill>
                  <a:srgbClr val="292929"/>
                </a:solidFill>
                <a:highlight>
                  <a:srgbClr val="FFFFFF"/>
                </a:highlight>
                <a:latin typeface="Georgia"/>
                <a:ea typeface="Georgia"/>
                <a:cs typeface="Georgia"/>
                <a:sym typeface="Georgia"/>
              </a:rPr>
              <a:t>email</a:t>
            </a:r>
            <a:r>
              <a:rPr lang="en" sz="1500">
                <a:solidFill>
                  <a:srgbClr val="292929"/>
                </a:solidFill>
                <a:highlight>
                  <a:srgbClr val="FFFFFF"/>
                </a:highlight>
                <a:latin typeface="Georgia"/>
                <a:ea typeface="Georgia"/>
                <a:cs typeface="Georgia"/>
                <a:sym typeface="Georgia"/>
              </a:rPr>
              <a:t> field to save bandwidth: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435a7cbf59_0_7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2900"/>
              </a:spcBef>
              <a:spcAft>
                <a:spcPts val="0"/>
              </a:spcAft>
              <a:buNone/>
            </a:pPr>
            <a:r>
              <a:rPr lang="en" sz="1800">
                <a:solidFill>
                  <a:srgbClr val="292929"/>
                </a:solidFill>
                <a:highlight>
                  <a:srgbClr val="FFFFFF"/>
                </a:highlight>
                <a:latin typeface="Arial"/>
                <a:ea typeface="Arial"/>
                <a:cs typeface="Arial"/>
                <a:sym typeface="Arial"/>
              </a:rPr>
              <a:t>Adding Users to Our Array - Step 1: Adding a Mutation to Our typeDefs</a:t>
            </a:r>
            <a:endParaRPr sz="1800">
              <a:solidFill>
                <a:srgbClr val="292929"/>
              </a:solidFill>
              <a:highlight>
                <a:srgbClr val="FFFFFF"/>
              </a:highlight>
              <a:latin typeface="Arial"/>
              <a:ea typeface="Arial"/>
              <a:cs typeface="Arial"/>
              <a:sym typeface="Arial"/>
            </a:endParaRPr>
          </a:p>
        </p:txBody>
      </p:sp>
      <p:sp>
        <p:nvSpPr>
          <p:cNvPr id="198" name="Google Shape;198;g2435a7cbf59_0_74"/>
          <p:cNvSpPr txBox="1"/>
          <p:nvPr>
            <p:ph idx="1" type="body"/>
          </p:nvPr>
        </p:nvSpPr>
        <p:spPr>
          <a:xfrm>
            <a:off x="311700" y="723675"/>
            <a:ext cx="5186400" cy="4419900"/>
          </a:xfrm>
          <a:prstGeom prst="rect">
            <a:avLst/>
          </a:prstGeom>
        </p:spPr>
        <p:txBody>
          <a:bodyPr anchorCtr="0" anchor="t" bIns="91425" lIns="91425" spcFirstLastPara="1" rIns="91425" wrap="square" tIns="91425">
            <a:normAutofit fontScale="55000" lnSpcReduction="20000"/>
          </a:bodyPr>
          <a:lstStyle/>
          <a:p>
            <a:pPr indent="0" lvl="0" marL="0" rtl="0" algn="l">
              <a:lnSpc>
                <a:spcPct val="218181"/>
              </a:lnSpc>
              <a:spcBef>
                <a:spcPts val="1300"/>
              </a:spcBef>
              <a:spcAft>
                <a:spcPts val="0"/>
              </a:spcAft>
              <a:buNone/>
            </a:pPr>
            <a:r>
              <a:rPr lang="en" sz="1500">
                <a:solidFill>
                  <a:srgbClr val="292929"/>
                </a:solidFill>
                <a:highlight>
                  <a:srgbClr val="FFFFFF"/>
                </a:highlight>
                <a:latin typeface="Georgia"/>
                <a:ea typeface="Georgia"/>
                <a:cs typeface="Georgia"/>
                <a:sym typeface="Georgia"/>
              </a:rPr>
              <a:t>Whenever you perform any other operations other than reading from a database (creating, updating, deleting), you should use GraphQL mutations.All mutations must be in the GraphQL Mutation type:</a:t>
            </a:r>
            <a:endParaRPr sz="1500">
              <a:solidFill>
                <a:srgbClr val="292929"/>
              </a:solidFill>
              <a:highlight>
                <a:srgbClr val="FFFFFF"/>
              </a:highlight>
              <a:latin typeface="Georgia"/>
              <a:ea typeface="Georgia"/>
              <a:cs typeface="Georgia"/>
              <a:sym typeface="Georgia"/>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const typeDefs = gql</a:t>
            </a:r>
            <a:r>
              <a:rPr lang="en" sz="1774">
                <a:solidFill>
                  <a:schemeClr val="accent1"/>
                </a:solidFill>
                <a:latin typeface="Courier New"/>
                <a:ea typeface="Courier New"/>
                <a:cs typeface="Courier New"/>
                <a:sym typeface="Courier New"/>
              </a:rPr>
              <a:t>`</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type User {</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firstName: String!</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lastName: String!</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email: String!</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type Query {</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hello: String!</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randomNumber: Int!</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queryUsers: [User]!</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type M</a:t>
            </a:r>
            <a:r>
              <a:rPr lang="en" sz="1774">
                <a:solidFill>
                  <a:schemeClr val="accent1"/>
                </a:solidFill>
                <a:latin typeface="Courier New"/>
                <a:ea typeface="Courier New"/>
                <a:cs typeface="Courier New"/>
                <a:sym typeface="Courier New"/>
              </a:rPr>
              <a:t>utation</a:t>
            </a:r>
            <a:r>
              <a:rPr lang="en" sz="1774">
                <a:solidFill>
                  <a:schemeClr val="accent1"/>
                </a:solidFill>
                <a:latin typeface="Courier New"/>
                <a:ea typeface="Courier New"/>
                <a:cs typeface="Courier New"/>
                <a:sym typeface="Courier New"/>
              </a:rPr>
              <a:t> {</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addUser(firstName:String!, lastName:String!, email:String!): User!</a:t>
            </a:r>
            <a:endParaRPr sz="1774">
              <a:solidFill>
                <a:schemeClr val="accent1"/>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774">
                <a:solidFill>
                  <a:schemeClr val="accent1"/>
                </a:solidFill>
                <a:latin typeface="Courier New"/>
                <a:ea typeface="Courier New"/>
                <a:cs typeface="Courier New"/>
                <a:sym typeface="Courier New"/>
              </a:rPr>
              <a:t> }`</a:t>
            </a:r>
            <a:endParaRPr sz="1774">
              <a:solidFill>
                <a:schemeClr val="accent1"/>
              </a:solidFill>
              <a:latin typeface="Courier New"/>
              <a:ea typeface="Courier New"/>
              <a:cs typeface="Courier New"/>
              <a:sym typeface="Courier New"/>
            </a:endParaRPr>
          </a:p>
          <a:p>
            <a:pPr indent="0" lvl="0" marL="0" rtl="0" algn="l">
              <a:lnSpc>
                <a:spcPct val="218181"/>
              </a:lnSpc>
              <a:spcBef>
                <a:spcPts val="13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199" name="Google Shape;199;g2435a7cbf59_0_74"/>
          <p:cNvSpPr txBox="1"/>
          <p:nvPr>
            <p:ph idx="2" type="body"/>
          </p:nvPr>
        </p:nvSpPr>
        <p:spPr>
          <a:xfrm>
            <a:off x="5498050" y="723675"/>
            <a:ext cx="3645900" cy="4419900"/>
          </a:xfrm>
          <a:prstGeom prst="rect">
            <a:avLst/>
          </a:prstGeom>
        </p:spPr>
        <p:txBody>
          <a:bodyPr anchorCtr="0" anchor="t" bIns="91425" lIns="91425" spcFirstLastPara="1" rIns="91425" wrap="square" tIns="91425">
            <a:normAutofit fontScale="77500" lnSpcReduction="10000"/>
          </a:bodyPr>
          <a:lstStyle/>
          <a:p>
            <a:pPr indent="-307340" lvl="0" marL="749300" rtl="0" algn="l">
              <a:lnSpc>
                <a:spcPct val="218181"/>
              </a:lnSpc>
              <a:spcBef>
                <a:spcPts val="2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We are creating a new mutation named </a:t>
            </a:r>
            <a:r>
              <a:rPr b="1" lang="en" sz="1600">
                <a:solidFill>
                  <a:srgbClr val="292929"/>
                </a:solidFill>
                <a:highlight>
                  <a:srgbClr val="FFFFFF"/>
                </a:highlight>
                <a:latin typeface="Georgia"/>
                <a:ea typeface="Georgia"/>
                <a:cs typeface="Georgia"/>
                <a:sym typeface="Georgia"/>
              </a:rPr>
              <a:t>addUser</a:t>
            </a:r>
            <a:endParaRPr b="1" sz="1600">
              <a:solidFill>
                <a:srgbClr val="292929"/>
              </a:solidFill>
              <a:highlight>
                <a:srgbClr val="FFFFFF"/>
              </a:highlight>
              <a:latin typeface="Georgia"/>
              <a:ea typeface="Georgia"/>
              <a:cs typeface="Georgia"/>
              <a:sym typeface="Georgia"/>
            </a:endParaRPr>
          </a:p>
          <a:p>
            <a:pPr indent="-307340" lvl="0" marL="749300" rtl="0" algn="l">
              <a:lnSpc>
                <a:spcPct val="218181"/>
              </a:lnSpc>
              <a:spcBef>
                <a:spcPts val="0"/>
              </a:spcBef>
              <a:spcAft>
                <a:spcPts val="0"/>
              </a:spcAft>
              <a:buClr>
                <a:srgbClr val="292929"/>
              </a:buClr>
              <a:buSzPct val="100000"/>
              <a:buFont typeface="Georgia"/>
              <a:buChar char="●"/>
            </a:pPr>
            <a:r>
              <a:rPr b="1" lang="en" sz="1600">
                <a:solidFill>
                  <a:srgbClr val="292929"/>
                </a:solidFill>
                <a:highlight>
                  <a:srgbClr val="FFFFFF"/>
                </a:highlight>
                <a:latin typeface="Georgia"/>
                <a:ea typeface="Georgia"/>
                <a:cs typeface="Georgia"/>
                <a:sym typeface="Georgia"/>
              </a:rPr>
              <a:t>addUser</a:t>
            </a:r>
            <a:r>
              <a:rPr lang="en" sz="1600">
                <a:solidFill>
                  <a:srgbClr val="292929"/>
                </a:solidFill>
                <a:highlight>
                  <a:srgbClr val="FFFFFF"/>
                </a:highlight>
                <a:latin typeface="Georgia"/>
                <a:ea typeface="Georgia"/>
                <a:cs typeface="Georgia"/>
                <a:sym typeface="Georgia"/>
              </a:rPr>
              <a:t> takes in three arguments: </a:t>
            </a:r>
            <a:r>
              <a:rPr b="1" lang="en" sz="1600">
                <a:solidFill>
                  <a:srgbClr val="292929"/>
                </a:solidFill>
                <a:highlight>
                  <a:srgbClr val="FFFFFF"/>
                </a:highlight>
                <a:latin typeface="Georgia"/>
                <a:ea typeface="Georgia"/>
                <a:cs typeface="Georgia"/>
                <a:sym typeface="Georgia"/>
              </a:rPr>
              <a:t>firstName</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lastName</a:t>
            </a:r>
            <a:r>
              <a:rPr lang="en" sz="1600">
                <a:solidFill>
                  <a:srgbClr val="292929"/>
                </a:solidFill>
                <a:highlight>
                  <a:srgbClr val="FFFFFF"/>
                </a:highlight>
                <a:latin typeface="Georgia"/>
                <a:ea typeface="Georgia"/>
                <a:cs typeface="Georgia"/>
                <a:sym typeface="Georgia"/>
              </a:rPr>
              <a:t>, and </a:t>
            </a:r>
            <a:r>
              <a:rPr b="1" lang="en" sz="1600">
                <a:solidFill>
                  <a:srgbClr val="292929"/>
                </a:solidFill>
                <a:highlight>
                  <a:srgbClr val="FFFFFF"/>
                </a:highlight>
                <a:latin typeface="Georgia"/>
                <a:ea typeface="Georgia"/>
                <a:cs typeface="Georgia"/>
                <a:sym typeface="Georgia"/>
              </a:rPr>
              <a:t>email</a:t>
            </a:r>
            <a:r>
              <a:rPr lang="en" sz="1600">
                <a:solidFill>
                  <a:srgbClr val="292929"/>
                </a:solidFill>
                <a:highlight>
                  <a:srgbClr val="FFFFFF"/>
                </a:highlight>
                <a:latin typeface="Georgia"/>
                <a:ea typeface="Georgia"/>
                <a:cs typeface="Georgia"/>
                <a:sym typeface="Georgia"/>
              </a:rPr>
              <a:t>. All three arguments are of type string and required (specified in the parentheses)</a:t>
            </a:r>
            <a:endParaRPr sz="1600">
              <a:solidFill>
                <a:srgbClr val="292929"/>
              </a:solidFill>
              <a:highlight>
                <a:srgbClr val="FFFFFF"/>
              </a:highlight>
              <a:latin typeface="Georgia"/>
              <a:ea typeface="Georgia"/>
              <a:cs typeface="Georgia"/>
              <a:sym typeface="Georgia"/>
            </a:endParaRPr>
          </a:p>
          <a:p>
            <a:pPr indent="-307340" lvl="0" marL="749300" rtl="0" algn="l">
              <a:lnSpc>
                <a:spcPct val="218181"/>
              </a:lnSpc>
              <a:spcBef>
                <a:spcPts val="0"/>
              </a:spcBef>
              <a:spcAft>
                <a:spcPts val="0"/>
              </a:spcAft>
              <a:buClr>
                <a:srgbClr val="292929"/>
              </a:buClr>
              <a:buSzPct val="100000"/>
              <a:buFont typeface="Georgia"/>
              <a:buChar char="●"/>
            </a:pPr>
            <a:r>
              <a:rPr b="1" lang="en" sz="1600">
                <a:solidFill>
                  <a:srgbClr val="292929"/>
                </a:solidFill>
                <a:highlight>
                  <a:srgbClr val="FFFFFF"/>
                </a:highlight>
                <a:latin typeface="Georgia"/>
                <a:ea typeface="Georgia"/>
                <a:cs typeface="Georgia"/>
                <a:sym typeface="Georgia"/>
              </a:rPr>
              <a:t>addUser</a:t>
            </a:r>
            <a:r>
              <a:rPr lang="en" sz="1600">
                <a:solidFill>
                  <a:srgbClr val="292929"/>
                </a:solidFill>
                <a:highlight>
                  <a:srgbClr val="FFFFFF"/>
                </a:highlight>
                <a:latin typeface="Georgia"/>
                <a:ea typeface="Georgia"/>
                <a:cs typeface="Georgia"/>
                <a:sym typeface="Georgia"/>
              </a:rPr>
              <a:t> returns a User type: an object containing the </a:t>
            </a:r>
            <a:r>
              <a:rPr b="1" lang="en" sz="1600">
                <a:solidFill>
                  <a:srgbClr val="292929"/>
                </a:solidFill>
                <a:highlight>
                  <a:srgbClr val="FFFFFF"/>
                </a:highlight>
                <a:latin typeface="Georgia"/>
                <a:ea typeface="Georgia"/>
                <a:cs typeface="Georgia"/>
                <a:sym typeface="Georgia"/>
              </a:rPr>
              <a:t>new user’s</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firstName</a:t>
            </a:r>
            <a:r>
              <a:rPr lang="en" sz="1600">
                <a:solidFill>
                  <a:srgbClr val="292929"/>
                </a:solidFill>
                <a:highlight>
                  <a:srgbClr val="FFFFFF"/>
                </a:highlight>
                <a:latin typeface="Georgia"/>
                <a:ea typeface="Georgia"/>
                <a:cs typeface="Georgia"/>
                <a:sym typeface="Georgia"/>
              </a:rPr>
              <a:t>, </a:t>
            </a:r>
            <a:r>
              <a:rPr b="1" lang="en" sz="1600">
                <a:solidFill>
                  <a:srgbClr val="292929"/>
                </a:solidFill>
                <a:highlight>
                  <a:srgbClr val="FFFFFF"/>
                </a:highlight>
                <a:latin typeface="Georgia"/>
                <a:ea typeface="Georgia"/>
                <a:cs typeface="Georgia"/>
                <a:sym typeface="Georgia"/>
              </a:rPr>
              <a:t>lastName</a:t>
            </a:r>
            <a:r>
              <a:rPr lang="en" sz="1600">
                <a:solidFill>
                  <a:srgbClr val="292929"/>
                </a:solidFill>
                <a:highlight>
                  <a:srgbClr val="FFFFFF"/>
                </a:highlight>
                <a:latin typeface="Georgia"/>
                <a:ea typeface="Georgia"/>
                <a:cs typeface="Georgia"/>
                <a:sym typeface="Georgia"/>
              </a:rPr>
              <a:t>, and </a:t>
            </a:r>
            <a:r>
              <a:rPr b="1" lang="en" sz="1600">
                <a:solidFill>
                  <a:srgbClr val="292929"/>
                </a:solidFill>
                <a:highlight>
                  <a:srgbClr val="FFFFFF"/>
                </a:highlight>
                <a:latin typeface="Georgia"/>
                <a:ea typeface="Georgia"/>
                <a:cs typeface="Georgia"/>
                <a:sym typeface="Georgia"/>
              </a:rPr>
              <a:t>email</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4389bc3b97_0_4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2: Adding the addUser Resolver</a:t>
            </a:r>
            <a:endParaRPr/>
          </a:p>
        </p:txBody>
      </p:sp>
      <p:sp>
        <p:nvSpPr>
          <p:cNvPr id="205" name="Google Shape;205;g24389bc3b97_0_49"/>
          <p:cNvSpPr txBox="1"/>
          <p:nvPr>
            <p:ph idx="1" type="body"/>
          </p:nvPr>
        </p:nvSpPr>
        <p:spPr>
          <a:xfrm>
            <a:off x="311700" y="723400"/>
            <a:ext cx="3999900" cy="3845400"/>
          </a:xfrm>
          <a:prstGeom prst="rect">
            <a:avLst/>
          </a:prstGeom>
        </p:spPr>
        <p:txBody>
          <a:bodyPr anchorCtr="0" anchor="t" bIns="91425" lIns="91425" spcFirstLastPara="1" rIns="91425" wrap="square" tIns="91425">
            <a:normAutofit fontScale="55000" lnSpcReduction="20000"/>
          </a:bodyPr>
          <a:lstStyle/>
          <a:p>
            <a:pPr indent="-280987" lvl="0" marL="457200" rtl="0" algn="just">
              <a:spcBef>
                <a:spcPts val="0"/>
              </a:spcBef>
              <a:spcAft>
                <a:spcPts val="0"/>
              </a:spcAft>
              <a:buClr>
                <a:srgbClr val="292929"/>
              </a:buClr>
              <a:buSzPct val="100000"/>
              <a:buFont typeface="Georgia"/>
              <a:buChar char="●"/>
            </a:pPr>
            <a:r>
              <a:rPr lang="en" sz="1500">
                <a:solidFill>
                  <a:srgbClr val="292929"/>
                </a:solidFill>
                <a:highlight>
                  <a:srgbClr val="FFFFFF"/>
                </a:highlight>
                <a:latin typeface="Georgia"/>
                <a:ea typeface="Georgia"/>
                <a:cs typeface="Georgia"/>
                <a:sym typeface="Georgia"/>
              </a:rPr>
              <a:t>The resolver will need to get the </a:t>
            </a:r>
            <a:r>
              <a:rPr b="1" lang="en" sz="1500">
                <a:solidFill>
                  <a:srgbClr val="292929"/>
                </a:solidFill>
                <a:highlight>
                  <a:srgbClr val="FFFFFF"/>
                </a:highlight>
                <a:latin typeface="Georgia"/>
                <a:ea typeface="Georgia"/>
                <a:cs typeface="Georgia"/>
                <a:sym typeface="Georgia"/>
              </a:rPr>
              <a:t>firstName</a:t>
            </a:r>
            <a:r>
              <a:rPr lang="en" sz="1500">
                <a:solidFill>
                  <a:srgbClr val="292929"/>
                </a:solidFill>
                <a:highlight>
                  <a:srgbClr val="FFFFFF"/>
                </a:highlight>
                <a:latin typeface="Georgia"/>
                <a:ea typeface="Georgia"/>
                <a:cs typeface="Georgia"/>
                <a:sym typeface="Georgia"/>
              </a:rPr>
              <a:t>, </a:t>
            </a:r>
            <a:r>
              <a:rPr b="1" lang="en" sz="1500">
                <a:solidFill>
                  <a:srgbClr val="292929"/>
                </a:solidFill>
                <a:highlight>
                  <a:srgbClr val="FFFFFF"/>
                </a:highlight>
                <a:latin typeface="Georgia"/>
                <a:ea typeface="Georgia"/>
                <a:cs typeface="Georgia"/>
                <a:sym typeface="Georgia"/>
              </a:rPr>
              <a:t>lastName</a:t>
            </a:r>
            <a:r>
              <a:rPr lang="en" sz="1500">
                <a:solidFill>
                  <a:srgbClr val="292929"/>
                </a:solidFill>
                <a:highlight>
                  <a:srgbClr val="FFFFFF"/>
                </a:highlight>
                <a:latin typeface="Georgia"/>
                <a:ea typeface="Georgia"/>
                <a:cs typeface="Georgia"/>
                <a:sym typeface="Georgia"/>
              </a:rPr>
              <a:t>, and </a:t>
            </a:r>
            <a:r>
              <a:rPr b="1" lang="en" sz="1500">
                <a:solidFill>
                  <a:srgbClr val="292929"/>
                </a:solidFill>
                <a:highlight>
                  <a:srgbClr val="FFFFFF"/>
                </a:highlight>
                <a:latin typeface="Georgia"/>
                <a:ea typeface="Georgia"/>
                <a:cs typeface="Georgia"/>
                <a:sym typeface="Georgia"/>
              </a:rPr>
              <a:t>email </a:t>
            </a:r>
            <a:r>
              <a:rPr lang="en" sz="1500">
                <a:solidFill>
                  <a:srgbClr val="292929"/>
                </a:solidFill>
                <a:highlight>
                  <a:srgbClr val="FFFFFF"/>
                </a:highlight>
                <a:latin typeface="Georgia"/>
                <a:ea typeface="Georgia"/>
                <a:cs typeface="Georgia"/>
                <a:sym typeface="Georgia"/>
              </a:rPr>
              <a:t>arguments from the mutation when we run it. </a:t>
            </a:r>
            <a:endParaRPr sz="1500">
              <a:solidFill>
                <a:srgbClr val="292929"/>
              </a:solidFill>
              <a:highlight>
                <a:srgbClr val="FFFFFF"/>
              </a:highlight>
              <a:latin typeface="Georgia"/>
              <a:ea typeface="Georgia"/>
              <a:cs typeface="Georgia"/>
              <a:sym typeface="Georgia"/>
            </a:endParaRPr>
          </a:p>
          <a:p>
            <a:pPr indent="-280987" lvl="0" marL="457200" rtl="0" algn="just">
              <a:spcBef>
                <a:spcPts val="0"/>
              </a:spcBef>
              <a:spcAft>
                <a:spcPts val="0"/>
              </a:spcAft>
              <a:buClr>
                <a:srgbClr val="292929"/>
              </a:buClr>
              <a:buSzPct val="100000"/>
              <a:buFont typeface="Georgia"/>
              <a:buChar char="●"/>
            </a:pPr>
            <a:r>
              <a:rPr lang="en" sz="1500">
                <a:solidFill>
                  <a:srgbClr val="292929"/>
                </a:solidFill>
                <a:highlight>
                  <a:srgbClr val="FFFFFF"/>
                </a:highlight>
                <a:latin typeface="Georgia"/>
                <a:ea typeface="Georgia"/>
                <a:cs typeface="Georgia"/>
                <a:sym typeface="Georgia"/>
              </a:rPr>
              <a:t>Then, it will need to push that data as a new object to the </a:t>
            </a:r>
            <a:r>
              <a:rPr b="1" lang="en" sz="1500">
                <a:solidFill>
                  <a:srgbClr val="292929"/>
                </a:solidFill>
                <a:highlight>
                  <a:srgbClr val="FFFFFF"/>
                </a:highlight>
                <a:latin typeface="Georgia"/>
                <a:ea typeface="Georgia"/>
                <a:cs typeface="Georgia"/>
                <a:sym typeface="Georgia"/>
              </a:rPr>
              <a:t>users</a:t>
            </a:r>
            <a:r>
              <a:rPr lang="en" sz="1500">
                <a:solidFill>
                  <a:srgbClr val="292929"/>
                </a:solidFill>
                <a:highlight>
                  <a:srgbClr val="FFFFFF"/>
                </a:highlight>
                <a:latin typeface="Georgia"/>
                <a:ea typeface="Georgia"/>
                <a:cs typeface="Georgia"/>
                <a:sym typeface="Georgia"/>
              </a:rPr>
              <a:t> array. Lastly, we simply return the data that was passed into the mutation.</a:t>
            </a:r>
            <a:endParaRPr sz="1500">
              <a:solidFill>
                <a:srgbClr val="292929"/>
              </a:solidFill>
              <a:highlight>
                <a:srgbClr val="FFFFFF"/>
              </a:highlight>
              <a:latin typeface="Georgia"/>
              <a:ea typeface="Georgia"/>
              <a:cs typeface="Georgia"/>
              <a:sym typeface="Georgia"/>
            </a:endParaRPr>
          </a:p>
          <a:p>
            <a:pPr indent="0" lvl="0" marL="457200" rtl="0" algn="just">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280987" lvl="0" marL="457200" rtl="0" algn="just">
              <a:spcBef>
                <a:spcPts val="0"/>
              </a:spcBef>
              <a:spcAft>
                <a:spcPts val="0"/>
              </a:spcAft>
              <a:buClr>
                <a:srgbClr val="292929"/>
              </a:buClr>
              <a:buSzPct val="100000"/>
              <a:buFont typeface="Georgia"/>
              <a:buChar char="●"/>
            </a:pPr>
            <a:r>
              <a:rPr lang="en" sz="1500">
                <a:solidFill>
                  <a:srgbClr val="292929"/>
                </a:solidFill>
                <a:highlight>
                  <a:srgbClr val="FFFFFF"/>
                </a:highlight>
                <a:latin typeface="Georgia"/>
                <a:ea typeface="Georgia"/>
                <a:cs typeface="Georgia"/>
                <a:sym typeface="Georgia"/>
              </a:rPr>
              <a:t>Update your </a:t>
            </a:r>
            <a:r>
              <a:rPr b="1" lang="en" sz="1500">
                <a:solidFill>
                  <a:srgbClr val="292929"/>
                </a:solidFill>
                <a:highlight>
                  <a:srgbClr val="FFFFFF"/>
                </a:highlight>
                <a:latin typeface="Georgia"/>
                <a:ea typeface="Georgia"/>
                <a:cs typeface="Georgia"/>
                <a:sym typeface="Georgia"/>
              </a:rPr>
              <a:t>resolvers </a:t>
            </a:r>
            <a:r>
              <a:rPr lang="en" sz="1500">
                <a:solidFill>
                  <a:srgbClr val="292929"/>
                </a:solidFill>
                <a:highlight>
                  <a:srgbClr val="FFFFFF"/>
                </a:highlight>
                <a:latin typeface="Georgia"/>
                <a:ea typeface="Georgia"/>
                <a:cs typeface="Georgia"/>
                <a:sym typeface="Georgia"/>
              </a:rPr>
              <a:t>to match the following:</a:t>
            </a:r>
            <a:endParaRPr sz="15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346">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const resolvers =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Query: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hello: () =&gt; "Hello world!",</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randomNumber: () =&gt; Math.round(Math.random() * 10),</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queryUsers: () =&gt; users,</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Mutation: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addUser: (parent, args) =&gt;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users.push(args); // Push the new user to the users array</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return args;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  },</a:t>
            </a:r>
            <a:endParaRPr sz="212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rPr lang="en" sz="2120">
                <a:solidFill>
                  <a:schemeClr val="accent1"/>
                </a:solidFill>
                <a:latin typeface="Times New Roman"/>
                <a:ea typeface="Times New Roman"/>
                <a:cs typeface="Times New Roman"/>
                <a:sym typeface="Times New Roman"/>
              </a:rPr>
              <a:t>};</a:t>
            </a:r>
            <a:endParaRPr sz="212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
        <p:nvSpPr>
          <p:cNvPr id="206" name="Google Shape;206;g24389bc3b97_0_49"/>
          <p:cNvSpPr txBox="1"/>
          <p:nvPr>
            <p:ph idx="2" type="body"/>
          </p:nvPr>
        </p:nvSpPr>
        <p:spPr>
          <a:xfrm>
            <a:off x="4725450" y="149425"/>
            <a:ext cx="3999900" cy="3340200"/>
          </a:xfrm>
          <a:prstGeom prst="rect">
            <a:avLst/>
          </a:prstGeom>
        </p:spPr>
        <p:txBody>
          <a:bodyPr anchorCtr="0" anchor="t" bIns="91425" lIns="91425" spcFirstLastPara="1" rIns="91425" wrap="square" tIns="91425">
            <a:noAutofit/>
          </a:bodyPr>
          <a:lstStyle/>
          <a:p>
            <a:pPr indent="-292100" lvl="0" marL="749300" rtl="0" algn="l">
              <a:lnSpc>
                <a:spcPct val="218181"/>
              </a:lnSpc>
              <a:spcBef>
                <a:spcPts val="2200"/>
              </a:spcBef>
              <a:spcAft>
                <a:spcPts val="0"/>
              </a:spcAft>
              <a:buClr>
                <a:srgbClr val="292929"/>
              </a:buClr>
              <a:buSzPts val="1000"/>
              <a:buFont typeface="Georgia"/>
              <a:buChar char="●"/>
            </a:pPr>
            <a:r>
              <a:rPr lang="en" sz="1000">
                <a:solidFill>
                  <a:srgbClr val="292929"/>
                </a:solidFill>
                <a:highlight>
                  <a:srgbClr val="FFFFFF"/>
                </a:highlight>
                <a:latin typeface="Times New Roman"/>
                <a:ea typeface="Times New Roman"/>
                <a:cs typeface="Times New Roman"/>
                <a:sym typeface="Times New Roman"/>
              </a:rPr>
              <a:t>Just like queries, mutations must match our </a:t>
            </a:r>
            <a:r>
              <a:rPr b="1" lang="en" sz="1000">
                <a:solidFill>
                  <a:srgbClr val="292929"/>
                </a:solidFill>
                <a:highlight>
                  <a:srgbClr val="FFFFFF"/>
                </a:highlight>
                <a:latin typeface="Times New Roman"/>
                <a:ea typeface="Times New Roman"/>
                <a:cs typeface="Times New Roman"/>
                <a:sym typeface="Times New Roman"/>
              </a:rPr>
              <a:t>typeDefs</a:t>
            </a:r>
            <a:r>
              <a:rPr lang="en" sz="1000">
                <a:solidFill>
                  <a:srgbClr val="292929"/>
                </a:solidFill>
                <a:highlight>
                  <a:srgbClr val="FFFFFF"/>
                </a:highlight>
                <a:latin typeface="Times New Roman"/>
                <a:ea typeface="Times New Roman"/>
                <a:cs typeface="Times New Roman"/>
                <a:sym typeface="Times New Roman"/>
              </a:rPr>
              <a:t> and go in the </a:t>
            </a:r>
            <a:r>
              <a:rPr b="1" lang="en" sz="1000">
                <a:solidFill>
                  <a:srgbClr val="292929"/>
                </a:solidFill>
                <a:highlight>
                  <a:srgbClr val="FFFFFF"/>
                </a:highlight>
                <a:latin typeface="Times New Roman"/>
                <a:ea typeface="Times New Roman"/>
                <a:cs typeface="Times New Roman"/>
                <a:sym typeface="Times New Roman"/>
              </a:rPr>
              <a:t>Mutation </a:t>
            </a:r>
            <a:r>
              <a:rPr lang="en" sz="1000">
                <a:solidFill>
                  <a:srgbClr val="292929"/>
                </a:solidFill>
                <a:highlight>
                  <a:srgbClr val="FFFFFF"/>
                </a:highlight>
                <a:latin typeface="Times New Roman"/>
                <a:ea typeface="Times New Roman"/>
                <a:cs typeface="Times New Roman"/>
                <a:sym typeface="Times New Roman"/>
              </a:rPr>
              <a:t>object.</a:t>
            </a:r>
            <a:endParaRPr sz="1000">
              <a:solidFill>
                <a:srgbClr val="292929"/>
              </a:solidFill>
              <a:highlight>
                <a:srgbClr val="FFFFFF"/>
              </a:highlight>
              <a:latin typeface="Times New Roman"/>
              <a:ea typeface="Times New Roman"/>
              <a:cs typeface="Times New Roman"/>
              <a:sym typeface="Times New Roman"/>
            </a:endParaRPr>
          </a:p>
          <a:p>
            <a:pPr indent="-292100" lvl="0" marL="749300" rtl="0" algn="l">
              <a:lnSpc>
                <a:spcPct val="218181"/>
              </a:lnSpc>
              <a:spcBef>
                <a:spcPts val="0"/>
              </a:spcBef>
              <a:spcAft>
                <a:spcPts val="0"/>
              </a:spcAft>
              <a:buClr>
                <a:srgbClr val="292929"/>
              </a:buClr>
              <a:buSzPts val="1000"/>
              <a:buFont typeface="Times New Roman"/>
              <a:buChar char="●"/>
            </a:pPr>
            <a:r>
              <a:rPr lang="en" sz="1000">
                <a:solidFill>
                  <a:srgbClr val="292929"/>
                </a:solidFill>
                <a:highlight>
                  <a:srgbClr val="FFFFFF"/>
                </a:highlight>
                <a:latin typeface="Times New Roman"/>
                <a:ea typeface="Times New Roman"/>
                <a:cs typeface="Times New Roman"/>
                <a:sym typeface="Times New Roman"/>
              </a:rPr>
              <a:t>Every resolver (not only mutations) has access to four parameters, which you can learn more about in the documentation. We only need the second argument for this resolver.</a:t>
            </a:r>
            <a:endParaRPr sz="1000">
              <a:solidFill>
                <a:srgbClr val="292929"/>
              </a:solidFill>
              <a:highlight>
                <a:srgbClr val="FFFFFF"/>
              </a:highlight>
              <a:latin typeface="Times New Roman"/>
              <a:ea typeface="Times New Roman"/>
              <a:cs typeface="Times New Roman"/>
              <a:sym typeface="Times New Roman"/>
            </a:endParaRPr>
          </a:p>
          <a:p>
            <a:pPr indent="-292100" lvl="0" marL="749300" rtl="0" algn="l">
              <a:lnSpc>
                <a:spcPct val="218181"/>
              </a:lnSpc>
              <a:spcBef>
                <a:spcPts val="0"/>
              </a:spcBef>
              <a:spcAft>
                <a:spcPts val="0"/>
              </a:spcAft>
              <a:buClr>
                <a:srgbClr val="292929"/>
              </a:buClr>
              <a:buSzPts val="1000"/>
              <a:buFont typeface="Georgia"/>
              <a:buChar char="●"/>
            </a:pPr>
            <a:r>
              <a:rPr lang="en" sz="1000">
                <a:solidFill>
                  <a:srgbClr val="292929"/>
                </a:solidFill>
                <a:highlight>
                  <a:srgbClr val="FFFFFF"/>
                </a:highlight>
                <a:latin typeface="Times New Roman"/>
                <a:ea typeface="Times New Roman"/>
                <a:cs typeface="Times New Roman"/>
                <a:sym typeface="Times New Roman"/>
              </a:rPr>
              <a:t>The second argument, </a:t>
            </a:r>
            <a:r>
              <a:rPr b="1" lang="en" sz="1000">
                <a:solidFill>
                  <a:srgbClr val="292929"/>
                </a:solidFill>
                <a:highlight>
                  <a:srgbClr val="FFFFFF"/>
                </a:highlight>
                <a:latin typeface="Times New Roman"/>
                <a:ea typeface="Times New Roman"/>
                <a:cs typeface="Times New Roman"/>
                <a:sym typeface="Times New Roman"/>
              </a:rPr>
              <a:t>args</a:t>
            </a:r>
            <a:r>
              <a:rPr lang="en" sz="1000">
                <a:solidFill>
                  <a:srgbClr val="292929"/>
                </a:solidFill>
                <a:highlight>
                  <a:srgbClr val="FFFFFF"/>
                </a:highlight>
                <a:latin typeface="Times New Roman"/>
                <a:ea typeface="Times New Roman"/>
                <a:cs typeface="Times New Roman"/>
                <a:sym typeface="Times New Roman"/>
              </a:rPr>
              <a:t>, will contain the </a:t>
            </a:r>
            <a:r>
              <a:rPr b="1" lang="en" sz="1000">
                <a:solidFill>
                  <a:srgbClr val="292929"/>
                </a:solidFill>
                <a:highlight>
                  <a:srgbClr val="FFFFFF"/>
                </a:highlight>
                <a:latin typeface="Times New Roman"/>
                <a:ea typeface="Times New Roman"/>
                <a:cs typeface="Times New Roman"/>
                <a:sym typeface="Times New Roman"/>
              </a:rPr>
              <a:t>firstName</a:t>
            </a:r>
            <a:r>
              <a:rPr lang="en" sz="1000">
                <a:solidFill>
                  <a:srgbClr val="292929"/>
                </a:solidFill>
                <a:highlight>
                  <a:srgbClr val="FFFFFF"/>
                </a:highlight>
                <a:latin typeface="Times New Roman"/>
                <a:ea typeface="Times New Roman"/>
                <a:cs typeface="Times New Roman"/>
                <a:sym typeface="Times New Roman"/>
              </a:rPr>
              <a:t>, </a:t>
            </a:r>
            <a:r>
              <a:rPr b="1" lang="en" sz="1000">
                <a:solidFill>
                  <a:srgbClr val="292929"/>
                </a:solidFill>
                <a:highlight>
                  <a:srgbClr val="FFFFFF"/>
                </a:highlight>
                <a:latin typeface="Times New Roman"/>
                <a:ea typeface="Times New Roman"/>
                <a:cs typeface="Times New Roman"/>
                <a:sym typeface="Times New Roman"/>
              </a:rPr>
              <a:t>lastName</a:t>
            </a:r>
            <a:r>
              <a:rPr lang="en" sz="1000">
                <a:solidFill>
                  <a:srgbClr val="292929"/>
                </a:solidFill>
                <a:highlight>
                  <a:srgbClr val="FFFFFF"/>
                </a:highlight>
                <a:latin typeface="Times New Roman"/>
                <a:ea typeface="Times New Roman"/>
                <a:cs typeface="Times New Roman"/>
                <a:sym typeface="Times New Roman"/>
              </a:rPr>
              <a:t>, and </a:t>
            </a:r>
            <a:r>
              <a:rPr b="1" lang="en" sz="1000">
                <a:solidFill>
                  <a:srgbClr val="292929"/>
                </a:solidFill>
                <a:highlight>
                  <a:srgbClr val="FFFFFF"/>
                </a:highlight>
                <a:latin typeface="Times New Roman"/>
                <a:ea typeface="Times New Roman"/>
                <a:cs typeface="Times New Roman"/>
                <a:sym typeface="Times New Roman"/>
              </a:rPr>
              <a:t>email</a:t>
            </a:r>
            <a:r>
              <a:rPr lang="en" sz="1000">
                <a:solidFill>
                  <a:srgbClr val="292929"/>
                </a:solidFill>
                <a:highlight>
                  <a:srgbClr val="FFFFFF"/>
                </a:highlight>
                <a:latin typeface="Times New Roman"/>
                <a:ea typeface="Times New Roman"/>
                <a:cs typeface="Times New Roman"/>
                <a:sym typeface="Times New Roman"/>
              </a:rPr>
              <a:t> of the new user. If you wish, console.log the </a:t>
            </a:r>
            <a:r>
              <a:rPr b="1" lang="en" sz="1000">
                <a:solidFill>
                  <a:srgbClr val="292929"/>
                </a:solidFill>
                <a:highlight>
                  <a:srgbClr val="FFFFFF"/>
                </a:highlight>
                <a:latin typeface="Times New Roman"/>
                <a:ea typeface="Times New Roman"/>
                <a:cs typeface="Times New Roman"/>
                <a:sym typeface="Times New Roman"/>
              </a:rPr>
              <a:t>args</a:t>
            </a:r>
            <a:r>
              <a:rPr lang="en" sz="1000">
                <a:solidFill>
                  <a:srgbClr val="292929"/>
                </a:solidFill>
                <a:highlight>
                  <a:srgbClr val="FFFFFF"/>
                </a:highlight>
                <a:latin typeface="Times New Roman"/>
                <a:ea typeface="Times New Roman"/>
                <a:cs typeface="Times New Roman"/>
                <a:sym typeface="Times New Roman"/>
              </a:rPr>
              <a:t> argument in the resolver function to see what data it contains.</a:t>
            </a:r>
            <a:endParaRPr sz="1000">
              <a:solidFill>
                <a:srgbClr val="292929"/>
              </a:solidFill>
              <a:highlight>
                <a:srgbClr val="FFFFFF"/>
              </a:highlight>
              <a:latin typeface="Times New Roman"/>
              <a:ea typeface="Times New Roman"/>
              <a:cs typeface="Times New Roman"/>
              <a:sym typeface="Times New Roman"/>
            </a:endParaRPr>
          </a:p>
          <a:p>
            <a:pPr indent="-292100" lvl="0" marL="749300" rtl="0" algn="l">
              <a:lnSpc>
                <a:spcPct val="218181"/>
              </a:lnSpc>
              <a:spcBef>
                <a:spcPts val="0"/>
              </a:spcBef>
              <a:spcAft>
                <a:spcPts val="0"/>
              </a:spcAft>
              <a:buClr>
                <a:srgbClr val="292929"/>
              </a:buClr>
              <a:buSzPts val="1000"/>
              <a:buFont typeface="Georgia"/>
              <a:buChar char="●"/>
            </a:pPr>
            <a:r>
              <a:rPr lang="en" sz="1000">
                <a:solidFill>
                  <a:srgbClr val="292929"/>
                </a:solidFill>
                <a:highlight>
                  <a:srgbClr val="FFFFFF"/>
                </a:highlight>
                <a:latin typeface="Times New Roman"/>
                <a:ea typeface="Times New Roman"/>
                <a:cs typeface="Times New Roman"/>
                <a:sym typeface="Times New Roman"/>
              </a:rPr>
              <a:t>Since our “database” is just an array of objects, we can simply push the </a:t>
            </a:r>
            <a:r>
              <a:rPr b="1" lang="en" sz="1000">
                <a:solidFill>
                  <a:srgbClr val="292929"/>
                </a:solidFill>
                <a:highlight>
                  <a:srgbClr val="FFFFFF"/>
                </a:highlight>
                <a:latin typeface="Times New Roman"/>
                <a:ea typeface="Times New Roman"/>
                <a:cs typeface="Times New Roman"/>
                <a:sym typeface="Times New Roman"/>
              </a:rPr>
              <a:t>args </a:t>
            </a:r>
            <a:r>
              <a:rPr lang="en" sz="1000">
                <a:solidFill>
                  <a:srgbClr val="292929"/>
                </a:solidFill>
                <a:highlight>
                  <a:srgbClr val="FFFFFF"/>
                </a:highlight>
                <a:latin typeface="Times New Roman"/>
                <a:ea typeface="Times New Roman"/>
                <a:cs typeface="Times New Roman"/>
                <a:sym typeface="Times New Roman"/>
              </a:rPr>
              <a:t>object to the </a:t>
            </a:r>
            <a:r>
              <a:rPr b="1" lang="en" sz="1000">
                <a:solidFill>
                  <a:srgbClr val="292929"/>
                </a:solidFill>
                <a:highlight>
                  <a:srgbClr val="FFFFFF"/>
                </a:highlight>
                <a:latin typeface="Times New Roman"/>
                <a:ea typeface="Times New Roman"/>
                <a:cs typeface="Times New Roman"/>
                <a:sym typeface="Times New Roman"/>
              </a:rPr>
              <a:t>users</a:t>
            </a:r>
            <a:r>
              <a:rPr lang="en" sz="1000">
                <a:solidFill>
                  <a:srgbClr val="292929"/>
                </a:solidFill>
                <a:highlight>
                  <a:srgbClr val="FFFFFF"/>
                </a:highlight>
                <a:latin typeface="Times New Roman"/>
                <a:ea typeface="Times New Roman"/>
                <a:cs typeface="Times New Roman"/>
                <a:sym typeface="Times New Roman"/>
              </a:rPr>
              <a:t> array.</a:t>
            </a:r>
            <a:endParaRPr sz="1000">
              <a:solidFill>
                <a:srgbClr val="292929"/>
              </a:solidFill>
              <a:highlight>
                <a:srgbClr val="FFFFFF"/>
              </a:highlight>
              <a:latin typeface="Times New Roman"/>
              <a:ea typeface="Times New Roman"/>
              <a:cs typeface="Times New Roman"/>
              <a:sym typeface="Times New Roman"/>
            </a:endParaRPr>
          </a:p>
          <a:p>
            <a:pPr indent="-292100" lvl="0" marL="749300" rtl="0" algn="l">
              <a:lnSpc>
                <a:spcPct val="218181"/>
              </a:lnSpc>
              <a:spcBef>
                <a:spcPts val="0"/>
              </a:spcBef>
              <a:spcAft>
                <a:spcPts val="0"/>
              </a:spcAft>
              <a:buClr>
                <a:srgbClr val="292929"/>
              </a:buClr>
              <a:buSzPts val="1000"/>
              <a:buFont typeface="Georgia"/>
              <a:buChar char="●"/>
            </a:pPr>
            <a:r>
              <a:rPr lang="en" sz="1000">
                <a:solidFill>
                  <a:srgbClr val="292929"/>
                </a:solidFill>
                <a:highlight>
                  <a:srgbClr val="FFFFFF"/>
                </a:highlight>
                <a:latin typeface="Times New Roman"/>
                <a:ea typeface="Times New Roman"/>
                <a:cs typeface="Times New Roman"/>
                <a:sym typeface="Times New Roman"/>
              </a:rPr>
              <a:t>Our mutation needs to return the new user that was created. We can do that by returning the </a:t>
            </a:r>
            <a:r>
              <a:rPr b="1" lang="en" sz="1000">
                <a:solidFill>
                  <a:srgbClr val="292929"/>
                </a:solidFill>
                <a:highlight>
                  <a:srgbClr val="FFFFFF"/>
                </a:highlight>
                <a:latin typeface="Times New Roman"/>
                <a:ea typeface="Times New Roman"/>
                <a:cs typeface="Times New Roman"/>
                <a:sym typeface="Times New Roman"/>
              </a:rPr>
              <a:t>args </a:t>
            </a:r>
            <a:r>
              <a:rPr lang="en" sz="1000">
                <a:solidFill>
                  <a:srgbClr val="292929"/>
                </a:solidFill>
                <a:highlight>
                  <a:srgbClr val="FFFFFF"/>
                </a:highlight>
                <a:latin typeface="Times New Roman"/>
                <a:ea typeface="Times New Roman"/>
                <a:cs typeface="Times New Roman"/>
                <a:sym typeface="Times New Roman"/>
              </a:rPr>
              <a:t>object.</a:t>
            </a:r>
            <a:endParaRPr sz="10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4389bc3b97_0_5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97826"/>
              </a:lnSpc>
              <a:spcBef>
                <a:spcPts val="4500"/>
              </a:spcBef>
              <a:spcAft>
                <a:spcPts val="0"/>
              </a:spcAft>
              <a:buNone/>
            </a:pPr>
            <a:r>
              <a:rPr lang="en" sz="1800">
                <a:solidFill>
                  <a:srgbClr val="292929"/>
                </a:solidFill>
                <a:highlight>
                  <a:srgbClr val="FFFFFF"/>
                </a:highlight>
                <a:latin typeface="Arial"/>
                <a:ea typeface="Arial"/>
                <a:cs typeface="Arial"/>
                <a:sym typeface="Arial"/>
              </a:rPr>
              <a:t>Step 3: Calling Our Mutation</a:t>
            </a:r>
            <a:endParaRPr/>
          </a:p>
        </p:txBody>
      </p:sp>
      <p:sp>
        <p:nvSpPr>
          <p:cNvPr id="212" name="Google Shape;212;g24389bc3b97_0_5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1"/>
                </a:solidFill>
              </a:rPr>
              <a:t>Calling mutations is very similar to calling queries in GraphQL:</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solidFill>
                  <a:schemeClr val="accent1"/>
                </a:solidFill>
              </a:rPr>
              <a:t>mutation {</a:t>
            </a:r>
            <a:endParaRPr>
              <a:solidFill>
                <a:schemeClr val="accent1"/>
              </a:solidFill>
            </a:endParaRPr>
          </a:p>
          <a:p>
            <a:pPr indent="0" lvl="0" marL="0" rtl="0" algn="l">
              <a:spcBef>
                <a:spcPts val="0"/>
              </a:spcBef>
              <a:spcAft>
                <a:spcPts val="0"/>
              </a:spcAft>
              <a:buNone/>
            </a:pPr>
            <a:r>
              <a:rPr lang="en">
                <a:solidFill>
                  <a:schemeClr val="accent1"/>
                </a:solidFill>
              </a:rPr>
              <a:t> addUser(</a:t>
            </a:r>
            <a:endParaRPr>
              <a:solidFill>
                <a:schemeClr val="accent1"/>
              </a:solidFill>
            </a:endParaRPr>
          </a:p>
          <a:p>
            <a:pPr indent="0" lvl="0" marL="0" rtl="0" algn="l">
              <a:spcBef>
                <a:spcPts val="0"/>
              </a:spcBef>
              <a:spcAft>
                <a:spcPts val="0"/>
              </a:spcAft>
              <a:buNone/>
            </a:pPr>
            <a:r>
              <a:rPr lang="en">
                <a:solidFill>
                  <a:schemeClr val="accent1"/>
                </a:solidFill>
              </a:rPr>
              <a:t>   firstName: "John",</a:t>
            </a:r>
            <a:endParaRPr>
              <a:solidFill>
                <a:schemeClr val="accent1"/>
              </a:solidFill>
            </a:endParaRPr>
          </a:p>
          <a:p>
            <a:pPr indent="0" lvl="0" marL="0" rtl="0" algn="l">
              <a:spcBef>
                <a:spcPts val="0"/>
              </a:spcBef>
              <a:spcAft>
                <a:spcPts val="0"/>
              </a:spcAft>
              <a:buNone/>
            </a:pPr>
            <a:r>
              <a:rPr lang="en">
                <a:solidFill>
                  <a:schemeClr val="accent1"/>
                </a:solidFill>
              </a:rPr>
              <a:t>   lastName: "Doe",</a:t>
            </a:r>
            <a:endParaRPr>
              <a:solidFill>
                <a:schemeClr val="accent1"/>
              </a:solidFill>
            </a:endParaRPr>
          </a:p>
          <a:p>
            <a:pPr indent="0" lvl="0" marL="0" rtl="0" algn="l">
              <a:spcBef>
                <a:spcPts val="0"/>
              </a:spcBef>
              <a:spcAft>
                <a:spcPts val="0"/>
              </a:spcAft>
              <a:buNone/>
            </a:pPr>
            <a:r>
              <a:rPr lang="en">
                <a:solidFill>
                  <a:schemeClr val="accent1"/>
                </a:solidFill>
              </a:rPr>
              <a:t>   email: "john.doe@somemail.com"</a:t>
            </a:r>
            <a:endParaRPr>
              <a:solidFill>
                <a:schemeClr val="accent1"/>
              </a:solidFill>
            </a:endParaRPr>
          </a:p>
          <a:p>
            <a:pPr indent="0" lvl="0" marL="0" rtl="0" algn="l">
              <a:spcBef>
                <a:spcPts val="0"/>
              </a:spcBef>
              <a:spcAft>
                <a:spcPts val="0"/>
              </a:spcAft>
              <a:buNone/>
            </a:pPr>
            <a:r>
              <a:rPr lang="en">
                <a:solidFill>
                  <a:schemeClr val="accent1"/>
                </a:solidFill>
              </a:rPr>
              <a:t>  ) {</a:t>
            </a:r>
            <a:endParaRPr>
              <a:solidFill>
                <a:schemeClr val="accent1"/>
              </a:solidFill>
            </a:endParaRPr>
          </a:p>
          <a:p>
            <a:pPr indent="0" lvl="0" marL="0" rtl="0" algn="l">
              <a:spcBef>
                <a:spcPts val="0"/>
              </a:spcBef>
              <a:spcAft>
                <a:spcPts val="0"/>
              </a:spcAft>
              <a:buNone/>
            </a:pPr>
            <a:r>
              <a:rPr lang="en">
                <a:solidFill>
                  <a:schemeClr val="accent1"/>
                </a:solidFill>
              </a:rPr>
              <a:t>   firstName</a:t>
            </a:r>
            <a:endParaRPr>
              <a:solidFill>
                <a:schemeClr val="accent1"/>
              </a:solidFill>
            </a:endParaRPr>
          </a:p>
          <a:p>
            <a:pPr indent="0" lvl="0" marL="0" rtl="0" algn="l">
              <a:spcBef>
                <a:spcPts val="0"/>
              </a:spcBef>
              <a:spcAft>
                <a:spcPts val="0"/>
              </a:spcAft>
              <a:buNone/>
            </a:pPr>
            <a:r>
              <a:rPr lang="en">
                <a:solidFill>
                  <a:schemeClr val="accent1"/>
                </a:solidFill>
              </a:rPr>
              <a:t>   lastName</a:t>
            </a:r>
            <a:endParaRPr>
              <a:solidFill>
                <a:schemeClr val="accent1"/>
              </a:solidFill>
            </a:endParaRPr>
          </a:p>
          <a:p>
            <a:pPr indent="0" lvl="0" marL="0" rtl="0" algn="l">
              <a:spcBef>
                <a:spcPts val="0"/>
              </a:spcBef>
              <a:spcAft>
                <a:spcPts val="0"/>
              </a:spcAft>
              <a:buNone/>
            </a:pPr>
            <a:r>
              <a:rPr lang="en">
                <a:solidFill>
                  <a:schemeClr val="accent1"/>
                </a:solidFill>
              </a:rPr>
              <a:t>   email</a:t>
            </a:r>
            <a:endParaRPr>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a:p>
            <a:pPr indent="0" lvl="0" marL="0" rtl="0" algn="l">
              <a:spcBef>
                <a:spcPts val="0"/>
              </a:spcBef>
              <a:spcAft>
                <a:spcPts val="0"/>
              </a:spcAft>
              <a:buNone/>
            </a:pPr>
            <a:r>
              <a:rPr lang="en">
                <a:solidFill>
                  <a:schemeClr val="accent1"/>
                </a:solidFill>
              </a:rPr>
              <a:t>}</a:t>
            </a:r>
            <a:endParaRPr>
              <a:solidFill>
                <a:schemeClr val="accent1"/>
              </a:solidFill>
            </a:endParaRPr>
          </a:p>
          <a:p>
            <a:pPr indent="0" lvl="0" marL="0" rtl="0" algn="l">
              <a:spcBef>
                <a:spcPts val="0"/>
              </a:spcBef>
              <a:spcAft>
                <a:spcPts val="0"/>
              </a:spcAft>
              <a:buNone/>
            </a:pPr>
            <a:r>
              <a:t/>
            </a:r>
            <a:endParaRPr/>
          </a:p>
        </p:txBody>
      </p:sp>
      <p:sp>
        <p:nvSpPr>
          <p:cNvPr id="213" name="Google Shape;213;g24389bc3b97_0_5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fontScale="55000"/>
          </a:bodyPr>
          <a:lstStyle/>
          <a:p>
            <a:pPr indent="-284480" lvl="0" marL="749300" rtl="0" algn="l">
              <a:lnSpc>
                <a:spcPct val="218181"/>
              </a:lnSpc>
              <a:spcBef>
                <a:spcPts val="220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To signify a mutation, we use the </a:t>
            </a:r>
            <a:r>
              <a:rPr b="1" lang="en" sz="1600">
                <a:solidFill>
                  <a:srgbClr val="292929"/>
                </a:solidFill>
                <a:highlight>
                  <a:srgbClr val="FFFFFF"/>
                </a:highlight>
                <a:latin typeface="Georgia"/>
                <a:ea typeface="Georgia"/>
                <a:cs typeface="Georgia"/>
                <a:sym typeface="Georgia"/>
              </a:rPr>
              <a:t>mutation</a:t>
            </a:r>
            <a:r>
              <a:rPr lang="en" sz="1600">
                <a:solidFill>
                  <a:srgbClr val="292929"/>
                </a:solidFill>
                <a:highlight>
                  <a:srgbClr val="FFFFFF"/>
                </a:highlight>
                <a:latin typeface="Georgia"/>
                <a:ea typeface="Georgia"/>
                <a:cs typeface="Georgia"/>
                <a:sym typeface="Georgia"/>
              </a:rPr>
              <a:t> keyword instead of </a:t>
            </a:r>
            <a:r>
              <a:rPr b="1" lang="en" sz="1600">
                <a:solidFill>
                  <a:srgbClr val="292929"/>
                </a:solidFill>
                <a:highlight>
                  <a:srgbClr val="FFFFFF"/>
                </a:highlight>
                <a:latin typeface="Georgia"/>
                <a:ea typeface="Georgia"/>
                <a:cs typeface="Georgia"/>
                <a:sym typeface="Georgia"/>
              </a:rPr>
              <a:t>query</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We can pass arguments into a GraphQL query by specifying them inside of parentheses, just like a JavaScript function.</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Here, we create a new user with the name of </a:t>
            </a:r>
            <a:r>
              <a:rPr b="1" lang="en" sz="1600">
                <a:solidFill>
                  <a:srgbClr val="292929"/>
                </a:solidFill>
                <a:highlight>
                  <a:srgbClr val="FFFFFF"/>
                </a:highlight>
                <a:latin typeface="Georgia"/>
                <a:ea typeface="Georgia"/>
                <a:cs typeface="Georgia"/>
                <a:sym typeface="Georgia"/>
              </a:rPr>
              <a:t>John Doe</a:t>
            </a:r>
            <a:r>
              <a:rPr lang="en" sz="1600">
                <a:solidFill>
                  <a:srgbClr val="292929"/>
                </a:solidFill>
                <a:highlight>
                  <a:srgbClr val="FFFFFF"/>
                </a:highlight>
                <a:latin typeface="Georgia"/>
                <a:ea typeface="Georgia"/>
                <a:cs typeface="Georgia"/>
                <a:sym typeface="Georgia"/>
              </a:rPr>
              <a:t> and the email of </a:t>
            </a:r>
            <a:r>
              <a:rPr b="1" lang="en" sz="1600">
                <a:solidFill>
                  <a:srgbClr val="292929"/>
                </a:solidFill>
                <a:highlight>
                  <a:srgbClr val="FFFFFF"/>
                </a:highlight>
                <a:latin typeface="Georgia"/>
                <a:ea typeface="Georgia"/>
                <a:cs typeface="Georgia"/>
                <a:sym typeface="Georgia"/>
              </a:rPr>
              <a:t>john.doe@somemail.com</a:t>
            </a:r>
            <a:r>
              <a:rPr lang="en" sz="1600">
                <a:solidFill>
                  <a:srgbClr val="292929"/>
                </a:solidFill>
                <a:highlight>
                  <a:srgbClr val="FFFFFF"/>
                </a:highlight>
                <a:latin typeface="Georgia"/>
                <a:ea typeface="Georgia"/>
                <a:cs typeface="Georgia"/>
                <a:sym typeface="Georgia"/>
              </a:rPr>
              <a:t>. Feel free to change the arguments if you wish.</a:t>
            </a:r>
            <a:endParaRPr sz="1600">
              <a:solidFill>
                <a:srgbClr val="292929"/>
              </a:solidFill>
              <a:highlight>
                <a:srgbClr val="FFFFFF"/>
              </a:highlight>
              <a:latin typeface="Georgia"/>
              <a:ea typeface="Georgia"/>
              <a:cs typeface="Georgia"/>
              <a:sym typeface="Georgia"/>
            </a:endParaRPr>
          </a:p>
          <a:p>
            <a:pPr indent="-284480" lvl="0" marL="749300" rtl="0" algn="l">
              <a:lnSpc>
                <a:spcPct val="218181"/>
              </a:lnSpc>
              <a:spcBef>
                <a:spcPts val="0"/>
              </a:spcBef>
              <a:spcAft>
                <a:spcPts val="0"/>
              </a:spcAft>
              <a:buClr>
                <a:srgbClr val="292929"/>
              </a:buClr>
              <a:buSzPct val="100000"/>
              <a:buFont typeface="Georgia"/>
              <a:buChar char="●"/>
            </a:pPr>
            <a:r>
              <a:rPr lang="en" sz="1600">
                <a:solidFill>
                  <a:srgbClr val="292929"/>
                </a:solidFill>
                <a:highlight>
                  <a:srgbClr val="FFFFFF"/>
                </a:highlight>
                <a:latin typeface="Georgia"/>
                <a:ea typeface="Georgia"/>
                <a:cs typeface="Georgia"/>
                <a:sym typeface="Georgia"/>
              </a:rPr>
              <a:t>Like our </a:t>
            </a:r>
            <a:r>
              <a:rPr b="1" lang="en" sz="1600">
                <a:solidFill>
                  <a:srgbClr val="292929"/>
                </a:solidFill>
                <a:highlight>
                  <a:srgbClr val="FFFFFF"/>
                </a:highlight>
                <a:latin typeface="Georgia"/>
                <a:ea typeface="Georgia"/>
                <a:cs typeface="Georgia"/>
                <a:sym typeface="Georgia"/>
              </a:rPr>
              <a:t>queryUsers</a:t>
            </a:r>
            <a:r>
              <a:rPr lang="en" sz="1600">
                <a:solidFill>
                  <a:srgbClr val="292929"/>
                </a:solidFill>
                <a:highlight>
                  <a:srgbClr val="FFFFFF"/>
                </a:highlight>
                <a:latin typeface="Georgia"/>
                <a:ea typeface="Georgia"/>
                <a:cs typeface="Georgia"/>
                <a:sym typeface="Georgia"/>
              </a:rPr>
              <a:t> query, we can choose what fields to return. Remember that this mutation returns only the new user that was created.</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4389bc3b97_0_7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Chapter 5 </a:t>
            </a:r>
            <a:endParaRPr/>
          </a:p>
          <a:p>
            <a:pPr indent="0" lvl="0" marL="0" rtl="0" algn="ctr">
              <a:spcBef>
                <a:spcPts val="0"/>
              </a:spcBef>
              <a:spcAft>
                <a:spcPts val="0"/>
              </a:spcAft>
              <a:buNone/>
            </a:pPr>
            <a:r>
              <a:rPr lang="en"/>
              <a:t>Database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389bc3b97_0_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a:t>
            </a:r>
            <a:endParaRPr/>
          </a:p>
        </p:txBody>
      </p:sp>
      <p:sp>
        <p:nvSpPr>
          <p:cNvPr id="224" name="Google Shape;224;g24389bc3b97_0_61"/>
          <p:cNvSpPr txBox="1"/>
          <p:nvPr>
            <p:ph idx="1" type="body"/>
          </p:nvPr>
        </p:nvSpPr>
        <p:spPr>
          <a:xfrm>
            <a:off x="311700" y="1228675"/>
            <a:ext cx="3999900" cy="3340200"/>
          </a:xfrm>
          <a:prstGeom prst="rect">
            <a:avLst/>
          </a:prstGeom>
        </p:spPr>
        <p:txBody>
          <a:bodyPr anchorCtr="0" anchor="t" bIns="91425" lIns="91425" spcFirstLastPara="1" rIns="91425" wrap="square" tIns="91425">
            <a:normAutofit fontScale="47500" lnSpcReduction="20000"/>
          </a:bodyPr>
          <a:lstStyle/>
          <a:p>
            <a:pPr indent="0" lvl="0" marL="0" rtl="0" algn="l">
              <a:spcBef>
                <a:spcPts val="1200"/>
              </a:spcBef>
              <a:spcAft>
                <a:spcPts val="0"/>
              </a:spcAft>
              <a:buNone/>
            </a:pPr>
            <a:r>
              <a:rPr b="1" lang="en" sz="3742">
                <a:solidFill>
                  <a:srgbClr val="000000"/>
                </a:solidFill>
                <a:latin typeface="Arial"/>
                <a:ea typeface="Arial"/>
                <a:cs typeface="Arial"/>
                <a:sym typeface="Arial"/>
              </a:rPr>
              <a:t>What is MongoDB?</a:t>
            </a:r>
            <a:endParaRPr b="1" sz="3208">
              <a:solidFill>
                <a:srgbClr val="000000"/>
              </a:solidFill>
              <a:latin typeface="Arial"/>
              <a:ea typeface="Arial"/>
              <a:cs typeface="Arial"/>
              <a:sym typeface="Arial"/>
            </a:endParaRPr>
          </a:p>
          <a:p>
            <a:pPr indent="-341471" lvl="0" marL="457200" rtl="0" algn="l">
              <a:spcBef>
                <a:spcPts val="1200"/>
              </a:spcBef>
              <a:spcAft>
                <a:spcPts val="0"/>
              </a:spcAft>
              <a:buClr>
                <a:srgbClr val="000000"/>
              </a:buClr>
              <a:buSzPct val="100000"/>
              <a:buFont typeface="Arial"/>
              <a:buChar char="●"/>
            </a:pPr>
            <a:r>
              <a:rPr lang="en" sz="3742">
                <a:solidFill>
                  <a:srgbClr val="000000"/>
                </a:solidFill>
                <a:latin typeface="Arial"/>
                <a:ea typeface="Arial"/>
                <a:cs typeface="Arial"/>
                <a:sym typeface="Arial"/>
              </a:rPr>
              <a:t>document based database</a:t>
            </a:r>
            <a:endParaRPr sz="3742">
              <a:solidFill>
                <a:srgbClr val="000000"/>
              </a:solidFill>
              <a:latin typeface="Arial"/>
              <a:ea typeface="Arial"/>
              <a:cs typeface="Arial"/>
              <a:sym typeface="Arial"/>
            </a:endParaRPr>
          </a:p>
          <a:p>
            <a:pPr indent="-341471" lvl="0" marL="457200" rtl="0" algn="l">
              <a:spcBef>
                <a:spcPts val="0"/>
              </a:spcBef>
              <a:spcAft>
                <a:spcPts val="0"/>
              </a:spcAft>
              <a:buClr>
                <a:srgbClr val="000000"/>
              </a:buClr>
              <a:buSzPct val="100000"/>
              <a:buFont typeface="Arial"/>
              <a:buChar char="●"/>
            </a:pPr>
            <a:r>
              <a:rPr lang="en" sz="3742">
                <a:solidFill>
                  <a:srgbClr val="000000"/>
                </a:solidFill>
                <a:latin typeface="Arial"/>
                <a:ea typeface="Arial"/>
                <a:cs typeface="Arial"/>
                <a:sym typeface="Arial"/>
              </a:rPr>
              <a:t>uses NoSQL database</a:t>
            </a:r>
            <a:endParaRPr sz="3742">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rPr b="1" lang="en" sz="3742">
                <a:solidFill>
                  <a:srgbClr val="000000"/>
                </a:solidFill>
                <a:latin typeface="Arial"/>
                <a:ea typeface="Arial"/>
                <a:cs typeface="Arial"/>
                <a:sym typeface="Arial"/>
              </a:rPr>
              <a:t>Difference between mongo &amp; mongod:</a:t>
            </a:r>
            <a:endParaRPr b="1" sz="3742">
              <a:solidFill>
                <a:srgbClr val="000000"/>
              </a:solidFill>
              <a:latin typeface="Arial"/>
              <a:ea typeface="Arial"/>
              <a:cs typeface="Arial"/>
              <a:sym typeface="Arial"/>
            </a:endParaRPr>
          </a:p>
          <a:p>
            <a:pPr indent="-341471" lvl="0" marL="457200" marR="0" rtl="0" algn="l">
              <a:lnSpc>
                <a:spcPct val="115000"/>
              </a:lnSpc>
              <a:spcBef>
                <a:spcPts val="1200"/>
              </a:spcBef>
              <a:spcAft>
                <a:spcPts val="0"/>
              </a:spcAft>
              <a:buClr>
                <a:srgbClr val="000000"/>
              </a:buClr>
              <a:buSzPct val="100000"/>
              <a:buFont typeface="Arial"/>
              <a:buChar char="●"/>
            </a:pPr>
            <a:r>
              <a:rPr lang="en" sz="3742">
                <a:solidFill>
                  <a:srgbClr val="000000"/>
                </a:solidFill>
                <a:latin typeface="Arial"/>
                <a:ea typeface="Arial"/>
                <a:cs typeface="Arial"/>
                <a:sym typeface="Arial"/>
              </a:rPr>
              <a:t>mongo is command line shell [kind of program]</a:t>
            </a:r>
            <a:endParaRPr sz="3742">
              <a:solidFill>
                <a:srgbClr val="000000"/>
              </a:solidFill>
              <a:latin typeface="Arial"/>
              <a:ea typeface="Arial"/>
              <a:cs typeface="Arial"/>
              <a:sym typeface="Arial"/>
            </a:endParaRPr>
          </a:p>
          <a:p>
            <a:pPr indent="-341471" lvl="0" marL="457200" marR="0" rtl="0" algn="l">
              <a:lnSpc>
                <a:spcPct val="115000"/>
              </a:lnSpc>
              <a:spcBef>
                <a:spcPts val="0"/>
              </a:spcBef>
              <a:spcAft>
                <a:spcPts val="0"/>
              </a:spcAft>
              <a:buClr>
                <a:srgbClr val="000000"/>
              </a:buClr>
              <a:buSzPct val="100000"/>
              <a:buFont typeface="Arial"/>
              <a:buChar char="●"/>
            </a:pPr>
            <a:r>
              <a:rPr lang="en" sz="3742">
                <a:solidFill>
                  <a:srgbClr val="000000"/>
                </a:solidFill>
                <a:latin typeface="Arial"/>
                <a:ea typeface="Arial"/>
                <a:cs typeface="Arial"/>
                <a:sym typeface="Arial"/>
              </a:rPr>
              <a:t>mongod is 'Mongo Daemon' which is host process for Database [ kind of compiler]</a:t>
            </a:r>
            <a:endParaRPr/>
          </a:p>
        </p:txBody>
      </p:sp>
      <p:sp>
        <p:nvSpPr>
          <p:cNvPr id="225" name="Google Shape;225;g24389bc3b97_0_61"/>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Arial"/>
                <a:ea typeface="Arial"/>
                <a:cs typeface="Arial"/>
                <a:sym typeface="Arial"/>
              </a:rPr>
              <a:t>COMPARISON B/W MONGODB &amp; MYSQL</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SQL terms</a:t>
            </a: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MongoDB terms</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database 	-------------&gt; database</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tables      	-------------&gt; collections</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rows  	—----------&gt; documents(BSON)</a:t>
            </a:r>
            <a:endParaRPr>
              <a:solidFill>
                <a:srgbClr val="000000"/>
              </a:solidFill>
              <a:latin typeface="Arial"/>
              <a:ea typeface="Arial"/>
              <a:cs typeface="Arial"/>
              <a:sym typeface="Arial"/>
            </a:endParaRPr>
          </a:p>
          <a:p>
            <a:pPr indent="0" lvl="0" marL="0" rtl="0" algn="l">
              <a:spcBef>
                <a:spcPts val="1200"/>
              </a:spcBef>
              <a:spcAft>
                <a:spcPts val="1200"/>
              </a:spcAft>
              <a:buNone/>
            </a:pPr>
            <a:r>
              <a:rPr lang="en">
                <a:solidFill>
                  <a:srgbClr val="000000"/>
                </a:solidFill>
                <a:latin typeface="Arial"/>
                <a:ea typeface="Arial"/>
                <a:cs typeface="Arial"/>
                <a:sym typeface="Arial"/>
              </a:rPr>
              <a:t>columns  	–------------&gt; fields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1" type="body"/>
          </p:nvPr>
        </p:nvSpPr>
        <p:spPr>
          <a:xfrm>
            <a:off x="0" y="322050"/>
            <a:ext cx="9144000" cy="4342500"/>
          </a:xfrm>
          <a:prstGeom prst="rect">
            <a:avLst/>
          </a:prstGeom>
          <a:noFill/>
          <a:ln>
            <a:noFill/>
          </a:ln>
        </p:spPr>
        <p:txBody>
          <a:bodyPr anchorCtr="0" anchor="t" bIns="91425" lIns="91425" spcFirstLastPara="1" rIns="91425" wrap="square" tIns="91425">
            <a:normAutofit fontScale="25000"/>
          </a:bodyPr>
          <a:lstStyle/>
          <a:p>
            <a:pPr indent="0" lvl="0" marL="0" rtl="0" algn="just">
              <a:lnSpc>
                <a:spcPct val="115000"/>
              </a:lnSpc>
              <a:spcBef>
                <a:spcPts val="0"/>
              </a:spcBef>
              <a:spcAft>
                <a:spcPts val="0"/>
              </a:spcAft>
              <a:buSzPct val="76800"/>
              <a:buNone/>
            </a:pPr>
            <a:r>
              <a:rPr b="1" lang="en" sz="3750">
                <a:solidFill>
                  <a:schemeClr val="accent1"/>
                </a:solidFill>
                <a:latin typeface="Times New Roman"/>
                <a:ea typeface="Times New Roman"/>
                <a:cs typeface="Times New Roman"/>
                <a:sym typeface="Times New Roman"/>
              </a:rPr>
              <a:t>Your Text Editor VS Code</a:t>
            </a:r>
            <a:endParaRPr b="1">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76800"/>
              <a:buNone/>
            </a:pPr>
            <a:r>
              <a:rPr b="1" lang="en" sz="3750">
                <a:solidFill>
                  <a:schemeClr val="accent1"/>
                </a:solidFill>
                <a:latin typeface="Times New Roman"/>
                <a:ea typeface="Times New Roman"/>
                <a:cs typeface="Times New Roman"/>
                <a:sym typeface="Times New Roman"/>
              </a:rPr>
              <a:t>Node.js and NPM</a:t>
            </a:r>
            <a:endParaRPr b="1" sz="375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76800"/>
              <a:buNone/>
            </a:pPr>
            <a:r>
              <a:rPr lang="en" sz="3750">
                <a:solidFill>
                  <a:schemeClr val="accent1"/>
                </a:solidFill>
                <a:latin typeface="Times New Roman"/>
                <a:ea typeface="Times New Roman"/>
                <a:cs typeface="Times New Roman"/>
                <a:sym typeface="Times New Roman"/>
              </a:rPr>
              <a:t>Node.js is “a JavaScript runtime, built on Chrome’s V8 JavaScript Engine.” In practical terms this means that Node is a platform that </a:t>
            </a:r>
            <a:r>
              <a:rPr lang="en" sz="3750">
                <a:solidFill>
                  <a:schemeClr val="accent1"/>
                </a:solidFill>
                <a:highlight>
                  <a:srgbClr val="FFFF00"/>
                </a:highlight>
                <a:latin typeface="Times New Roman"/>
                <a:ea typeface="Times New Roman"/>
                <a:cs typeface="Times New Roman"/>
                <a:sym typeface="Times New Roman"/>
              </a:rPr>
              <a:t>allows developers to write JavaScript outside of a browser environment</a:t>
            </a:r>
            <a:r>
              <a:rPr lang="en" sz="3750">
                <a:solidFill>
                  <a:schemeClr val="accent1"/>
                </a:solidFill>
                <a:latin typeface="Times New Roman"/>
                <a:ea typeface="Times New Roman"/>
                <a:cs typeface="Times New Roman"/>
                <a:sym typeface="Times New Roman"/>
              </a:rPr>
              <a:t>. Node.js comes with NPM, the default package manager. NPM enables you to </a:t>
            </a:r>
            <a:r>
              <a:rPr lang="en" sz="3750">
                <a:solidFill>
                  <a:schemeClr val="accent1"/>
                </a:solidFill>
                <a:highlight>
                  <a:srgbClr val="FFFF00"/>
                </a:highlight>
                <a:latin typeface="Times New Roman"/>
                <a:ea typeface="Times New Roman"/>
                <a:cs typeface="Times New Roman"/>
                <a:sym typeface="Times New Roman"/>
              </a:rPr>
              <a:t>install thousands of libraries and JavaScript tools</a:t>
            </a:r>
            <a:r>
              <a:rPr lang="en" sz="3750">
                <a:solidFill>
                  <a:schemeClr val="accent1"/>
                </a:solidFill>
                <a:latin typeface="Times New Roman"/>
                <a:ea typeface="Times New Roman"/>
                <a:cs typeface="Times New Roman"/>
                <a:sym typeface="Times New Roman"/>
              </a:rPr>
              <a:t> within your projects.</a:t>
            </a:r>
            <a:endParaRPr sz="375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76800"/>
              <a:buNone/>
            </a:pPr>
            <a:r>
              <a:rPr b="1" lang="en" sz="3750">
                <a:solidFill>
                  <a:schemeClr val="accent1"/>
                </a:solidFill>
                <a:latin typeface="Times New Roman"/>
                <a:ea typeface="Times New Roman"/>
                <a:cs typeface="Times New Roman"/>
                <a:sym typeface="Times New Roman"/>
              </a:rPr>
              <a:t>MongoDB</a:t>
            </a:r>
            <a:endParaRPr b="1" sz="375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76800"/>
              <a:buNone/>
            </a:pPr>
            <a:r>
              <a:rPr lang="en" sz="3750">
                <a:solidFill>
                  <a:schemeClr val="accent1"/>
                </a:solidFill>
                <a:latin typeface="Times New Roman"/>
                <a:ea typeface="Times New Roman"/>
                <a:cs typeface="Times New Roman"/>
                <a:sym typeface="Times New Roman"/>
              </a:rPr>
              <a:t>MongoDB is the database that we will be using while developing our API. Mongo is a popular choice for working with Node.js, because </a:t>
            </a:r>
            <a:r>
              <a:rPr lang="en" sz="3750">
                <a:solidFill>
                  <a:schemeClr val="accent1"/>
                </a:solidFill>
                <a:highlight>
                  <a:srgbClr val="FFFF00"/>
                </a:highlight>
                <a:latin typeface="Times New Roman"/>
                <a:ea typeface="Times New Roman"/>
                <a:cs typeface="Times New Roman"/>
                <a:sym typeface="Times New Roman"/>
              </a:rPr>
              <a:t>it treats our data as JSON (JavaScript Object Notation) documents</a:t>
            </a:r>
            <a:r>
              <a:rPr lang="en" sz="3750">
                <a:solidFill>
                  <a:schemeClr val="accent1"/>
                </a:solidFill>
                <a:latin typeface="Times New Roman"/>
                <a:ea typeface="Times New Roman"/>
                <a:cs typeface="Times New Roman"/>
                <a:sym typeface="Times New Roman"/>
              </a:rPr>
              <a:t>. This means that it’s comfortable for JavaScript developers to work with from the get-go.</a:t>
            </a:r>
            <a:endParaRPr sz="375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76800"/>
              <a:buNone/>
            </a:pPr>
            <a:r>
              <a:rPr b="1" lang="en" sz="3750">
                <a:solidFill>
                  <a:schemeClr val="accent1"/>
                </a:solidFill>
                <a:latin typeface="Times New Roman"/>
                <a:ea typeface="Times New Roman"/>
                <a:cs typeface="Times New Roman"/>
                <a:sym typeface="Times New Roman"/>
              </a:rPr>
              <a:t>JSON:</a:t>
            </a:r>
            <a:endParaRPr b="1" sz="3750">
              <a:solidFill>
                <a:schemeClr val="accent1"/>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76800"/>
              <a:buNone/>
            </a:pPr>
            <a:r>
              <a:rPr lang="en" sz="3750">
                <a:solidFill>
                  <a:srgbClr val="000000"/>
                </a:solidFill>
                <a:latin typeface="Verdana"/>
                <a:ea typeface="Verdana"/>
                <a:cs typeface="Verdana"/>
                <a:sym typeface="Verdana"/>
              </a:rPr>
              <a:t>JSON is a lightweight format for storing and transporting data which is often used when data is sent from a server to a web page. Also, JSON is "self-describing" and easy to understand.</a:t>
            </a:r>
            <a:endParaRPr sz="3750">
              <a:solidFill>
                <a:srgbClr val="000000"/>
              </a:solidFill>
              <a:latin typeface="Verdana"/>
              <a:ea typeface="Verdana"/>
              <a:cs typeface="Verdana"/>
              <a:sym typeface="Verdana"/>
            </a:endParaRPr>
          </a:p>
          <a:p>
            <a:pPr indent="0" lvl="0" marL="0" rtl="0" algn="l">
              <a:lnSpc>
                <a:spcPct val="115000"/>
              </a:lnSpc>
              <a:spcBef>
                <a:spcPts val="1400"/>
              </a:spcBef>
              <a:spcAft>
                <a:spcPts val="0"/>
              </a:spcAft>
              <a:buSzPct val="76800"/>
              <a:buNone/>
            </a:pPr>
            <a:r>
              <a:rPr lang="en" sz="3750">
                <a:solidFill>
                  <a:srgbClr val="000000"/>
                </a:solidFill>
                <a:highlight>
                  <a:srgbClr val="FFFFFF"/>
                </a:highlight>
                <a:latin typeface="Verdana"/>
                <a:ea typeface="Verdana"/>
                <a:cs typeface="Verdana"/>
                <a:sym typeface="Verdana"/>
              </a:rPr>
              <a:t>JSON data is written as name/value pairs, example, </a:t>
            </a:r>
            <a:r>
              <a:rPr lang="en" sz="3750">
                <a:solidFill>
                  <a:srgbClr val="A52A2A"/>
                </a:solidFill>
                <a:highlight>
                  <a:srgbClr val="FFFF00"/>
                </a:highlight>
                <a:latin typeface="Courier New"/>
                <a:ea typeface="Courier New"/>
                <a:cs typeface="Courier New"/>
                <a:sym typeface="Courier New"/>
              </a:rPr>
              <a:t>"firstName"</a:t>
            </a:r>
            <a:r>
              <a:rPr lang="en" sz="3750">
                <a:solidFill>
                  <a:srgbClr val="000000"/>
                </a:solidFill>
                <a:highlight>
                  <a:srgbClr val="FFFF00"/>
                </a:highlight>
                <a:latin typeface="Courier New"/>
                <a:ea typeface="Courier New"/>
                <a:cs typeface="Courier New"/>
                <a:sym typeface="Courier New"/>
              </a:rPr>
              <a:t>:</a:t>
            </a:r>
            <a:r>
              <a:rPr lang="en" sz="3750">
                <a:solidFill>
                  <a:srgbClr val="A52A2A"/>
                </a:solidFill>
                <a:highlight>
                  <a:srgbClr val="FFFF00"/>
                </a:highlight>
                <a:latin typeface="Courier New"/>
                <a:ea typeface="Courier New"/>
                <a:cs typeface="Courier New"/>
                <a:sym typeface="Courier New"/>
              </a:rPr>
              <a:t>"Adarsh"</a:t>
            </a:r>
            <a:endParaRPr sz="3750">
              <a:solidFill>
                <a:srgbClr val="000000"/>
              </a:solidFill>
              <a:highlight>
                <a:srgbClr val="FFFF00"/>
              </a:highlight>
              <a:latin typeface="Verdana"/>
              <a:ea typeface="Verdana"/>
              <a:cs typeface="Verdana"/>
              <a:sym typeface="Verdana"/>
            </a:endParaRPr>
          </a:p>
          <a:p>
            <a:pPr indent="0" lvl="0" marL="0" rtl="0" algn="just">
              <a:lnSpc>
                <a:spcPct val="115000"/>
              </a:lnSpc>
              <a:spcBef>
                <a:spcPts val="1400"/>
              </a:spcBef>
              <a:spcAft>
                <a:spcPts val="0"/>
              </a:spcAft>
              <a:buSzPct val="76800"/>
              <a:buNone/>
            </a:pPr>
            <a:r>
              <a:rPr lang="en" sz="3750">
                <a:solidFill>
                  <a:srgbClr val="000000"/>
                </a:solidFill>
                <a:highlight>
                  <a:srgbClr val="FFFFFF"/>
                </a:highlight>
                <a:latin typeface="Verdana"/>
                <a:ea typeface="Verdana"/>
                <a:cs typeface="Verdana"/>
                <a:sym typeface="Verdana"/>
              </a:rPr>
              <a:t>JSON objects are written inside curly braces, example, </a:t>
            </a:r>
            <a:r>
              <a:rPr lang="en" sz="3750">
                <a:solidFill>
                  <a:srgbClr val="000000"/>
                </a:solidFill>
                <a:highlight>
                  <a:srgbClr val="FFFF00"/>
                </a:highlight>
                <a:latin typeface="Courier New"/>
                <a:ea typeface="Courier New"/>
                <a:cs typeface="Courier New"/>
                <a:sym typeface="Courier New"/>
              </a:rPr>
              <a:t>{</a:t>
            </a:r>
            <a:r>
              <a:rPr lang="en" sz="3750">
                <a:solidFill>
                  <a:srgbClr val="A52A2A"/>
                </a:solidFill>
                <a:highlight>
                  <a:srgbClr val="FFFF00"/>
                </a:highlight>
                <a:latin typeface="Courier New"/>
                <a:ea typeface="Courier New"/>
                <a:cs typeface="Courier New"/>
                <a:sym typeface="Courier New"/>
              </a:rPr>
              <a:t>"firstName"</a:t>
            </a:r>
            <a:r>
              <a:rPr lang="en" sz="3750">
                <a:solidFill>
                  <a:srgbClr val="000000"/>
                </a:solidFill>
                <a:highlight>
                  <a:srgbClr val="FFFF00"/>
                </a:highlight>
                <a:latin typeface="Courier New"/>
                <a:ea typeface="Courier New"/>
                <a:cs typeface="Courier New"/>
                <a:sym typeface="Courier New"/>
              </a:rPr>
              <a:t>:</a:t>
            </a:r>
            <a:r>
              <a:rPr lang="en" sz="3750">
                <a:solidFill>
                  <a:srgbClr val="A52A2A"/>
                </a:solidFill>
                <a:highlight>
                  <a:srgbClr val="FFFF00"/>
                </a:highlight>
                <a:latin typeface="Courier New"/>
                <a:ea typeface="Courier New"/>
                <a:cs typeface="Courier New"/>
                <a:sym typeface="Courier New"/>
              </a:rPr>
              <a:t>"Adarsh"</a:t>
            </a:r>
            <a:r>
              <a:rPr lang="en" sz="3750">
                <a:solidFill>
                  <a:srgbClr val="000000"/>
                </a:solidFill>
                <a:highlight>
                  <a:srgbClr val="FFFF00"/>
                </a:highlight>
                <a:latin typeface="Courier New"/>
                <a:ea typeface="Courier New"/>
                <a:cs typeface="Courier New"/>
                <a:sym typeface="Courier New"/>
              </a:rPr>
              <a:t>, </a:t>
            </a:r>
            <a:r>
              <a:rPr lang="en" sz="3750">
                <a:solidFill>
                  <a:srgbClr val="A52A2A"/>
                </a:solidFill>
                <a:highlight>
                  <a:srgbClr val="FFFF00"/>
                </a:highlight>
                <a:latin typeface="Courier New"/>
                <a:ea typeface="Courier New"/>
                <a:cs typeface="Courier New"/>
                <a:sym typeface="Courier New"/>
              </a:rPr>
              <a:t>"lastName"</a:t>
            </a:r>
            <a:r>
              <a:rPr lang="en" sz="3750">
                <a:solidFill>
                  <a:srgbClr val="000000"/>
                </a:solidFill>
                <a:highlight>
                  <a:srgbClr val="FFFF00"/>
                </a:highlight>
                <a:latin typeface="Courier New"/>
                <a:ea typeface="Courier New"/>
                <a:cs typeface="Courier New"/>
                <a:sym typeface="Courier New"/>
              </a:rPr>
              <a:t>:</a:t>
            </a:r>
            <a:r>
              <a:rPr lang="en" sz="3750">
                <a:solidFill>
                  <a:srgbClr val="A52A2A"/>
                </a:solidFill>
                <a:highlight>
                  <a:srgbClr val="FFFF00"/>
                </a:highlight>
                <a:latin typeface="Courier New"/>
                <a:ea typeface="Courier New"/>
                <a:cs typeface="Courier New"/>
                <a:sym typeface="Courier New"/>
              </a:rPr>
              <a:t>”Kumar"</a:t>
            </a:r>
            <a:r>
              <a:rPr lang="en" sz="3750">
                <a:solidFill>
                  <a:srgbClr val="000000"/>
                </a:solidFill>
                <a:highlight>
                  <a:srgbClr val="FFFF00"/>
                </a:highlight>
                <a:latin typeface="Courier New"/>
                <a:ea typeface="Courier New"/>
                <a:cs typeface="Courier New"/>
                <a:sym typeface="Courier New"/>
              </a:rPr>
              <a:t>}</a:t>
            </a:r>
            <a:endParaRPr sz="3750">
              <a:solidFill>
                <a:schemeClr val="accent1"/>
              </a:solidFill>
              <a:highlight>
                <a:srgbClr val="FFFF00"/>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ct val="159999"/>
              <a:buNone/>
            </a:pPr>
            <a:r>
              <a:t/>
            </a:r>
            <a:endParaRPr>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ct val="159999"/>
              <a:buNone/>
            </a:pPr>
            <a:r>
              <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442ad7ec3c_0_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&amp; Document</a:t>
            </a:r>
            <a:endParaRPr/>
          </a:p>
        </p:txBody>
      </p:sp>
      <p:sp>
        <p:nvSpPr>
          <p:cNvPr id="231" name="Google Shape;231;g2442ad7ec3c_0_0"/>
          <p:cNvSpPr txBox="1"/>
          <p:nvPr>
            <p:ph idx="1" type="body"/>
          </p:nvPr>
        </p:nvSpPr>
        <p:spPr>
          <a:xfrm>
            <a:off x="311700" y="1228675"/>
            <a:ext cx="43452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solidFill>
                  <a:srgbClr val="000000"/>
                </a:solidFill>
                <a:latin typeface="Arial"/>
                <a:ea typeface="Arial"/>
                <a:cs typeface="Arial"/>
                <a:sym typeface="Arial"/>
              </a:rPr>
              <a:t>Document:</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32" name="Google Shape;232;g2442ad7ec3c_0_0"/>
          <p:cNvSpPr txBox="1"/>
          <p:nvPr>
            <p:ph idx="2" type="body"/>
          </p:nvPr>
        </p:nvSpPr>
        <p:spPr>
          <a:xfrm>
            <a:off x="4946725" y="1228675"/>
            <a:ext cx="39999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a:solidFill>
                  <a:srgbClr val="000000"/>
                </a:solidFill>
                <a:latin typeface="Arial"/>
                <a:ea typeface="Arial"/>
                <a:cs typeface="Arial"/>
                <a:sym typeface="Arial"/>
              </a:rPr>
              <a:t>Collection:</a:t>
            </a:r>
            <a:endParaRPr b="1"/>
          </a:p>
        </p:txBody>
      </p:sp>
      <p:pic>
        <p:nvPicPr>
          <p:cNvPr id="233" name="Google Shape;233;g2442ad7ec3c_0_0"/>
          <p:cNvPicPr preferRelativeResize="0"/>
          <p:nvPr/>
        </p:nvPicPr>
        <p:blipFill>
          <a:blip r:embed="rId3">
            <a:alphaModFix/>
          </a:blip>
          <a:stretch>
            <a:fillRect/>
          </a:stretch>
        </p:blipFill>
        <p:spPr>
          <a:xfrm>
            <a:off x="4946725" y="1642800"/>
            <a:ext cx="3605475" cy="2857500"/>
          </a:xfrm>
          <a:prstGeom prst="rect">
            <a:avLst/>
          </a:prstGeom>
          <a:noFill/>
          <a:ln>
            <a:noFill/>
          </a:ln>
        </p:spPr>
      </p:pic>
      <p:pic>
        <p:nvPicPr>
          <p:cNvPr id="234" name="Google Shape;234;g2442ad7ec3c_0_0"/>
          <p:cNvPicPr preferRelativeResize="0"/>
          <p:nvPr/>
        </p:nvPicPr>
        <p:blipFill>
          <a:blip r:embed="rId4">
            <a:alphaModFix/>
          </a:blip>
          <a:stretch>
            <a:fillRect/>
          </a:stretch>
        </p:blipFill>
        <p:spPr>
          <a:xfrm>
            <a:off x="311700" y="1914525"/>
            <a:ext cx="4260300" cy="1619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442ad7ec3c_0_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240" name="Google Shape;240;g2442ad7ec3c_0_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a:solidFill>
                  <a:srgbClr val="000000"/>
                </a:solidFill>
                <a:latin typeface="Arial"/>
                <a:ea typeface="Arial"/>
                <a:cs typeface="Arial"/>
                <a:sym typeface="Arial"/>
              </a:rPr>
              <a:t>INSTALLATION STEPS:</a:t>
            </a:r>
            <a:endParaRPr>
              <a:solidFill>
                <a:srgbClr val="000000"/>
              </a:solidFill>
              <a:latin typeface="Arial"/>
              <a:ea typeface="Arial"/>
              <a:cs typeface="Arial"/>
              <a:sym typeface="Arial"/>
            </a:endParaRPr>
          </a:p>
          <a:p>
            <a:pPr indent="-334327" lvl="0" marL="457200" rtl="0" algn="l">
              <a:spcBef>
                <a:spcPts val="120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mongodb community server</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for windows, download msi file</a:t>
            </a:r>
            <a:endParaRPr sz="1800">
              <a:solidFill>
                <a:srgbClr val="000000"/>
              </a:solidFill>
              <a:latin typeface="Arial"/>
              <a:ea typeface="Arial"/>
              <a:cs typeface="Arial"/>
              <a:sym typeface="Arial"/>
            </a:endParaRPr>
          </a:p>
          <a:p>
            <a:pPr indent="-322580" lvl="1" marL="914400" rtl="0" algn="l">
              <a:spcBef>
                <a:spcPts val="0"/>
              </a:spcBef>
              <a:spcAft>
                <a:spcPts val="0"/>
              </a:spcAft>
              <a:buClr>
                <a:srgbClr val="000000"/>
              </a:buClr>
              <a:buSzPct val="100000"/>
              <a:buFont typeface="Arial"/>
              <a:buAutoNum type="alphaLcPeriod"/>
            </a:pPr>
            <a:r>
              <a:rPr lang="en" sz="1600">
                <a:solidFill>
                  <a:srgbClr val="000000"/>
                </a:solidFill>
                <a:latin typeface="Arial"/>
                <a:ea typeface="Arial"/>
                <a:cs typeface="Arial"/>
                <a:sym typeface="Arial"/>
              </a:rPr>
              <a:t>Select feature as complete</a:t>
            </a:r>
            <a:endParaRPr sz="1600">
              <a:solidFill>
                <a:srgbClr val="000000"/>
              </a:solidFill>
              <a:latin typeface="Arial"/>
              <a:ea typeface="Arial"/>
              <a:cs typeface="Arial"/>
              <a:sym typeface="Arial"/>
            </a:endParaRPr>
          </a:p>
          <a:p>
            <a:pPr indent="-322580" lvl="1" marL="914400" rtl="0" algn="l">
              <a:spcBef>
                <a:spcPts val="0"/>
              </a:spcBef>
              <a:spcAft>
                <a:spcPts val="0"/>
              </a:spcAft>
              <a:buClr>
                <a:srgbClr val="000000"/>
              </a:buClr>
              <a:buSzPct val="100000"/>
              <a:buFont typeface="Arial"/>
              <a:buAutoNum type="alphaLcPeriod"/>
            </a:pPr>
            <a:r>
              <a:rPr lang="en" sz="1600">
                <a:solidFill>
                  <a:srgbClr val="000000"/>
                </a:solidFill>
                <a:latin typeface="Arial"/>
                <a:ea typeface="Arial"/>
                <a:cs typeface="Arial"/>
                <a:sym typeface="Arial"/>
              </a:rPr>
              <a:t>install mongod as a service</a:t>
            </a:r>
            <a:endParaRPr sz="16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then finally install</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AutoNum type="arabicPeriod"/>
            </a:pPr>
            <a:r>
              <a:rPr lang="en" sz="1800">
                <a:solidFill>
                  <a:srgbClr val="000000"/>
                </a:solidFill>
                <a:latin typeface="Arial"/>
                <a:ea typeface="Arial"/>
                <a:cs typeface="Arial"/>
                <a:sym typeface="Arial"/>
              </a:rPr>
              <a:t>Go to directory where mongodb is installed, copy path and add it in user variables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chemeClr val="accent1"/>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However we are going to use Mongodb Atlas which is cloud based service.</a:t>
            </a:r>
            <a:endParaRPr>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442ad7ec3c_0_1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ATLAS</a:t>
            </a:r>
            <a:endParaRPr/>
          </a:p>
        </p:txBody>
      </p:sp>
      <p:sp>
        <p:nvSpPr>
          <p:cNvPr id="246" name="Google Shape;246;g2442ad7ec3c_0_1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AutoNum type="arabicPeriod"/>
            </a:pPr>
            <a:r>
              <a:rPr lang="en">
                <a:solidFill>
                  <a:schemeClr val="accent1"/>
                </a:solidFill>
              </a:rPr>
              <a:t>Visit site </a:t>
            </a:r>
            <a:r>
              <a:rPr lang="en" u="sng">
                <a:solidFill>
                  <a:schemeClr val="accent1"/>
                </a:solidFill>
                <a:hlinkClick r:id="rId3">
                  <a:extLst>
                    <a:ext uri="{A12FA001-AC4F-418D-AE19-62706E023703}">
                      <ahyp:hlinkClr val="tx"/>
                    </a:ext>
                  </a:extLst>
                </a:hlinkClick>
              </a:rPr>
              <a:t>https://www.mongodb.com/atlas/database</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Create your account or google login.</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Create Project.</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In Network access, allow from anywhere</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In Database access, create user and password.</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After cluster formed, click on connect → connect to your application → copy the path of database [here you have to type your password and </a:t>
            </a:r>
            <a:r>
              <a:rPr lang="en">
                <a:solidFill>
                  <a:schemeClr val="accent1"/>
                </a:solidFill>
              </a:rPr>
              <a:t>database</a:t>
            </a:r>
            <a:r>
              <a:rPr lang="en">
                <a:solidFill>
                  <a:schemeClr val="accent1"/>
                </a:solidFill>
              </a:rPr>
              <a:t> name of your choice]</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Install Mongodb for VS Code extension in VScode</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442ad7ec3c_0_15"/>
          <p:cNvPicPr preferRelativeResize="0"/>
          <p:nvPr/>
        </p:nvPicPr>
        <p:blipFill rotWithShape="1">
          <a:blip r:embed="rId3">
            <a:alphaModFix/>
          </a:blip>
          <a:srcRect b="5962" l="0" r="0" t="8610"/>
          <a:stretch/>
        </p:blipFill>
        <p:spPr>
          <a:xfrm>
            <a:off x="0" y="0"/>
            <a:ext cx="8603102" cy="2827324"/>
          </a:xfrm>
          <a:prstGeom prst="rect">
            <a:avLst/>
          </a:prstGeom>
          <a:noFill/>
          <a:ln>
            <a:noFill/>
          </a:ln>
        </p:spPr>
      </p:pic>
      <p:sp>
        <p:nvSpPr>
          <p:cNvPr id="252" name="Google Shape;252;g2442ad7ec3c_0_15"/>
          <p:cNvSpPr/>
          <p:nvPr/>
        </p:nvSpPr>
        <p:spPr>
          <a:xfrm>
            <a:off x="7062150" y="182675"/>
            <a:ext cx="416400" cy="3123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g2442ad7ec3c_0_15"/>
          <p:cNvPicPr preferRelativeResize="0"/>
          <p:nvPr/>
        </p:nvPicPr>
        <p:blipFill rotWithShape="1">
          <a:blip r:embed="rId4">
            <a:alphaModFix/>
          </a:blip>
          <a:srcRect b="12359" l="0" r="0" t="15365"/>
          <a:stretch/>
        </p:blipFill>
        <p:spPr>
          <a:xfrm>
            <a:off x="0" y="2009525"/>
            <a:ext cx="9144000" cy="3133974"/>
          </a:xfrm>
          <a:prstGeom prst="rect">
            <a:avLst/>
          </a:prstGeom>
          <a:noFill/>
          <a:ln>
            <a:noFill/>
          </a:ln>
        </p:spPr>
      </p:pic>
      <p:sp>
        <p:nvSpPr>
          <p:cNvPr id="254" name="Google Shape;254;g2442ad7ec3c_0_15"/>
          <p:cNvSpPr/>
          <p:nvPr/>
        </p:nvSpPr>
        <p:spPr>
          <a:xfrm>
            <a:off x="8144975" y="2088050"/>
            <a:ext cx="833100" cy="5520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g2442ad7ec3c_0_20"/>
          <p:cNvPicPr preferRelativeResize="0"/>
          <p:nvPr/>
        </p:nvPicPr>
        <p:blipFill rotWithShape="1">
          <a:blip r:embed="rId3">
            <a:alphaModFix/>
          </a:blip>
          <a:srcRect b="13301" l="0" r="5508" t="7946"/>
          <a:stretch/>
        </p:blipFill>
        <p:spPr>
          <a:xfrm>
            <a:off x="246100" y="755350"/>
            <a:ext cx="8127926" cy="3810750"/>
          </a:xfrm>
          <a:prstGeom prst="rect">
            <a:avLst/>
          </a:prstGeom>
          <a:noFill/>
          <a:ln>
            <a:noFill/>
          </a:ln>
        </p:spPr>
      </p:pic>
      <p:sp>
        <p:nvSpPr>
          <p:cNvPr id="260" name="Google Shape;260;g2442ad7ec3c_0_20"/>
          <p:cNvSpPr/>
          <p:nvPr/>
        </p:nvSpPr>
        <p:spPr>
          <a:xfrm>
            <a:off x="2491300" y="286800"/>
            <a:ext cx="3769200" cy="21969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g2442ad7ec3c_0_25"/>
          <p:cNvPicPr preferRelativeResize="0"/>
          <p:nvPr/>
        </p:nvPicPr>
        <p:blipFill rotWithShape="1">
          <a:blip r:embed="rId3">
            <a:alphaModFix/>
          </a:blip>
          <a:srcRect b="7278" l="0" r="0" t="0"/>
          <a:stretch/>
        </p:blipFill>
        <p:spPr>
          <a:xfrm>
            <a:off x="110750" y="454350"/>
            <a:ext cx="8602123" cy="4486601"/>
          </a:xfrm>
          <a:prstGeom prst="rect">
            <a:avLst/>
          </a:prstGeom>
          <a:noFill/>
          <a:ln>
            <a:noFill/>
          </a:ln>
        </p:spPr>
      </p:pic>
      <p:sp>
        <p:nvSpPr>
          <p:cNvPr id="266" name="Google Shape;266;g2442ad7ec3c_0_25"/>
          <p:cNvSpPr/>
          <p:nvPr/>
        </p:nvSpPr>
        <p:spPr>
          <a:xfrm>
            <a:off x="3980200" y="2629500"/>
            <a:ext cx="978600" cy="9891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442ad7ec3c_0_25"/>
          <p:cNvSpPr/>
          <p:nvPr/>
        </p:nvSpPr>
        <p:spPr>
          <a:xfrm>
            <a:off x="2720275" y="619975"/>
            <a:ext cx="3561000" cy="478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g2442ad7ec3c_0_25"/>
          <p:cNvCxnSpPr/>
          <p:nvPr/>
        </p:nvCxnSpPr>
        <p:spPr>
          <a:xfrm flipH="1" rot="10800000">
            <a:off x="1949875" y="776025"/>
            <a:ext cx="770400" cy="583200"/>
          </a:xfrm>
          <a:prstGeom prst="straightConnector1">
            <a:avLst/>
          </a:prstGeom>
          <a:noFill/>
          <a:ln cap="flat" cmpd="sng" w="9525">
            <a:solidFill>
              <a:srgbClr val="0000FF"/>
            </a:solidFill>
            <a:prstDash val="solid"/>
            <a:round/>
            <a:headEnd len="med" w="med" type="none"/>
            <a:tailEnd len="med" w="med" type="triangle"/>
          </a:ln>
        </p:spPr>
      </p:cxnSp>
      <p:sp>
        <p:nvSpPr>
          <p:cNvPr id="269" name="Google Shape;269;g2442ad7ec3c_0_25"/>
          <p:cNvSpPr txBox="1"/>
          <p:nvPr/>
        </p:nvSpPr>
        <p:spPr>
          <a:xfrm>
            <a:off x="1262675" y="1275925"/>
            <a:ext cx="183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Source Code Pro"/>
                <a:ea typeface="Source Code Pro"/>
                <a:cs typeface="Source Code Pro"/>
                <a:sym typeface="Source Code Pro"/>
              </a:rPr>
              <a:t>Enter the copied path of database here</a:t>
            </a:r>
            <a:endParaRPr>
              <a:solidFill>
                <a:srgbClr val="0000FF"/>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42ad7ec3c_0_3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Chapter 6 </a:t>
            </a:r>
            <a:endParaRPr/>
          </a:p>
          <a:p>
            <a:pPr indent="0" lvl="0" marL="0" rtl="0" algn="ctr">
              <a:spcBef>
                <a:spcPts val="0"/>
              </a:spcBef>
              <a:spcAft>
                <a:spcPts val="0"/>
              </a:spcAft>
              <a:buNone/>
            </a:pPr>
            <a:r>
              <a:rPr lang="en"/>
              <a:t>CRUD OPERATIONS of MONGODB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442ad7ec3c_0_35"/>
          <p:cNvSpPr txBox="1"/>
          <p:nvPr>
            <p:ph idx="1" type="body"/>
          </p:nvPr>
        </p:nvSpPr>
        <p:spPr>
          <a:xfrm>
            <a:off x="311700" y="265975"/>
            <a:ext cx="8520600" cy="4302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2550">
                <a:solidFill>
                  <a:srgbClr val="000000"/>
                </a:solidFill>
                <a:latin typeface="Arial"/>
                <a:ea typeface="Arial"/>
                <a:cs typeface="Arial"/>
                <a:sym typeface="Arial"/>
              </a:rPr>
              <a:t>MONGODB COMMANDS FOR DATABASE</a:t>
            </a:r>
            <a:endParaRPr b="1" sz="255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//VIEW ALL DATABASE</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show dbs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a:t>
            </a:r>
            <a:r>
              <a:rPr lang="en" sz="1800">
                <a:solidFill>
                  <a:srgbClr val="000000"/>
                </a:solidFill>
                <a:latin typeface="Arial"/>
                <a:ea typeface="Arial"/>
                <a:cs typeface="Arial"/>
                <a:sym typeface="Arial"/>
              </a:rPr>
              <a:t>CREATE NEW DATABASE or</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 SWITCH DATABASE</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use dbName</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80" name="Google Shape;280;g2442ad7ec3c_0_35"/>
          <p:cNvSpPr txBox="1"/>
          <p:nvPr>
            <p:ph idx="2" type="body"/>
          </p:nvPr>
        </p:nvSpPr>
        <p:spPr>
          <a:xfrm>
            <a:off x="4769925" y="828750"/>
            <a:ext cx="39999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//VIEW CURRENT DATABASE</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      	db</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//DELETE DATABASE</a:t>
            </a:r>
            <a:endParaRPr>
              <a:solidFill>
                <a:srgbClr val="000000"/>
              </a:solidFill>
              <a:latin typeface="Arial"/>
              <a:ea typeface="Arial"/>
              <a:cs typeface="Arial"/>
              <a:sym typeface="Arial"/>
            </a:endParaRPr>
          </a:p>
          <a:p>
            <a:pPr indent="0" lvl="0" marL="0" rtl="0" algn="l">
              <a:spcBef>
                <a:spcPts val="1200"/>
              </a:spcBef>
              <a:spcAft>
                <a:spcPts val="1200"/>
              </a:spcAft>
              <a:buNone/>
            </a:pPr>
            <a:r>
              <a:rPr lang="en" sz="1500">
                <a:solidFill>
                  <a:srgbClr val="000000"/>
                </a:solidFill>
                <a:latin typeface="Arial"/>
                <a:ea typeface="Arial"/>
                <a:cs typeface="Arial"/>
                <a:sym typeface="Arial"/>
              </a:rPr>
              <a:t>      	db.dropDatabase()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4b90991f28_0_25"/>
          <p:cNvSpPr txBox="1"/>
          <p:nvPr>
            <p:ph idx="1" type="body"/>
          </p:nvPr>
        </p:nvSpPr>
        <p:spPr>
          <a:xfrm>
            <a:off x="311700" y="265975"/>
            <a:ext cx="8520600" cy="4302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2550">
                <a:solidFill>
                  <a:srgbClr val="000000"/>
                </a:solidFill>
                <a:latin typeface="Arial"/>
                <a:ea typeface="Arial"/>
                <a:cs typeface="Arial"/>
                <a:sym typeface="Arial"/>
              </a:rPr>
              <a:t>MONGODB COMMANDS FOR COLLECTION</a:t>
            </a:r>
            <a:endParaRPr b="1" sz="255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//SHOW COLLECTIONS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show collections</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//CREATE COLLECTION NAME</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‘SEMESTER’</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db.createCollection(‘semester’)</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86" name="Google Shape;286;g24b90991f28_0_25"/>
          <p:cNvSpPr txBox="1"/>
          <p:nvPr>
            <p:ph idx="2" type="body"/>
          </p:nvPr>
        </p:nvSpPr>
        <p:spPr>
          <a:xfrm>
            <a:off x="4769925" y="828750"/>
            <a:ext cx="3999900" cy="334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//DELETE ANY COLLECTION</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      	db.semester.drop()</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4b90991f28_0_30"/>
          <p:cNvSpPr txBox="1"/>
          <p:nvPr>
            <p:ph idx="1" type="body"/>
          </p:nvPr>
        </p:nvSpPr>
        <p:spPr>
          <a:xfrm>
            <a:off x="311700" y="265975"/>
            <a:ext cx="8520600" cy="4302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550">
                <a:solidFill>
                  <a:srgbClr val="000000"/>
                </a:solidFill>
                <a:latin typeface="Arial"/>
                <a:ea typeface="Arial"/>
                <a:cs typeface="Arial"/>
                <a:sym typeface="Arial"/>
              </a:rPr>
              <a:t>MONGODB COMMANDS FOR ROWS</a:t>
            </a:r>
            <a:endParaRPr b="1" sz="255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//INSERT ONE ROW</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db.semester.insert({</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'name : 'santosh',</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'lang' : 'Java',</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'student_since' : 2020</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                	})</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92" name="Google Shape;292;g24b90991f28_0_30"/>
          <p:cNvSpPr txBox="1"/>
          <p:nvPr>
            <p:ph idx="2" type="body"/>
          </p:nvPr>
        </p:nvSpPr>
        <p:spPr>
          <a:xfrm>
            <a:off x="3209725" y="828750"/>
            <a:ext cx="5560200" cy="423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//INSERT MANY ROWS</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db.semester.insertMany([</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'name : 'santosh',     	'lang' : 'Java',      student_since' : 2020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'name : 'qaMIT',      'lang' : 'Java',      	'city' :'Bhubaneswar'         }</a:t>
            </a:r>
            <a:endParaRPr>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rPr lang="en">
                <a:solidFill>
                  <a:srgbClr val="000000"/>
                </a:solidFill>
                <a:latin typeface="Arial"/>
                <a:ea typeface="Arial"/>
                <a:cs typeface="Arial"/>
                <a:sym typeface="Arial"/>
              </a:rPr>
              <a:t>{        'name : 'AKASH',   'lang' : 'Java',    'DOB' : 01/05/1999   </a:t>
            </a:r>
            <a:endParaRPr>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1" type="body"/>
          </p:nvPr>
        </p:nvSpPr>
        <p:spPr>
          <a:xfrm>
            <a:off x="0" y="713700"/>
            <a:ext cx="8874600" cy="3706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sz="1600">
                <a:solidFill>
                  <a:schemeClr val="accent1"/>
                </a:solidFill>
                <a:latin typeface="Times New Roman"/>
                <a:ea typeface="Times New Roman"/>
                <a:cs typeface="Times New Roman"/>
                <a:sym typeface="Times New Roman"/>
              </a:rPr>
              <a:t>Expo</a:t>
            </a:r>
            <a:endParaRPr b="1" sz="160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600">
                <a:solidFill>
                  <a:schemeClr val="accent1"/>
                </a:solidFill>
                <a:latin typeface="Times New Roman"/>
                <a:ea typeface="Times New Roman"/>
                <a:cs typeface="Times New Roman"/>
                <a:sym typeface="Times New Roman"/>
              </a:rPr>
              <a:t>Expo is a </a:t>
            </a:r>
            <a:r>
              <a:rPr lang="en" sz="1600">
                <a:solidFill>
                  <a:schemeClr val="accent1"/>
                </a:solidFill>
                <a:highlight>
                  <a:srgbClr val="FFFF00"/>
                </a:highlight>
                <a:latin typeface="Times New Roman"/>
                <a:ea typeface="Times New Roman"/>
                <a:cs typeface="Times New Roman"/>
                <a:sym typeface="Times New Roman"/>
              </a:rPr>
              <a:t>toolchain</a:t>
            </a:r>
            <a:r>
              <a:rPr lang="en" sz="1600">
                <a:solidFill>
                  <a:schemeClr val="accent1"/>
                </a:solidFill>
                <a:latin typeface="Times New Roman"/>
                <a:ea typeface="Times New Roman"/>
                <a:cs typeface="Times New Roman"/>
                <a:sym typeface="Times New Roman"/>
              </a:rPr>
              <a:t> that simplifies the bootstrapping and development of iOS and Android projects with </a:t>
            </a:r>
            <a:r>
              <a:rPr lang="en" sz="1600">
                <a:solidFill>
                  <a:schemeClr val="accent1"/>
                </a:solidFill>
                <a:highlight>
                  <a:srgbClr val="FFFF00"/>
                </a:highlight>
                <a:latin typeface="Times New Roman"/>
                <a:ea typeface="Times New Roman"/>
                <a:cs typeface="Times New Roman"/>
                <a:sym typeface="Times New Roman"/>
              </a:rPr>
              <a:t>React Native</a:t>
            </a:r>
            <a:r>
              <a:rPr lang="en" sz="1600">
                <a:solidFill>
                  <a:schemeClr val="accent1"/>
                </a:solidFill>
                <a:latin typeface="Times New Roman"/>
                <a:ea typeface="Times New Roman"/>
                <a:cs typeface="Times New Roman"/>
                <a:sym typeface="Times New Roman"/>
              </a:rPr>
              <a:t>. We will need to install the Expo command-line tool and, optionally (though recommended), the Expo app for iOS or Android.</a:t>
            </a:r>
            <a:endParaRPr sz="160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sz="1600">
                <a:solidFill>
                  <a:schemeClr val="accent1"/>
                </a:solidFill>
                <a:latin typeface="Times New Roman"/>
                <a:ea typeface="Times New Roman"/>
                <a:cs typeface="Times New Roman"/>
                <a:sym typeface="Times New Roman"/>
              </a:rPr>
              <a:t>Prettier(OPTIONAL)</a:t>
            </a:r>
            <a:endParaRPr b="1" sz="160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600">
                <a:solidFill>
                  <a:schemeClr val="accent1"/>
                </a:solidFill>
                <a:latin typeface="Times New Roman"/>
                <a:ea typeface="Times New Roman"/>
                <a:cs typeface="Times New Roman"/>
                <a:sym typeface="Times New Roman"/>
              </a:rPr>
              <a:t>Prettier is a </a:t>
            </a:r>
            <a:r>
              <a:rPr lang="en" sz="1600">
                <a:solidFill>
                  <a:schemeClr val="accent1"/>
                </a:solidFill>
                <a:highlight>
                  <a:srgbClr val="FFFF00"/>
                </a:highlight>
                <a:latin typeface="Times New Roman"/>
                <a:ea typeface="Times New Roman"/>
                <a:cs typeface="Times New Roman"/>
                <a:sym typeface="Times New Roman"/>
              </a:rPr>
              <a:t>code formatting tool</a:t>
            </a:r>
            <a:r>
              <a:rPr lang="en" sz="1600">
                <a:solidFill>
                  <a:schemeClr val="accent1"/>
                </a:solidFill>
                <a:latin typeface="Times New Roman"/>
                <a:ea typeface="Times New Roman"/>
                <a:cs typeface="Times New Roman"/>
                <a:sym typeface="Times New Roman"/>
              </a:rPr>
              <a:t> with support for a number of languages, including JavaScript, HTML, CSS, GraphQL, and Markdown. It makes it easy to follow basic formatting rules, meaning that when you run the Prettier command,</a:t>
            </a:r>
            <a:endParaRPr sz="1600">
              <a:solidFill>
                <a:schemeClr val="accent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t/>
            </a:r>
            <a:endParaRPr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4b90991f28_0_35"/>
          <p:cNvSpPr txBox="1"/>
          <p:nvPr>
            <p:ph idx="1" type="body"/>
          </p:nvPr>
        </p:nvSpPr>
        <p:spPr>
          <a:xfrm>
            <a:off x="311700" y="265975"/>
            <a:ext cx="8520600" cy="430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 sz="2550">
                <a:solidFill>
                  <a:srgbClr val="000000"/>
                </a:solidFill>
                <a:latin typeface="Arial"/>
                <a:ea typeface="Arial"/>
                <a:cs typeface="Arial"/>
                <a:sym typeface="Arial"/>
              </a:rPr>
              <a:t>MONGODB COMMANDS FOR ROWS</a:t>
            </a:r>
            <a:endParaRPr b="1" sz="255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933">
                <a:solidFill>
                  <a:schemeClr val="accent1"/>
                </a:solidFill>
                <a:latin typeface="Arial"/>
                <a:ea typeface="Arial"/>
                <a:cs typeface="Arial"/>
                <a:sym typeface="Arial"/>
              </a:rPr>
              <a:t>// show all rows in collection</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db.semester.find()</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//show all rows in pretty format</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db.semester.find().pretty()</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show all rows in collection</a:t>
            </a:r>
            <a:endParaRPr sz="1933">
              <a:solidFill>
                <a:schemeClr val="accent1"/>
              </a:solidFill>
              <a:latin typeface="Arial"/>
              <a:ea typeface="Arial"/>
              <a:cs typeface="Arial"/>
              <a:sym typeface="Arial"/>
            </a:endParaRPr>
          </a:p>
          <a:p>
            <a:pPr indent="0" lvl="0" marL="0" rtl="0" algn="l">
              <a:spcBef>
                <a:spcPts val="0"/>
              </a:spcBef>
              <a:spcAft>
                <a:spcPts val="0"/>
              </a:spcAft>
              <a:buNone/>
            </a:pPr>
            <a:r>
              <a:rPr lang="en" sz="1933">
                <a:solidFill>
                  <a:schemeClr val="accent1"/>
                </a:solidFill>
                <a:latin typeface="Arial"/>
                <a:ea typeface="Arial"/>
                <a:cs typeface="Arial"/>
                <a:sym typeface="Arial"/>
              </a:rPr>
              <a:t>      	db.semester.find()</a:t>
            </a:r>
            <a:endParaRPr sz="6033">
              <a:solidFill>
                <a:schemeClr val="accent1"/>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298" name="Google Shape;298;g24b90991f28_0_35"/>
          <p:cNvSpPr txBox="1"/>
          <p:nvPr>
            <p:ph idx="2" type="body"/>
          </p:nvPr>
        </p:nvSpPr>
        <p:spPr>
          <a:xfrm>
            <a:off x="4572000" y="141025"/>
            <a:ext cx="5010000" cy="41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 sz="2072">
                <a:solidFill>
                  <a:schemeClr val="accent1"/>
                </a:solidFill>
                <a:latin typeface="Arial"/>
                <a:ea typeface="Arial"/>
                <a:cs typeface="Arial"/>
                <a:sym typeface="Arial"/>
              </a:rPr>
              <a:t>      	</a:t>
            </a:r>
            <a:endParaRPr sz="2072">
              <a:solidFill>
                <a:schemeClr val="accent1"/>
              </a:solidFill>
              <a:latin typeface="Arial"/>
              <a:ea typeface="Arial"/>
              <a:cs typeface="Arial"/>
              <a:sym typeface="Arial"/>
            </a:endParaRPr>
          </a:p>
          <a:p>
            <a:pPr indent="0" lvl="0" marL="0" rtl="0" algn="l">
              <a:spcBef>
                <a:spcPts val="1200"/>
              </a:spcBef>
              <a:spcAft>
                <a:spcPts val="0"/>
              </a:spcAft>
              <a:buNone/>
            </a:pPr>
            <a:r>
              <a:rPr lang="en" sz="2072">
                <a:solidFill>
                  <a:schemeClr val="accent1"/>
                </a:solidFill>
                <a:latin typeface="Arial"/>
                <a:ea typeface="Arial"/>
                <a:cs typeface="Arial"/>
                <a:sym typeface="Arial"/>
              </a:rPr>
              <a:t>//show all rows in pretty format</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      	db.semester.find().pretty()</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      	</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//search in a mongoDB database</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db.semester.find({lang : 'Java'})      	</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 </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//limit the number of rows in output</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db.semester.find().limit(2)</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 </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//count the no of rows</a:t>
            </a:r>
            <a:endParaRPr sz="2072">
              <a:solidFill>
                <a:schemeClr val="accent1"/>
              </a:solidFill>
              <a:latin typeface="Arial"/>
              <a:ea typeface="Arial"/>
              <a:cs typeface="Arial"/>
              <a:sym typeface="Arial"/>
            </a:endParaRPr>
          </a:p>
          <a:p>
            <a:pPr indent="0" lvl="0" marL="0" rtl="0" algn="l">
              <a:spcBef>
                <a:spcPts val="0"/>
              </a:spcBef>
              <a:spcAft>
                <a:spcPts val="0"/>
              </a:spcAft>
              <a:buNone/>
            </a:pPr>
            <a:r>
              <a:rPr lang="en" sz="2072">
                <a:solidFill>
                  <a:schemeClr val="accent1"/>
                </a:solidFill>
                <a:latin typeface="Arial"/>
                <a:ea typeface="Arial"/>
                <a:cs typeface="Arial"/>
                <a:sym typeface="Arial"/>
              </a:rPr>
              <a:t>db.semester.find().count()</a:t>
            </a:r>
            <a:endParaRPr sz="2072">
              <a:solidFill>
                <a:schemeClr val="accent1"/>
              </a:solidFill>
              <a:latin typeface="Arial"/>
              <a:ea typeface="Arial"/>
              <a:cs typeface="Arial"/>
              <a:sym typeface="Arial"/>
            </a:endParaRPr>
          </a:p>
          <a:p>
            <a:pPr indent="0" lvl="0" marL="0" rtl="0" algn="l">
              <a:spcBef>
                <a:spcPts val="1200"/>
              </a:spcBef>
              <a:spcAft>
                <a:spcPts val="120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a:t>Chapter 2</a:t>
            </a:r>
            <a:endParaRPr/>
          </a:p>
          <a:p>
            <a:pPr indent="0" lvl="0" marL="0" rtl="0" algn="ctr">
              <a:lnSpc>
                <a:spcPct val="100000"/>
              </a:lnSpc>
              <a:spcBef>
                <a:spcPts val="0"/>
              </a:spcBef>
              <a:spcAft>
                <a:spcPts val="0"/>
              </a:spcAft>
              <a:buSzPts val="4800"/>
              <a:buNone/>
            </a:pPr>
            <a:r>
              <a:rPr lang="en"/>
              <a:t>API 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6"/>
          <p:cNvPicPr preferRelativeResize="0"/>
          <p:nvPr/>
        </p:nvPicPr>
        <p:blipFill rotWithShape="1">
          <a:blip r:embed="rId3">
            <a:alphaModFix/>
          </a:blip>
          <a:srcRect b="0" l="0" r="0" t="0"/>
          <a:stretch/>
        </p:blipFill>
        <p:spPr>
          <a:xfrm>
            <a:off x="152400" y="494538"/>
            <a:ext cx="8839200" cy="4154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idx="1" type="body"/>
          </p:nvPr>
        </p:nvSpPr>
        <p:spPr>
          <a:xfrm>
            <a:off x="311700" y="307625"/>
            <a:ext cx="8520600" cy="426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400">
                <a:solidFill>
                  <a:srgbClr val="353535"/>
                </a:solidFill>
                <a:highlight>
                  <a:srgbClr val="FFFFFF"/>
                </a:highlight>
                <a:latin typeface="Times New Roman"/>
                <a:ea typeface="Times New Roman"/>
                <a:cs typeface="Times New Roman"/>
                <a:sym typeface="Times New Roman"/>
              </a:rPr>
              <a:t>API is an abbreviation for Application Programming Interface</a:t>
            </a:r>
            <a:r>
              <a:rPr lang="en" sz="1400">
                <a:solidFill>
                  <a:srgbClr val="353535"/>
                </a:solidFill>
                <a:highlight>
                  <a:srgbClr val="FFFFFF"/>
                </a:highlight>
                <a:latin typeface="Times New Roman"/>
                <a:ea typeface="Times New Roman"/>
                <a:cs typeface="Times New Roman"/>
                <a:sym typeface="Times New Roman"/>
              </a:rPr>
              <a:t> which is a </a:t>
            </a:r>
            <a:r>
              <a:rPr lang="en" sz="1400">
                <a:solidFill>
                  <a:srgbClr val="353535"/>
                </a:solidFill>
                <a:highlight>
                  <a:srgbClr val="FFFF00"/>
                </a:highlight>
                <a:latin typeface="Times New Roman"/>
                <a:ea typeface="Times New Roman"/>
                <a:cs typeface="Times New Roman"/>
                <a:sym typeface="Times New Roman"/>
              </a:rPr>
              <a:t>collection of communication protocols and subroutines used by various programs to communicate between them</a:t>
            </a:r>
            <a:r>
              <a:rPr lang="en" sz="1400">
                <a:solidFill>
                  <a:srgbClr val="353535"/>
                </a:solidFill>
                <a:highlight>
                  <a:srgbClr val="FFFFFF"/>
                </a:highlight>
                <a:latin typeface="Times New Roman"/>
                <a:ea typeface="Times New Roman"/>
                <a:cs typeface="Times New Roman"/>
                <a:sym typeface="Times New Roman"/>
              </a:rPr>
              <a:t>.</a:t>
            </a:r>
            <a:endParaRPr sz="1400">
              <a:solidFill>
                <a:srgbClr val="35353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400">
                <a:solidFill>
                  <a:srgbClr val="353535"/>
                </a:solidFill>
                <a:highlight>
                  <a:srgbClr val="FFFFFF"/>
                </a:highlight>
                <a:latin typeface="Times New Roman"/>
                <a:ea typeface="Times New Roman"/>
                <a:cs typeface="Times New Roman"/>
                <a:sym typeface="Times New Roman"/>
              </a:rPr>
              <a:t>API helps two programs or applications to communicate with each other by providing them with the necessary tools and functions. It takes the request from the user and sends it to the service provider and then again sends the result generated from the service provider to the desired user. </a:t>
            </a:r>
            <a:endParaRPr sz="1400">
              <a:solidFill>
                <a:srgbClr val="35353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400">
                <a:solidFill>
                  <a:srgbClr val="353535"/>
                </a:solidFill>
                <a:highlight>
                  <a:srgbClr val="FFFFFF"/>
                </a:highlight>
                <a:latin typeface="Times New Roman"/>
                <a:ea typeface="Times New Roman"/>
                <a:cs typeface="Times New Roman"/>
                <a:sym typeface="Times New Roman"/>
              </a:rPr>
              <a:t>Steps followed in the working of APIs –</a:t>
            </a:r>
            <a:endParaRPr sz="1400">
              <a:solidFill>
                <a:srgbClr val="353535"/>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1200"/>
              </a:spcBef>
              <a:spcAft>
                <a:spcPts val="0"/>
              </a:spcAft>
              <a:buClr>
                <a:srgbClr val="353535"/>
              </a:buClr>
              <a:buSzPts val="1400"/>
              <a:buFont typeface="Times New Roman"/>
              <a:buChar char="●"/>
            </a:pPr>
            <a:r>
              <a:rPr lang="en" sz="1400">
                <a:solidFill>
                  <a:srgbClr val="353535"/>
                </a:solidFill>
                <a:highlight>
                  <a:srgbClr val="FFFFFF"/>
                </a:highlight>
                <a:latin typeface="Times New Roman"/>
                <a:ea typeface="Times New Roman"/>
                <a:cs typeface="Times New Roman"/>
                <a:sym typeface="Times New Roman"/>
              </a:rPr>
              <a:t>The client initiates the requests via the APIs URI (Uniform Resource Identifier)</a:t>
            </a:r>
            <a:endParaRPr sz="1400">
              <a:solidFill>
                <a:srgbClr val="353535"/>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rgbClr val="353535"/>
              </a:buClr>
              <a:buSzPts val="1400"/>
              <a:buFont typeface="Times New Roman"/>
              <a:buChar char="●"/>
            </a:pPr>
            <a:r>
              <a:rPr lang="en" sz="1400">
                <a:solidFill>
                  <a:srgbClr val="353535"/>
                </a:solidFill>
                <a:highlight>
                  <a:srgbClr val="FFFFFF"/>
                </a:highlight>
                <a:latin typeface="Times New Roman"/>
                <a:ea typeface="Times New Roman"/>
                <a:cs typeface="Times New Roman"/>
                <a:sym typeface="Times New Roman"/>
              </a:rPr>
              <a:t>The API makes a call to the server after receiving the request</a:t>
            </a:r>
            <a:endParaRPr sz="1400">
              <a:solidFill>
                <a:srgbClr val="353535"/>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rgbClr val="353535"/>
              </a:buClr>
              <a:buSzPts val="1400"/>
              <a:buFont typeface="Times New Roman"/>
              <a:buChar char="●"/>
            </a:pPr>
            <a:r>
              <a:rPr lang="en" sz="1400">
                <a:solidFill>
                  <a:srgbClr val="353535"/>
                </a:solidFill>
                <a:highlight>
                  <a:srgbClr val="FFFFFF"/>
                </a:highlight>
                <a:latin typeface="Times New Roman"/>
                <a:ea typeface="Times New Roman"/>
                <a:cs typeface="Times New Roman"/>
                <a:sym typeface="Times New Roman"/>
              </a:rPr>
              <a:t>Then the server sends the response back to the API with the information</a:t>
            </a:r>
            <a:endParaRPr sz="1400">
              <a:solidFill>
                <a:srgbClr val="353535"/>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rgbClr val="353535"/>
              </a:buClr>
              <a:buSzPts val="1400"/>
              <a:buFont typeface="Times New Roman"/>
              <a:buChar char="●"/>
            </a:pPr>
            <a:r>
              <a:rPr lang="en" sz="1400">
                <a:solidFill>
                  <a:srgbClr val="353535"/>
                </a:solidFill>
                <a:highlight>
                  <a:srgbClr val="FFFFFF"/>
                </a:highlight>
                <a:latin typeface="Times New Roman"/>
                <a:ea typeface="Times New Roman"/>
                <a:cs typeface="Times New Roman"/>
                <a:sym typeface="Times New Roman"/>
              </a:rPr>
              <a:t>Finally, the API transfers the data to the client</a:t>
            </a:r>
            <a:endParaRPr sz="1400">
              <a:solidFill>
                <a:srgbClr val="35353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400">
                <a:solidFill>
                  <a:srgbClr val="353535"/>
                </a:solidFill>
                <a:highlight>
                  <a:srgbClr val="FFFFFF"/>
                </a:highlight>
                <a:latin typeface="Times New Roman"/>
                <a:ea typeface="Times New Roman"/>
                <a:cs typeface="Times New Roman"/>
                <a:sym typeface="Times New Roman"/>
              </a:rPr>
              <a:t> API’s architectures are:</a:t>
            </a:r>
            <a:endParaRPr sz="1400">
              <a:solidFill>
                <a:srgbClr val="353535"/>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1200"/>
              </a:spcBef>
              <a:spcAft>
                <a:spcPts val="0"/>
              </a:spcAft>
              <a:buClr>
                <a:schemeClr val="accent1"/>
              </a:buClr>
              <a:buSzPts val="1400"/>
              <a:buFont typeface="Times New Roman"/>
              <a:buChar char="●"/>
            </a:pPr>
            <a:r>
              <a:rPr lang="en" sz="1400">
                <a:solidFill>
                  <a:schemeClr val="accent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REST (Representational State Transfer) </a:t>
            </a:r>
            <a:endParaRPr sz="1400">
              <a:solidFill>
                <a:schemeClr val="accent1"/>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chemeClr val="accent1"/>
              </a:buClr>
              <a:buSzPts val="1400"/>
              <a:buFont typeface="Times New Roman"/>
              <a:buChar char="●"/>
            </a:pPr>
            <a:r>
              <a:rPr lang="en" sz="1400">
                <a:solidFill>
                  <a:schemeClr val="accent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SOAP (Simple Object Access Protocol) </a:t>
            </a:r>
            <a:endParaRPr sz="1400">
              <a:solidFill>
                <a:schemeClr val="accent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400">
                <a:solidFill>
                  <a:srgbClr val="353535"/>
                </a:solidFill>
                <a:highlight>
                  <a:srgbClr val="FFFFFF"/>
                </a:highlight>
                <a:latin typeface="Times New Roman"/>
                <a:ea typeface="Times New Roman"/>
                <a:cs typeface="Times New Roman"/>
                <a:sym typeface="Times New Roman"/>
              </a:rPr>
              <a:t>Both define a standard communication protocol for the exchange of messages in</a:t>
            </a:r>
            <a:r>
              <a:rPr lang="en" sz="1400">
                <a:solidFill>
                  <a:schemeClr val="accent1"/>
                </a:solidFill>
                <a:highlight>
                  <a:srgbClr val="FFFFFF"/>
                </a:highlight>
                <a:latin typeface="Times New Roman"/>
                <a:ea typeface="Times New Roman"/>
                <a:cs typeface="Times New Roman"/>
                <a:sym typeface="Times New Roman"/>
              </a:rPr>
              <a:t> </a:t>
            </a:r>
            <a:r>
              <a:rPr lang="en" sz="1400">
                <a:solidFill>
                  <a:schemeClr val="accent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XML</a:t>
            </a:r>
            <a:r>
              <a:rPr lang="en" sz="1400">
                <a:solidFill>
                  <a:schemeClr val="accent1"/>
                </a:solidFill>
                <a:highlight>
                  <a:srgbClr val="FFFFFF"/>
                </a:highlight>
                <a:latin typeface="Times New Roman"/>
                <a:ea typeface="Times New Roman"/>
                <a:cs typeface="Times New Roman"/>
                <a:sym typeface="Times New Roman"/>
              </a:rPr>
              <a:t> </a:t>
            </a:r>
            <a:r>
              <a:rPr lang="en" sz="1400">
                <a:solidFill>
                  <a:srgbClr val="353535"/>
                </a:solidFill>
                <a:highlight>
                  <a:srgbClr val="FFFFFF"/>
                </a:highlight>
                <a:latin typeface="Times New Roman"/>
                <a:ea typeface="Times New Roman"/>
                <a:cs typeface="Times New Roman"/>
                <a:sym typeface="Times New Roman"/>
              </a:rPr>
              <a:t>(Extensible Markup Language). </a:t>
            </a:r>
            <a:endParaRPr sz="1400">
              <a:solidFill>
                <a:srgbClr val="353535"/>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t/>
            </a:r>
            <a:endParaRPr sz="1400">
              <a:solidFill>
                <a:srgbClr val="35353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idx="1" type="body"/>
          </p:nvPr>
        </p:nvSpPr>
        <p:spPr>
          <a:xfrm>
            <a:off x="311700" y="370100"/>
            <a:ext cx="3999900" cy="4198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b="1" lang="en">
                <a:solidFill>
                  <a:schemeClr val="accent1"/>
                </a:solidFill>
                <a:highlight>
                  <a:srgbClr val="FFFFFF"/>
                </a:highlight>
                <a:latin typeface="Times New Roman"/>
                <a:ea typeface="Times New Roman"/>
                <a:cs typeface="Times New Roman"/>
                <a:sym typeface="Times New Roman"/>
              </a:rPr>
              <a:t>REST</a:t>
            </a:r>
            <a:r>
              <a:rPr lang="en">
                <a:solidFill>
                  <a:schemeClr val="accent1"/>
                </a:solidFill>
                <a:highlight>
                  <a:srgbClr val="FFFFFF"/>
                </a:highlight>
                <a:latin typeface="Times New Roman"/>
                <a:ea typeface="Times New Roman"/>
                <a:cs typeface="Times New Roman"/>
                <a:sym typeface="Times New Roman"/>
              </a:rPr>
              <a:t> (Representational State Transfer) follows the constraints of REST architecture allowing interaction with RESTful web services.</a:t>
            </a:r>
            <a:endParaRPr>
              <a:solidFill>
                <a:schemeClr val="accent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400"/>
              <a:buNone/>
            </a:pPr>
            <a:r>
              <a:rPr lang="en">
                <a:solidFill>
                  <a:schemeClr val="accent1"/>
                </a:solidFill>
                <a:highlight>
                  <a:srgbClr val="FFFFFF"/>
                </a:highlight>
                <a:latin typeface="Times New Roman"/>
                <a:ea typeface="Times New Roman"/>
                <a:cs typeface="Times New Roman"/>
                <a:sym typeface="Times New Roman"/>
              </a:rPr>
              <a:t>It defines a set of functions (GET, PUT, POST, DELETE) that clients use to access server data. The functions used are:</a:t>
            </a:r>
            <a:endParaRPr>
              <a:solidFill>
                <a:schemeClr val="accent1"/>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1200"/>
              </a:spcBef>
              <a:spcAft>
                <a:spcPts val="0"/>
              </a:spcAft>
              <a:buClr>
                <a:schemeClr val="accent1"/>
              </a:buClr>
              <a:buSzPts val="1400"/>
              <a:buFont typeface="Times New Roman"/>
              <a:buChar char="●"/>
            </a:pPr>
            <a:r>
              <a:rPr lang="en">
                <a:solidFill>
                  <a:schemeClr val="accent1"/>
                </a:solidFill>
                <a:highlight>
                  <a:srgbClr val="FFFFFF"/>
                </a:highlight>
                <a:latin typeface="Times New Roman"/>
                <a:ea typeface="Times New Roman"/>
                <a:cs typeface="Times New Roman"/>
                <a:sym typeface="Times New Roman"/>
              </a:rPr>
              <a:t>GET (retrieve a record)</a:t>
            </a:r>
            <a:endParaRPr>
              <a:solidFill>
                <a:schemeClr val="accent1"/>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chemeClr val="accent1"/>
              </a:buClr>
              <a:buSzPts val="1400"/>
              <a:buFont typeface="Times New Roman"/>
              <a:buChar char="●"/>
            </a:pPr>
            <a:r>
              <a:rPr lang="en">
                <a:solidFill>
                  <a:schemeClr val="accent1"/>
                </a:solidFill>
                <a:highlight>
                  <a:srgbClr val="FFFFFF"/>
                </a:highlight>
                <a:latin typeface="Times New Roman"/>
                <a:ea typeface="Times New Roman"/>
                <a:cs typeface="Times New Roman"/>
                <a:sym typeface="Times New Roman"/>
              </a:rPr>
              <a:t>PUT (update a record)</a:t>
            </a:r>
            <a:endParaRPr>
              <a:solidFill>
                <a:schemeClr val="accent1"/>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chemeClr val="accent1"/>
              </a:buClr>
              <a:buSzPts val="1400"/>
              <a:buFont typeface="Times New Roman"/>
              <a:buChar char="●"/>
            </a:pPr>
            <a:r>
              <a:rPr lang="en">
                <a:solidFill>
                  <a:schemeClr val="accent1"/>
                </a:solidFill>
                <a:highlight>
                  <a:srgbClr val="FFFFFF"/>
                </a:highlight>
                <a:latin typeface="Times New Roman"/>
                <a:ea typeface="Times New Roman"/>
                <a:cs typeface="Times New Roman"/>
                <a:sym typeface="Times New Roman"/>
              </a:rPr>
              <a:t>POST (create a record)</a:t>
            </a:r>
            <a:endParaRPr>
              <a:solidFill>
                <a:schemeClr val="accent1"/>
              </a:solidFill>
              <a:highlight>
                <a:srgbClr val="FFFFFF"/>
              </a:highlight>
              <a:latin typeface="Times New Roman"/>
              <a:ea typeface="Times New Roman"/>
              <a:cs typeface="Times New Roman"/>
              <a:sym typeface="Times New Roman"/>
            </a:endParaRPr>
          </a:p>
          <a:p>
            <a:pPr indent="-317500" lvl="0" marL="596900" rtl="0" algn="just">
              <a:lnSpc>
                <a:spcPct val="115000"/>
              </a:lnSpc>
              <a:spcBef>
                <a:spcPts val="0"/>
              </a:spcBef>
              <a:spcAft>
                <a:spcPts val="0"/>
              </a:spcAft>
              <a:buClr>
                <a:schemeClr val="accent1"/>
              </a:buClr>
              <a:buSzPts val="1400"/>
              <a:buFont typeface="Times New Roman"/>
              <a:buChar char="●"/>
            </a:pPr>
            <a:r>
              <a:rPr lang="en">
                <a:solidFill>
                  <a:schemeClr val="accent1"/>
                </a:solidFill>
                <a:highlight>
                  <a:srgbClr val="FFFFFF"/>
                </a:highlight>
                <a:latin typeface="Times New Roman"/>
                <a:ea typeface="Times New Roman"/>
                <a:cs typeface="Times New Roman"/>
                <a:sym typeface="Times New Roman"/>
              </a:rPr>
              <a:t>DELETE (delete the record)</a:t>
            </a:r>
            <a:endParaRPr>
              <a:solidFill>
                <a:schemeClr val="accent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400"/>
              <a:buNone/>
            </a:pPr>
            <a:r>
              <a:rPr lang="en">
                <a:solidFill>
                  <a:schemeClr val="accent1"/>
                </a:solidFill>
                <a:highlight>
                  <a:srgbClr val="FFFFFF"/>
                </a:highlight>
                <a:latin typeface="Times New Roman"/>
                <a:ea typeface="Times New Roman"/>
                <a:cs typeface="Times New Roman"/>
                <a:sym typeface="Times New Roman"/>
              </a:rPr>
              <a:t>Its main feature is that </a:t>
            </a:r>
            <a:r>
              <a:rPr lang="en">
                <a:solidFill>
                  <a:schemeClr val="accent1"/>
                </a:solidFill>
                <a:highlight>
                  <a:srgbClr val="FFFF00"/>
                </a:highlight>
                <a:latin typeface="Times New Roman"/>
                <a:ea typeface="Times New Roman"/>
                <a:cs typeface="Times New Roman"/>
                <a:sym typeface="Times New Roman"/>
              </a:rPr>
              <a:t>REST API is statelessness</a:t>
            </a:r>
            <a:r>
              <a:rPr lang="en">
                <a:solidFill>
                  <a:schemeClr val="accent1"/>
                </a:solidFill>
                <a:highlight>
                  <a:srgbClr val="FFFFFF"/>
                </a:highlight>
                <a:latin typeface="Times New Roman"/>
                <a:ea typeface="Times New Roman"/>
                <a:cs typeface="Times New Roman"/>
                <a:sym typeface="Times New Roman"/>
              </a:rPr>
              <a:t>, i.e., the </a:t>
            </a:r>
            <a:r>
              <a:rPr lang="en">
                <a:solidFill>
                  <a:schemeClr val="accent1"/>
                </a:solidFill>
                <a:highlight>
                  <a:srgbClr val="FFFF00"/>
                </a:highlight>
                <a:latin typeface="Times New Roman"/>
                <a:ea typeface="Times New Roman"/>
                <a:cs typeface="Times New Roman"/>
                <a:sym typeface="Times New Roman"/>
              </a:rPr>
              <a:t>servers do not save clients’ data between requests</a:t>
            </a:r>
            <a:r>
              <a:rPr lang="en">
                <a:solidFill>
                  <a:schemeClr val="accent1"/>
                </a:solidFill>
                <a:highlight>
                  <a:srgbClr val="FFFFFF"/>
                </a:highlight>
                <a:latin typeface="Times New Roman"/>
                <a:ea typeface="Times New Roman"/>
                <a:cs typeface="Times New Roman"/>
                <a:sym typeface="Times New Roman"/>
              </a:rPr>
              <a:t>. </a:t>
            </a:r>
            <a:endParaRPr>
              <a:solidFill>
                <a:schemeClr val="accent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400"/>
              <a:buNone/>
            </a:pPr>
            <a:r>
              <a:rPr lang="en">
                <a:solidFill>
                  <a:schemeClr val="accent1"/>
                </a:solidFill>
                <a:highlight>
                  <a:srgbClr val="FFFFFF"/>
                </a:highlight>
                <a:latin typeface="Times New Roman"/>
                <a:ea typeface="Times New Roman"/>
                <a:cs typeface="Times New Roman"/>
                <a:sym typeface="Times New Roman"/>
              </a:rPr>
              <a:t>Want to study more about REST APIs: </a:t>
            </a:r>
            <a:r>
              <a:rPr lang="en" u="sng">
                <a:solidFill>
                  <a:srgbClr val="0000F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https://www.javatpoint.com/what-is-rest</a:t>
            </a:r>
            <a:endParaRPr>
              <a:solidFill>
                <a:srgbClr val="0000FF"/>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400"/>
              <a:buNone/>
            </a:pPr>
            <a:r>
              <a:t/>
            </a:r>
            <a:endParaRPr>
              <a:solidFill>
                <a:schemeClr val="accent1"/>
              </a:solidFill>
              <a:latin typeface="Times New Roman"/>
              <a:ea typeface="Times New Roman"/>
              <a:cs typeface="Times New Roman"/>
              <a:sym typeface="Times New Roman"/>
            </a:endParaRPr>
          </a:p>
        </p:txBody>
      </p:sp>
      <p:sp>
        <p:nvSpPr>
          <p:cNvPr id="93" name="Google Shape;93;p8"/>
          <p:cNvSpPr txBox="1"/>
          <p:nvPr>
            <p:ph idx="2" type="body"/>
          </p:nvPr>
        </p:nvSpPr>
        <p:spPr>
          <a:xfrm>
            <a:off x="4311600" y="139525"/>
            <a:ext cx="4676100" cy="4962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sz="1300">
                <a:solidFill>
                  <a:schemeClr val="accent1"/>
                </a:solidFill>
                <a:highlight>
                  <a:srgbClr val="FFFFFF"/>
                </a:highlight>
                <a:latin typeface="Times New Roman"/>
                <a:ea typeface="Times New Roman"/>
                <a:cs typeface="Times New Roman"/>
                <a:sym typeface="Times New Roman"/>
              </a:rPr>
              <a:t>SOAP</a:t>
            </a:r>
            <a:r>
              <a:rPr lang="en" sz="1300">
                <a:solidFill>
                  <a:schemeClr val="accent1"/>
                </a:solidFill>
                <a:highlight>
                  <a:srgbClr val="FFFFFF"/>
                </a:highlight>
                <a:latin typeface="Times New Roman"/>
                <a:ea typeface="Times New Roman"/>
                <a:cs typeface="Times New Roman"/>
                <a:sym typeface="Times New Roman"/>
              </a:rPr>
              <a:t> (Simple Object Access Protocol) is a protocol</a:t>
            </a:r>
            <a:r>
              <a:rPr b="1" lang="en" sz="1300">
                <a:solidFill>
                  <a:schemeClr val="accent1"/>
                </a:solidFill>
                <a:highlight>
                  <a:srgbClr val="FFFFFF"/>
                </a:highlight>
                <a:latin typeface="Times New Roman"/>
                <a:ea typeface="Times New Roman"/>
                <a:cs typeface="Times New Roman"/>
                <a:sym typeface="Times New Roman"/>
              </a:rPr>
              <a:t> </a:t>
            </a:r>
            <a:r>
              <a:rPr lang="en" sz="1300">
                <a:solidFill>
                  <a:schemeClr val="accent1"/>
                </a:solidFill>
                <a:highlight>
                  <a:srgbClr val="FFFFFF"/>
                </a:highlight>
                <a:latin typeface="Times New Roman"/>
                <a:ea typeface="Times New Roman"/>
                <a:cs typeface="Times New Roman"/>
                <a:sym typeface="Times New Roman"/>
              </a:rPr>
              <a:t>with specific requirements like XML messaging</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rPr lang="en" sz="1300">
                <a:solidFill>
                  <a:schemeClr val="accent1"/>
                </a:solidFill>
                <a:highlight>
                  <a:srgbClr val="FFFFFF"/>
                </a:highlight>
                <a:latin typeface="Times New Roman"/>
                <a:ea typeface="Times New Roman"/>
                <a:cs typeface="Times New Roman"/>
                <a:sym typeface="Times New Roman"/>
              </a:rPr>
              <a:t>Heavier and needs more bandwidth</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rPr lang="en" sz="1300">
                <a:solidFill>
                  <a:schemeClr val="accent1"/>
                </a:solidFill>
                <a:highlight>
                  <a:srgbClr val="FFFFFF"/>
                </a:highlight>
                <a:latin typeface="Times New Roman"/>
                <a:ea typeface="Times New Roman"/>
                <a:cs typeface="Times New Roman"/>
                <a:sym typeface="Times New Roman"/>
              </a:rPr>
              <a:t>It defines its own security</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rPr lang="en" sz="1300">
                <a:solidFill>
                  <a:schemeClr val="accent1"/>
                </a:solidFill>
                <a:highlight>
                  <a:srgbClr val="FFFFFF"/>
                </a:highlight>
                <a:latin typeface="Times New Roman"/>
                <a:ea typeface="Times New Roman"/>
                <a:cs typeface="Times New Roman"/>
                <a:sym typeface="Times New Roman"/>
              </a:rPr>
              <a:t>It permits XML-based data format only</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rPr lang="en" sz="1300">
                <a:solidFill>
                  <a:schemeClr val="accent1"/>
                </a:solidFill>
                <a:highlight>
                  <a:srgbClr val="FFFFFF"/>
                </a:highlight>
                <a:latin typeface="Times New Roman"/>
                <a:ea typeface="Times New Roman"/>
                <a:cs typeface="Times New Roman"/>
                <a:sym typeface="Times New Roman"/>
              </a:rPr>
              <a:t>SOAP calls cannot be cached</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ts val="1400"/>
              <a:buNone/>
            </a:pPr>
            <a:r>
              <a:rPr lang="en" sz="1300">
                <a:solidFill>
                  <a:schemeClr val="accent1"/>
                </a:solidFill>
                <a:highlight>
                  <a:srgbClr val="FFFFFF"/>
                </a:highlight>
                <a:latin typeface="Times New Roman"/>
                <a:ea typeface="Times New Roman"/>
                <a:cs typeface="Times New Roman"/>
                <a:sym typeface="Times New Roman"/>
              </a:rPr>
              <a:t>SOAP cannot make use of REST whereas REST can make use of SOAP.</a:t>
            </a:r>
            <a:endParaRPr sz="1300">
              <a:solidFill>
                <a:schemeClr val="accent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300">
                <a:solidFill>
                  <a:srgbClr val="000000"/>
                </a:solidFill>
                <a:highlight>
                  <a:srgbClr val="FFFFFF"/>
                </a:highlight>
                <a:latin typeface="Verdana"/>
                <a:ea typeface="Verdana"/>
                <a:cs typeface="Verdana"/>
                <a:sym typeface="Verdana"/>
              </a:rPr>
              <a:t>A SOAP message is an ordinary XML document containing the following elements:</a:t>
            </a:r>
            <a:endParaRPr sz="1300">
              <a:solidFill>
                <a:srgbClr val="000000"/>
              </a:solidFill>
              <a:highlight>
                <a:srgbClr val="FFFFFF"/>
              </a:highlight>
              <a:latin typeface="Verdana"/>
              <a:ea typeface="Verdana"/>
              <a:cs typeface="Verdana"/>
              <a:sym typeface="Verdana"/>
            </a:endParaRPr>
          </a:p>
          <a:p>
            <a:pPr indent="-311150" lvl="0" marL="457200" rtl="0" algn="just">
              <a:lnSpc>
                <a:spcPct val="100000"/>
              </a:lnSpc>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An Envelope element that identifies the XML document as a SOAP message</a:t>
            </a:r>
            <a:endParaRPr sz="1300">
              <a:solidFill>
                <a:srgbClr val="000000"/>
              </a:solidFill>
              <a:highlight>
                <a:srgbClr val="FFFFFF"/>
              </a:highlight>
              <a:latin typeface="Verdana"/>
              <a:ea typeface="Verdana"/>
              <a:cs typeface="Verdana"/>
              <a:sym typeface="Verdana"/>
            </a:endParaRPr>
          </a:p>
          <a:p>
            <a:pPr indent="-311150" lvl="0" marL="457200" rtl="0" algn="just">
              <a:lnSpc>
                <a:spcPct val="100000"/>
              </a:lnSpc>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A Header element that contains header information</a:t>
            </a:r>
            <a:endParaRPr sz="1300">
              <a:solidFill>
                <a:srgbClr val="000000"/>
              </a:solidFill>
              <a:highlight>
                <a:srgbClr val="FFFFFF"/>
              </a:highlight>
              <a:latin typeface="Verdana"/>
              <a:ea typeface="Verdana"/>
              <a:cs typeface="Verdana"/>
              <a:sym typeface="Verdana"/>
            </a:endParaRPr>
          </a:p>
          <a:p>
            <a:pPr indent="-311150" lvl="0" marL="457200" rtl="0" algn="just">
              <a:lnSpc>
                <a:spcPct val="100000"/>
              </a:lnSpc>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A Body element that contains call and response information</a:t>
            </a:r>
            <a:endParaRPr sz="1300">
              <a:solidFill>
                <a:srgbClr val="000000"/>
              </a:solidFill>
              <a:highlight>
                <a:srgbClr val="FFFFFF"/>
              </a:highlight>
              <a:latin typeface="Verdana"/>
              <a:ea typeface="Verdana"/>
              <a:cs typeface="Verdana"/>
              <a:sym typeface="Verdana"/>
            </a:endParaRPr>
          </a:p>
          <a:p>
            <a:pPr indent="-311150" lvl="0" marL="457200" rtl="0" algn="just">
              <a:lnSpc>
                <a:spcPct val="100000"/>
              </a:lnSpc>
              <a:spcBef>
                <a:spcPts val="0"/>
              </a:spcBef>
              <a:spcAft>
                <a:spcPts val="0"/>
              </a:spcAft>
              <a:buClr>
                <a:srgbClr val="000000"/>
              </a:buClr>
              <a:buSzPts val="1300"/>
              <a:buFont typeface="Verdana"/>
              <a:buChar char="●"/>
            </a:pPr>
            <a:r>
              <a:rPr lang="en" sz="1300">
                <a:solidFill>
                  <a:srgbClr val="000000"/>
                </a:solidFill>
                <a:highlight>
                  <a:srgbClr val="FFFFFF"/>
                </a:highlight>
                <a:latin typeface="Verdana"/>
                <a:ea typeface="Verdana"/>
                <a:cs typeface="Verdana"/>
                <a:sym typeface="Verdana"/>
              </a:rPr>
              <a:t>A Fault element containing errors and status information</a:t>
            </a:r>
            <a:endParaRPr sz="1300">
              <a:solidFill>
                <a:srgbClr val="000000"/>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None/>
            </a:pPr>
            <a:r>
              <a:rPr lang="en" sz="1300">
                <a:solidFill>
                  <a:srgbClr val="000000"/>
                </a:solidFill>
                <a:highlight>
                  <a:srgbClr val="FFFFFF"/>
                </a:highlight>
                <a:latin typeface="Verdana"/>
                <a:ea typeface="Verdana"/>
                <a:cs typeface="Verdana"/>
                <a:sym typeface="Verdana"/>
              </a:rPr>
              <a:t>All the elements above are declared in the default namespace for the SOAP envelope:</a:t>
            </a:r>
            <a:endParaRPr sz="1300">
              <a:solidFill>
                <a:srgbClr val="000000"/>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None/>
            </a:pPr>
            <a:r>
              <a:rPr lang="en" sz="1300" u="sng">
                <a:solidFill>
                  <a:schemeClr val="hlink"/>
                </a:solidFill>
                <a:highlight>
                  <a:srgbClr val="FFFFFF"/>
                </a:highlight>
                <a:latin typeface="Verdana"/>
                <a:ea typeface="Verdana"/>
                <a:cs typeface="Verdana"/>
                <a:sym typeface="Verdana"/>
                <a:hlinkClick r:id="rId4"/>
              </a:rPr>
              <a:t>http://www.w3.org/2003/05/soap-envelope/</a:t>
            </a:r>
            <a:endParaRPr sz="1300" u="sng">
              <a:solidFill>
                <a:schemeClr val="hlink"/>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None/>
            </a:pPr>
            <a:r>
              <a:rPr lang="en" sz="1300">
                <a:solidFill>
                  <a:srgbClr val="000000"/>
                </a:solidFill>
                <a:highlight>
                  <a:srgbClr val="FFFFFF"/>
                </a:highlight>
                <a:latin typeface="Verdana"/>
                <a:ea typeface="Verdana"/>
                <a:cs typeface="Verdana"/>
                <a:sym typeface="Verdana"/>
              </a:rPr>
              <a:t>and the default namespace for SOAP encoding and data types is:</a:t>
            </a:r>
            <a:endParaRPr sz="1300">
              <a:solidFill>
                <a:srgbClr val="000000"/>
              </a:solidFill>
              <a:highlight>
                <a:srgbClr val="FFFFFF"/>
              </a:highlight>
              <a:latin typeface="Verdana"/>
              <a:ea typeface="Verdana"/>
              <a:cs typeface="Verdana"/>
              <a:sym typeface="Verdana"/>
            </a:endParaRPr>
          </a:p>
          <a:p>
            <a:pPr indent="0" lvl="0" marL="0" rtl="0" algn="just">
              <a:lnSpc>
                <a:spcPct val="100000"/>
              </a:lnSpc>
              <a:spcBef>
                <a:spcPts val="0"/>
              </a:spcBef>
              <a:spcAft>
                <a:spcPts val="0"/>
              </a:spcAft>
              <a:buNone/>
            </a:pPr>
            <a:r>
              <a:rPr lang="en" sz="1300" u="sng">
                <a:solidFill>
                  <a:schemeClr val="hlink"/>
                </a:solidFill>
                <a:highlight>
                  <a:srgbClr val="FFFFFF"/>
                </a:highlight>
                <a:latin typeface="Verdana"/>
                <a:ea typeface="Verdana"/>
                <a:cs typeface="Verdana"/>
                <a:sym typeface="Verdana"/>
                <a:hlinkClick r:id="rId5"/>
              </a:rPr>
              <a:t>http://www.w3.org/2003/05/soap-encoding</a:t>
            </a:r>
            <a:endParaRPr sz="1300" u="sng">
              <a:solidFill>
                <a:schemeClr val="hlink"/>
              </a:solidFill>
              <a:highlight>
                <a:srgbClr val="FFFFFF"/>
              </a:highlight>
              <a:latin typeface="Verdana"/>
              <a:ea typeface="Verdana"/>
              <a:cs typeface="Verdana"/>
              <a:sym typeface="Verdana"/>
            </a:endParaRPr>
          </a:p>
          <a:p>
            <a:pPr indent="0" lvl="0" marL="0" rtl="0" algn="just">
              <a:lnSpc>
                <a:spcPct val="115000"/>
              </a:lnSpc>
              <a:spcBef>
                <a:spcPts val="1200"/>
              </a:spcBef>
              <a:spcAft>
                <a:spcPts val="1200"/>
              </a:spcAft>
              <a:buSzPts val="1400"/>
              <a:buNone/>
            </a:pPr>
            <a:r>
              <a:t/>
            </a:r>
            <a:endParaRPr sz="1600">
              <a:solidFill>
                <a:schemeClr val="accent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a:t>Chapter 3</a:t>
            </a:r>
            <a:endParaRPr/>
          </a:p>
          <a:p>
            <a:pPr indent="0" lvl="0" marL="0" rtl="0" algn="ctr">
              <a:lnSpc>
                <a:spcPct val="100000"/>
              </a:lnSpc>
              <a:spcBef>
                <a:spcPts val="0"/>
              </a:spcBef>
              <a:spcAft>
                <a:spcPts val="0"/>
              </a:spcAft>
              <a:buSzPts val="4800"/>
              <a:buNone/>
            </a:pPr>
            <a:r>
              <a:rPr lang="en"/>
              <a:t>A WEB APPLICATION WITH NODE EXPRESS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