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1" Target="docProps/core.xml" Type="http://schemas.openxmlformats.org/package/2006/relationships/metadata/core-properties"/><Relationship Id="rId2" Target="ppt/presentation.xml" Type="http://schemas.openxmlformats.org/officeDocument/2006/relationships/officeDocument"/><Relationship Id="rId3"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Tahoma"/>
      <p:regular r:id="rId34"/>
      <p:bold r:id="rId35"/>
    </p:embeddedFont>
    <p:embeddedFont>
      <p:font typeface="Book Antiqua"/>
      <p:regular r:id="rId36"/>
      <p:bold r:id="rId37"/>
      <p:italic r:id="rId38"/>
      <p:boldItalic r:id="rId39"/>
    </p:embeddedFont>
    <p:embeddedFont>
      <p:font typeface="Libre Baskerville"/>
      <p:regular r:id="rId40"/>
      <p:bold r:id="rId41"/>
      <p: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3" roundtripDataSignature="AMtx7miZEzIESnaDR11LMk8dXvvocRki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breBaskerville-regular.fntdata"/><Relationship Id="rId20" Type="http://schemas.openxmlformats.org/officeDocument/2006/relationships/slide" Target="slides/slide15.xml"/><Relationship Id="rId42" Type="http://schemas.openxmlformats.org/officeDocument/2006/relationships/font" Target="fonts/LibreBaskerville-italic.fntdata"/><Relationship Id="rId41" Type="http://schemas.openxmlformats.org/officeDocument/2006/relationships/font" Target="fonts/LibreBaskerville-bold.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Tahoma-bold.fntdata"/><Relationship Id="rId12" Type="http://schemas.openxmlformats.org/officeDocument/2006/relationships/slide" Target="slides/slide7.xml"/><Relationship Id="rId34" Type="http://schemas.openxmlformats.org/officeDocument/2006/relationships/font" Target="fonts/Tahoma-regular.fntdata"/><Relationship Id="rId15" Type="http://schemas.openxmlformats.org/officeDocument/2006/relationships/slide" Target="slides/slide10.xml"/><Relationship Id="rId37" Type="http://schemas.openxmlformats.org/officeDocument/2006/relationships/font" Target="fonts/BookAntiqua-bold.fntdata"/><Relationship Id="rId14" Type="http://schemas.openxmlformats.org/officeDocument/2006/relationships/slide" Target="slides/slide9.xml"/><Relationship Id="rId36" Type="http://schemas.openxmlformats.org/officeDocument/2006/relationships/font" Target="fonts/BookAntiqua-regular.fntdata"/><Relationship Id="rId17" Type="http://schemas.openxmlformats.org/officeDocument/2006/relationships/slide" Target="slides/slide12.xml"/><Relationship Id="rId39" Type="http://schemas.openxmlformats.org/officeDocument/2006/relationships/font" Target="fonts/BookAntiqua-boldItalic.fntdata"/><Relationship Id="rId16" Type="http://schemas.openxmlformats.org/officeDocument/2006/relationships/slide" Target="slides/slide11.xml"/><Relationship Id="rId38" Type="http://schemas.openxmlformats.org/officeDocument/2006/relationships/font" Target="fonts/BookAntiqu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3de69ec22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13de69ec22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213de69ec22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3de69ec22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13de69ec22_0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213de69ec22_0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3de69ec22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3de69ec22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213de69ec22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3de69ec22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3de69ec22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13de69ec22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3de69ec22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3de69ec22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13de69ec22_0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13de69ec22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13de69ec22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13de69ec22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3de69ec22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13de69ec22_0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213de69ec22_0_1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3de69ec22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13de69ec22_0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213de69ec22_0_1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13de69ec22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13de69ec22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213de69ec22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3de69ec2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3de69ec2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213de69ec2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3de69ec22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3de69ec22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213de69ec22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3de69ec22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3de69ec22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213de69ec22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3de69ec22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3de69ec22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213de69ec22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3de69ec22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3de69ec22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213de69ec22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3de69ec22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13de69ec22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213de69ec22_0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3de69ec22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3de69ec22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13de69ec22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2"/>
          <p:cNvSpPr/>
          <p:nvPr>
            <p:ph idx="2" type="pic"/>
          </p:nvPr>
        </p:nvSpPr>
        <p:spPr>
          <a:xfrm>
            <a:off x="5183188" y="987425"/>
            <a:ext cx="6172200" cy="4873625"/>
          </a:xfrm>
          <a:prstGeom prst="rect">
            <a:avLst/>
          </a:prstGeom>
          <a:noFill/>
          <a:ln>
            <a:noFill/>
          </a:ln>
        </p:spPr>
      </p:sp>
      <p:sp>
        <p:nvSpPr>
          <p:cNvPr id="68" name="Google Shape;68;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arget="../slideLayouts/slideLayout2.xml" Type="http://schemas.openxmlformats.org/officeDocument/2006/relationships/slideLayout"/><Relationship Id="rId2" Target="../notesSlides/notesSlide10.xml" Type="http://schemas.openxmlformats.org/officeDocument/2006/relationships/notesSlide"/><Relationship Id="rId3" Target="../media/image17.jpeg" Type="http://schemas.openxmlformats.org/officeDocument/2006/relationships/image"/></Relationships>
</file>

<file path=ppt/slides/_rels/slide11.xml.rels><?xml version="1.0" encoding="UTF-8" standalone="yes" ?><Relationships xmlns="http://schemas.openxmlformats.org/package/2006/relationships"><Relationship Id="rId1" Target="../slideLayouts/slideLayout2.xml" Type="http://schemas.openxmlformats.org/officeDocument/2006/relationships/slideLayout"/><Relationship Id="rId2" Target="../notesSlides/notesSlide11.xml" Type="http://schemas.openxmlformats.org/officeDocument/2006/relationships/notesSlide"/><Relationship Id="rId3" Target="../media/image12.jpeg" Type="http://schemas.openxmlformats.org/officeDocument/2006/relationships/image"/></Relationships>
</file>

<file path=ppt/slides/_rels/slide12.xml.rels><?xml version="1.0" encoding="UTF-8" standalone="yes" ?><Relationships xmlns="http://schemas.openxmlformats.org/package/2006/relationships"><Relationship Id="rId1" Target="../slideLayouts/slideLayout2.xml" Type="http://schemas.openxmlformats.org/officeDocument/2006/relationships/slideLayout"/><Relationship Id="rId2" Target="../notesSlides/notesSlide12.xml" Type="http://schemas.openxmlformats.org/officeDocument/2006/relationships/notesSlide"/><Relationship Id="rId3" Target="../media/image11.jpeg" Type="http://schemas.openxmlformats.org/officeDocument/2006/relationships/image"/></Relationships>
</file>

<file path=ppt/slides/_rels/slide13.xml.rels><?xml version="1.0" encoding="UTF-8" standalone="yes" ?><Relationships xmlns="http://schemas.openxmlformats.org/package/2006/relationships"><Relationship Id="rId1" Target="../slideLayouts/slideLayout2.xml" Type="http://schemas.openxmlformats.org/officeDocument/2006/relationships/slideLayout"/><Relationship Id="rId2" Target="../notesSlides/notesSlide13.xml" Type="http://schemas.openxmlformats.org/officeDocument/2006/relationships/notesSlide"/><Relationship Id="rId3" Target="../media/image8.jpeg" Type="http://schemas.openxmlformats.org/officeDocument/2006/relationships/image"/></Relationships>
</file>

<file path=ppt/slides/_rels/slide14.xml.rels><?xml version="1.0" encoding="UTF-8" standalone="yes" ?><Relationships xmlns="http://schemas.openxmlformats.org/package/2006/relationships"><Relationship Id="rId1" Target="../slideLayouts/slideLayout2.xml" Type="http://schemas.openxmlformats.org/officeDocument/2006/relationships/slideLayout"/><Relationship Id="rId2" Target="../notesSlides/notesSlide14.xml" Type="http://schemas.openxmlformats.org/officeDocument/2006/relationships/notesSlide"/><Relationship Id="rId3" Target="../media/image14.jpeg" Type="http://schemas.openxmlformats.org/officeDocument/2006/relationships/image"/></Relationships>
</file>

<file path=ppt/slides/_rels/slide15.xml.rels><?xml version="1.0" encoding="UTF-8" standalone="yes" ?><Relationships xmlns="http://schemas.openxmlformats.org/package/2006/relationships"><Relationship Id="rId1" Target="../slideLayouts/slideLayout2.xml" Type="http://schemas.openxmlformats.org/officeDocument/2006/relationships/slideLayout"/><Relationship Id="rId2" Target="../notesSlides/notesSlide15.xml" Type="http://schemas.openxmlformats.org/officeDocument/2006/relationships/notesSlide"/><Relationship Id="rId3" Target="../media/image15.jpeg" Type="http://schemas.openxmlformats.org/officeDocument/2006/relationships/image"/></Relationships>
</file>

<file path=ppt/slides/_rels/slide16.xml.rels><?xml version="1.0" encoding="UTF-8" standalone="yes" ?><Relationships xmlns="http://schemas.openxmlformats.org/package/2006/relationships"><Relationship Id="rId1" Target="../slideLayouts/slideLayout2.xml" Type="http://schemas.openxmlformats.org/officeDocument/2006/relationships/slideLayout"/><Relationship Id="rId2" Target="../notesSlides/notesSlide16.xml" Type="http://schemas.openxmlformats.org/officeDocument/2006/relationships/notesSlide"/><Relationship Id="rId3" Target="../media/image9.jpeg" Type="http://schemas.openxmlformats.org/officeDocument/2006/relationships/image"/></Relationships>
</file>

<file path=ppt/slides/_rels/slide17.xml.rels><?xml version="1.0" encoding="UTF-8" standalone="yes" ?><Relationships xmlns="http://schemas.openxmlformats.org/package/2006/relationships"><Relationship Id="rId1" Target="../slideLayouts/slideLayout2.xml" Type="http://schemas.openxmlformats.org/officeDocument/2006/relationships/slideLayout"/><Relationship Id="rId2" Target="../notesSlides/notesSlide17.xml" Type="http://schemas.openxmlformats.org/officeDocument/2006/relationships/notesSlide"/><Relationship Id="rId3" Target="../media/image16.jpeg" Type="http://schemas.openxmlformats.org/officeDocument/2006/relationships/image"/></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arget="../slideLayouts/slideLayout2.xml" Type="http://schemas.openxmlformats.org/officeDocument/2006/relationships/slideLayout"/><Relationship Id="rId2" Target="../notesSlides/notesSlide3.xml" Type="http://schemas.openxmlformats.org/officeDocument/2006/relationships/notesSlide"/><Relationship Id="rId3" Target="../media/image10.jpeg" Type="http://schemas.openxmlformats.org/officeDocument/2006/relationships/image"/></Relationships>
</file>

<file path=ppt/slides/_rels/slide4.xml.rels><?xml version="1.0" encoding="UTF-8" standalone="yes" ?><Relationships xmlns="http://schemas.openxmlformats.org/package/2006/relationships"><Relationship Id="rId1" Target="../slideLayouts/slideLayout2.xml" Type="http://schemas.openxmlformats.org/officeDocument/2006/relationships/slideLayout"/><Relationship Id="rId2" Target="../notesSlides/notesSlide4.xml" Type="http://schemas.openxmlformats.org/officeDocument/2006/relationships/notesSlide"/><Relationship Id="rId3" Target="../media/image7.jpeg" Type="http://schemas.openxmlformats.org/officeDocument/2006/relationships/image"/></Relationships>
</file>

<file path=ppt/slides/_rels/slide5.xml.rels><?xml version="1.0" encoding="UTF-8" standalone="yes" ?><Relationships xmlns="http://schemas.openxmlformats.org/package/2006/relationships"><Relationship Id="rId1" Target="../slideLayouts/slideLayout2.xml" Type="http://schemas.openxmlformats.org/officeDocument/2006/relationships/slideLayout"/><Relationship Id="rId2" Target="../notesSlides/notesSlide5.xml" Type="http://schemas.openxmlformats.org/officeDocument/2006/relationships/notesSlide"/><Relationship Id="rId3" Target="../media/image6.jpeg" Type="http://schemas.openxmlformats.org/officeDocument/2006/relationships/image"/></Relationships>
</file>

<file path=ppt/slides/_rels/slide6.xml.rels><?xml version="1.0" encoding="UTF-8" standalone="yes" ?><Relationships xmlns="http://schemas.openxmlformats.org/package/2006/relationships"><Relationship Id="rId1" Target="../slideLayouts/slideLayout2.xml" Type="http://schemas.openxmlformats.org/officeDocument/2006/relationships/slideLayout"/><Relationship Id="rId2" Target="../notesSlides/notesSlide6.xml" Type="http://schemas.openxmlformats.org/officeDocument/2006/relationships/notesSlide"/><Relationship Id="rId3" Target="../media/image5.jpeg" Type="http://schemas.openxmlformats.org/officeDocument/2006/relationships/image"/></Relationships>
</file>

<file path=ppt/slides/_rels/slide7.xml.rels><?xml version="1.0" encoding="UTF-8" standalone="yes" ?><Relationships xmlns="http://schemas.openxmlformats.org/package/2006/relationships"><Relationship Id="rId1" Target="../slideLayouts/slideLayout2.xml" Type="http://schemas.openxmlformats.org/officeDocument/2006/relationships/slideLayout"/><Relationship Id="rId2" Target="../notesSlides/notesSlide7.xml" Type="http://schemas.openxmlformats.org/officeDocument/2006/relationships/notesSlide"/><Relationship Id="rId3" Target="../media/image4.jpeg" Type="http://schemas.openxmlformats.org/officeDocument/2006/relationships/image"/></Relationships>
</file>

<file path=ppt/slides/_rels/slide8.xml.rels><?xml version="1.0" encoding="UTF-8" standalone="yes" ?><Relationships xmlns="http://schemas.openxmlformats.org/package/2006/relationships"><Relationship Id="rId1" Target="../slideLayouts/slideLayout2.xml" Type="http://schemas.openxmlformats.org/officeDocument/2006/relationships/slideLayout"/><Relationship Id="rId2" Target="../notesSlides/notesSlide8.xml" Type="http://schemas.openxmlformats.org/officeDocument/2006/relationships/notesSlide"/><Relationship Id="rId3" Target="../media/image18.jpeg" Type="http://schemas.openxmlformats.org/officeDocument/2006/relationships/image"/></Relationships>
</file>

<file path=ppt/slides/_rels/slide9.xml.rels><?xml version="1.0" encoding="UTF-8" standalone="yes" ?><Relationships xmlns="http://schemas.openxmlformats.org/package/2006/relationships"><Relationship Id="rId1" Target="../slideLayouts/slideLayout2.xml" Type="http://schemas.openxmlformats.org/officeDocument/2006/relationships/slideLayout"/><Relationship Id="rId2" Target="../notesSlides/notesSlide9.xml" Type="http://schemas.openxmlformats.org/officeDocument/2006/relationships/notesSlide"/><Relationship Id="rId3" Target="../media/image13.jpeg" Type="http://schemas.openxmlformats.org/officeDocument/2006/relationships/image"/></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1122363"/>
            <a:ext cx="9144000" cy="247967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sz="4400"/>
          </a:p>
        </p:txBody>
      </p:sp>
      <p:sp>
        <p:nvSpPr>
          <p:cNvPr id="90" name="Google Shape;90;p1"/>
          <p:cNvSpPr/>
          <p:nvPr/>
        </p:nvSpPr>
        <p:spPr>
          <a:xfrm>
            <a:off x="0" y="745435"/>
            <a:ext cx="12192000" cy="6112565"/>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txBox="1"/>
          <p:nvPr/>
        </p:nvSpPr>
        <p:spPr>
          <a:xfrm>
            <a:off x="0" y="88353"/>
            <a:ext cx="12192000" cy="1446550"/>
          </a:xfrm>
          <a:prstGeom prst="rect">
            <a:avLst/>
          </a:prstGeom>
          <a:solidFill>
            <a:srgbClr val="B3C6E7"/>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400" u="sng" cap="none" strike="noStrike">
                <a:solidFill>
                  <a:srgbClr val="FF0000"/>
                </a:solidFill>
                <a:latin typeface="Arial"/>
                <a:ea typeface="Arial"/>
                <a:cs typeface="Arial"/>
                <a:sym typeface="Arial"/>
              </a:rPr>
              <a:t>Subject-Web Application Development</a:t>
            </a:r>
            <a:br>
              <a:rPr b="1" i="0" lang="en-US" sz="4400" u="sng" cap="none" strike="noStrike">
                <a:solidFill>
                  <a:srgbClr val="C00000"/>
                </a:solidFill>
                <a:latin typeface="Tahoma"/>
                <a:ea typeface="Tahoma"/>
                <a:cs typeface="Tahoma"/>
                <a:sym typeface="Tahoma"/>
              </a:rPr>
            </a:br>
            <a:endParaRPr b="1" i="0" sz="4400" u="sng" cap="none" strike="noStrike">
              <a:solidFill>
                <a:srgbClr val="C00000"/>
              </a:solidFill>
              <a:latin typeface="Tahoma"/>
              <a:ea typeface="Tahoma"/>
              <a:cs typeface="Tahoma"/>
              <a:sym typeface="Tahoma"/>
            </a:endParaRPr>
          </a:p>
        </p:txBody>
      </p:sp>
      <p:sp>
        <p:nvSpPr>
          <p:cNvPr id="92" name="Google Shape;92;p1"/>
          <p:cNvSpPr txBox="1"/>
          <p:nvPr/>
        </p:nvSpPr>
        <p:spPr>
          <a:xfrm>
            <a:off x="0" y="1992464"/>
            <a:ext cx="12192000"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000" u="none" cap="none" strike="noStrike">
                <a:solidFill>
                  <a:schemeClr val="lt1"/>
                </a:solidFill>
                <a:latin typeface="Book Antiqua"/>
                <a:ea typeface="Book Antiqua"/>
                <a:cs typeface="Book Antiqua"/>
                <a:sym typeface="Book Antiqua"/>
              </a:rPr>
              <a:t>Class-1</a:t>
            </a:r>
            <a:endParaRPr/>
          </a:p>
          <a:p>
            <a:pPr indent="0" lvl="0" marL="0" marR="0" rtl="0" algn="ctr">
              <a:spcBef>
                <a:spcPts val="0"/>
              </a:spcBef>
              <a:spcAft>
                <a:spcPts val="0"/>
              </a:spcAft>
              <a:buNone/>
            </a:pPr>
            <a:r>
              <a:rPr b="1" i="0" lang="en-US" sz="4000" u="none" cap="none" strike="noStrike">
                <a:solidFill>
                  <a:schemeClr val="lt1"/>
                </a:solidFill>
                <a:highlight>
                  <a:srgbClr val="FF0000"/>
                </a:highlight>
                <a:latin typeface="Calibri"/>
                <a:ea typeface="Calibri"/>
                <a:cs typeface="Calibri"/>
                <a:sym typeface="Calibri"/>
              </a:rPr>
              <a:t> [Introducing React]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13de69ec22_0_5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58" name="Google Shape;158;g213de69ec22_0_56"/>
          <p:cNvPicPr preferRelativeResize="0"/>
          <p:nvPr/>
        </p:nvPicPr>
        <p:blipFill>
          <a:blip r:embed="rId3">
            <a:alphaModFix/>
          </a:blip>
          <a:stretch>
            <a:fillRect/>
          </a:stretch>
        </p:blipFill>
        <p:spPr>
          <a:xfrm>
            <a:off x="152400" y="152400"/>
            <a:ext cx="11921054" cy="6705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13de69ec22_0_6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65" name="Google Shape;165;g213de69ec22_0_64"/>
          <p:cNvPicPr preferRelativeResize="0"/>
          <p:nvPr/>
        </p:nvPicPr>
        <p:blipFill>
          <a:blip r:embed="rId3">
            <a:alphaModFix/>
          </a:blip>
          <a:stretch>
            <a:fillRect/>
          </a:stretch>
        </p:blipFill>
        <p:spPr>
          <a:xfrm>
            <a:off x="152400" y="152400"/>
            <a:ext cx="11678299" cy="6569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13de69ec22_0_7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2" name="Google Shape;172;g213de69ec22_0_72"/>
          <p:cNvPicPr preferRelativeResize="0"/>
          <p:nvPr/>
        </p:nvPicPr>
        <p:blipFill>
          <a:blip r:embed="rId3">
            <a:alphaModFix/>
          </a:blip>
          <a:stretch>
            <a:fillRect/>
          </a:stretch>
        </p:blipFill>
        <p:spPr>
          <a:xfrm>
            <a:off x="152400" y="152400"/>
            <a:ext cx="11887200" cy="64435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13de69ec22_0_8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9" name="Google Shape;179;g213de69ec22_0_80"/>
          <p:cNvPicPr preferRelativeResize="0"/>
          <p:nvPr/>
        </p:nvPicPr>
        <p:blipFill>
          <a:blip r:embed="rId3">
            <a:alphaModFix/>
          </a:blip>
          <a:stretch>
            <a:fillRect/>
          </a:stretch>
        </p:blipFill>
        <p:spPr>
          <a:xfrm>
            <a:off x="152400" y="152400"/>
            <a:ext cx="11887200" cy="6569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13de69ec22_0_8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86" name="Google Shape;186;g213de69ec22_0_89"/>
          <p:cNvPicPr preferRelativeResize="0"/>
          <p:nvPr/>
        </p:nvPicPr>
        <p:blipFill>
          <a:blip r:embed="rId3">
            <a:alphaModFix/>
          </a:blip>
          <a:stretch>
            <a:fillRect/>
          </a:stretch>
        </p:blipFill>
        <p:spPr>
          <a:xfrm>
            <a:off x="152400" y="152400"/>
            <a:ext cx="12039598" cy="65780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13de69ec22_0_9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93" name="Google Shape;193;g213de69ec22_0_97"/>
          <p:cNvPicPr preferRelativeResize="0"/>
          <p:nvPr/>
        </p:nvPicPr>
        <p:blipFill>
          <a:blip r:embed="rId3">
            <a:alphaModFix/>
          </a:blip>
          <a:stretch>
            <a:fillRect/>
          </a:stretch>
        </p:blipFill>
        <p:spPr>
          <a:xfrm>
            <a:off x="152400" y="152400"/>
            <a:ext cx="11921054" cy="67056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13de69ec22_0_10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00" name="Google Shape;200;g213de69ec22_0_105"/>
          <p:cNvPicPr preferRelativeResize="0"/>
          <p:nvPr/>
        </p:nvPicPr>
        <p:blipFill>
          <a:blip r:embed="rId3">
            <a:alphaModFix/>
          </a:blip>
          <a:stretch>
            <a:fillRect/>
          </a:stretch>
        </p:blipFill>
        <p:spPr>
          <a:xfrm>
            <a:off x="152400" y="152400"/>
            <a:ext cx="11887200" cy="6366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13de69ec22_0_11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07" name="Google Shape;207;g213de69ec22_0_113"/>
          <p:cNvPicPr preferRelativeResize="0"/>
          <p:nvPr/>
        </p:nvPicPr>
        <p:blipFill>
          <a:blip r:embed="rId3">
            <a:alphaModFix/>
          </a:blip>
          <a:stretch>
            <a:fillRect/>
          </a:stretch>
        </p:blipFill>
        <p:spPr>
          <a:xfrm>
            <a:off x="152400" y="0"/>
            <a:ext cx="11887199" cy="68579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
          <p:cNvSpPr txBox="1"/>
          <p:nvPr>
            <p:ph type="title"/>
          </p:nvPr>
        </p:nvSpPr>
        <p:spPr>
          <a:xfrm>
            <a:off x="474644" y="391651"/>
            <a:ext cx="10515600" cy="1325563"/>
          </a:xfrm>
          <a:prstGeom prst="rect">
            <a:avLst/>
          </a:prstGeom>
          <a:solidFill>
            <a:srgbClr val="1E4E79"/>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2800"/>
              <a:buFont typeface="Calibri"/>
              <a:buNone/>
            </a:pPr>
            <a:r>
              <a:rPr b="1" lang="en-US" sz="2800" u="sng">
                <a:solidFill>
                  <a:srgbClr val="FFFF00"/>
                </a:solidFill>
                <a:latin typeface="Calibri"/>
                <a:ea typeface="Calibri"/>
                <a:cs typeface="Calibri"/>
                <a:sym typeface="Calibri"/>
              </a:rPr>
              <a:t>Old-School Multipage Design</a:t>
            </a:r>
            <a:br>
              <a:rPr b="1" lang="en-US" sz="2800">
                <a:solidFill>
                  <a:srgbClr val="C00000"/>
                </a:solidFill>
                <a:latin typeface="Calibri"/>
                <a:ea typeface="Calibri"/>
                <a:cs typeface="Calibri"/>
                <a:sym typeface="Calibri"/>
              </a:rPr>
            </a:br>
            <a:endParaRPr b="1" sz="2800">
              <a:solidFill>
                <a:srgbClr val="FFC000"/>
              </a:solidFill>
              <a:latin typeface="Calibri"/>
              <a:ea typeface="Calibri"/>
              <a:cs typeface="Calibri"/>
              <a:sym typeface="Calibri"/>
            </a:endParaRPr>
          </a:p>
        </p:txBody>
      </p:sp>
      <p:sp>
        <p:nvSpPr>
          <p:cNvPr id="213" name="Google Shape;21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t/>
            </a:r>
            <a:endParaRPr sz="2400"/>
          </a:p>
          <a:p>
            <a:pPr indent="-76200" lvl="0" marL="228600" rtl="0" algn="just">
              <a:lnSpc>
                <a:spcPct val="90000"/>
              </a:lnSpc>
              <a:spcBef>
                <a:spcPts val="1000"/>
              </a:spcBef>
              <a:spcAft>
                <a:spcPts val="0"/>
              </a:spcAft>
              <a:buClr>
                <a:schemeClr val="dk1"/>
              </a:buClr>
              <a:buSzPts val="2400"/>
              <a:buNone/>
            </a:pPr>
            <a:r>
              <a:t/>
            </a:r>
            <a:endParaRPr sz="2400">
              <a:solidFill>
                <a:srgbClr val="CC0099"/>
              </a:solidFill>
            </a:endParaRPr>
          </a:p>
        </p:txBody>
      </p:sp>
      <p:sp>
        <p:nvSpPr>
          <p:cNvPr id="214" name="Google Shape;21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Web Application Development-Class1 </a:t>
            </a:r>
            <a:endParaRPr/>
          </a:p>
        </p:txBody>
      </p:sp>
      <p:sp>
        <p:nvSpPr>
          <p:cNvPr id="215" name="Google Shape;21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2/25/2023</a:t>
            </a:r>
            <a:endParaRPr/>
          </a:p>
        </p:txBody>
      </p:sp>
      <p:sp>
        <p:nvSpPr>
          <p:cNvPr id="216" name="Google Shape;2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7" name="Google Shape;217;p3"/>
          <p:cNvPicPr preferRelativeResize="0"/>
          <p:nvPr/>
        </p:nvPicPr>
        <p:blipFill rotWithShape="1">
          <a:blip r:embed="rId3">
            <a:alphaModFix/>
          </a:blip>
          <a:srcRect b="0" l="0" r="0" t="0"/>
          <a:stretch/>
        </p:blipFill>
        <p:spPr>
          <a:xfrm>
            <a:off x="933449" y="1969403"/>
            <a:ext cx="7853366" cy="3812272"/>
          </a:xfrm>
          <a:prstGeom prst="rect">
            <a:avLst/>
          </a:prstGeom>
          <a:solidFill>
            <a:srgbClr val="6F0138"/>
          </a:solidFill>
          <a:ln cap="flat" cmpd="sng" w="9525">
            <a:solidFill>
              <a:srgbClr val="6F0138"/>
            </a:solidFill>
            <a:prstDash val="solid"/>
            <a:round/>
            <a:headEnd len="sm" w="sm" type="none"/>
            <a:tailEnd len="sm" w="sm" type="none"/>
          </a:ln>
          <a:effectLst>
            <a:outerShdw blurRad="63500" sx="102000" rotWithShape="0" algn="ctr" sy="102000">
              <a:srgbClr val="000000">
                <a:alpha val="40000"/>
              </a:srgbClr>
            </a:outerShdw>
          </a:effectLst>
        </p:spPr>
      </p:pic>
      <p:sp>
        <p:nvSpPr>
          <p:cNvPr id="218" name="Google Shape;218;p3"/>
          <p:cNvSpPr txBox="1"/>
          <p:nvPr/>
        </p:nvSpPr>
        <p:spPr>
          <a:xfrm>
            <a:off x="9144003" y="2042446"/>
            <a:ext cx="2114548" cy="3739229"/>
          </a:xfrm>
          <a:prstGeom prst="rect">
            <a:avLst/>
          </a:prstGeom>
          <a:noFill/>
          <a:ln>
            <a:noFill/>
          </a:ln>
          <a:effectLst>
            <a:outerShdw blurRad="63500" sx="102000" rotWithShape="0" algn="ctr" sy="102000">
              <a:srgbClr val="000000">
                <a:alpha val="40000"/>
              </a:srgbClr>
            </a:outerShdw>
          </a:effectLst>
        </p:spPr>
        <p:txBody>
          <a:bodyPr anchorCtr="0" anchor="t" bIns="45700" lIns="91425" spcFirstLastPara="1" rIns="91425" wrap="square" tIns="45700">
            <a:spAutoFit/>
          </a:bodyPr>
          <a:lstStyle/>
          <a:p>
            <a:pPr indent="5079" lvl="0" marL="14605" marR="25400" rtl="0" algn="just">
              <a:lnSpc>
                <a:spcPct val="102000"/>
              </a:lnSpc>
              <a:spcBef>
                <a:spcPts val="0"/>
              </a:spcBef>
              <a:spcAft>
                <a:spcPts val="0"/>
              </a:spcAft>
              <a:buNone/>
            </a:pPr>
            <a:r>
              <a:rPr b="1" i="0" lang="en-US" sz="1800" u="none" cap="none" strike="noStrike">
                <a:solidFill>
                  <a:srgbClr val="6F0138"/>
                </a:solidFill>
                <a:latin typeface="Calibri"/>
                <a:ea typeface="Calibri"/>
                <a:cs typeface="Calibri"/>
                <a:sym typeface="Calibri"/>
              </a:rPr>
              <a:t>For almost every action that changes what the browser displays, the web app navigates you to a whole different</a:t>
            </a:r>
            <a:endParaRPr b="1" i="0" sz="1200" u="none" cap="none" strike="noStrike">
              <a:solidFill>
                <a:srgbClr val="6F0138"/>
              </a:solidFill>
              <a:latin typeface="Calibri"/>
              <a:ea typeface="Calibri"/>
              <a:cs typeface="Calibri"/>
              <a:sym typeface="Calibri"/>
            </a:endParaRPr>
          </a:p>
          <a:p>
            <a:pPr indent="0" lvl="0" marL="0" marR="0" rtl="0" algn="just">
              <a:spcBef>
                <a:spcPts val="75"/>
              </a:spcBef>
              <a:spcAft>
                <a:spcPts val="0"/>
              </a:spcAft>
              <a:buNone/>
            </a:pPr>
            <a:r>
              <a:rPr b="1" i="0" lang="en-US" sz="1800" u="none" cap="none" strike="noStrike">
                <a:solidFill>
                  <a:srgbClr val="6F0138"/>
                </a:solidFill>
                <a:latin typeface="Calibri"/>
                <a:ea typeface="Calibri"/>
                <a:cs typeface="Calibri"/>
                <a:sym typeface="Calibri"/>
              </a:rPr>
              <a:t>page. This is a big deal, beyond just the less-than-stellar user experience users will see as pages get torn down and redrawn. </a:t>
            </a:r>
            <a:endParaRPr b="1" i="0" sz="1800" u="none" cap="none" strike="noStrike">
              <a:solidFill>
                <a:srgbClr val="6F0138"/>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
          <p:cNvSpPr txBox="1"/>
          <p:nvPr>
            <p:ph type="title"/>
          </p:nvPr>
        </p:nvSpPr>
        <p:spPr>
          <a:xfrm>
            <a:off x="838200" y="365125"/>
            <a:ext cx="10515600" cy="1325563"/>
          </a:xfrm>
          <a:prstGeom prst="rect">
            <a:avLst/>
          </a:prstGeom>
          <a:solidFill>
            <a:srgbClr val="1E4E79"/>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3200"/>
              <a:buFont typeface="Calibri"/>
              <a:buNone/>
            </a:pPr>
            <a:r>
              <a:rPr b="1" lang="en-US" sz="3200" u="sng">
                <a:solidFill>
                  <a:srgbClr val="FFFF00"/>
                </a:solidFill>
                <a:latin typeface="Calibri"/>
                <a:ea typeface="Calibri"/>
                <a:cs typeface="Calibri"/>
                <a:sym typeface="Calibri"/>
              </a:rPr>
              <a:t>New-School Single-Page Apps</a:t>
            </a:r>
            <a:br>
              <a:rPr lang="en-US" sz="3200">
                <a:solidFill>
                  <a:srgbClr val="E1EFD8"/>
                </a:solidFill>
                <a:latin typeface="Book Antiqua"/>
                <a:ea typeface="Book Antiqua"/>
                <a:cs typeface="Book Antiqua"/>
                <a:sym typeface="Book Antiqua"/>
              </a:rPr>
            </a:br>
            <a:endParaRPr sz="3200">
              <a:solidFill>
                <a:srgbClr val="E1EFD8"/>
              </a:solidFill>
              <a:latin typeface="Book Antiqua"/>
              <a:ea typeface="Book Antiqua"/>
              <a:cs typeface="Book Antiqua"/>
              <a:sym typeface="Book Antiqua"/>
            </a:endParaRPr>
          </a:p>
        </p:txBody>
      </p:sp>
      <p:sp>
        <p:nvSpPr>
          <p:cNvPr id="224" name="Google Shape;22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6F0138"/>
              </a:buClr>
              <a:buSzPts val="2200"/>
              <a:buFont typeface="Noto Sans Symbols"/>
              <a:buChar char="⮚"/>
            </a:pPr>
            <a:r>
              <a:rPr lang="en-US" sz="2200">
                <a:solidFill>
                  <a:srgbClr val="6F0138"/>
                </a:solidFill>
              </a:rPr>
              <a:t>These days, going with a web app model that requires navigating between individual pages seems dated—really dated. </a:t>
            </a:r>
            <a:endParaRPr/>
          </a:p>
          <a:p>
            <a:pPr indent="-228600" lvl="0" marL="228600" rtl="0" algn="just">
              <a:lnSpc>
                <a:spcPct val="90000"/>
              </a:lnSpc>
              <a:spcBef>
                <a:spcPts val="1000"/>
              </a:spcBef>
              <a:spcAft>
                <a:spcPts val="0"/>
              </a:spcAft>
              <a:buClr>
                <a:srgbClr val="6F0138"/>
              </a:buClr>
              <a:buSzPts val="1800"/>
              <a:buFont typeface="Noto Sans Symbols"/>
              <a:buChar char="⮚"/>
            </a:pPr>
            <a:r>
              <a:rPr lang="en-US" sz="1800">
                <a:solidFill>
                  <a:srgbClr val="6F0138"/>
                </a:solidFill>
                <a:latin typeface="Calibri"/>
                <a:ea typeface="Calibri"/>
                <a:cs typeface="Calibri"/>
                <a:sym typeface="Calibri"/>
              </a:rPr>
              <a:t>Instead, modern apps tend to adhere to what is known as a </a:t>
            </a:r>
            <a:r>
              <a:rPr b="1" lang="en-US" sz="1800">
                <a:solidFill>
                  <a:srgbClr val="6F0138"/>
                </a:solidFill>
                <a:latin typeface="Calibri"/>
                <a:ea typeface="Calibri"/>
                <a:cs typeface="Calibri"/>
                <a:sym typeface="Calibri"/>
              </a:rPr>
              <a:t>single-page app (SPA) model</a:t>
            </a:r>
            <a:r>
              <a:rPr lang="en-US" sz="1800">
                <a:solidFill>
                  <a:srgbClr val="6F0138"/>
                </a:solidFill>
                <a:latin typeface="Calibri"/>
                <a:ea typeface="Calibri"/>
                <a:cs typeface="Calibri"/>
                <a:sym typeface="Calibri"/>
              </a:rPr>
              <a:t>.</a:t>
            </a:r>
            <a:endParaRPr/>
          </a:p>
          <a:p>
            <a:pPr indent="-228600" lvl="0" marL="228600" rtl="0" algn="just">
              <a:lnSpc>
                <a:spcPct val="90000"/>
              </a:lnSpc>
              <a:spcBef>
                <a:spcPts val="1000"/>
              </a:spcBef>
              <a:spcAft>
                <a:spcPts val="0"/>
              </a:spcAft>
              <a:buClr>
                <a:srgbClr val="6F0138"/>
              </a:buClr>
              <a:buSzPts val="1800"/>
              <a:buFont typeface="Noto Sans Symbols"/>
              <a:buChar char="⮚"/>
            </a:pPr>
            <a:r>
              <a:rPr lang="en-US" sz="1800">
                <a:solidFill>
                  <a:srgbClr val="6F0138"/>
                </a:solidFill>
                <a:latin typeface="Calibri"/>
                <a:ea typeface="Calibri"/>
                <a:cs typeface="Calibri"/>
                <a:sym typeface="Calibri"/>
              </a:rPr>
              <a:t> This model gives you a world in which you never navigate to different pages or ever even reload a page.</a:t>
            </a:r>
            <a:endParaRPr/>
          </a:p>
          <a:p>
            <a:pPr indent="-228600" lvl="0" marL="228600" rtl="0" algn="just">
              <a:lnSpc>
                <a:spcPct val="90000"/>
              </a:lnSpc>
              <a:spcBef>
                <a:spcPts val="1000"/>
              </a:spcBef>
              <a:spcAft>
                <a:spcPts val="0"/>
              </a:spcAft>
              <a:buClr>
                <a:srgbClr val="6F0138"/>
              </a:buClr>
              <a:buSzPts val="1800"/>
              <a:buFont typeface="Noto Sans Symbols"/>
              <a:buChar char="⮚"/>
            </a:pPr>
            <a:r>
              <a:rPr lang="en-US" sz="1800">
                <a:solidFill>
                  <a:srgbClr val="6F0138"/>
                </a:solidFill>
                <a:latin typeface="Calibri"/>
                <a:ea typeface="Calibri"/>
                <a:cs typeface="Calibri"/>
                <a:sym typeface="Calibri"/>
              </a:rPr>
              <a:t> In this world, the different views of your app are loaded and unloaded into the same page itself.</a:t>
            </a:r>
            <a:endParaRPr/>
          </a:p>
          <a:p>
            <a:pPr indent="-228600" lvl="0" marL="228600" rtl="0" algn="just">
              <a:lnSpc>
                <a:spcPct val="90000"/>
              </a:lnSpc>
              <a:spcBef>
                <a:spcPts val="1000"/>
              </a:spcBef>
              <a:spcAft>
                <a:spcPts val="0"/>
              </a:spcAft>
              <a:buClr>
                <a:srgbClr val="6F0138"/>
              </a:buClr>
              <a:buSzPts val="1800"/>
              <a:buFont typeface="Noto Sans Symbols"/>
              <a:buChar char="⮚"/>
            </a:pPr>
            <a:r>
              <a:rPr lang="en-US" sz="1800">
                <a:solidFill>
                  <a:srgbClr val="6F0138"/>
                </a:solidFill>
                <a:latin typeface="Calibri"/>
                <a:ea typeface="Calibri"/>
                <a:cs typeface="Calibri"/>
                <a:sym typeface="Calibri"/>
              </a:rPr>
              <a:t>If you’ve ever used popular web apps like Gmail, Facebook, Instagram, or Twitter, you’ve used a single-page app. </a:t>
            </a:r>
            <a:endParaRPr/>
          </a:p>
          <a:p>
            <a:pPr indent="-228600" lvl="0" marL="228600" rtl="0" algn="just">
              <a:lnSpc>
                <a:spcPct val="90000"/>
              </a:lnSpc>
              <a:spcBef>
                <a:spcPts val="1000"/>
              </a:spcBef>
              <a:spcAft>
                <a:spcPts val="0"/>
              </a:spcAft>
              <a:buClr>
                <a:srgbClr val="6F0138"/>
              </a:buClr>
              <a:buSzPts val="1800"/>
              <a:buFont typeface="Noto Sans Symbols"/>
              <a:buChar char="⮚"/>
            </a:pPr>
            <a:r>
              <a:rPr lang="en-US" sz="1800">
                <a:solidFill>
                  <a:srgbClr val="6F0138"/>
                </a:solidFill>
                <a:latin typeface="Calibri"/>
                <a:ea typeface="Calibri"/>
                <a:cs typeface="Calibri"/>
                <a:sym typeface="Calibri"/>
              </a:rPr>
              <a:t>In all those apps, the content gets dynamically displayed without requiring you to refresh or navigate to a different page.</a:t>
            </a:r>
            <a:endParaRPr/>
          </a:p>
          <a:p>
            <a:pPr indent="-228600" lvl="0" marL="228600" rtl="0" algn="just">
              <a:lnSpc>
                <a:spcPct val="90000"/>
              </a:lnSpc>
              <a:spcBef>
                <a:spcPts val="1000"/>
              </a:spcBef>
              <a:spcAft>
                <a:spcPts val="0"/>
              </a:spcAft>
              <a:buClr>
                <a:srgbClr val="6F0138"/>
              </a:buClr>
              <a:buSzPts val="1800"/>
              <a:buFont typeface="Noto Sans Symbols"/>
              <a:buChar char="⮚"/>
            </a:pPr>
            <a:r>
              <a:rPr lang="en-US" sz="1800">
                <a:solidFill>
                  <a:srgbClr val="6F0138"/>
                </a:solidFill>
                <a:latin typeface="Calibri"/>
                <a:ea typeface="Calibri"/>
                <a:cs typeface="Calibri"/>
                <a:sym typeface="Calibri"/>
              </a:rPr>
              <a:t>When building single-page apps, you’ll encounter three major issues at some point:</a:t>
            </a:r>
            <a:endParaRPr/>
          </a:p>
          <a:p>
            <a:pPr indent="0" lvl="1" marL="457200" rtl="0" algn="just">
              <a:lnSpc>
                <a:spcPct val="90000"/>
              </a:lnSpc>
              <a:spcBef>
                <a:spcPts val="500"/>
              </a:spcBef>
              <a:spcAft>
                <a:spcPts val="0"/>
              </a:spcAft>
              <a:buClr>
                <a:srgbClr val="002060"/>
              </a:buClr>
              <a:buSzPts val="1400"/>
              <a:buNone/>
            </a:pPr>
            <a:r>
              <a:rPr lang="en-US" sz="1400">
                <a:solidFill>
                  <a:srgbClr val="002060"/>
                </a:solidFill>
                <a:latin typeface="Calibri"/>
                <a:ea typeface="Calibri"/>
                <a:cs typeface="Calibri"/>
                <a:sym typeface="Calibri"/>
              </a:rPr>
              <a:t>1.	In a single-page application, you’ll spend the bulk of your time keeping your data in sync with your UI. </a:t>
            </a:r>
            <a:endParaRPr/>
          </a:p>
          <a:p>
            <a:pPr indent="0" lvl="1" marL="457200" rtl="0" algn="just">
              <a:lnSpc>
                <a:spcPct val="90000"/>
              </a:lnSpc>
              <a:spcBef>
                <a:spcPts val="500"/>
              </a:spcBef>
              <a:spcAft>
                <a:spcPts val="0"/>
              </a:spcAft>
              <a:buClr>
                <a:srgbClr val="002060"/>
              </a:buClr>
              <a:buSzPts val="1400"/>
              <a:buNone/>
            </a:pPr>
            <a:r>
              <a:rPr lang="en-US" sz="1400">
                <a:solidFill>
                  <a:srgbClr val="002060"/>
                </a:solidFill>
                <a:latin typeface="Calibri"/>
                <a:ea typeface="Calibri"/>
                <a:cs typeface="Calibri"/>
                <a:sym typeface="Calibri"/>
              </a:rPr>
              <a:t>2.	Manipulating the DOM is really, really slow.</a:t>
            </a:r>
            <a:endParaRPr/>
          </a:p>
          <a:p>
            <a:pPr indent="0" lvl="1" marL="457200" rtl="0" algn="just">
              <a:lnSpc>
                <a:spcPct val="90000"/>
              </a:lnSpc>
              <a:spcBef>
                <a:spcPts val="500"/>
              </a:spcBef>
              <a:spcAft>
                <a:spcPts val="0"/>
              </a:spcAft>
              <a:buClr>
                <a:srgbClr val="002060"/>
              </a:buClr>
              <a:buSzPts val="1400"/>
              <a:buNone/>
            </a:pPr>
            <a:r>
              <a:rPr lang="en-US" sz="1400">
                <a:solidFill>
                  <a:srgbClr val="002060"/>
                </a:solidFill>
                <a:latin typeface="Calibri"/>
                <a:ea typeface="Calibri"/>
                <a:cs typeface="Calibri"/>
                <a:sym typeface="Calibri"/>
              </a:rPr>
              <a:t>3.	Working with HTML templates can be a pain.</a:t>
            </a:r>
            <a:endParaRPr sz="1400">
              <a:solidFill>
                <a:srgbClr val="002060"/>
              </a:solidFill>
              <a:latin typeface="Calibri"/>
              <a:ea typeface="Calibri"/>
              <a:cs typeface="Calibri"/>
              <a:sym typeface="Calibri"/>
            </a:endParaRPr>
          </a:p>
          <a:p>
            <a:pPr indent="-114300" lvl="0" marL="228600" rtl="0" algn="just">
              <a:lnSpc>
                <a:spcPct val="90000"/>
              </a:lnSpc>
              <a:spcBef>
                <a:spcPts val="1000"/>
              </a:spcBef>
              <a:spcAft>
                <a:spcPts val="0"/>
              </a:spcAft>
              <a:buClr>
                <a:schemeClr val="dk1"/>
              </a:buClr>
              <a:buSzPts val="1800"/>
              <a:buNone/>
            </a:pPr>
            <a:r>
              <a:t/>
            </a:r>
            <a:endParaRPr sz="1800">
              <a:solidFill>
                <a:srgbClr val="CC0099"/>
              </a:solidFill>
              <a:latin typeface="Calibri"/>
              <a:ea typeface="Calibri"/>
              <a:cs typeface="Calibri"/>
              <a:sym typeface="Calibri"/>
            </a:endParaRPr>
          </a:p>
          <a:p>
            <a:pPr indent="-88900" lvl="0" marL="228600" rtl="0" algn="just">
              <a:lnSpc>
                <a:spcPct val="90000"/>
              </a:lnSpc>
              <a:spcBef>
                <a:spcPts val="1000"/>
              </a:spcBef>
              <a:spcAft>
                <a:spcPts val="0"/>
              </a:spcAft>
              <a:buClr>
                <a:schemeClr val="dk1"/>
              </a:buClr>
              <a:buSzPts val="2200"/>
              <a:buNone/>
            </a:pPr>
            <a:r>
              <a:t/>
            </a:r>
            <a:endParaRPr sz="2200">
              <a:solidFill>
                <a:srgbClr val="CC0099"/>
              </a:solidFill>
            </a:endParaRPr>
          </a:p>
        </p:txBody>
      </p:sp>
      <p:sp>
        <p:nvSpPr>
          <p:cNvPr id="225" name="Google Shape;2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Web Application Development-Class1 </a:t>
            </a:r>
            <a:endParaRPr/>
          </a:p>
        </p:txBody>
      </p:sp>
      <p:sp>
        <p:nvSpPr>
          <p:cNvPr id="226" name="Google Shape;2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2/25/2023</a:t>
            </a:r>
            <a:endParaRPr/>
          </a:p>
        </p:txBody>
      </p:sp>
      <p:sp>
        <p:nvSpPr>
          <p:cNvPr id="227" name="Google Shape;2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38200" y="345247"/>
            <a:ext cx="10515600" cy="1325563"/>
          </a:xfrm>
          <a:prstGeom prst="rect">
            <a:avLst/>
          </a:prstGeom>
          <a:solidFill>
            <a:srgbClr val="1E4E79"/>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3200"/>
              <a:buFont typeface="Calibri"/>
              <a:buNone/>
            </a:pPr>
            <a:r>
              <a:rPr b="1" lang="en-US" sz="3200" u="sng">
                <a:solidFill>
                  <a:srgbClr val="FFFF00"/>
                </a:solidFill>
                <a:latin typeface="Calibri"/>
                <a:ea typeface="Calibri"/>
                <a:cs typeface="Calibri"/>
                <a:sym typeface="Calibri"/>
              </a:rPr>
              <a:t>Content</a:t>
            </a:r>
            <a:endParaRPr b="1" sz="3200" u="sng">
              <a:solidFill>
                <a:srgbClr val="C4E0B2"/>
              </a:solidFill>
              <a:latin typeface="Calibri"/>
              <a:ea typeface="Calibri"/>
              <a:cs typeface="Calibri"/>
              <a:sym typeface="Calibri"/>
            </a:endParaRPr>
          </a:p>
        </p:txBody>
      </p:sp>
      <p:sp>
        <p:nvSpPr>
          <p:cNvPr id="98" name="Google Shape;98;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85750" lvl="0" marL="605155" rtl="0" algn="l">
              <a:lnSpc>
                <a:spcPct val="103000"/>
              </a:lnSpc>
              <a:spcBef>
                <a:spcPts val="0"/>
              </a:spcBef>
              <a:spcAft>
                <a:spcPts val="0"/>
              </a:spcAft>
              <a:buClr>
                <a:srgbClr val="6F0138"/>
              </a:buClr>
              <a:buSzPts val="1800"/>
              <a:buFont typeface="Noto Sans Symbols"/>
              <a:buChar char="⮚"/>
            </a:pPr>
            <a:r>
              <a:rPr b="1" lang="en-US" sz="1800">
                <a:solidFill>
                  <a:srgbClr val="6F0138"/>
                </a:solidFill>
                <a:latin typeface="Calibri"/>
                <a:ea typeface="Calibri"/>
                <a:cs typeface="Calibri"/>
                <a:sym typeface="Calibri"/>
              </a:rPr>
              <a:t>Old-School Multipage Design</a:t>
            </a:r>
            <a:endParaRPr/>
          </a:p>
          <a:p>
            <a:pPr indent="-285750" lvl="0" marL="605155" rtl="0" algn="l">
              <a:lnSpc>
                <a:spcPct val="103000"/>
              </a:lnSpc>
              <a:spcBef>
                <a:spcPts val="1250"/>
              </a:spcBef>
              <a:spcAft>
                <a:spcPts val="0"/>
              </a:spcAft>
              <a:buClr>
                <a:srgbClr val="6F0138"/>
              </a:buClr>
              <a:buSzPts val="1800"/>
              <a:buFont typeface="Noto Sans Symbols"/>
              <a:buChar char="⮚"/>
            </a:pPr>
            <a:r>
              <a:rPr b="1" lang="en-US" sz="1800">
                <a:solidFill>
                  <a:srgbClr val="6F0138"/>
                </a:solidFill>
                <a:latin typeface="Calibri"/>
                <a:ea typeface="Calibri"/>
                <a:cs typeface="Calibri"/>
                <a:sym typeface="Calibri"/>
              </a:rPr>
              <a:t>New-School Single-Page Apps</a:t>
            </a:r>
            <a:endParaRPr/>
          </a:p>
          <a:p>
            <a:pPr indent="-285750" lvl="0" marL="605155" rtl="0" algn="l">
              <a:lnSpc>
                <a:spcPct val="103000"/>
              </a:lnSpc>
              <a:spcBef>
                <a:spcPts val="1250"/>
              </a:spcBef>
              <a:spcAft>
                <a:spcPts val="0"/>
              </a:spcAft>
              <a:buClr>
                <a:srgbClr val="6F0138"/>
              </a:buClr>
              <a:buSzPts val="1800"/>
              <a:buFont typeface="Noto Sans Symbols"/>
              <a:buChar char="⮚"/>
            </a:pPr>
            <a:r>
              <a:rPr b="1" lang="en-US" sz="1800">
                <a:solidFill>
                  <a:srgbClr val="6F0138"/>
                </a:solidFill>
                <a:latin typeface="Calibri"/>
                <a:ea typeface="Calibri"/>
                <a:cs typeface="Calibri"/>
                <a:sym typeface="Calibri"/>
              </a:rPr>
              <a:t>Meet React</a:t>
            </a:r>
            <a:endParaRPr/>
          </a:p>
          <a:p>
            <a:pPr indent="-285750" lvl="0" marL="805180" rtl="0" algn="l">
              <a:lnSpc>
                <a:spcPct val="103000"/>
              </a:lnSpc>
              <a:spcBef>
                <a:spcPts val="1250"/>
              </a:spcBef>
              <a:spcAft>
                <a:spcPts val="0"/>
              </a:spcAft>
              <a:buClr>
                <a:srgbClr val="6F0138"/>
              </a:buClr>
              <a:buSzPts val="1800"/>
              <a:buFont typeface="Noto Sans Symbols"/>
              <a:buChar char="⮚"/>
            </a:pPr>
            <a:r>
              <a:rPr b="1" lang="en-US" sz="1800">
                <a:solidFill>
                  <a:srgbClr val="6F0138"/>
                </a:solidFill>
                <a:latin typeface="Calibri"/>
                <a:ea typeface="Calibri"/>
                <a:cs typeface="Calibri"/>
                <a:sym typeface="Calibri"/>
              </a:rPr>
              <a:t>Automatic UI State Management</a:t>
            </a:r>
            <a:endParaRPr/>
          </a:p>
          <a:p>
            <a:pPr indent="-285750" lvl="0" marL="805180" rtl="0" algn="l">
              <a:lnSpc>
                <a:spcPct val="103000"/>
              </a:lnSpc>
              <a:spcBef>
                <a:spcPts val="1250"/>
              </a:spcBef>
              <a:spcAft>
                <a:spcPts val="0"/>
              </a:spcAft>
              <a:buClr>
                <a:srgbClr val="6F0138"/>
              </a:buClr>
              <a:buSzPts val="1800"/>
              <a:buFont typeface="Noto Sans Symbols"/>
              <a:buChar char="⮚"/>
            </a:pPr>
            <a:r>
              <a:rPr b="1" lang="en-US" sz="1800">
                <a:solidFill>
                  <a:srgbClr val="6F0138"/>
                </a:solidFill>
                <a:latin typeface="Calibri"/>
                <a:ea typeface="Calibri"/>
                <a:cs typeface="Calibri"/>
                <a:sym typeface="Calibri"/>
              </a:rPr>
              <a:t>Lightning-Fast DOM Manipulation</a:t>
            </a:r>
            <a:endParaRPr/>
          </a:p>
          <a:p>
            <a:pPr indent="-285750" lvl="0" marL="805180" rtl="0" algn="l">
              <a:lnSpc>
                <a:spcPct val="103000"/>
              </a:lnSpc>
              <a:spcBef>
                <a:spcPts val="1250"/>
              </a:spcBef>
              <a:spcAft>
                <a:spcPts val="0"/>
              </a:spcAft>
              <a:buClr>
                <a:srgbClr val="6F0138"/>
              </a:buClr>
              <a:buSzPts val="1800"/>
              <a:buFont typeface="Noto Sans Symbols"/>
              <a:buChar char="⮚"/>
            </a:pPr>
            <a:r>
              <a:rPr b="1" lang="en-US" sz="1800">
                <a:solidFill>
                  <a:srgbClr val="6F0138"/>
                </a:solidFill>
                <a:latin typeface="Calibri"/>
                <a:ea typeface="Calibri"/>
                <a:cs typeface="Calibri"/>
                <a:sym typeface="Calibri"/>
              </a:rPr>
              <a:t>APIs to Create Truly Composable UIs</a:t>
            </a:r>
            <a:endParaRPr/>
          </a:p>
          <a:p>
            <a:pPr indent="-285750" lvl="0" marL="805180" rtl="0" algn="l">
              <a:lnSpc>
                <a:spcPct val="103000"/>
              </a:lnSpc>
              <a:spcBef>
                <a:spcPts val="1250"/>
              </a:spcBef>
              <a:spcAft>
                <a:spcPts val="0"/>
              </a:spcAft>
              <a:buClr>
                <a:srgbClr val="6F0138"/>
              </a:buClr>
              <a:buSzPts val="1800"/>
              <a:buFont typeface="Noto Sans Symbols"/>
              <a:buChar char="⮚"/>
            </a:pPr>
            <a:r>
              <a:rPr b="1" lang="en-US" sz="1800">
                <a:solidFill>
                  <a:srgbClr val="6F0138"/>
                </a:solidFill>
                <a:latin typeface="Calibri"/>
                <a:ea typeface="Calibri"/>
                <a:cs typeface="Calibri"/>
                <a:sym typeface="Calibri"/>
              </a:rPr>
              <a:t>Visuals Defined Entirely in JavaScript</a:t>
            </a:r>
            <a:endParaRPr/>
          </a:p>
          <a:p>
            <a:pPr indent="-285750" lvl="0" marL="805180" rtl="0" algn="l">
              <a:lnSpc>
                <a:spcPct val="103000"/>
              </a:lnSpc>
              <a:spcBef>
                <a:spcPts val="1250"/>
              </a:spcBef>
              <a:spcAft>
                <a:spcPts val="0"/>
              </a:spcAft>
              <a:buClr>
                <a:srgbClr val="6F0138"/>
              </a:buClr>
              <a:buSzPts val="1800"/>
              <a:buFont typeface="Noto Sans Symbols"/>
              <a:buChar char="⮚"/>
            </a:pPr>
            <a:r>
              <a:rPr b="1" lang="en-US" sz="1800">
                <a:solidFill>
                  <a:srgbClr val="6F0138"/>
                </a:solidFill>
                <a:latin typeface="Calibri"/>
                <a:ea typeface="Calibri"/>
                <a:cs typeface="Calibri"/>
                <a:sym typeface="Calibri"/>
              </a:rPr>
              <a:t>Just the V in an MVC Architecture</a:t>
            </a:r>
            <a:endParaRPr/>
          </a:p>
          <a:p>
            <a:pPr indent="-285750" lvl="0" marL="605155" rtl="0" algn="l">
              <a:lnSpc>
                <a:spcPct val="103000"/>
              </a:lnSpc>
              <a:spcBef>
                <a:spcPts val="1250"/>
              </a:spcBef>
              <a:spcAft>
                <a:spcPts val="0"/>
              </a:spcAft>
              <a:buClr>
                <a:srgbClr val="6F0138"/>
              </a:buClr>
              <a:buSzPts val="1800"/>
              <a:buFont typeface="Noto Sans Symbols"/>
              <a:buChar char="⮚"/>
            </a:pPr>
            <a:r>
              <a:rPr b="1" lang="en-US" sz="1800">
                <a:solidFill>
                  <a:srgbClr val="6F0138"/>
                </a:solidFill>
                <a:latin typeface="Calibri"/>
                <a:ea typeface="Calibri"/>
                <a:cs typeface="Calibri"/>
                <a:sym typeface="Calibri"/>
              </a:rPr>
              <a:t>Conclusion</a:t>
            </a:r>
            <a:endParaRPr/>
          </a:p>
          <a:p>
            <a:pPr indent="0" lvl="0" marL="0" rtl="0" algn="l">
              <a:lnSpc>
                <a:spcPct val="110000"/>
              </a:lnSpc>
              <a:spcBef>
                <a:spcPts val="2770"/>
              </a:spcBef>
              <a:spcAft>
                <a:spcPts val="0"/>
              </a:spcAft>
              <a:buClr>
                <a:schemeClr val="dk1"/>
              </a:buClr>
              <a:buSzPts val="2400"/>
              <a:buNone/>
            </a:pPr>
            <a:r>
              <a:t/>
            </a:r>
            <a:endParaRPr sz="2400"/>
          </a:p>
        </p:txBody>
      </p:sp>
      <p:sp>
        <p:nvSpPr>
          <p:cNvPr id="99" name="Google Shape;9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Web Application Development-Class1 </a:t>
            </a:r>
            <a:endParaRPr/>
          </a:p>
        </p:txBody>
      </p:sp>
      <p:sp>
        <p:nvSpPr>
          <p:cNvPr id="100" name="Google Shape;100;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2/25/2023</a:t>
            </a:r>
            <a:endParaRPr/>
          </a:p>
        </p:txBody>
      </p:sp>
      <p:sp>
        <p:nvSpPr>
          <p:cNvPr id="101" name="Google Shape;10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5"/>
          <p:cNvSpPr txBox="1"/>
          <p:nvPr>
            <p:ph type="title"/>
          </p:nvPr>
        </p:nvSpPr>
        <p:spPr>
          <a:xfrm>
            <a:off x="838200" y="365125"/>
            <a:ext cx="10515600" cy="1325563"/>
          </a:xfrm>
          <a:prstGeom prst="rect">
            <a:avLst/>
          </a:prstGeom>
          <a:solidFill>
            <a:srgbClr val="1E4E79"/>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3200"/>
              <a:buFont typeface="Calibri"/>
              <a:buNone/>
            </a:pPr>
            <a:r>
              <a:rPr b="1" lang="en-US" sz="3200" u="sng">
                <a:solidFill>
                  <a:srgbClr val="FFFF00"/>
                </a:solidFill>
                <a:latin typeface="Calibri"/>
                <a:ea typeface="Calibri"/>
                <a:cs typeface="Calibri"/>
                <a:sym typeface="Calibri"/>
              </a:rPr>
              <a:t>Meet React</a:t>
            </a:r>
            <a:br>
              <a:rPr b="1" lang="en-US" sz="1800">
                <a:solidFill>
                  <a:srgbClr val="000000"/>
                </a:solidFill>
                <a:latin typeface="Calibri"/>
                <a:ea typeface="Calibri"/>
                <a:cs typeface="Calibri"/>
                <a:sym typeface="Calibri"/>
              </a:rPr>
            </a:br>
            <a:endParaRPr sz="3200">
              <a:solidFill>
                <a:srgbClr val="E1EFD8"/>
              </a:solidFill>
              <a:latin typeface="Book Antiqua"/>
              <a:ea typeface="Book Antiqua"/>
              <a:cs typeface="Book Antiqua"/>
              <a:sym typeface="Book Antiqua"/>
            </a:endParaRPr>
          </a:p>
        </p:txBody>
      </p:sp>
      <p:sp>
        <p:nvSpPr>
          <p:cNvPr id="233" name="Google Shape;233;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6F0138"/>
              </a:buClr>
              <a:buSzPts val="2000"/>
              <a:buFont typeface="Noto Sans Symbols"/>
              <a:buChar char="⮚"/>
            </a:pPr>
            <a:r>
              <a:rPr lang="en-US" sz="2000">
                <a:solidFill>
                  <a:srgbClr val="6F0138"/>
                </a:solidFill>
              </a:rPr>
              <a:t>Facebook (and Instagram) decided that enough is enough. Given their huge experience with single-page apps, they released a library called React to not only address these shortcomings, but also change how we think about building single-page apps.</a:t>
            </a:r>
            <a:endParaRPr/>
          </a:p>
          <a:p>
            <a:pPr indent="-228600" lvl="0" marL="228600" rtl="0" algn="just">
              <a:lnSpc>
                <a:spcPct val="90000"/>
              </a:lnSpc>
              <a:spcBef>
                <a:spcPts val="1000"/>
              </a:spcBef>
              <a:spcAft>
                <a:spcPts val="0"/>
              </a:spcAft>
              <a:buClr>
                <a:srgbClr val="6F0138"/>
              </a:buClr>
              <a:buSzPts val="2000"/>
              <a:buFont typeface="Noto Sans Symbols"/>
              <a:buChar char="⮚"/>
            </a:pPr>
            <a:r>
              <a:rPr lang="en-US" sz="2000">
                <a:solidFill>
                  <a:srgbClr val="6F0138"/>
                </a:solidFill>
              </a:rPr>
              <a:t>The big things React brings :</a:t>
            </a:r>
            <a:endParaRPr/>
          </a:p>
          <a:p>
            <a:pPr indent="-228600" lvl="1" marL="685800" rtl="0" algn="just">
              <a:lnSpc>
                <a:spcPct val="90000"/>
              </a:lnSpc>
              <a:spcBef>
                <a:spcPts val="500"/>
              </a:spcBef>
              <a:spcAft>
                <a:spcPts val="0"/>
              </a:spcAft>
              <a:buClr>
                <a:srgbClr val="00B0F0"/>
              </a:buClr>
              <a:buSzPts val="2000"/>
              <a:buChar char="•"/>
            </a:pPr>
            <a:r>
              <a:rPr lang="en-US" sz="2000">
                <a:solidFill>
                  <a:srgbClr val="00B0F0"/>
                </a:solidFill>
              </a:rPr>
              <a:t>Automatic UI State Management-</a:t>
            </a:r>
            <a:endParaRPr/>
          </a:p>
          <a:p>
            <a:pPr indent="-228600" lvl="1" marL="685800" rtl="0" algn="just">
              <a:lnSpc>
                <a:spcPct val="90000"/>
              </a:lnSpc>
              <a:spcBef>
                <a:spcPts val="500"/>
              </a:spcBef>
              <a:spcAft>
                <a:spcPts val="0"/>
              </a:spcAft>
              <a:buClr>
                <a:srgbClr val="00B0F0"/>
              </a:buClr>
              <a:buSzPts val="2000"/>
              <a:buChar char="•"/>
            </a:pPr>
            <a:r>
              <a:rPr lang="en-US" sz="2000">
                <a:solidFill>
                  <a:srgbClr val="00B0F0"/>
                </a:solidFill>
              </a:rPr>
              <a:t>Lightning-Fast DOM Manipulation</a:t>
            </a:r>
            <a:endParaRPr/>
          </a:p>
          <a:p>
            <a:pPr indent="-228600" lvl="1" marL="685800" rtl="0" algn="just">
              <a:lnSpc>
                <a:spcPct val="90000"/>
              </a:lnSpc>
              <a:spcBef>
                <a:spcPts val="500"/>
              </a:spcBef>
              <a:spcAft>
                <a:spcPts val="0"/>
              </a:spcAft>
              <a:buClr>
                <a:srgbClr val="00B0F0"/>
              </a:buClr>
              <a:buSzPts val="2000"/>
              <a:buChar char="•"/>
            </a:pPr>
            <a:r>
              <a:rPr lang="en-US" sz="2000">
                <a:solidFill>
                  <a:srgbClr val="00B0F0"/>
                </a:solidFill>
              </a:rPr>
              <a:t>APIs to Create Truly Composable Uis</a:t>
            </a:r>
            <a:endParaRPr sz="2000">
              <a:solidFill>
                <a:srgbClr val="00B0F0"/>
              </a:solidFill>
            </a:endParaRPr>
          </a:p>
          <a:p>
            <a:pPr indent="-228600" lvl="1" marL="685800" rtl="0" algn="just">
              <a:lnSpc>
                <a:spcPct val="90000"/>
              </a:lnSpc>
              <a:spcBef>
                <a:spcPts val="500"/>
              </a:spcBef>
              <a:spcAft>
                <a:spcPts val="0"/>
              </a:spcAft>
              <a:buClr>
                <a:srgbClr val="00B0F0"/>
              </a:buClr>
              <a:buSzPts val="2000"/>
              <a:buChar char="•"/>
            </a:pPr>
            <a:r>
              <a:rPr lang="en-US" sz="2000">
                <a:solidFill>
                  <a:srgbClr val="00B0F0"/>
                </a:solidFill>
              </a:rPr>
              <a:t>Visuals Defined Entirely in JavaScript</a:t>
            </a:r>
            <a:endParaRPr/>
          </a:p>
          <a:p>
            <a:pPr indent="-228600" lvl="1" marL="685800" rtl="0" algn="just">
              <a:lnSpc>
                <a:spcPct val="90000"/>
              </a:lnSpc>
              <a:spcBef>
                <a:spcPts val="500"/>
              </a:spcBef>
              <a:spcAft>
                <a:spcPts val="0"/>
              </a:spcAft>
              <a:buClr>
                <a:srgbClr val="00B0F0"/>
              </a:buClr>
              <a:buSzPts val="2000"/>
              <a:buChar char="•"/>
            </a:pPr>
            <a:r>
              <a:rPr lang="en-US" sz="2000">
                <a:solidFill>
                  <a:srgbClr val="00B0F0"/>
                </a:solidFill>
              </a:rPr>
              <a:t>Just the V in an MVC Architecture</a:t>
            </a:r>
            <a:endParaRPr/>
          </a:p>
          <a:p>
            <a:pPr indent="0" lvl="1" marL="457200" rtl="0" algn="just">
              <a:lnSpc>
                <a:spcPct val="90000"/>
              </a:lnSpc>
              <a:spcBef>
                <a:spcPts val="500"/>
              </a:spcBef>
              <a:spcAft>
                <a:spcPts val="0"/>
              </a:spcAft>
              <a:buClr>
                <a:srgbClr val="00B0F0"/>
              </a:buClr>
              <a:buSzPts val="2000"/>
              <a:buNone/>
            </a:pPr>
            <a:r>
              <a:rPr lang="en-US" sz="2000">
                <a:solidFill>
                  <a:srgbClr val="00B0F0"/>
                </a:solidFill>
              </a:rPr>
              <a:t>	</a:t>
            </a:r>
            <a:endParaRPr sz="2000">
              <a:solidFill>
                <a:srgbClr val="00B0F0"/>
              </a:solidFill>
            </a:endParaRPr>
          </a:p>
          <a:p>
            <a:pPr indent="0" lvl="1" marL="457200" rtl="0" algn="just">
              <a:lnSpc>
                <a:spcPct val="90000"/>
              </a:lnSpc>
              <a:spcBef>
                <a:spcPts val="500"/>
              </a:spcBef>
              <a:spcAft>
                <a:spcPts val="0"/>
              </a:spcAft>
              <a:buClr>
                <a:schemeClr val="dk1"/>
              </a:buClr>
              <a:buSzPts val="1800"/>
              <a:buNone/>
            </a:pPr>
            <a:r>
              <a:t/>
            </a:r>
            <a:endParaRPr sz="1800">
              <a:solidFill>
                <a:srgbClr val="000000"/>
              </a:solidFill>
              <a:latin typeface="Calibri"/>
              <a:ea typeface="Calibri"/>
              <a:cs typeface="Calibri"/>
              <a:sym typeface="Calibri"/>
            </a:endParaRPr>
          </a:p>
          <a:p>
            <a:pPr indent="0" lvl="1" marL="457200" rtl="0" algn="just">
              <a:lnSpc>
                <a:spcPct val="90000"/>
              </a:lnSpc>
              <a:spcBef>
                <a:spcPts val="500"/>
              </a:spcBef>
              <a:spcAft>
                <a:spcPts val="0"/>
              </a:spcAft>
              <a:buClr>
                <a:schemeClr val="dk1"/>
              </a:buClr>
              <a:buSzPts val="1800"/>
              <a:buNone/>
            </a:pPr>
            <a:r>
              <a:t/>
            </a:r>
            <a:endParaRPr sz="1800">
              <a:solidFill>
                <a:srgbClr val="000000"/>
              </a:solidFill>
              <a:latin typeface="Calibri"/>
              <a:ea typeface="Calibri"/>
              <a:cs typeface="Calibri"/>
              <a:sym typeface="Calibri"/>
            </a:endParaRPr>
          </a:p>
          <a:p>
            <a:pPr indent="-333375" lvl="1" marL="447675" rtl="0" algn="just">
              <a:lnSpc>
                <a:spcPct val="90000"/>
              </a:lnSpc>
              <a:spcBef>
                <a:spcPts val="500"/>
              </a:spcBef>
              <a:spcAft>
                <a:spcPts val="0"/>
              </a:spcAft>
              <a:buClr>
                <a:schemeClr val="dk1"/>
              </a:buClr>
              <a:buSzPts val="1800"/>
              <a:buNone/>
            </a:pPr>
            <a:r>
              <a:t/>
            </a:r>
            <a:endParaRPr sz="1800">
              <a:solidFill>
                <a:srgbClr val="000000"/>
              </a:solidFill>
              <a:latin typeface="Calibri"/>
              <a:ea typeface="Calibri"/>
              <a:cs typeface="Calibri"/>
              <a:sym typeface="Calibri"/>
            </a:endParaRPr>
          </a:p>
        </p:txBody>
      </p:sp>
      <p:sp>
        <p:nvSpPr>
          <p:cNvPr id="234" name="Google Shape;2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Web Application Development-Class1 </a:t>
            </a:r>
            <a:endParaRPr/>
          </a:p>
        </p:txBody>
      </p:sp>
      <p:sp>
        <p:nvSpPr>
          <p:cNvPr id="235" name="Google Shape;2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2/25/2023</a:t>
            </a:r>
            <a:endParaRPr/>
          </a:p>
        </p:txBody>
      </p:sp>
      <p:sp>
        <p:nvSpPr>
          <p:cNvPr id="236" name="Google Shape;2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7" name="Google Shape;237;p5"/>
          <p:cNvPicPr preferRelativeResize="0"/>
          <p:nvPr/>
        </p:nvPicPr>
        <p:blipFill rotWithShape="1">
          <a:blip r:embed="rId3">
            <a:alphaModFix/>
          </a:blip>
          <a:srcRect b="0" l="0" r="0" t="0"/>
          <a:stretch/>
        </p:blipFill>
        <p:spPr>
          <a:xfrm>
            <a:off x="6669158" y="2991679"/>
            <a:ext cx="3806686" cy="27332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6"/>
          <p:cNvSpPr txBox="1"/>
          <p:nvPr>
            <p:ph type="title"/>
          </p:nvPr>
        </p:nvSpPr>
        <p:spPr>
          <a:xfrm>
            <a:off x="838200" y="365125"/>
            <a:ext cx="10515600" cy="1325563"/>
          </a:xfrm>
          <a:prstGeom prst="rect">
            <a:avLst/>
          </a:prstGeom>
          <a:solidFill>
            <a:srgbClr val="1E4E79"/>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Book Antiqua"/>
              <a:buNone/>
            </a:pPr>
            <a:br>
              <a:rPr b="1" lang="en-US" sz="3200">
                <a:solidFill>
                  <a:srgbClr val="C00000"/>
                </a:solidFill>
                <a:latin typeface="Book Antiqua"/>
                <a:ea typeface="Book Antiqua"/>
                <a:cs typeface="Book Antiqua"/>
                <a:sym typeface="Book Antiqua"/>
              </a:rPr>
            </a:br>
            <a:r>
              <a:rPr b="1" lang="en-US" sz="3200">
                <a:solidFill>
                  <a:srgbClr val="C00000"/>
                </a:solidFill>
                <a:latin typeface="Calibri"/>
                <a:ea typeface="Calibri"/>
                <a:cs typeface="Calibri"/>
                <a:sym typeface="Calibri"/>
              </a:rPr>
              <a:t>Meet React</a:t>
            </a:r>
            <a:br>
              <a:rPr b="1" lang="en-US" sz="3200" u="sng">
                <a:solidFill>
                  <a:srgbClr val="FFFF00"/>
                </a:solidFill>
                <a:latin typeface="Calibri"/>
                <a:ea typeface="Calibri"/>
                <a:cs typeface="Calibri"/>
                <a:sym typeface="Calibri"/>
              </a:rPr>
            </a:br>
            <a:r>
              <a:rPr b="1" lang="en-US" sz="3200" u="sng">
                <a:solidFill>
                  <a:srgbClr val="FFFF00"/>
                </a:solidFill>
                <a:latin typeface="Calibri"/>
                <a:ea typeface="Calibri"/>
                <a:cs typeface="Calibri"/>
                <a:sym typeface="Calibri"/>
              </a:rPr>
              <a:t>Automatic UI State Management</a:t>
            </a:r>
            <a:br>
              <a:rPr b="1" lang="en-US" sz="3200" u="sng">
                <a:solidFill>
                  <a:srgbClr val="FFFF00"/>
                </a:solidFill>
                <a:latin typeface="Book Antiqua"/>
                <a:ea typeface="Book Antiqua"/>
                <a:cs typeface="Book Antiqua"/>
                <a:sym typeface="Book Antiqua"/>
              </a:rPr>
            </a:br>
            <a:br>
              <a:rPr b="1" lang="en-US" sz="3200" u="sng">
                <a:solidFill>
                  <a:srgbClr val="FFFF00"/>
                </a:solidFill>
                <a:latin typeface="Book Antiqua"/>
                <a:ea typeface="Book Antiqua"/>
                <a:cs typeface="Book Antiqua"/>
                <a:sym typeface="Book Antiqua"/>
              </a:rPr>
            </a:br>
            <a:endParaRPr b="1" sz="3200" u="sng">
              <a:solidFill>
                <a:srgbClr val="FFFF00"/>
              </a:solidFill>
              <a:latin typeface="Book Antiqua"/>
              <a:ea typeface="Book Antiqua"/>
              <a:cs typeface="Book Antiqua"/>
              <a:sym typeface="Book Antiqua"/>
            </a:endParaRPr>
          </a:p>
        </p:txBody>
      </p:sp>
      <p:sp>
        <p:nvSpPr>
          <p:cNvPr id="243" name="Google Shape;24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6F0138"/>
              </a:buClr>
              <a:buSzPts val="2200"/>
              <a:buFont typeface="Noto Sans Symbols"/>
              <a:buChar char="⮚"/>
            </a:pPr>
            <a:r>
              <a:rPr lang="en-US" sz="2200">
                <a:solidFill>
                  <a:srgbClr val="6F0138"/>
                </a:solidFill>
              </a:rPr>
              <a:t>With single-page apps, keeping track of your UI and maintaining state is hard … and also very time consuming. </a:t>
            </a:r>
            <a:endParaRPr/>
          </a:p>
          <a:p>
            <a:pPr indent="-228600" lvl="0" marL="228600" rtl="0" algn="just">
              <a:lnSpc>
                <a:spcPct val="90000"/>
              </a:lnSpc>
              <a:spcBef>
                <a:spcPts val="1000"/>
              </a:spcBef>
              <a:spcAft>
                <a:spcPts val="0"/>
              </a:spcAft>
              <a:buClr>
                <a:srgbClr val="6F0138"/>
              </a:buClr>
              <a:buSzPts val="2200"/>
              <a:buFont typeface="Noto Sans Symbols"/>
              <a:buChar char="⮚"/>
            </a:pPr>
            <a:r>
              <a:rPr lang="en-US" sz="2200">
                <a:solidFill>
                  <a:srgbClr val="6F0138"/>
                </a:solidFill>
              </a:rPr>
              <a:t>With React, you need to worry about only one thing: the final state of your UI. </a:t>
            </a:r>
            <a:endParaRPr/>
          </a:p>
          <a:p>
            <a:pPr indent="-228600" lvl="0" marL="228600" rtl="0" algn="just">
              <a:lnSpc>
                <a:spcPct val="90000"/>
              </a:lnSpc>
              <a:spcBef>
                <a:spcPts val="1000"/>
              </a:spcBef>
              <a:spcAft>
                <a:spcPts val="0"/>
              </a:spcAft>
              <a:buClr>
                <a:srgbClr val="6F0138"/>
              </a:buClr>
              <a:buSzPts val="2200"/>
              <a:buFont typeface="Noto Sans Symbols"/>
              <a:buChar char="⮚"/>
            </a:pPr>
            <a:r>
              <a:rPr lang="en-US" sz="2200">
                <a:solidFill>
                  <a:srgbClr val="6F0138"/>
                </a:solidFill>
              </a:rPr>
              <a:t>It doesn’t matter what state your UI started out in. </a:t>
            </a:r>
            <a:endParaRPr/>
          </a:p>
          <a:p>
            <a:pPr indent="-228600" lvl="0" marL="228600" rtl="0" algn="just">
              <a:lnSpc>
                <a:spcPct val="90000"/>
              </a:lnSpc>
              <a:spcBef>
                <a:spcPts val="1000"/>
              </a:spcBef>
              <a:spcAft>
                <a:spcPts val="0"/>
              </a:spcAft>
              <a:buClr>
                <a:srgbClr val="6F0138"/>
              </a:buClr>
              <a:buSzPts val="2200"/>
              <a:buFont typeface="Noto Sans Symbols"/>
              <a:buChar char="⮚"/>
            </a:pPr>
            <a:r>
              <a:rPr lang="en-US" sz="2200">
                <a:solidFill>
                  <a:srgbClr val="6F0138"/>
                </a:solidFill>
              </a:rPr>
              <a:t>It doesn’t matter what series of steps your users took to change the UI. </a:t>
            </a:r>
            <a:endParaRPr/>
          </a:p>
          <a:p>
            <a:pPr indent="-228600" lvl="0" marL="228600" rtl="0" algn="just">
              <a:lnSpc>
                <a:spcPct val="90000"/>
              </a:lnSpc>
              <a:spcBef>
                <a:spcPts val="1000"/>
              </a:spcBef>
              <a:spcAft>
                <a:spcPts val="0"/>
              </a:spcAft>
              <a:buClr>
                <a:srgbClr val="6F0138"/>
              </a:buClr>
              <a:buSzPts val="2200"/>
              <a:buFont typeface="Noto Sans Symbols"/>
              <a:buChar char="⮚"/>
            </a:pPr>
            <a:r>
              <a:rPr lang="en-US" sz="2200">
                <a:solidFill>
                  <a:srgbClr val="6F0138"/>
                </a:solidFill>
              </a:rPr>
              <a:t>All that matters is where your UI ended up React takes care of everything else. </a:t>
            </a:r>
            <a:endParaRPr/>
          </a:p>
          <a:p>
            <a:pPr indent="-88900" lvl="0" marL="228600" rtl="0" algn="just">
              <a:lnSpc>
                <a:spcPct val="90000"/>
              </a:lnSpc>
              <a:spcBef>
                <a:spcPts val="1000"/>
              </a:spcBef>
              <a:spcAft>
                <a:spcPts val="0"/>
              </a:spcAft>
              <a:buClr>
                <a:schemeClr val="dk1"/>
              </a:buClr>
              <a:buSzPts val="2200"/>
              <a:buNone/>
            </a:pPr>
            <a:r>
              <a:t/>
            </a:r>
            <a:endParaRPr sz="2200">
              <a:solidFill>
                <a:srgbClr val="6F0138"/>
              </a:solidFill>
            </a:endParaRPr>
          </a:p>
        </p:txBody>
      </p:sp>
      <p:sp>
        <p:nvSpPr>
          <p:cNvPr id="244" name="Google Shape;24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Web Application Development-Class1 </a:t>
            </a:r>
            <a:endParaRPr/>
          </a:p>
        </p:txBody>
      </p:sp>
      <p:sp>
        <p:nvSpPr>
          <p:cNvPr id="245" name="Google Shape;24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2/25/2023</a:t>
            </a:r>
            <a:endParaRPr/>
          </a:p>
        </p:txBody>
      </p:sp>
      <p:sp>
        <p:nvSpPr>
          <p:cNvPr id="246" name="Google Shape;2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7"/>
          <p:cNvSpPr txBox="1"/>
          <p:nvPr>
            <p:ph type="title"/>
          </p:nvPr>
        </p:nvSpPr>
        <p:spPr>
          <a:xfrm>
            <a:off x="838200" y="365125"/>
            <a:ext cx="10515600" cy="1325563"/>
          </a:xfrm>
          <a:prstGeom prst="rect">
            <a:avLst/>
          </a:prstGeom>
          <a:solidFill>
            <a:srgbClr val="1E4E79"/>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b="1" lang="en-US" sz="3200">
                <a:solidFill>
                  <a:srgbClr val="C00000"/>
                </a:solidFill>
                <a:latin typeface="Calibri"/>
                <a:ea typeface="Calibri"/>
                <a:cs typeface="Calibri"/>
                <a:sym typeface="Calibri"/>
              </a:rPr>
              <a:t>Meet React</a:t>
            </a:r>
            <a:br>
              <a:rPr b="1" lang="en-US" sz="3200">
                <a:solidFill>
                  <a:srgbClr val="C00000"/>
                </a:solidFill>
                <a:latin typeface="Calibri"/>
                <a:ea typeface="Calibri"/>
                <a:cs typeface="Calibri"/>
                <a:sym typeface="Calibri"/>
              </a:rPr>
            </a:br>
            <a:r>
              <a:rPr b="1" lang="en-US" sz="3200" u="sng">
                <a:solidFill>
                  <a:srgbClr val="FFFF00"/>
                </a:solidFill>
                <a:latin typeface="Calibri"/>
                <a:ea typeface="Calibri"/>
                <a:cs typeface="Calibri"/>
                <a:sym typeface="Calibri"/>
              </a:rPr>
              <a:t>Lightning-Fast DOM Manipulation</a:t>
            </a:r>
            <a:br>
              <a:rPr lang="en-US" sz="3200">
                <a:solidFill>
                  <a:srgbClr val="C00000"/>
                </a:solidFill>
                <a:latin typeface="Book Antiqua"/>
                <a:ea typeface="Book Antiqua"/>
                <a:cs typeface="Book Antiqua"/>
                <a:sym typeface="Book Antiqua"/>
              </a:rPr>
            </a:br>
            <a:endParaRPr sz="3200">
              <a:solidFill>
                <a:srgbClr val="C00000"/>
              </a:solidFill>
              <a:latin typeface="Book Antiqua"/>
              <a:ea typeface="Book Antiqua"/>
              <a:cs typeface="Book Antiqua"/>
              <a:sym typeface="Book Antiqua"/>
            </a:endParaRPr>
          </a:p>
        </p:txBody>
      </p:sp>
      <p:sp>
        <p:nvSpPr>
          <p:cNvPr id="252" name="Google Shape;25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6F0138"/>
              </a:buClr>
              <a:buSzPts val="2200"/>
              <a:buFont typeface="Noto Sans Symbols"/>
              <a:buChar char="⮚"/>
            </a:pPr>
            <a:r>
              <a:rPr lang="en-US" sz="2200">
                <a:solidFill>
                  <a:srgbClr val="6F0138"/>
                </a:solidFill>
              </a:rPr>
              <a:t>Because DOM modifications are really slow, you never modify the DOM directly using React. </a:t>
            </a:r>
            <a:endParaRPr/>
          </a:p>
          <a:p>
            <a:pPr indent="-228600" lvl="0" marL="228600" rtl="0" algn="just">
              <a:lnSpc>
                <a:spcPct val="90000"/>
              </a:lnSpc>
              <a:spcBef>
                <a:spcPts val="1000"/>
              </a:spcBef>
              <a:spcAft>
                <a:spcPts val="0"/>
              </a:spcAft>
              <a:buClr>
                <a:srgbClr val="6F0138"/>
              </a:buClr>
              <a:buSzPts val="2200"/>
              <a:buFont typeface="Noto Sans Symbols"/>
              <a:buChar char="⮚"/>
            </a:pPr>
            <a:r>
              <a:rPr lang="en-US" sz="2200">
                <a:solidFill>
                  <a:srgbClr val="6F0138"/>
                </a:solidFill>
              </a:rPr>
              <a:t>Instead, you modify an in-memory virtual DOM Manipulating this virtual DOM is extremely fast, and React takes care of updating the real DOM when the time is right.</a:t>
            </a:r>
            <a:endParaRPr/>
          </a:p>
          <a:p>
            <a:pPr indent="-228600" lvl="0" marL="228600" rtl="0" algn="just">
              <a:lnSpc>
                <a:spcPct val="90000"/>
              </a:lnSpc>
              <a:spcBef>
                <a:spcPts val="1000"/>
              </a:spcBef>
              <a:spcAft>
                <a:spcPts val="0"/>
              </a:spcAft>
              <a:buClr>
                <a:srgbClr val="6F0138"/>
              </a:buClr>
              <a:buSzPts val="2200"/>
              <a:buFont typeface="Noto Sans Symbols"/>
              <a:buChar char="⮚"/>
            </a:pPr>
            <a:r>
              <a:rPr lang="en-US" sz="2200">
                <a:solidFill>
                  <a:srgbClr val="6F0138"/>
                </a:solidFill>
              </a:rPr>
              <a:t> It does so by comparing the changes between your virtual DOM and the real DOM, figuring out which changes actually matter, and </a:t>
            </a:r>
            <a:endParaRPr/>
          </a:p>
          <a:p>
            <a:pPr indent="-228600" lvl="0" marL="228600" rtl="0" algn="just">
              <a:lnSpc>
                <a:spcPct val="90000"/>
              </a:lnSpc>
              <a:spcBef>
                <a:spcPts val="1000"/>
              </a:spcBef>
              <a:spcAft>
                <a:spcPts val="0"/>
              </a:spcAft>
              <a:buClr>
                <a:srgbClr val="6F0138"/>
              </a:buClr>
              <a:buSzPts val="2200"/>
              <a:buFont typeface="Noto Sans Symbols"/>
              <a:buChar char="⮚"/>
            </a:pPr>
            <a:r>
              <a:rPr lang="en-US" sz="2200">
                <a:solidFill>
                  <a:srgbClr val="6F0138"/>
                </a:solidFill>
              </a:rPr>
              <a:t>making the fewest number of DOM changes needed to keep everything up-to-date in a process called reconciliation.</a:t>
            </a:r>
            <a:endParaRPr/>
          </a:p>
          <a:p>
            <a:pPr indent="-88900" lvl="0" marL="228600" rtl="0" algn="just">
              <a:lnSpc>
                <a:spcPct val="90000"/>
              </a:lnSpc>
              <a:spcBef>
                <a:spcPts val="1000"/>
              </a:spcBef>
              <a:spcAft>
                <a:spcPts val="0"/>
              </a:spcAft>
              <a:buClr>
                <a:schemeClr val="dk1"/>
              </a:buClr>
              <a:buSzPts val="2200"/>
              <a:buNone/>
            </a:pPr>
            <a:r>
              <a:t/>
            </a:r>
            <a:endParaRPr sz="2200">
              <a:solidFill>
                <a:srgbClr val="6F0138"/>
              </a:solidFill>
            </a:endParaRPr>
          </a:p>
        </p:txBody>
      </p:sp>
      <p:sp>
        <p:nvSpPr>
          <p:cNvPr id="253" name="Google Shape;25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Web Application Development-Class1 </a:t>
            </a:r>
            <a:endParaRPr/>
          </a:p>
        </p:txBody>
      </p:sp>
      <p:sp>
        <p:nvSpPr>
          <p:cNvPr id="254" name="Google Shape;25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2/25/2023</a:t>
            </a:r>
            <a:endParaRPr/>
          </a:p>
        </p:txBody>
      </p:sp>
      <p:sp>
        <p:nvSpPr>
          <p:cNvPr id="255" name="Google Shape;2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13de69ec22_1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DOM HTML tree" id="262" name="Google Shape;262;g213de69ec22_1_0"/>
          <p:cNvPicPr preferRelativeResize="0"/>
          <p:nvPr/>
        </p:nvPicPr>
        <p:blipFill>
          <a:blip r:embed="rId3">
            <a:alphaModFix/>
          </a:blip>
          <a:stretch>
            <a:fillRect/>
          </a:stretch>
        </p:blipFill>
        <p:spPr>
          <a:xfrm>
            <a:off x="1537000" y="1585550"/>
            <a:ext cx="8366625" cy="4127851"/>
          </a:xfrm>
          <a:prstGeom prst="rect">
            <a:avLst/>
          </a:prstGeom>
          <a:noFill/>
          <a:ln>
            <a:noFill/>
          </a:ln>
        </p:spPr>
      </p:pic>
      <p:sp>
        <p:nvSpPr>
          <p:cNvPr id="263" name="Google Shape;263;g213de69ec22_1_0"/>
          <p:cNvSpPr txBox="1"/>
          <p:nvPr/>
        </p:nvSpPr>
        <p:spPr>
          <a:xfrm>
            <a:off x="4153750" y="122350"/>
            <a:ext cx="5172900" cy="266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800"/>
              </a:spcBef>
              <a:spcAft>
                <a:spcPts val="800"/>
              </a:spcAft>
              <a:buNone/>
            </a:pPr>
            <a:r>
              <a:rPr lang="en-US" sz="1800"/>
              <a:t>The HTML DOM Tree of Objects</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8"/>
          <p:cNvSpPr txBox="1"/>
          <p:nvPr>
            <p:ph type="title"/>
          </p:nvPr>
        </p:nvSpPr>
        <p:spPr>
          <a:xfrm>
            <a:off x="838200" y="365125"/>
            <a:ext cx="10515600" cy="1325563"/>
          </a:xfrm>
          <a:prstGeom prst="rect">
            <a:avLst/>
          </a:prstGeom>
          <a:solidFill>
            <a:srgbClr val="1E4E79"/>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Book Antiqua"/>
              <a:buNone/>
            </a:pPr>
            <a:br>
              <a:rPr lang="en-US" sz="3200">
                <a:solidFill>
                  <a:srgbClr val="C00000"/>
                </a:solidFill>
                <a:latin typeface="Book Antiqua"/>
                <a:ea typeface="Book Antiqua"/>
                <a:cs typeface="Book Antiqua"/>
                <a:sym typeface="Book Antiqua"/>
              </a:rPr>
            </a:br>
            <a:br>
              <a:rPr lang="en-US" sz="3200">
                <a:solidFill>
                  <a:srgbClr val="C00000"/>
                </a:solidFill>
                <a:latin typeface="Book Antiqua"/>
                <a:ea typeface="Book Antiqua"/>
                <a:cs typeface="Book Antiqua"/>
                <a:sym typeface="Book Antiqua"/>
              </a:rPr>
            </a:br>
            <a:r>
              <a:rPr b="1" lang="en-US" sz="3200">
                <a:solidFill>
                  <a:srgbClr val="C00000"/>
                </a:solidFill>
                <a:latin typeface="Calibri"/>
                <a:ea typeface="Calibri"/>
                <a:cs typeface="Calibri"/>
                <a:sym typeface="Calibri"/>
              </a:rPr>
              <a:t>Meet React</a:t>
            </a:r>
            <a:br>
              <a:rPr lang="en-US" sz="3200">
                <a:solidFill>
                  <a:srgbClr val="C00000"/>
                </a:solidFill>
                <a:latin typeface="Calibri"/>
                <a:ea typeface="Calibri"/>
                <a:cs typeface="Calibri"/>
                <a:sym typeface="Calibri"/>
              </a:rPr>
            </a:br>
            <a:r>
              <a:rPr b="1" lang="en-US" sz="3200" u="sng">
                <a:solidFill>
                  <a:srgbClr val="FFFF00"/>
                </a:solidFill>
                <a:latin typeface="Calibri"/>
                <a:ea typeface="Calibri"/>
                <a:cs typeface="Calibri"/>
                <a:sym typeface="Calibri"/>
              </a:rPr>
              <a:t>APIs to Create Truly Composable Uis</a:t>
            </a:r>
            <a:br>
              <a:rPr lang="en-US" sz="3200">
                <a:solidFill>
                  <a:srgbClr val="C00000"/>
                </a:solidFill>
                <a:latin typeface="Book Antiqua"/>
                <a:ea typeface="Book Antiqua"/>
                <a:cs typeface="Book Antiqua"/>
                <a:sym typeface="Book Antiqua"/>
              </a:rPr>
            </a:br>
            <a:br>
              <a:rPr lang="en-US" sz="3200">
                <a:solidFill>
                  <a:srgbClr val="C00000"/>
                </a:solidFill>
                <a:latin typeface="Book Antiqua"/>
                <a:ea typeface="Book Antiqua"/>
                <a:cs typeface="Book Antiqua"/>
                <a:sym typeface="Book Antiqua"/>
              </a:rPr>
            </a:br>
            <a:endParaRPr sz="3200">
              <a:solidFill>
                <a:srgbClr val="C00000"/>
              </a:solidFill>
              <a:latin typeface="Book Antiqua"/>
              <a:ea typeface="Book Antiqua"/>
              <a:cs typeface="Book Antiqua"/>
              <a:sym typeface="Book Antiqua"/>
            </a:endParaRPr>
          </a:p>
        </p:txBody>
      </p:sp>
      <p:sp>
        <p:nvSpPr>
          <p:cNvPr id="269" name="Google Shape;26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6F0138"/>
              </a:buClr>
              <a:buSzPts val="2200"/>
              <a:buFont typeface="Noto Sans Symbols"/>
              <a:buChar char="⮚"/>
            </a:pPr>
            <a:r>
              <a:rPr lang="en-US" sz="2200">
                <a:solidFill>
                  <a:srgbClr val="6F0138"/>
                </a:solidFill>
              </a:rPr>
              <a:t>Instead of treating the visual elements in your app as one monolithic chunk, React encourages you to break your visual elements into smaller and smaller components .</a:t>
            </a:r>
            <a:endParaRPr/>
          </a:p>
          <a:p>
            <a:pPr indent="-228600" lvl="0" marL="228600" rtl="0" algn="just">
              <a:lnSpc>
                <a:spcPct val="90000"/>
              </a:lnSpc>
              <a:spcBef>
                <a:spcPts val="1000"/>
              </a:spcBef>
              <a:spcAft>
                <a:spcPts val="0"/>
              </a:spcAft>
              <a:buClr>
                <a:srgbClr val="6F0138"/>
              </a:buClr>
              <a:buSzPts val="2200"/>
              <a:buFont typeface="Noto Sans Symbols"/>
              <a:buChar char="⮚"/>
            </a:pPr>
            <a:r>
              <a:rPr lang="en-US" sz="2200">
                <a:solidFill>
                  <a:srgbClr val="6F0138"/>
                </a:solidFill>
              </a:rPr>
              <a:t>Many of React’s core APIs revolve around making it easier to create smaller visual components that can later be composed with other visual components to make larger and more complex visual components</a:t>
            </a:r>
            <a:endParaRPr/>
          </a:p>
          <a:p>
            <a:pPr indent="-88900" lvl="0" marL="228600" rtl="0" algn="just">
              <a:lnSpc>
                <a:spcPct val="90000"/>
              </a:lnSpc>
              <a:spcBef>
                <a:spcPts val="1000"/>
              </a:spcBef>
              <a:spcAft>
                <a:spcPts val="0"/>
              </a:spcAft>
              <a:buClr>
                <a:schemeClr val="dk1"/>
              </a:buClr>
              <a:buSzPts val="2200"/>
              <a:buNone/>
            </a:pPr>
            <a:r>
              <a:t/>
            </a:r>
            <a:endParaRPr sz="2200">
              <a:solidFill>
                <a:srgbClr val="6F0138"/>
              </a:solidFill>
            </a:endParaRPr>
          </a:p>
        </p:txBody>
      </p:sp>
      <p:sp>
        <p:nvSpPr>
          <p:cNvPr id="270" name="Google Shape;27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Web Application Development-Class1 </a:t>
            </a:r>
            <a:endParaRPr/>
          </a:p>
        </p:txBody>
      </p:sp>
      <p:sp>
        <p:nvSpPr>
          <p:cNvPr id="271" name="Google Shape;27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2/25/2023</a:t>
            </a:r>
            <a:endParaRPr/>
          </a:p>
        </p:txBody>
      </p:sp>
      <p:sp>
        <p:nvSpPr>
          <p:cNvPr id="272" name="Google Shape;27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9"/>
          <p:cNvSpPr txBox="1"/>
          <p:nvPr>
            <p:ph type="title"/>
          </p:nvPr>
        </p:nvSpPr>
        <p:spPr>
          <a:xfrm>
            <a:off x="838200" y="365125"/>
            <a:ext cx="10515600" cy="1325563"/>
          </a:xfrm>
          <a:prstGeom prst="rect">
            <a:avLst/>
          </a:prstGeom>
          <a:solidFill>
            <a:srgbClr val="1E4E79"/>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b="1" lang="en-US" sz="3200">
                <a:solidFill>
                  <a:srgbClr val="C00000"/>
                </a:solidFill>
                <a:latin typeface="Calibri"/>
                <a:ea typeface="Calibri"/>
                <a:cs typeface="Calibri"/>
                <a:sym typeface="Calibri"/>
              </a:rPr>
              <a:t>Meet React</a:t>
            </a:r>
            <a:br>
              <a:rPr b="1" lang="en-US" sz="3200">
                <a:solidFill>
                  <a:srgbClr val="C00000"/>
                </a:solidFill>
                <a:latin typeface="Calibri"/>
                <a:ea typeface="Calibri"/>
                <a:cs typeface="Calibri"/>
                <a:sym typeface="Calibri"/>
              </a:rPr>
            </a:br>
            <a:r>
              <a:rPr b="1" lang="en-US" sz="3200" u="sng">
                <a:solidFill>
                  <a:srgbClr val="FFFF00"/>
                </a:solidFill>
                <a:latin typeface="Calibri"/>
                <a:ea typeface="Calibri"/>
                <a:cs typeface="Calibri"/>
                <a:sym typeface="Calibri"/>
              </a:rPr>
              <a:t>Visuals Defined Entirely in JavaScript</a:t>
            </a:r>
            <a:br>
              <a:rPr b="1" lang="en-US" sz="3200">
                <a:solidFill>
                  <a:srgbClr val="C00000"/>
                </a:solidFill>
                <a:latin typeface="Book Antiqua"/>
                <a:ea typeface="Book Antiqua"/>
                <a:cs typeface="Book Antiqua"/>
                <a:sym typeface="Book Antiqua"/>
              </a:rPr>
            </a:br>
            <a:endParaRPr b="1" sz="3200">
              <a:solidFill>
                <a:srgbClr val="C00000"/>
              </a:solidFill>
              <a:latin typeface="Book Antiqua"/>
              <a:ea typeface="Book Antiqua"/>
              <a:cs typeface="Book Antiqua"/>
              <a:sym typeface="Book Antiqua"/>
            </a:endParaRPr>
          </a:p>
        </p:txBody>
      </p:sp>
      <p:sp>
        <p:nvSpPr>
          <p:cNvPr id="278" name="Google Shape;278;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6F0138"/>
              </a:buClr>
              <a:buSzPts val="2200"/>
              <a:buFont typeface="Noto Sans Symbols"/>
              <a:buChar char="⮚"/>
            </a:pPr>
            <a:r>
              <a:rPr lang="en-US" sz="2200">
                <a:solidFill>
                  <a:srgbClr val="6F0138"/>
                </a:solidFill>
              </a:rPr>
              <a:t>With React, By having your UI defined entirely in JavaScript, you get to use all the rich functionality JavaScript provides for doing all sorts of things inside your templates. </a:t>
            </a:r>
            <a:endParaRPr/>
          </a:p>
          <a:p>
            <a:pPr indent="-88900" lvl="0" marL="228600" rtl="0" algn="just">
              <a:lnSpc>
                <a:spcPct val="90000"/>
              </a:lnSpc>
              <a:spcBef>
                <a:spcPts val="1000"/>
              </a:spcBef>
              <a:spcAft>
                <a:spcPts val="0"/>
              </a:spcAft>
              <a:buClr>
                <a:schemeClr val="dk1"/>
              </a:buClr>
              <a:buSzPts val="2200"/>
              <a:buNone/>
            </a:pPr>
            <a:r>
              <a:t/>
            </a:r>
            <a:endParaRPr sz="2200">
              <a:solidFill>
                <a:srgbClr val="6F0138"/>
              </a:solidFill>
            </a:endParaRPr>
          </a:p>
        </p:txBody>
      </p:sp>
      <p:sp>
        <p:nvSpPr>
          <p:cNvPr id="279" name="Google Shape;27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Web Application Development-Class1 </a:t>
            </a:r>
            <a:endParaRPr/>
          </a:p>
        </p:txBody>
      </p:sp>
      <p:sp>
        <p:nvSpPr>
          <p:cNvPr id="280" name="Google Shape;28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2/25/2023</a:t>
            </a:r>
            <a:endParaRPr/>
          </a:p>
        </p:txBody>
      </p:sp>
      <p:sp>
        <p:nvSpPr>
          <p:cNvPr id="281" name="Google Shape;28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0"/>
          <p:cNvSpPr txBox="1"/>
          <p:nvPr>
            <p:ph type="title"/>
          </p:nvPr>
        </p:nvSpPr>
        <p:spPr>
          <a:xfrm>
            <a:off x="838200" y="365125"/>
            <a:ext cx="10515600" cy="1325563"/>
          </a:xfrm>
          <a:prstGeom prst="rect">
            <a:avLst/>
          </a:prstGeom>
          <a:solidFill>
            <a:srgbClr val="1E4E79"/>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Book Antiqua"/>
              <a:buNone/>
            </a:pPr>
            <a:br>
              <a:rPr b="1" lang="en-US" sz="3200">
                <a:solidFill>
                  <a:srgbClr val="C00000"/>
                </a:solidFill>
                <a:latin typeface="Book Antiqua"/>
                <a:ea typeface="Book Antiqua"/>
                <a:cs typeface="Book Antiqua"/>
                <a:sym typeface="Book Antiqua"/>
              </a:rPr>
            </a:br>
            <a:r>
              <a:rPr b="1" lang="en-US" sz="3200">
                <a:solidFill>
                  <a:srgbClr val="C00000"/>
                </a:solidFill>
                <a:latin typeface="Calibri"/>
                <a:ea typeface="Calibri"/>
                <a:cs typeface="Calibri"/>
                <a:sym typeface="Calibri"/>
              </a:rPr>
              <a:t>Meet React</a:t>
            </a:r>
            <a:br>
              <a:rPr b="1" lang="en-US" sz="3200">
                <a:solidFill>
                  <a:srgbClr val="C00000"/>
                </a:solidFill>
                <a:latin typeface="Calibri"/>
                <a:ea typeface="Calibri"/>
                <a:cs typeface="Calibri"/>
                <a:sym typeface="Calibri"/>
              </a:rPr>
            </a:br>
            <a:r>
              <a:rPr b="1" lang="en-US" sz="3200" u="sng">
                <a:solidFill>
                  <a:srgbClr val="FFFF00"/>
                </a:solidFill>
                <a:latin typeface="Calibri"/>
                <a:ea typeface="Calibri"/>
                <a:cs typeface="Calibri"/>
                <a:sym typeface="Calibri"/>
              </a:rPr>
              <a:t>Just the V in an MVC Architecture</a:t>
            </a:r>
            <a:br>
              <a:rPr lang="en-US" sz="3200">
                <a:solidFill>
                  <a:srgbClr val="000000"/>
                </a:solidFill>
                <a:latin typeface="Calibri"/>
                <a:ea typeface="Calibri"/>
                <a:cs typeface="Calibri"/>
                <a:sym typeface="Calibri"/>
              </a:rPr>
            </a:br>
            <a:br>
              <a:rPr b="1" lang="en-US" sz="3200">
                <a:solidFill>
                  <a:srgbClr val="C00000"/>
                </a:solidFill>
                <a:latin typeface="Book Antiqua"/>
                <a:ea typeface="Book Antiqua"/>
                <a:cs typeface="Book Antiqua"/>
                <a:sym typeface="Book Antiqua"/>
              </a:rPr>
            </a:br>
            <a:endParaRPr b="1" sz="3200">
              <a:solidFill>
                <a:srgbClr val="C00000"/>
              </a:solidFill>
              <a:latin typeface="Book Antiqua"/>
              <a:ea typeface="Book Antiqua"/>
              <a:cs typeface="Book Antiqua"/>
              <a:sym typeface="Book Antiqua"/>
            </a:endParaRPr>
          </a:p>
        </p:txBody>
      </p:sp>
      <p:sp>
        <p:nvSpPr>
          <p:cNvPr id="287" name="Google Shape;28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6F0138"/>
              </a:buClr>
              <a:buSzPts val="2200"/>
              <a:buFont typeface="Noto Sans Symbols"/>
              <a:buChar char="⮚"/>
            </a:pPr>
            <a:r>
              <a:rPr lang="en-US" sz="2200">
                <a:solidFill>
                  <a:srgbClr val="6F0138"/>
                </a:solidFill>
              </a:rPr>
              <a:t>React works primarily in the View layer, where all of its worries and concerns revolve around keeping your visual elements up-to-date. </a:t>
            </a:r>
            <a:endParaRPr/>
          </a:p>
          <a:p>
            <a:pPr indent="-228600" lvl="0" marL="228600" rtl="0" algn="just">
              <a:lnSpc>
                <a:spcPct val="90000"/>
              </a:lnSpc>
              <a:spcBef>
                <a:spcPts val="1000"/>
              </a:spcBef>
              <a:spcAft>
                <a:spcPts val="0"/>
              </a:spcAft>
              <a:buClr>
                <a:srgbClr val="6F0138"/>
              </a:buClr>
              <a:buSzPts val="2200"/>
              <a:buFont typeface="Noto Sans Symbols"/>
              <a:buChar char="⮚"/>
            </a:pPr>
            <a:r>
              <a:rPr lang="en-US" sz="2200">
                <a:solidFill>
                  <a:srgbClr val="6F0138"/>
                </a:solidFill>
              </a:rPr>
              <a:t>This means you’re free to use whatever you want for the M and C parts of your MVC (a.k.a. Model-View-Controller) architecture.</a:t>
            </a:r>
            <a:endParaRPr/>
          </a:p>
          <a:p>
            <a:pPr indent="-88900" lvl="0" marL="228600" rtl="0" algn="just">
              <a:lnSpc>
                <a:spcPct val="90000"/>
              </a:lnSpc>
              <a:spcBef>
                <a:spcPts val="1000"/>
              </a:spcBef>
              <a:spcAft>
                <a:spcPts val="0"/>
              </a:spcAft>
              <a:buClr>
                <a:schemeClr val="dk1"/>
              </a:buClr>
              <a:buSzPts val="2200"/>
              <a:buNone/>
            </a:pPr>
            <a:r>
              <a:t/>
            </a:r>
            <a:endParaRPr sz="2200">
              <a:solidFill>
                <a:srgbClr val="6F0138"/>
              </a:solidFill>
            </a:endParaRPr>
          </a:p>
        </p:txBody>
      </p:sp>
      <p:sp>
        <p:nvSpPr>
          <p:cNvPr id="288" name="Google Shape;28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Web Application Development-Class1 </a:t>
            </a:r>
            <a:endParaRPr/>
          </a:p>
        </p:txBody>
      </p:sp>
      <p:sp>
        <p:nvSpPr>
          <p:cNvPr id="289" name="Google Shape;28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2/25/2023</a:t>
            </a:r>
            <a:endParaRPr/>
          </a:p>
        </p:txBody>
      </p:sp>
      <p:sp>
        <p:nvSpPr>
          <p:cNvPr id="290" name="Google Shape;29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1"/>
          <p:cNvSpPr txBox="1"/>
          <p:nvPr>
            <p:ph type="title"/>
          </p:nvPr>
        </p:nvSpPr>
        <p:spPr>
          <a:xfrm>
            <a:off x="838200" y="365125"/>
            <a:ext cx="10515600" cy="1325563"/>
          </a:xfrm>
          <a:prstGeom prst="rect">
            <a:avLst/>
          </a:prstGeom>
          <a:solidFill>
            <a:srgbClr val="1E4E79"/>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3200"/>
              <a:buFont typeface="Calibri"/>
              <a:buNone/>
            </a:pPr>
            <a:r>
              <a:rPr b="1" lang="en-US" sz="3200" u="sng">
                <a:solidFill>
                  <a:srgbClr val="FFFF00"/>
                </a:solidFill>
                <a:latin typeface="Calibri"/>
                <a:ea typeface="Calibri"/>
                <a:cs typeface="Calibri"/>
                <a:sym typeface="Calibri"/>
              </a:rPr>
              <a:t>Conclusion</a:t>
            </a:r>
            <a:br>
              <a:rPr b="1" lang="en-US" sz="1800">
                <a:solidFill>
                  <a:srgbClr val="000000"/>
                </a:solidFill>
                <a:latin typeface="Calibri"/>
                <a:ea typeface="Calibri"/>
                <a:cs typeface="Calibri"/>
                <a:sym typeface="Calibri"/>
              </a:rPr>
            </a:br>
            <a:endParaRPr sz="3200">
              <a:solidFill>
                <a:srgbClr val="E1EFD8"/>
              </a:solidFill>
              <a:latin typeface="Book Antiqua"/>
              <a:ea typeface="Book Antiqua"/>
              <a:cs typeface="Book Antiqua"/>
              <a:sym typeface="Book Antiqua"/>
            </a:endParaRPr>
          </a:p>
        </p:txBody>
      </p:sp>
      <p:sp>
        <p:nvSpPr>
          <p:cNvPr id="296" name="Google Shape;29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6F0138"/>
              </a:buClr>
              <a:buSzPts val="2400"/>
              <a:buFont typeface="Noto Sans Symbols"/>
              <a:buChar char="⮚"/>
            </a:pPr>
            <a:r>
              <a:rPr lang="en-US" sz="2400">
                <a:solidFill>
                  <a:srgbClr val="6F0138"/>
                </a:solidFill>
              </a:rPr>
              <a:t>As new web frameworks and libraries go, React is a runaway success.</a:t>
            </a:r>
            <a:endParaRPr/>
          </a:p>
          <a:p>
            <a:pPr indent="-228600" lvl="0" marL="228600" rtl="0" algn="just">
              <a:lnSpc>
                <a:spcPct val="90000"/>
              </a:lnSpc>
              <a:spcBef>
                <a:spcPts val="1000"/>
              </a:spcBef>
              <a:spcAft>
                <a:spcPts val="0"/>
              </a:spcAft>
              <a:buClr>
                <a:srgbClr val="6F0138"/>
              </a:buClr>
              <a:buSzPts val="2400"/>
              <a:buFont typeface="Noto Sans Symbols"/>
              <a:buChar char="⮚"/>
            </a:pPr>
            <a:r>
              <a:rPr lang="en-US" sz="2400">
                <a:solidFill>
                  <a:srgbClr val="6F0138"/>
                </a:solidFill>
              </a:rPr>
              <a:t> It not only deals with the most common problems developers face when building single-page apps, but it also throws in a few additional tricks that make building the visuals for your single-page apps much easier. </a:t>
            </a:r>
            <a:endParaRPr/>
          </a:p>
          <a:p>
            <a:pPr indent="-228600" lvl="0" marL="228600" rtl="0" algn="just">
              <a:lnSpc>
                <a:spcPct val="90000"/>
              </a:lnSpc>
              <a:spcBef>
                <a:spcPts val="1000"/>
              </a:spcBef>
              <a:spcAft>
                <a:spcPts val="0"/>
              </a:spcAft>
              <a:buClr>
                <a:srgbClr val="6F0138"/>
              </a:buClr>
              <a:buSzPts val="2400"/>
              <a:buFont typeface="Noto Sans Symbols"/>
              <a:buChar char="⮚"/>
            </a:pPr>
            <a:r>
              <a:rPr lang="en-US" sz="2400">
                <a:solidFill>
                  <a:srgbClr val="6F0138"/>
                </a:solidFill>
              </a:rPr>
              <a:t>Since it came out in 2013, React has also steadily found its way into popular web sites and apps that you probably use. </a:t>
            </a:r>
            <a:endParaRPr/>
          </a:p>
          <a:p>
            <a:pPr indent="-228600" lvl="0" marL="228600" rtl="0" algn="just">
              <a:lnSpc>
                <a:spcPct val="90000"/>
              </a:lnSpc>
              <a:spcBef>
                <a:spcPts val="1000"/>
              </a:spcBef>
              <a:spcAft>
                <a:spcPts val="0"/>
              </a:spcAft>
              <a:buClr>
                <a:srgbClr val="6F0138"/>
              </a:buClr>
              <a:buSzPts val="2400"/>
              <a:buFont typeface="Noto Sans Symbols"/>
              <a:buChar char="⮚"/>
            </a:pPr>
            <a:r>
              <a:rPr lang="en-US" sz="2400">
                <a:solidFill>
                  <a:srgbClr val="6F0138"/>
                </a:solidFill>
              </a:rPr>
              <a:t>Besides Facebook and Instagram, some notable ones include the BBC, Khan Academy, PayPal, Reddit, The New York Times, and Yahoo!, among many others.</a:t>
            </a:r>
            <a:endParaRPr/>
          </a:p>
        </p:txBody>
      </p:sp>
      <p:sp>
        <p:nvSpPr>
          <p:cNvPr id="297" name="Google Shape;29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Web Application Development-Class1 </a:t>
            </a:r>
            <a:endParaRPr/>
          </a:p>
        </p:txBody>
      </p:sp>
      <p:sp>
        <p:nvSpPr>
          <p:cNvPr id="298" name="Google Shape;29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2/25/2023</a:t>
            </a:r>
            <a:endParaRPr/>
          </a:p>
        </p:txBody>
      </p:sp>
      <p:sp>
        <p:nvSpPr>
          <p:cNvPr id="299" name="Google Shape;29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8800"/>
              <a:buNone/>
            </a:pPr>
            <a:r>
              <a:t/>
            </a:r>
            <a:endParaRPr sz="8800">
              <a:latin typeface="Libre Baskerville"/>
              <a:ea typeface="Libre Baskerville"/>
              <a:cs typeface="Libre Baskerville"/>
              <a:sym typeface="Libre Baskerville"/>
            </a:endParaRPr>
          </a:p>
          <a:p>
            <a:pPr indent="0" lvl="0" marL="0" rtl="0" algn="ctr">
              <a:lnSpc>
                <a:spcPct val="90000"/>
              </a:lnSpc>
              <a:spcBef>
                <a:spcPts val="1000"/>
              </a:spcBef>
              <a:spcAft>
                <a:spcPts val="0"/>
              </a:spcAft>
              <a:buClr>
                <a:srgbClr val="FF0000"/>
              </a:buClr>
              <a:buSzPts val="8800"/>
              <a:buNone/>
            </a:pPr>
            <a:r>
              <a:rPr lang="en-US" sz="8800">
                <a:solidFill>
                  <a:srgbClr val="FF0000"/>
                </a:solidFill>
                <a:latin typeface="Libre Baskerville"/>
                <a:ea typeface="Libre Baskerville"/>
                <a:cs typeface="Libre Baskerville"/>
                <a:sym typeface="Libre Baskerville"/>
              </a:rPr>
              <a:t>Thank You</a:t>
            </a:r>
            <a:endParaRPr/>
          </a:p>
        </p:txBody>
      </p:sp>
      <p:sp>
        <p:nvSpPr>
          <p:cNvPr id="306" name="Google Shape;30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400" u="sng">
                <a:solidFill>
                  <a:srgbClr val="6F0138"/>
                </a:solidFill>
                <a:highlight>
                  <a:srgbClr val="00FFFF"/>
                </a:highlight>
              </a:rPr>
              <a:t>Web Application Development-Class1 </a:t>
            </a:r>
            <a:endParaRPr sz="1400" u="sng">
              <a:solidFill>
                <a:srgbClr val="6F0138"/>
              </a:solidFill>
              <a:highlight>
                <a:srgbClr val="00FFFF"/>
              </a:highlight>
            </a:endParaRPr>
          </a:p>
        </p:txBody>
      </p:sp>
      <p:sp>
        <p:nvSpPr>
          <p:cNvPr id="307" name="Google Shape;30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2/25/2023</a:t>
            </a:r>
            <a:endParaRPr/>
          </a:p>
        </p:txBody>
      </p:sp>
      <p:sp>
        <p:nvSpPr>
          <p:cNvPr id="308" name="Google Shape;30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13de69ec22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08" name="Google Shape;108;g213de69ec22_0_0"/>
          <p:cNvPicPr preferRelativeResize="0"/>
          <p:nvPr/>
        </p:nvPicPr>
        <p:blipFill>
          <a:blip r:embed="rId3">
            <a:alphaModFix/>
          </a:blip>
          <a:stretch>
            <a:fillRect/>
          </a:stretch>
        </p:blipFill>
        <p:spPr>
          <a:xfrm>
            <a:off x="0" y="0"/>
            <a:ext cx="12191999"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13de69ec22_0_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15" name="Google Shape;115;g213de69ec22_0_8"/>
          <p:cNvPicPr preferRelativeResize="0"/>
          <p:nvPr/>
        </p:nvPicPr>
        <p:blipFill>
          <a:blip r:embed="rId3">
            <a:alphaModFix/>
          </a:blip>
          <a:stretch>
            <a:fillRect/>
          </a:stretch>
        </p:blipFill>
        <p:spPr>
          <a:xfrm>
            <a:off x="0" y="0"/>
            <a:ext cx="12192000" cy="6907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13de69ec22_0_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22" name="Google Shape;122;g213de69ec22_0_16"/>
          <p:cNvPicPr preferRelativeResize="0"/>
          <p:nvPr/>
        </p:nvPicPr>
        <p:blipFill>
          <a:blip r:embed="rId3">
            <a:alphaModFix/>
          </a:blip>
          <a:stretch>
            <a:fillRect/>
          </a:stretch>
        </p:blipFill>
        <p:spPr>
          <a:xfrm>
            <a:off x="152400" y="0"/>
            <a:ext cx="120396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13de69ec22_0_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29" name="Google Shape;129;g213de69ec22_0_24"/>
          <p:cNvPicPr preferRelativeResize="0"/>
          <p:nvPr/>
        </p:nvPicPr>
        <p:blipFill>
          <a:blip r:embed="rId3">
            <a:alphaModFix/>
          </a:blip>
          <a:stretch>
            <a:fillRect/>
          </a:stretch>
        </p:blipFill>
        <p:spPr>
          <a:xfrm>
            <a:off x="152400" y="152400"/>
            <a:ext cx="11887199" cy="6705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13de69ec22_0_3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36" name="Google Shape;136;g213de69ec22_0_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37" name="Google Shape;137;g213de69ec22_0_32"/>
          <p:cNvPicPr preferRelativeResize="0"/>
          <p:nvPr/>
        </p:nvPicPr>
        <p:blipFill>
          <a:blip r:embed="rId3">
            <a:alphaModFix/>
          </a:blip>
          <a:stretch>
            <a:fillRect/>
          </a:stretch>
        </p:blipFill>
        <p:spPr>
          <a:xfrm>
            <a:off x="0" y="624840"/>
            <a:ext cx="12192001" cy="56083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13de69ec22_0_4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44" name="Google Shape;144;g213de69ec22_0_40"/>
          <p:cNvPicPr preferRelativeResize="0"/>
          <p:nvPr/>
        </p:nvPicPr>
        <p:blipFill>
          <a:blip r:embed="rId3">
            <a:alphaModFix/>
          </a:blip>
          <a:stretch>
            <a:fillRect/>
          </a:stretch>
        </p:blipFill>
        <p:spPr>
          <a:xfrm>
            <a:off x="152400" y="152400"/>
            <a:ext cx="11678299" cy="65690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13de69ec22_0_4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51" name="Google Shape;151;g213de69ec22_0_48"/>
          <p:cNvPicPr preferRelativeResize="0"/>
          <p:nvPr/>
        </p:nvPicPr>
        <p:blipFill>
          <a:blip r:embed="rId3">
            <a:alphaModFix/>
          </a:blip>
          <a:stretch>
            <a:fillRect/>
          </a:stretch>
        </p:blipFill>
        <p:spPr>
          <a:xfrm>
            <a:off x="152400" y="152400"/>
            <a:ext cx="11921054" cy="67056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2017-04-14T05:30:35Z</dcterms:created>
  <dc:creator>Airtel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2677095</vt:lpwstr>
  </property>
  <property fmtid="{D5CDD505-2E9C-101B-9397-08002B2CF9AE}" name="NXPowerLiteSettings" pid="3">
    <vt:lpwstr>F70005D002A000</vt:lpwstr>
  </property>
  <property fmtid="{D5CDD505-2E9C-101B-9397-08002B2CF9AE}" name="NXPowerLiteVersion" pid="4">
    <vt:lpwstr>D10.0.1</vt:lpwstr>
  </property>
</Properties>
</file>