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inyon Script"/>
      <p:regular r:id="rId20"/>
    </p:embeddedFont>
    <p:embeddedFont>
      <p:font typeface="Courgette"/>
      <p:regular r:id="rId21"/>
    </p:embeddedFont>
    <p:embeddedFont>
      <p:font typeface="Book Antiqua"/>
      <p:regular r:id="rId22"/>
      <p:bold r:id="rId23"/>
      <p:italic r:id="rId24"/>
      <p:boldItalic r:id="rId25"/>
    </p:embeddedFont>
    <p:embeddedFont>
      <p:font typeface="Libre Baskerville"/>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gufxhRnxEhlkaOQ7iUcGrkXZ38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inyonScript-regular.fntdata"/><Relationship Id="rId22" Type="http://schemas.openxmlformats.org/officeDocument/2006/relationships/font" Target="fonts/BookAntiqua-regular.fntdata"/><Relationship Id="rId21" Type="http://schemas.openxmlformats.org/officeDocument/2006/relationships/font" Target="fonts/Courgette-regular.fntdata"/><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regular.fntdata"/><Relationship Id="rId25" Type="http://schemas.openxmlformats.org/officeDocument/2006/relationships/font" Target="fonts/BookAntiqua-boldItalic.fntdata"/><Relationship Id="rId28" Type="http://schemas.openxmlformats.org/officeDocument/2006/relationships/font" Target="fonts/LibreBaskerville-italic.fntdata"/><Relationship Id="rId27"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4796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IN"/>
            </a:br>
            <a:br>
              <a:rPr lang="en-IN"/>
            </a:br>
            <a:endParaRPr sz="4400"/>
          </a:p>
        </p:txBody>
      </p:sp>
      <p:sp>
        <p:nvSpPr>
          <p:cNvPr id="90" name="Google Shape;90;p1"/>
          <p:cNvSpPr/>
          <p:nvPr/>
        </p:nvSpPr>
        <p:spPr>
          <a:xfrm>
            <a:off x="0" y="745435"/>
            <a:ext cx="12192000" cy="6112565"/>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0" y="88353"/>
            <a:ext cx="12192000" cy="1446550"/>
          </a:xfrm>
          <a:prstGeom prst="rect">
            <a:avLst/>
          </a:prstGeom>
          <a:solidFill>
            <a:srgbClr val="B3C6E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400" u="sng" cap="none" strike="noStrike">
                <a:solidFill>
                  <a:srgbClr val="FF0000"/>
                </a:solidFill>
                <a:latin typeface="Courgette"/>
                <a:ea typeface="Courgette"/>
                <a:cs typeface="Courgette"/>
                <a:sym typeface="Courgette"/>
              </a:rPr>
              <a:t>Subject-Web Application Development</a:t>
            </a:r>
            <a:br>
              <a:rPr b="1" i="0" lang="en-IN" sz="4400" u="sng" cap="none" strike="noStrike">
                <a:solidFill>
                  <a:srgbClr val="C00000"/>
                </a:solidFill>
                <a:latin typeface="Courgette"/>
                <a:ea typeface="Courgette"/>
                <a:cs typeface="Courgette"/>
                <a:sym typeface="Courgette"/>
              </a:rPr>
            </a:br>
            <a:endParaRPr b="1" i="0" sz="4400" u="sng" cap="none" strike="noStrike">
              <a:solidFill>
                <a:srgbClr val="C00000"/>
              </a:solidFill>
              <a:latin typeface="Courgette"/>
              <a:ea typeface="Courgette"/>
              <a:cs typeface="Courgette"/>
              <a:sym typeface="Courgette"/>
            </a:endParaRPr>
          </a:p>
        </p:txBody>
      </p:sp>
      <p:sp>
        <p:nvSpPr>
          <p:cNvPr id="92" name="Google Shape;92;p1"/>
          <p:cNvSpPr txBox="1"/>
          <p:nvPr/>
        </p:nvSpPr>
        <p:spPr>
          <a:xfrm>
            <a:off x="0" y="1992464"/>
            <a:ext cx="12192000" cy="15388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lt1"/>
                </a:solidFill>
                <a:latin typeface="Book Antiqua"/>
                <a:ea typeface="Book Antiqua"/>
                <a:cs typeface="Book Antiqua"/>
                <a:sym typeface="Book Antiqua"/>
              </a:rPr>
              <a:t>Class-3</a:t>
            </a:r>
            <a:endParaRPr/>
          </a:p>
          <a:p>
            <a:pPr indent="0" lvl="0" marL="0" marR="0" rtl="0" algn="ctr">
              <a:spcBef>
                <a:spcPts val="0"/>
              </a:spcBef>
              <a:spcAft>
                <a:spcPts val="0"/>
              </a:spcAft>
              <a:buNone/>
            </a:pPr>
            <a:r>
              <a:rPr b="1" i="0" lang="en-IN" sz="4000" u="none" cap="none" strike="noStrike">
                <a:solidFill>
                  <a:schemeClr val="lt1"/>
                </a:solidFill>
                <a:highlight>
                  <a:srgbClr val="FF0000"/>
                </a:highlight>
                <a:latin typeface="Calibri"/>
                <a:ea typeface="Calibri"/>
                <a:cs typeface="Calibri"/>
                <a:sym typeface="Calibri"/>
              </a:rPr>
              <a:t> [</a:t>
            </a:r>
            <a:r>
              <a:rPr b="1" i="0" lang="en-IN" sz="5400" u="none" cap="none" strike="noStrike">
                <a:solidFill>
                  <a:srgbClr val="FFFF00"/>
                </a:solidFill>
                <a:latin typeface="Pinyon Script"/>
                <a:ea typeface="Pinyon Script"/>
                <a:cs typeface="Pinyon Script"/>
                <a:sym typeface="Pinyon Script"/>
              </a:rPr>
              <a:t>Styling in React</a:t>
            </a:r>
            <a:r>
              <a:rPr b="1" i="0" lang="en-IN" sz="4000" u="none" cap="none" strike="noStrike">
                <a:solidFill>
                  <a:schemeClr val="lt1"/>
                </a:solidFill>
                <a:highlight>
                  <a:srgbClr val="FF0000"/>
                </a:highlight>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r>
              <a:rPr b="1" i="0" lang="en-IN" sz="3200" u="none" strike="noStrike">
                <a:solidFill>
                  <a:srgbClr val="FFFF00"/>
                </a:solidFill>
                <a:latin typeface="Calibri"/>
                <a:ea typeface="Calibri"/>
                <a:cs typeface="Calibri"/>
                <a:sym typeface="Calibri"/>
              </a:rPr>
              <a:t>Creating a Style Object</a:t>
            </a:r>
            <a:br>
              <a:rPr b="0" i="0" lang="en-IN" sz="3200" u="none" strike="noStrike">
                <a:solidFill>
                  <a:srgbClr val="0000EF"/>
                </a:solidFill>
                <a:latin typeface="Verdana"/>
                <a:ea typeface="Verdana"/>
                <a:cs typeface="Verdana"/>
                <a:sym typeface="Verdana"/>
              </a:rPr>
            </a:br>
            <a:br>
              <a:rPr b="1" lang="en-IN" sz="3200" u="sng">
                <a:solidFill>
                  <a:srgbClr val="FFFF00"/>
                </a:solidFill>
                <a:latin typeface="Book Antiqua"/>
                <a:ea typeface="Book Antiqua"/>
                <a:cs typeface="Book Antiqua"/>
                <a:sym typeface="Book Antiqua"/>
              </a:rPr>
            </a:br>
            <a:endParaRPr b="1" sz="3200" u="sng">
              <a:solidFill>
                <a:srgbClr val="FFFF00"/>
              </a:solidFill>
              <a:latin typeface="Book Antiqua"/>
              <a:ea typeface="Book Antiqua"/>
              <a:cs typeface="Book Antiqua"/>
              <a:sym typeface="Book Antiqua"/>
            </a:endParaRPr>
          </a:p>
        </p:txBody>
      </p:sp>
      <p:sp>
        <p:nvSpPr>
          <p:cNvPr id="172" name="Google Shape;17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Char char="•"/>
            </a:pPr>
            <a:r>
              <a:rPr lang="en-IN" sz="2200">
                <a:solidFill>
                  <a:srgbClr val="6F0138"/>
                </a:solidFill>
              </a:rPr>
              <a:t>Let’s get right to it by defining our object that contains the styles we want to apply:</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class Letter extends React.Component {</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render() {</a:t>
            </a:r>
            <a:endParaRPr/>
          </a:p>
          <a:p>
            <a:pPr indent="0" lvl="0" marL="0" rtl="0" algn="l">
              <a:lnSpc>
                <a:spcPct val="90000"/>
              </a:lnSpc>
              <a:spcBef>
                <a:spcPts val="1000"/>
              </a:spcBef>
              <a:spcAft>
                <a:spcPts val="0"/>
              </a:spcAft>
              <a:buClr>
                <a:srgbClr val="3C6E74"/>
              </a:buClr>
              <a:buSzPts val="1800"/>
              <a:buNone/>
            </a:pPr>
            <a:r>
              <a:rPr b="0" i="0" lang="en-IN" sz="1800" u="none" strike="noStrike">
                <a:solidFill>
                  <a:srgbClr val="3C6E74"/>
                </a:solidFill>
                <a:highlight>
                  <a:srgbClr val="00FF00"/>
                </a:highlight>
                <a:latin typeface="Verdana"/>
                <a:ea typeface="Verdana"/>
                <a:cs typeface="Verdana"/>
                <a:sym typeface="Verdana"/>
              </a:rPr>
              <a:t>var </a:t>
            </a:r>
            <a:r>
              <a:rPr b="0" i="0" lang="en-IN" sz="1800" u="none" strike="noStrike">
                <a:solidFill>
                  <a:srgbClr val="000000"/>
                </a:solidFill>
                <a:highlight>
                  <a:srgbClr val="00FF00"/>
                </a:highlight>
                <a:latin typeface="Verdana"/>
                <a:ea typeface="Verdana"/>
                <a:cs typeface="Verdana"/>
                <a:sym typeface="Verdana"/>
              </a:rPr>
              <a:t>letterStyle = {</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padding: 10,</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margin: 10,</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backgroundColor: </a:t>
            </a:r>
            <a:r>
              <a:rPr b="0" i="0" lang="en-IN" sz="1800" u="none" strike="noStrike">
                <a:solidFill>
                  <a:srgbClr val="29318A"/>
                </a:solidFill>
                <a:highlight>
                  <a:srgbClr val="00FF00"/>
                </a:highlight>
                <a:latin typeface="Verdana"/>
                <a:ea typeface="Verdana"/>
                <a:cs typeface="Verdana"/>
                <a:sym typeface="Verdana"/>
              </a:rPr>
              <a:t>"#FFDE00"</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color: </a:t>
            </a:r>
            <a:r>
              <a:rPr b="0" i="0" lang="en-IN" sz="1800" u="none" strike="noStrike">
                <a:solidFill>
                  <a:srgbClr val="29318A"/>
                </a:solidFill>
                <a:highlight>
                  <a:srgbClr val="00FF00"/>
                </a:highlight>
                <a:latin typeface="Verdana"/>
                <a:ea typeface="Verdana"/>
                <a:cs typeface="Verdana"/>
                <a:sym typeface="Verdana"/>
              </a:rPr>
              <a:t>"#333"</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display: </a:t>
            </a:r>
            <a:r>
              <a:rPr b="0" i="0" lang="en-IN" sz="1800" u="none" strike="noStrike">
                <a:solidFill>
                  <a:srgbClr val="29318A"/>
                </a:solidFill>
                <a:highlight>
                  <a:srgbClr val="00FF00"/>
                </a:highlight>
                <a:latin typeface="Verdana"/>
                <a:ea typeface="Verdana"/>
                <a:cs typeface="Verdana"/>
                <a:sym typeface="Verdana"/>
              </a:rPr>
              <a:t>"inline-block"</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fontFamily: </a:t>
            </a:r>
            <a:r>
              <a:rPr b="0" i="0" lang="en-IN" sz="1800" u="none" strike="noStrike">
                <a:solidFill>
                  <a:srgbClr val="29318A"/>
                </a:solidFill>
                <a:highlight>
                  <a:srgbClr val="00FF00"/>
                </a:highlight>
                <a:latin typeface="Verdana"/>
                <a:ea typeface="Verdana"/>
                <a:cs typeface="Verdana"/>
                <a:sym typeface="Verdana"/>
              </a:rPr>
              <a:t>"monospace"</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fontSize: 32,</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textAlign: </a:t>
            </a:r>
            <a:r>
              <a:rPr b="0" i="0" lang="en-IN" sz="1800" u="none" strike="noStrike">
                <a:solidFill>
                  <a:srgbClr val="29318A"/>
                </a:solidFill>
                <a:highlight>
                  <a:srgbClr val="00FF00"/>
                </a:highlight>
                <a:latin typeface="Verdana"/>
                <a:ea typeface="Verdana"/>
                <a:cs typeface="Verdana"/>
                <a:sym typeface="Verdana"/>
              </a:rPr>
              <a:t>"center"</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ts val="1800"/>
              <a:buNone/>
            </a:pPr>
            <a:r>
              <a:rPr b="0" i="0" lang="en-IN" sz="1800" u="none" strike="noStrike">
                <a:solidFill>
                  <a:srgbClr val="3C6E74"/>
                </a:solidFill>
                <a:highlight>
                  <a:srgbClr val="00FF00"/>
                </a:highlight>
                <a:latin typeface="Verdana"/>
                <a:ea typeface="Verdana"/>
                <a:cs typeface="Verdana"/>
                <a:sym typeface="Verdana"/>
              </a:rPr>
              <a:t>return </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a:t>
            </a:r>
            <a:r>
              <a:rPr b="0" i="0" lang="en-IN" sz="1800" u="none" strike="noStrike">
                <a:solidFill>
                  <a:srgbClr val="3C6E74"/>
                </a:solidFill>
                <a:highlight>
                  <a:srgbClr val="00FF00"/>
                </a:highlight>
                <a:latin typeface="Verdana"/>
                <a:ea typeface="Verdana"/>
                <a:cs typeface="Verdana"/>
                <a:sym typeface="Verdana"/>
              </a:rPr>
              <a:t>this</a:t>
            </a:r>
            <a:r>
              <a:rPr b="0" i="0" lang="en-IN" sz="1800" u="none" strike="noStrike">
                <a:solidFill>
                  <a:srgbClr val="000000"/>
                </a:solidFill>
                <a:highlight>
                  <a:srgbClr val="00FF00"/>
                </a:highlight>
                <a:latin typeface="Verdana"/>
                <a:ea typeface="Verdana"/>
                <a:cs typeface="Verdana"/>
                <a:sym typeface="Verdana"/>
              </a:rPr>
              <a:t>.props.children}</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a:t>
            </a:r>
            <a:endParaRPr/>
          </a:p>
          <a:p>
            <a:pPr indent="-228600" lvl="0" marL="228600" rtl="0" algn="l">
              <a:lnSpc>
                <a:spcPct val="90000"/>
              </a:lnSpc>
              <a:spcBef>
                <a:spcPts val="1000"/>
              </a:spcBef>
              <a:spcAft>
                <a:spcPts val="0"/>
              </a:spcAft>
              <a:buClr>
                <a:srgbClr val="000000"/>
              </a:buClr>
              <a:buSzPts val="1800"/>
              <a:buChar char="•"/>
            </a:pPr>
            <a:r>
              <a:rPr b="0" i="0" lang="en-IN" sz="1800" u="none" strike="noStrike">
                <a:solidFill>
                  <a:srgbClr val="000000"/>
                </a:solidFill>
                <a:latin typeface="Verdana"/>
                <a:ea typeface="Verdana"/>
                <a:cs typeface="Verdana"/>
                <a:sym typeface="Verdana"/>
              </a:rPr>
              <a:t>We have an object called letterStyle, and the properties inside it are just CSS property names and their value.</a:t>
            </a:r>
            <a:endParaRPr sz="2200">
              <a:solidFill>
                <a:srgbClr val="6F0138"/>
              </a:solidFill>
            </a:endParaRPr>
          </a:p>
        </p:txBody>
      </p:sp>
      <p:sp>
        <p:nvSpPr>
          <p:cNvPr id="173" name="Google Shape;17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74" name="Google Shape;1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75" name="Google Shape;1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r>
              <a:rPr b="1" i="0" lang="en-IN" sz="2700" u="none" strike="noStrike">
                <a:solidFill>
                  <a:srgbClr val="FFFF00"/>
                </a:solidFill>
                <a:latin typeface="Calibri"/>
                <a:ea typeface="Calibri"/>
                <a:cs typeface="Calibri"/>
                <a:sym typeface="Calibri"/>
              </a:rPr>
              <a:t>Actually Styling Our Content</a:t>
            </a:r>
            <a:br>
              <a:rPr b="1" i="0" lang="en-IN" sz="2700" u="none" strike="noStrike">
                <a:solidFill>
                  <a:srgbClr val="FFFF00"/>
                </a:solidFill>
                <a:latin typeface="Calibri"/>
                <a:ea typeface="Calibri"/>
                <a:cs typeface="Calibri"/>
                <a:sym typeface="Calibri"/>
              </a:rPr>
            </a:br>
            <a:br>
              <a:rPr b="1" lang="en-IN" sz="2700" u="sng">
                <a:solidFill>
                  <a:srgbClr val="FFFF00"/>
                </a:solidFill>
                <a:latin typeface="Calibri"/>
                <a:ea typeface="Calibri"/>
                <a:cs typeface="Calibri"/>
                <a:sym typeface="Calibri"/>
              </a:rPr>
            </a:br>
            <a:endParaRPr b="1" sz="2700" u="sng">
              <a:solidFill>
                <a:srgbClr val="FFFF00"/>
              </a:solidFill>
              <a:latin typeface="Calibri"/>
              <a:ea typeface="Calibri"/>
              <a:cs typeface="Calibri"/>
              <a:sym typeface="Calibri"/>
            </a:endParaRPr>
          </a:p>
        </p:txBody>
      </p:sp>
      <p:sp>
        <p:nvSpPr>
          <p:cNvPr id="181" name="Google Shape;18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6F0138"/>
              </a:buClr>
              <a:buSzPct val="100000"/>
              <a:buChar char="•"/>
            </a:pPr>
            <a:r>
              <a:rPr lang="en-IN" sz="2200">
                <a:solidFill>
                  <a:srgbClr val="6F0138"/>
                </a:solidFill>
              </a:rPr>
              <a:t>Now that we have our object containing the styles we want to apply, the rest is easy.</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Find the element you want to apply the style on and set the style attribute to refer to that object. </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In our case, that is the div element returned by our Letter component’s render function.</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class Letter extends React.Component {</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render() {</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var </a:t>
            </a:r>
            <a:r>
              <a:rPr b="0" i="0" lang="en-IN" sz="1800" u="none" strike="noStrike">
                <a:solidFill>
                  <a:srgbClr val="000000"/>
                </a:solidFill>
                <a:highlight>
                  <a:srgbClr val="00FF00"/>
                </a:highlight>
                <a:latin typeface="Verdana"/>
                <a:ea typeface="Verdana"/>
                <a:cs typeface="Verdana"/>
                <a:sym typeface="Verdana"/>
              </a:rPr>
              <a:t>letterStyle = {</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padding: 10,</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margin: 10,</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backgroundColor: </a:t>
            </a:r>
            <a:r>
              <a:rPr b="0" i="0" lang="en-IN" sz="1800" u="none" strike="noStrike">
                <a:solidFill>
                  <a:srgbClr val="29318A"/>
                </a:solidFill>
                <a:highlight>
                  <a:srgbClr val="00FF00"/>
                </a:highlight>
                <a:latin typeface="Verdana"/>
                <a:ea typeface="Verdana"/>
                <a:cs typeface="Verdana"/>
                <a:sym typeface="Verdana"/>
              </a:rPr>
              <a:t>"#FFDE00"</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color: </a:t>
            </a:r>
            <a:r>
              <a:rPr b="0" i="0" lang="en-IN" sz="1800" u="none" strike="noStrike">
                <a:solidFill>
                  <a:srgbClr val="29318A"/>
                </a:solidFill>
                <a:highlight>
                  <a:srgbClr val="00FF00"/>
                </a:highlight>
                <a:latin typeface="Verdana"/>
                <a:ea typeface="Verdana"/>
                <a:cs typeface="Verdana"/>
                <a:sym typeface="Verdana"/>
              </a:rPr>
              <a:t>"#333"</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display: </a:t>
            </a:r>
            <a:r>
              <a:rPr b="0" i="0" lang="en-IN" sz="1800" u="none" strike="noStrike">
                <a:solidFill>
                  <a:srgbClr val="29318A"/>
                </a:solidFill>
                <a:highlight>
                  <a:srgbClr val="00FF00"/>
                </a:highlight>
                <a:latin typeface="Verdana"/>
                <a:ea typeface="Verdana"/>
                <a:cs typeface="Verdana"/>
                <a:sym typeface="Verdana"/>
              </a:rPr>
              <a:t>"inline-block"</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fontFamily: </a:t>
            </a:r>
            <a:r>
              <a:rPr b="0" i="0" lang="en-IN" sz="1800" u="none" strike="noStrike">
                <a:solidFill>
                  <a:srgbClr val="29318A"/>
                </a:solidFill>
                <a:highlight>
                  <a:srgbClr val="00FF00"/>
                </a:highlight>
                <a:latin typeface="Verdana"/>
                <a:ea typeface="Verdana"/>
                <a:cs typeface="Verdana"/>
                <a:sym typeface="Verdana"/>
              </a:rPr>
              <a:t>"monospace"</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fontSize: 32,</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textAlign: </a:t>
            </a:r>
            <a:r>
              <a:rPr b="0" i="0" lang="en-IN" sz="1800" u="none" strike="noStrike">
                <a:solidFill>
                  <a:srgbClr val="29318A"/>
                </a:solidFill>
                <a:highlight>
                  <a:srgbClr val="00FF00"/>
                </a:highlight>
                <a:latin typeface="Verdana"/>
                <a:ea typeface="Verdana"/>
                <a:cs typeface="Verdana"/>
                <a:sym typeface="Verdana"/>
              </a:rPr>
              <a:t>"center"</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return </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r>
              <a:rPr b="0" i="0" lang="en-IN" sz="1800" u="none" strike="noStrike">
                <a:solidFill>
                  <a:srgbClr val="3C6E74"/>
                </a:solidFill>
                <a:highlight>
                  <a:srgbClr val="00FF00"/>
                </a:highlight>
                <a:latin typeface="Verdana"/>
                <a:ea typeface="Verdana"/>
                <a:cs typeface="Verdana"/>
                <a:sym typeface="Verdana"/>
              </a:rPr>
              <a:t>this</a:t>
            </a:r>
            <a:r>
              <a:rPr b="0" i="0" lang="en-IN" sz="1800" u="none" strike="noStrike">
                <a:solidFill>
                  <a:srgbClr val="000000"/>
                </a:solidFill>
                <a:highlight>
                  <a:srgbClr val="00FF00"/>
                </a:highlight>
                <a:latin typeface="Verdana"/>
                <a:ea typeface="Verdana"/>
                <a:cs typeface="Verdana"/>
                <a:sym typeface="Verdana"/>
              </a:rPr>
              <a:t>.props.children}</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latin typeface="Verdana"/>
                <a:ea typeface="Verdana"/>
                <a:cs typeface="Verdana"/>
                <a:sym typeface="Verdana"/>
              </a:rPr>
              <a:t>Our object is called letterStyle, so that’s what we specify inside the curly brackets to let React know to evaluate the expression. That’s all there is to it.</a:t>
            </a:r>
            <a:endParaRPr sz="2200">
              <a:solidFill>
                <a:srgbClr val="6F0138"/>
              </a:solidFill>
            </a:endParaRPr>
          </a:p>
          <a:p>
            <a:pPr indent="-99377" lvl="0" marL="228600" rtl="0" algn="just">
              <a:lnSpc>
                <a:spcPct val="90000"/>
              </a:lnSpc>
              <a:spcBef>
                <a:spcPts val="1000"/>
              </a:spcBef>
              <a:spcAft>
                <a:spcPts val="0"/>
              </a:spcAft>
              <a:buClr>
                <a:schemeClr val="dk1"/>
              </a:buClr>
              <a:buSzPct val="100000"/>
              <a:buNone/>
            </a:pPr>
            <a:r>
              <a:t/>
            </a:r>
            <a:endParaRPr sz="2200">
              <a:solidFill>
                <a:srgbClr val="6F0138"/>
              </a:solidFill>
            </a:endParaRPr>
          </a:p>
        </p:txBody>
      </p:sp>
      <p:sp>
        <p:nvSpPr>
          <p:cNvPr id="182" name="Google Shape;18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83" name="Google Shape;18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84" name="Google Shape;1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38200" y="288007"/>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br>
              <a:rPr b="1" lang="en-IN" sz="3200">
                <a:solidFill>
                  <a:srgbClr val="C00000"/>
                </a:solidFill>
                <a:latin typeface="Book Antiqua"/>
                <a:ea typeface="Book Antiqua"/>
                <a:cs typeface="Book Antiqua"/>
                <a:sym typeface="Book Antiqua"/>
              </a:rPr>
            </a:br>
            <a:br>
              <a:rPr b="1" lang="en-IN" sz="3200">
                <a:solidFill>
                  <a:srgbClr val="C00000"/>
                </a:solidFill>
                <a:latin typeface="Book Antiqua"/>
                <a:ea typeface="Book Antiqua"/>
                <a:cs typeface="Book Antiqua"/>
                <a:sym typeface="Book Antiqua"/>
              </a:rPr>
            </a:br>
            <a:r>
              <a:rPr b="1" i="0" lang="en-IN" sz="3200" u="none" strike="noStrike">
                <a:solidFill>
                  <a:srgbClr val="FFFF00"/>
                </a:solidFill>
                <a:latin typeface="Calibri"/>
                <a:ea typeface="Calibri"/>
                <a:cs typeface="Calibri"/>
                <a:sym typeface="Calibri"/>
              </a:rPr>
              <a:t>Making the Background Color Customizable</a:t>
            </a:r>
            <a:br>
              <a:rPr b="1" i="0" lang="en-IN" sz="3200" u="none" strike="noStrike">
                <a:solidFill>
                  <a:srgbClr val="FFFF00"/>
                </a:solidFill>
                <a:latin typeface="Calibri"/>
                <a:ea typeface="Calibri"/>
                <a:cs typeface="Calibri"/>
                <a:sym typeface="Calibri"/>
              </a:rPr>
            </a:br>
            <a:br>
              <a:rPr b="1" i="0" lang="en-IN" sz="3200" u="none" strike="noStrike">
                <a:solidFill>
                  <a:srgbClr val="FFFF00"/>
                </a:solidFill>
                <a:latin typeface="Calibri"/>
                <a:ea typeface="Calibri"/>
                <a:cs typeface="Calibri"/>
                <a:sym typeface="Calibri"/>
              </a:rPr>
            </a:br>
            <a:br>
              <a:rPr b="1" lang="en-IN" sz="3200" u="sng">
                <a:solidFill>
                  <a:srgbClr val="FFFF00"/>
                </a:solidFill>
                <a:latin typeface="Calibri"/>
                <a:ea typeface="Calibri"/>
                <a:cs typeface="Calibri"/>
                <a:sym typeface="Calibri"/>
              </a:rPr>
            </a:br>
            <a:br>
              <a:rPr b="1" lang="en-IN" sz="3200" u="sng">
                <a:solidFill>
                  <a:srgbClr val="FFFF00"/>
                </a:solidFill>
                <a:latin typeface="Book Antiqua"/>
                <a:ea typeface="Book Antiqua"/>
                <a:cs typeface="Book Antiqua"/>
                <a:sym typeface="Book Antiqua"/>
              </a:rPr>
            </a:br>
            <a:endParaRPr b="1" sz="3200" u="sng">
              <a:solidFill>
                <a:srgbClr val="FFFF00"/>
              </a:solidFill>
              <a:latin typeface="Book Antiqua"/>
              <a:ea typeface="Book Antiqua"/>
              <a:cs typeface="Book Antiqua"/>
              <a:sym typeface="Book Antiqua"/>
            </a:endParaRPr>
          </a:p>
        </p:txBody>
      </p:sp>
      <p:sp>
        <p:nvSpPr>
          <p:cNvPr id="190" name="Google Shape;19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6F0138"/>
              </a:buClr>
              <a:buSzPct val="100000"/>
              <a:buChar char="•"/>
            </a:pPr>
            <a:r>
              <a:rPr lang="en-IN" sz="2200">
                <a:solidFill>
                  <a:srgbClr val="6F0138"/>
                </a:solidFill>
              </a:rPr>
              <a:t>The last thing to do before we wrap up is take advantage of how React works with</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styles.</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 By having our styles defined in the same vicinity as the JSX, we can make the various style values easily customizable by the parent (a.k.a. the consumer of the component). Let’s see this in action.</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ReactDOM.render(</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&lt;Letter bgcolor=</a:t>
            </a:r>
            <a:r>
              <a:rPr b="0" i="0" lang="en-IN" sz="1800" u="none" strike="noStrike">
                <a:solidFill>
                  <a:srgbClr val="29318A"/>
                </a:solidFill>
                <a:highlight>
                  <a:srgbClr val="00FF00"/>
                </a:highlight>
                <a:latin typeface="Verdana"/>
                <a:ea typeface="Verdana"/>
                <a:cs typeface="Verdana"/>
                <a:sym typeface="Verdana"/>
              </a:rPr>
              <a:t>"#58B3FF"</a:t>
            </a:r>
            <a:r>
              <a:rPr b="0" i="0" lang="en-IN" sz="1800" u="none" strike="noStrike">
                <a:solidFill>
                  <a:srgbClr val="000000"/>
                </a:solidFill>
                <a:highlight>
                  <a:srgbClr val="00FF00"/>
                </a:highlight>
                <a:latin typeface="Verdana"/>
                <a:ea typeface="Verdana"/>
                <a:cs typeface="Verdana"/>
                <a:sym typeface="Verdana"/>
              </a:rPr>
              <a:t>&gt;A&lt;/Letter&gt;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&lt;Letter bgcolor=</a:t>
            </a:r>
            <a:r>
              <a:rPr b="0" i="0" lang="en-IN" sz="1800" u="none" strike="noStrike">
                <a:solidFill>
                  <a:srgbClr val="29318A"/>
                </a:solidFill>
                <a:highlight>
                  <a:srgbClr val="00FF00"/>
                </a:highlight>
                <a:latin typeface="Verdana"/>
                <a:ea typeface="Verdana"/>
                <a:cs typeface="Verdana"/>
                <a:sym typeface="Verdana"/>
              </a:rPr>
              <a:t>"#FF605F"</a:t>
            </a:r>
            <a:r>
              <a:rPr b="0" i="0" lang="en-IN" sz="1800" u="none" strike="noStrike">
                <a:solidFill>
                  <a:srgbClr val="000000"/>
                </a:solidFill>
                <a:highlight>
                  <a:srgbClr val="00FF00"/>
                </a:highlight>
                <a:latin typeface="Verdana"/>
                <a:ea typeface="Verdana"/>
                <a:cs typeface="Verdana"/>
                <a:sym typeface="Verdana"/>
              </a:rPr>
              <a:t>&gt;E&lt;/Letter&gt;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&lt;Letter bgcolor=</a:t>
            </a:r>
            <a:r>
              <a:rPr b="0" i="0" lang="en-IN" sz="1800" u="none" strike="noStrike">
                <a:solidFill>
                  <a:srgbClr val="29318A"/>
                </a:solidFill>
                <a:highlight>
                  <a:srgbClr val="00FF00"/>
                </a:highlight>
                <a:latin typeface="Verdana"/>
                <a:ea typeface="Verdana"/>
                <a:cs typeface="Verdana"/>
                <a:sym typeface="Verdana"/>
              </a:rPr>
              <a:t>"#FFD52E"</a:t>
            </a:r>
            <a:r>
              <a:rPr b="0" i="0" lang="en-IN" sz="1800" u="none" strike="noStrike">
                <a:solidFill>
                  <a:srgbClr val="000000"/>
                </a:solidFill>
                <a:highlight>
                  <a:srgbClr val="00FF00"/>
                </a:highlight>
                <a:latin typeface="Verdana"/>
                <a:ea typeface="Verdana"/>
                <a:cs typeface="Verdana"/>
                <a:sym typeface="Verdana"/>
              </a:rPr>
              <a:t>&gt;I&lt;/Letter&gt;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&lt;Letter bgcolor=</a:t>
            </a:r>
            <a:r>
              <a:rPr b="0" i="0" lang="en-IN" sz="1800" u="none" strike="noStrike">
                <a:solidFill>
                  <a:srgbClr val="29318A"/>
                </a:solidFill>
                <a:highlight>
                  <a:srgbClr val="00FF00"/>
                </a:highlight>
                <a:latin typeface="Verdana"/>
                <a:ea typeface="Verdana"/>
                <a:cs typeface="Verdana"/>
                <a:sym typeface="Verdana"/>
              </a:rPr>
              <a:t>"#49DD8E"</a:t>
            </a:r>
            <a:r>
              <a:rPr b="0" i="0" lang="en-IN" sz="1800" u="none" strike="noStrike">
                <a:solidFill>
                  <a:srgbClr val="000000"/>
                </a:solidFill>
                <a:highlight>
                  <a:srgbClr val="00FF00"/>
                </a:highlight>
                <a:latin typeface="Verdana"/>
                <a:ea typeface="Verdana"/>
                <a:cs typeface="Verdana"/>
                <a:sym typeface="Verdana"/>
              </a:rPr>
              <a:t>&gt;O&lt;/Letter&gt;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&lt;Letter bgcolor=</a:t>
            </a:r>
            <a:r>
              <a:rPr b="0" i="0" lang="en-IN" sz="1800" u="none" strike="noStrike">
                <a:solidFill>
                  <a:srgbClr val="29318A"/>
                </a:solidFill>
                <a:highlight>
                  <a:srgbClr val="00FF00"/>
                </a:highlight>
                <a:latin typeface="Verdana"/>
                <a:ea typeface="Verdana"/>
                <a:cs typeface="Verdana"/>
                <a:sym typeface="Verdana"/>
              </a:rPr>
              <a:t>"#AE99FF"</a:t>
            </a:r>
            <a:r>
              <a:rPr b="0" i="0" lang="en-IN" sz="1800" u="none" strike="noStrike">
                <a:solidFill>
                  <a:srgbClr val="000000"/>
                </a:solidFill>
                <a:highlight>
                  <a:srgbClr val="00FF00"/>
                </a:highlight>
                <a:latin typeface="Verdana"/>
                <a:ea typeface="Verdana"/>
                <a:cs typeface="Verdana"/>
                <a:sym typeface="Verdana"/>
              </a:rPr>
              <a:t>&gt;U&lt;/Letter&gt;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destination</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a:p>
          <a:p>
            <a:pPr indent="-228600" lvl="0" marL="228600" rtl="0" algn="l">
              <a:lnSpc>
                <a:spcPct val="90000"/>
              </a:lnSpc>
              <a:spcBef>
                <a:spcPts val="1000"/>
              </a:spcBef>
              <a:spcAft>
                <a:spcPts val="0"/>
              </a:spcAft>
              <a:buClr>
                <a:srgbClr val="000000"/>
              </a:buClr>
              <a:buSzPct val="100000"/>
              <a:buChar char="•"/>
            </a:pPr>
            <a:r>
              <a:rPr b="0" i="0" lang="en-IN" sz="1800" u="none" strike="noStrike">
                <a:solidFill>
                  <a:srgbClr val="000000"/>
                </a:solidFill>
                <a:latin typeface="Verdana"/>
                <a:ea typeface="Verdana"/>
                <a:cs typeface="Verdana"/>
                <a:sym typeface="Verdana"/>
              </a:rPr>
              <a:t>Next, we need to use this property. In the letterStyle object, set the value of backgroundColor to this.props.bgColor:</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var </a:t>
            </a:r>
            <a:r>
              <a:rPr b="0" i="0" lang="en-IN" sz="1800" u="none" strike="noStrike">
                <a:solidFill>
                  <a:srgbClr val="000000"/>
                </a:solidFill>
                <a:highlight>
                  <a:srgbClr val="00FF00"/>
                </a:highlight>
                <a:latin typeface="Verdana"/>
                <a:ea typeface="Verdana"/>
                <a:cs typeface="Verdana"/>
                <a:sym typeface="Verdana"/>
              </a:rPr>
              <a:t>letterStyle = {</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padding: 10,</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margin: 10,</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backgroundColor: </a:t>
            </a:r>
            <a:r>
              <a:rPr b="0" i="0" lang="en-IN" sz="1800" u="none" strike="noStrike">
                <a:solidFill>
                  <a:srgbClr val="3C6E74"/>
                </a:solidFill>
                <a:highlight>
                  <a:srgbClr val="00FF00"/>
                </a:highlight>
                <a:latin typeface="Verdana"/>
                <a:ea typeface="Verdana"/>
                <a:cs typeface="Verdana"/>
                <a:sym typeface="Verdana"/>
              </a:rPr>
              <a:t>this</a:t>
            </a:r>
            <a:r>
              <a:rPr b="0" i="0" lang="en-IN" sz="1800" u="none" strike="noStrike">
                <a:solidFill>
                  <a:srgbClr val="000000"/>
                </a:solidFill>
                <a:highlight>
                  <a:srgbClr val="00FF00"/>
                </a:highlight>
                <a:latin typeface="Verdana"/>
                <a:ea typeface="Verdana"/>
                <a:cs typeface="Verdana"/>
                <a:sym typeface="Verdana"/>
              </a:rPr>
              <a:t>.props.bgcolor,</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color: </a:t>
            </a:r>
            <a:r>
              <a:rPr b="0" i="0" lang="en-IN" sz="1800" u="none" strike="noStrike">
                <a:solidFill>
                  <a:srgbClr val="29318A"/>
                </a:solidFill>
                <a:highlight>
                  <a:srgbClr val="00FF00"/>
                </a:highlight>
                <a:latin typeface="Verdana"/>
                <a:ea typeface="Verdana"/>
                <a:cs typeface="Verdana"/>
                <a:sym typeface="Verdana"/>
              </a:rPr>
              <a:t>"#333"</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display: </a:t>
            </a:r>
            <a:r>
              <a:rPr b="0" i="0" lang="en-IN" sz="1800" u="none" strike="noStrike">
                <a:solidFill>
                  <a:srgbClr val="29318A"/>
                </a:solidFill>
                <a:highlight>
                  <a:srgbClr val="00FF00"/>
                </a:highlight>
                <a:latin typeface="Verdana"/>
                <a:ea typeface="Verdana"/>
                <a:cs typeface="Verdana"/>
                <a:sym typeface="Verdana"/>
              </a:rPr>
              <a:t>"inline-block"</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fontFamily: </a:t>
            </a:r>
            <a:r>
              <a:rPr b="0" i="0" lang="en-IN" sz="1800" u="none" strike="noStrike">
                <a:solidFill>
                  <a:srgbClr val="29318A"/>
                </a:solidFill>
                <a:highlight>
                  <a:srgbClr val="00FF00"/>
                </a:highlight>
                <a:latin typeface="Verdana"/>
                <a:ea typeface="Verdana"/>
                <a:cs typeface="Verdana"/>
                <a:sym typeface="Verdana"/>
              </a:rPr>
              <a:t>"monospace"</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fontSize: 32,</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textAlign: </a:t>
            </a:r>
            <a:r>
              <a:rPr b="0" i="0" lang="en-IN" sz="1800" u="none" strike="noStrike">
                <a:solidFill>
                  <a:srgbClr val="29318A"/>
                </a:solidFill>
                <a:highlight>
                  <a:srgbClr val="00FF00"/>
                </a:highlight>
                <a:latin typeface="Verdana"/>
                <a:ea typeface="Verdana"/>
                <a:cs typeface="Verdana"/>
                <a:sym typeface="Verdana"/>
              </a:rPr>
              <a:t>"center"</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sz="2200">
              <a:solidFill>
                <a:srgbClr val="6F0138"/>
              </a:solidFill>
              <a:highlight>
                <a:srgbClr val="00FF00"/>
              </a:highlight>
            </a:endParaRPr>
          </a:p>
          <a:p>
            <a:pPr indent="-109854" lvl="0" marL="228600" rtl="0" algn="just">
              <a:lnSpc>
                <a:spcPct val="90000"/>
              </a:lnSpc>
              <a:spcBef>
                <a:spcPts val="1000"/>
              </a:spcBef>
              <a:spcAft>
                <a:spcPts val="0"/>
              </a:spcAft>
              <a:buClr>
                <a:schemeClr val="dk1"/>
              </a:buClr>
              <a:buSzPct val="100000"/>
              <a:buNone/>
            </a:pPr>
            <a:r>
              <a:t/>
            </a:r>
            <a:endParaRPr sz="2200">
              <a:solidFill>
                <a:srgbClr val="6F0138"/>
              </a:solidFill>
            </a:endParaRPr>
          </a:p>
        </p:txBody>
      </p:sp>
      <p:sp>
        <p:nvSpPr>
          <p:cNvPr id="191" name="Google Shape;19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92" name="Google Shape;19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93" name="Google Shape;1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IN" sz="3200" u="sng">
                <a:solidFill>
                  <a:srgbClr val="FFFF00"/>
                </a:solidFill>
                <a:latin typeface="Calibri"/>
                <a:ea typeface="Calibri"/>
                <a:cs typeface="Calibri"/>
                <a:sym typeface="Calibri"/>
              </a:rPr>
              <a:t>Conclusion</a:t>
            </a:r>
            <a:br>
              <a:rPr b="1" lang="en-IN" sz="1800">
                <a:solidFill>
                  <a:srgbClr val="000000"/>
                </a:solidFill>
                <a:latin typeface="Calibri"/>
                <a:ea typeface="Calibri"/>
                <a:cs typeface="Calibri"/>
                <a:sym typeface="Calibri"/>
              </a:rPr>
            </a:br>
            <a:endParaRPr sz="3200">
              <a:solidFill>
                <a:srgbClr val="E1EFD8"/>
              </a:solidFill>
              <a:latin typeface="Book Antiqua"/>
              <a:ea typeface="Book Antiqua"/>
              <a:cs typeface="Book Antiqua"/>
              <a:sym typeface="Book Antiqua"/>
            </a:endParaRPr>
          </a:p>
        </p:txBody>
      </p:sp>
      <p:sp>
        <p:nvSpPr>
          <p:cNvPr id="199" name="Google Shape;19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400"/>
              <a:buFont typeface="Noto Sans Symbols"/>
              <a:buChar char="⮚"/>
            </a:pPr>
            <a:r>
              <a:rPr lang="en-IN" sz="2400">
                <a:solidFill>
                  <a:srgbClr val="6F0138"/>
                </a:solidFill>
              </a:rPr>
              <a:t>if you look deeper beneath the surface, the reasons React diverges from conventional wisdom make a lot of sense. </a:t>
            </a:r>
            <a:endParaRPr/>
          </a:p>
          <a:p>
            <a:pPr indent="-228600" lvl="0" marL="228600" rtl="0" algn="just">
              <a:lnSpc>
                <a:spcPct val="90000"/>
              </a:lnSpc>
              <a:spcBef>
                <a:spcPts val="1000"/>
              </a:spcBef>
              <a:spcAft>
                <a:spcPts val="0"/>
              </a:spcAft>
              <a:buClr>
                <a:srgbClr val="6F0138"/>
              </a:buClr>
              <a:buSzPts val="2400"/>
              <a:buFont typeface="Noto Sans Symbols"/>
              <a:buChar char="⮚"/>
            </a:pPr>
            <a:r>
              <a:rPr lang="en-IN" sz="2400">
                <a:solidFill>
                  <a:srgbClr val="6F0138"/>
                </a:solidFill>
              </a:rPr>
              <a:t>Building apps with their very complex UI requirements necessitate a new way of solving the challenges. HTML, CSS, and JavaScript techniques that probably made a lot of sense when dealing with web pages </a:t>
            </a:r>
            <a:endParaRPr/>
          </a:p>
          <a:p>
            <a:pPr indent="-228600" lvl="0" marL="228600" rtl="0" algn="just">
              <a:lnSpc>
                <a:spcPct val="90000"/>
              </a:lnSpc>
              <a:spcBef>
                <a:spcPts val="1000"/>
              </a:spcBef>
              <a:spcAft>
                <a:spcPts val="0"/>
              </a:spcAft>
              <a:buClr>
                <a:srgbClr val="6F0138"/>
              </a:buClr>
              <a:buSzPts val="2400"/>
              <a:buFont typeface="Noto Sans Symbols"/>
              <a:buChar char="⮚"/>
            </a:pPr>
            <a:r>
              <a:rPr lang="en-IN" sz="2400">
                <a:solidFill>
                  <a:srgbClr val="6F0138"/>
                </a:solidFill>
              </a:rPr>
              <a:t>Documents might not be applicable in a web-app world where components are reused inside other components.</a:t>
            </a:r>
            <a:endParaRPr/>
          </a:p>
        </p:txBody>
      </p:sp>
      <p:sp>
        <p:nvSpPr>
          <p:cNvPr id="200" name="Google Shape;20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201" name="Google Shape;20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202" name="Google Shape;20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None/>
            </a:pPr>
            <a:r>
              <a:t/>
            </a:r>
            <a:endParaRPr sz="8800">
              <a:latin typeface="Libre Baskerville"/>
              <a:ea typeface="Libre Baskerville"/>
              <a:cs typeface="Libre Baskerville"/>
              <a:sym typeface="Libre Baskerville"/>
            </a:endParaRPr>
          </a:p>
          <a:p>
            <a:pPr indent="0" lvl="0" marL="0" rtl="0" algn="ctr">
              <a:lnSpc>
                <a:spcPct val="90000"/>
              </a:lnSpc>
              <a:spcBef>
                <a:spcPts val="1000"/>
              </a:spcBef>
              <a:spcAft>
                <a:spcPts val="0"/>
              </a:spcAft>
              <a:buClr>
                <a:srgbClr val="FF0000"/>
              </a:buClr>
              <a:buSzPts val="8800"/>
              <a:buNone/>
            </a:pPr>
            <a:r>
              <a:rPr lang="en-IN" sz="8800">
                <a:solidFill>
                  <a:srgbClr val="FF0000"/>
                </a:solidFill>
                <a:latin typeface="Libre Baskerville"/>
                <a:ea typeface="Libre Baskerville"/>
                <a:cs typeface="Libre Baskerville"/>
                <a:sym typeface="Libre Baskerville"/>
              </a:rPr>
              <a:t>Thank You</a:t>
            </a:r>
            <a:endParaRPr/>
          </a:p>
        </p:txBody>
      </p:sp>
      <p:sp>
        <p:nvSpPr>
          <p:cNvPr id="209" name="Google Shape;20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400" u="sng">
                <a:solidFill>
                  <a:srgbClr val="6F0138"/>
                </a:solidFill>
                <a:highlight>
                  <a:srgbClr val="00FFFF"/>
                </a:highlight>
              </a:rPr>
              <a:t>Web Application Development-Class3</a:t>
            </a:r>
            <a:endParaRPr sz="1400" u="sng">
              <a:solidFill>
                <a:srgbClr val="6F0138"/>
              </a:solidFill>
              <a:highlight>
                <a:srgbClr val="00FFFF"/>
              </a:highlight>
            </a:endParaRPr>
          </a:p>
        </p:txBody>
      </p:sp>
      <p:sp>
        <p:nvSpPr>
          <p:cNvPr id="210" name="Google Shape;21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211" name="Google Shape;2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45247"/>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IN" sz="3200" u="sng">
                <a:solidFill>
                  <a:srgbClr val="FFFF00"/>
                </a:solidFill>
                <a:latin typeface="Calibri"/>
                <a:ea typeface="Calibri"/>
                <a:cs typeface="Calibri"/>
                <a:sym typeface="Calibri"/>
              </a:rPr>
              <a:t>Content</a:t>
            </a:r>
            <a:endParaRPr b="1" sz="3200" u="sng">
              <a:solidFill>
                <a:srgbClr val="C4E0B2"/>
              </a:solidFill>
              <a:latin typeface="Calibri"/>
              <a:ea typeface="Calibri"/>
              <a:cs typeface="Calibri"/>
              <a:sym typeface="Calibri"/>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Introduction</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Displaying Some Vowels</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Styling React Content Using CSS</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Understand the Generated HTML</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Just Style It Already!</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Styling Content the React Way</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Creating a Style Object</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Actually Styling Our Content</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Making the Background Color Customizable</a:t>
            </a:r>
            <a:endParaRPr/>
          </a:p>
          <a:p>
            <a:pPr indent="-228600" lvl="0" marL="228600" rtl="0" algn="l">
              <a:lnSpc>
                <a:spcPct val="90000"/>
              </a:lnSpc>
              <a:spcBef>
                <a:spcPts val="1000"/>
              </a:spcBef>
              <a:spcAft>
                <a:spcPts val="0"/>
              </a:spcAft>
              <a:buClr>
                <a:srgbClr val="0000EF"/>
              </a:buClr>
              <a:buSzPts val="2400"/>
              <a:buChar char="•"/>
            </a:pPr>
            <a:r>
              <a:rPr b="0" i="0" lang="en-IN" sz="2400" u="none" strike="noStrike">
                <a:solidFill>
                  <a:srgbClr val="0000EF"/>
                </a:solidFill>
                <a:latin typeface="Verdana"/>
                <a:ea typeface="Verdana"/>
                <a:cs typeface="Verdana"/>
                <a:sym typeface="Verdana"/>
              </a:rPr>
              <a:t>Conclusion</a:t>
            </a:r>
            <a:endParaRPr sz="2400"/>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00" name="Google Shape;10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74643" y="500062"/>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2800"/>
              <a:buFont typeface="Calibri"/>
              <a:buNone/>
            </a:pPr>
            <a:r>
              <a:rPr b="1" lang="en-IN" sz="2800">
                <a:solidFill>
                  <a:srgbClr val="FFFF00"/>
                </a:solidFill>
                <a:latin typeface="Calibri"/>
                <a:ea typeface="Calibri"/>
                <a:cs typeface="Calibri"/>
                <a:sym typeface="Calibri"/>
              </a:rPr>
              <a:t>Introduction</a:t>
            </a:r>
            <a:endParaRPr/>
          </a:p>
        </p:txBody>
      </p:sp>
      <p:sp>
        <p:nvSpPr>
          <p:cNvPr id="107" name="Google Shape;107;p3"/>
          <p:cNvSpPr txBox="1"/>
          <p:nvPr>
            <p:ph idx="1" type="body"/>
          </p:nvPr>
        </p:nvSpPr>
        <p:spPr>
          <a:xfrm>
            <a:off x="474643" y="199837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solidFill>
                <a:srgbClr val="CC0099"/>
              </a:solidFill>
            </a:endParaRPr>
          </a:p>
        </p:txBody>
      </p:sp>
      <p:sp>
        <p:nvSpPr>
          <p:cNvPr id="108" name="Google Shape;10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09" name="Google Shape;10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1" name="Google Shape;111;p3"/>
          <p:cNvSpPr txBox="1"/>
          <p:nvPr/>
        </p:nvSpPr>
        <p:spPr>
          <a:xfrm>
            <a:off x="385593" y="2029123"/>
            <a:ext cx="10230077" cy="3170099"/>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CSS had good separation between content and presentation.</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 The selector syntax offered a lot of flexibility in choosing which elements to style and which ones to skip.</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React doesn’t actively hate CSS, but it has a different view when it comes to styling content.</a:t>
            </a:r>
            <a:r>
              <a:rPr b="1" i="0" lang="en-IN" sz="2000" u="none" cap="none" strike="noStrike">
                <a:solidFill>
                  <a:srgbClr val="6F0138"/>
                </a:solidFill>
                <a:latin typeface="Calibri"/>
                <a:ea typeface="Calibri"/>
                <a:cs typeface="Calibri"/>
                <a:sym typeface="Calibri"/>
              </a:rPr>
              <a:t> </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one of React’s core ideas is to make an app’s visual pieces self-contained and reusable.</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 That’s why the HTML elements and the JavaScript that impacts them are in the same bucket, called a </a:t>
            </a:r>
            <a:r>
              <a:rPr b="1" i="0" lang="en-IN" sz="2000" u="none" cap="none" strike="noStrike">
                <a:solidFill>
                  <a:schemeClr val="dk1"/>
                </a:solidFill>
                <a:latin typeface="Calibri"/>
                <a:ea typeface="Calibri"/>
                <a:cs typeface="Calibri"/>
                <a:sym typeface="Calibri"/>
              </a:rPr>
              <a:t>component</a:t>
            </a:r>
            <a:r>
              <a:rPr b="0" i="0" lang="en-IN" sz="2000" u="none" cap="none" strike="noStrike">
                <a:solidFill>
                  <a:schemeClr val="dk1"/>
                </a:solidFill>
                <a:latin typeface="Calibri"/>
                <a:ea typeface="Calibri"/>
                <a:cs typeface="Calibri"/>
                <a:sym typeface="Calibri"/>
              </a:rPr>
              <a:t>.</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You can’t have a self-contained piece of UI when the styling for it is defined somewhere else.</a:t>
            </a:r>
            <a:endParaRPr/>
          </a:p>
          <a:p>
            <a:pPr indent="-127000" lvl="0" marL="0" marR="0" rtl="0" algn="just">
              <a:spcBef>
                <a:spcPts val="0"/>
              </a:spcBef>
              <a:spcAft>
                <a:spcPts val="0"/>
              </a:spcAft>
              <a:buClr>
                <a:schemeClr val="dk1"/>
              </a:buClr>
              <a:buSzPts val="2000"/>
              <a:buFont typeface="Noto Sans Symbols"/>
              <a:buChar char="⮚"/>
            </a:pPr>
            <a:r>
              <a:rPr b="0" i="0" lang="en-IN" sz="2000" u="none" cap="none" strike="noStrike">
                <a:solidFill>
                  <a:schemeClr val="dk1"/>
                </a:solidFill>
                <a:latin typeface="Calibri"/>
                <a:ea typeface="Calibri"/>
                <a:cs typeface="Calibri"/>
                <a:sym typeface="Calibri"/>
              </a:rPr>
              <a:t> That’s why React encourages you to specify how your elements look right alongside the HTML and the JavaScript.</a:t>
            </a:r>
            <a:endParaRPr b="1" i="0" sz="2000" u="none" cap="none" strike="noStrike">
              <a:solidFill>
                <a:srgbClr val="6F013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00"/>
              </a:buClr>
              <a:buSzPct val="100000"/>
              <a:buFont typeface="Calibri"/>
              <a:buNone/>
            </a:pPr>
            <a:br>
              <a:rPr b="1" i="0" lang="en-IN" sz="3200" u="none" strike="noStrike">
                <a:solidFill>
                  <a:srgbClr val="FFFF00"/>
                </a:solidFill>
                <a:latin typeface="Calibri"/>
                <a:ea typeface="Calibri"/>
                <a:cs typeface="Calibri"/>
                <a:sym typeface="Calibri"/>
              </a:rPr>
            </a:br>
            <a:br>
              <a:rPr b="1" i="0" lang="en-IN" sz="3200" u="none" strike="noStrike">
                <a:solidFill>
                  <a:srgbClr val="FFFF00"/>
                </a:solidFill>
                <a:latin typeface="Calibri"/>
                <a:ea typeface="Calibri"/>
                <a:cs typeface="Calibri"/>
                <a:sym typeface="Calibri"/>
              </a:rPr>
            </a:br>
            <a:r>
              <a:rPr b="1" i="0" lang="en-IN" sz="3200" u="none" strike="noStrike">
                <a:solidFill>
                  <a:srgbClr val="FFFF00"/>
                </a:solidFill>
                <a:latin typeface="Calibri"/>
                <a:ea typeface="Calibri"/>
                <a:cs typeface="Calibri"/>
                <a:sym typeface="Calibri"/>
              </a:rPr>
              <a:t>Displaying Some Vowels</a:t>
            </a:r>
            <a:br>
              <a:rPr b="0" i="0" lang="en-IN" sz="3200" u="none" strike="noStrike">
                <a:solidFill>
                  <a:srgbClr val="0000EF"/>
                </a:solidFill>
                <a:latin typeface="Verdana"/>
                <a:ea typeface="Verdana"/>
                <a:cs typeface="Verdana"/>
                <a:sym typeface="Verdana"/>
              </a:rPr>
            </a:br>
            <a:br>
              <a:rPr lang="en-IN" sz="3200">
                <a:solidFill>
                  <a:srgbClr val="E1EFD8"/>
                </a:solidFill>
                <a:latin typeface="Book Antiqua"/>
                <a:ea typeface="Book Antiqua"/>
                <a:cs typeface="Book Antiqua"/>
                <a:sym typeface="Book Antiqua"/>
              </a:rPr>
            </a:br>
            <a:endParaRPr sz="3200">
              <a:solidFill>
                <a:srgbClr val="E1EFD8"/>
              </a:solidFill>
              <a:latin typeface="Book Antiqua"/>
              <a:ea typeface="Book Antiqua"/>
              <a:cs typeface="Book Antiqua"/>
              <a:sym typeface="Book Antiqua"/>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CC0099"/>
              </a:buClr>
              <a:buSzPts val="1800"/>
              <a:buChar char="•"/>
            </a:pPr>
            <a:r>
              <a:rPr lang="en-IN" sz="1800">
                <a:solidFill>
                  <a:srgbClr val="CC0099"/>
                </a:solidFill>
                <a:latin typeface="Calibri"/>
                <a:ea typeface="Calibri"/>
                <a:cs typeface="Calibri"/>
                <a:sym typeface="Calibri"/>
              </a:rPr>
              <a:t>To learn how to style React content, let’s work together on a (totally sweet and exciting) example that simply displays vowels on a page. First, you’ll need a blank HTML page that will host your React content. </a:t>
            </a:r>
            <a:endParaRPr/>
          </a:p>
          <a:p>
            <a:pPr indent="-228600" lvl="0" marL="228600" rtl="0" algn="just">
              <a:lnSpc>
                <a:spcPct val="90000"/>
              </a:lnSpc>
              <a:spcBef>
                <a:spcPts val="1000"/>
              </a:spcBef>
              <a:spcAft>
                <a:spcPts val="0"/>
              </a:spcAft>
              <a:buClr>
                <a:srgbClr val="CC0099"/>
              </a:buClr>
              <a:buSzPts val="1800"/>
              <a:buChar char="•"/>
            </a:pPr>
            <a:r>
              <a:rPr lang="en-IN" sz="1800">
                <a:solidFill>
                  <a:srgbClr val="CC0099"/>
                </a:solidFill>
                <a:latin typeface="Calibri"/>
                <a:ea typeface="Calibri"/>
                <a:cs typeface="Calibri"/>
                <a:sym typeface="Calibri"/>
              </a:rPr>
              <a:t>Create a new HTML document and add the following content into it: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&lt;!DOCTYPE html&gt;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html</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head</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meta </a:t>
            </a:r>
            <a:r>
              <a:rPr b="0" i="0" lang="en-IN" sz="1800" u="none" strike="noStrike">
                <a:solidFill>
                  <a:srgbClr val="000000"/>
                </a:solidFill>
                <a:highlight>
                  <a:srgbClr val="00FF00"/>
                </a:highlight>
                <a:latin typeface="Verdana"/>
                <a:ea typeface="Verdana"/>
                <a:cs typeface="Verdana"/>
                <a:sym typeface="Verdana"/>
              </a:rPr>
              <a:t>charset=</a:t>
            </a:r>
            <a:r>
              <a:rPr b="0" i="0" lang="en-IN" sz="1800" u="none" strike="noStrike">
                <a:solidFill>
                  <a:srgbClr val="29318A"/>
                </a:solidFill>
                <a:highlight>
                  <a:srgbClr val="00FF00"/>
                </a:highlight>
                <a:latin typeface="Verdana"/>
                <a:ea typeface="Verdana"/>
                <a:cs typeface="Verdana"/>
                <a:sym typeface="Verdana"/>
              </a:rPr>
              <a:t>"utf-8"</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title</a:t>
            </a:r>
            <a:r>
              <a:rPr b="0" i="0" lang="en-IN" sz="1800" u="none" strike="noStrike">
                <a:solidFill>
                  <a:srgbClr val="000000"/>
                </a:solidFill>
                <a:highlight>
                  <a:srgbClr val="00FF00"/>
                </a:highlight>
                <a:latin typeface="Verdana"/>
                <a:ea typeface="Verdana"/>
                <a:cs typeface="Verdana"/>
                <a:sym typeface="Verdana"/>
              </a:rPr>
              <a:t>&gt;Styling in React&lt;/</a:t>
            </a:r>
            <a:r>
              <a:rPr b="0" i="0" lang="en-IN" sz="1800" u="none" strike="noStrike">
                <a:solidFill>
                  <a:srgbClr val="3C6E74"/>
                </a:solidFill>
                <a:highlight>
                  <a:srgbClr val="00FF00"/>
                </a:highlight>
                <a:latin typeface="Verdana"/>
                <a:ea typeface="Verdana"/>
                <a:cs typeface="Verdana"/>
                <a:sym typeface="Verdana"/>
              </a:rPr>
              <a:t>title</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script </a:t>
            </a:r>
            <a:r>
              <a:rPr b="0" i="0" lang="en-IN" sz="1800" u="none" strike="noStrike">
                <a:solidFill>
                  <a:srgbClr val="000000"/>
                </a:solidFill>
                <a:highlight>
                  <a:srgbClr val="00FF00"/>
                </a:highlight>
                <a:latin typeface="Verdana"/>
                <a:ea typeface="Verdana"/>
                <a:cs typeface="Verdana"/>
                <a:sym typeface="Verdana"/>
              </a:rPr>
              <a:t>src=</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EF"/>
                </a:solidFill>
                <a:highlight>
                  <a:srgbClr val="00FF00"/>
                </a:highlight>
                <a:latin typeface="Verdana"/>
                <a:ea typeface="Verdana"/>
                <a:cs typeface="Verdana"/>
                <a:sym typeface="Verdana"/>
              </a:rPr>
              <a:t>https://unpkg.com/react@16/umd/react.development.js</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script</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script </a:t>
            </a:r>
            <a:r>
              <a:rPr b="0" i="0" lang="en-IN" sz="1800" u="none" strike="noStrike">
                <a:solidFill>
                  <a:srgbClr val="000000"/>
                </a:solidFill>
                <a:highlight>
                  <a:srgbClr val="00FF00"/>
                </a:highlight>
                <a:latin typeface="Verdana"/>
                <a:ea typeface="Verdana"/>
                <a:cs typeface="Verdana"/>
                <a:sym typeface="Verdana"/>
              </a:rPr>
              <a:t>src=</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EF"/>
                </a:solidFill>
                <a:highlight>
                  <a:srgbClr val="00FF00"/>
                </a:highlight>
                <a:latin typeface="Verdana"/>
                <a:ea typeface="Verdana"/>
                <a:cs typeface="Verdana"/>
                <a:sym typeface="Verdana"/>
              </a:rPr>
              <a:t>https://unpkg.com/react-dom@16/umd/reactdom.</a:t>
            </a:r>
            <a:endParaRPr/>
          </a:p>
          <a:p>
            <a:pPr indent="0" lvl="0" marL="0" rtl="0" algn="l">
              <a:lnSpc>
                <a:spcPct val="90000"/>
              </a:lnSpc>
              <a:spcBef>
                <a:spcPts val="1000"/>
              </a:spcBef>
              <a:spcAft>
                <a:spcPts val="0"/>
              </a:spcAft>
              <a:buClr>
                <a:srgbClr val="0000EF"/>
              </a:buClr>
              <a:buSzPts val="1800"/>
              <a:buNone/>
            </a:pPr>
            <a:r>
              <a:rPr b="0" i="0" lang="en-IN" sz="1800" u="none" strike="noStrike">
                <a:solidFill>
                  <a:srgbClr val="0000EF"/>
                </a:solidFill>
                <a:highlight>
                  <a:srgbClr val="00FF00"/>
                </a:highlight>
                <a:latin typeface="Verdana"/>
                <a:ea typeface="Verdana"/>
                <a:cs typeface="Verdana"/>
                <a:sym typeface="Verdana"/>
              </a:rPr>
              <a:t>development.js</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00"/>
                </a:solidFill>
                <a:highlight>
                  <a:srgbClr val="00FF00"/>
                </a:highlight>
                <a:latin typeface="Verdana"/>
                <a:ea typeface="Verdana"/>
                <a:cs typeface="Verdana"/>
                <a:sym typeface="Verdana"/>
              </a:rPr>
              <a:t>&gt;&lt;/</a:t>
            </a:r>
            <a:r>
              <a:rPr b="0" i="0" lang="en-IN" sz="1800" u="none" strike="noStrike">
                <a:solidFill>
                  <a:srgbClr val="3C6E74"/>
                </a:solidFill>
                <a:highlight>
                  <a:srgbClr val="00FF00"/>
                </a:highlight>
                <a:latin typeface="Verdana"/>
                <a:ea typeface="Verdana"/>
                <a:cs typeface="Verdana"/>
                <a:sym typeface="Verdana"/>
              </a:rPr>
              <a:t>script</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script </a:t>
            </a:r>
            <a:r>
              <a:rPr b="0" i="0" lang="en-IN" sz="1800" u="none" strike="noStrike">
                <a:solidFill>
                  <a:srgbClr val="000000"/>
                </a:solidFill>
                <a:highlight>
                  <a:srgbClr val="00FF00"/>
                </a:highlight>
                <a:latin typeface="Verdana"/>
                <a:ea typeface="Verdana"/>
                <a:cs typeface="Verdana"/>
                <a:sym typeface="Verdana"/>
              </a:rPr>
              <a:t>src=</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EF"/>
                </a:solidFill>
                <a:highlight>
                  <a:srgbClr val="00FF00"/>
                </a:highlight>
                <a:latin typeface="Verdana"/>
                <a:ea typeface="Verdana"/>
                <a:cs typeface="Verdana"/>
                <a:sym typeface="Verdana"/>
              </a:rPr>
              <a:t>https://unpkg.com/babelstandalone@</a:t>
            </a:r>
            <a:endParaRPr/>
          </a:p>
          <a:p>
            <a:pPr indent="0" lvl="0" marL="0" rtl="0" algn="l">
              <a:lnSpc>
                <a:spcPct val="90000"/>
              </a:lnSpc>
              <a:spcBef>
                <a:spcPts val="1000"/>
              </a:spcBef>
              <a:spcAft>
                <a:spcPts val="0"/>
              </a:spcAft>
              <a:buClr>
                <a:srgbClr val="0000EF"/>
              </a:buClr>
              <a:buSzPts val="1800"/>
              <a:buNone/>
            </a:pPr>
            <a:r>
              <a:rPr b="0" i="0" lang="en-IN" sz="1800" u="none" strike="noStrike">
                <a:solidFill>
                  <a:srgbClr val="0000EF"/>
                </a:solidFill>
                <a:highlight>
                  <a:srgbClr val="00FF00"/>
                </a:highlight>
                <a:latin typeface="Verdana"/>
                <a:ea typeface="Verdana"/>
                <a:cs typeface="Verdana"/>
                <a:sym typeface="Verdana"/>
              </a:rPr>
              <a:t>6.15.0/babel.min.js</a:t>
            </a:r>
            <a:r>
              <a:rPr b="0" i="0" lang="en-IN" sz="1800" u="none" strike="noStrike">
                <a:solidFill>
                  <a:srgbClr val="29318A"/>
                </a:solidFill>
                <a:highlight>
                  <a:srgbClr val="00FF00"/>
                </a:highlight>
                <a:latin typeface="Verdana"/>
                <a:ea typeface="Verdana"/>
                <a:cs typeface="Verdana"/>
                <a:sym typeface="Verdana"/>
              </a:rPr>
              <a:t>"</a:t>
            </a:r>
            <a:r>
              <a:rPr b="0" i="0" lang="en-IN" sz="1800" u="none" strike="noStrike">
                <a:solidFill>
                  <a:srgbClr val="000000"/>
                </a:solidFill>
                <a:highlight>
                  <a:srgbClr val="00FF00"/>
                </a:highlight>
                <a:latin typeface="Verdana"/>
                <a:ea typeface="Verdana"/>
                <a:cs typeface="Verdana"/>
                <a:sym typeface="Verdana"/>
              </a:rPr>
              <a:t>&gt;&lt;/</a:t>
            </a:r>
            <a:r>
              <a:rPr b="0" i="0" lang="en-IN" sz="1800" u="none" strike="noStrike">
                <a:solidFill>
                  <a:srgbClr val="3C6E74"/>
                </a:solidFill>
                <a:highlight>
                  <a:srgbClr val="00FF00"/>
                </a:highlight>
                <a:latin typeface="Verdana"/>
                <a:ea typeface="Verdana"/>
                <a:cs typeface="Verdana"/>
                <a:sym typeface="Verdana"/>
              </a:rPr>
              <a:t>script</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style</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#container {</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padding: 50px;</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background-color: #FFF;</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style</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head</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body</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div </a:t>
            </a:r>
            <a:r>
              <a:rPr b="0" i="0" lang="en-IN" sz="1800" u="none" strike="noStrike">
                <a:solidFill>
                  <a:srgbClr val="000000"/>
                </a:solidFill>
                <a:highlight>
                  <a:srgbClr val="00FF00"/>
                </a:highlight>
                <a:latin typeface="Verdana"/>
                <a:ea typeface="Verdana"/>
                <a:cs typeface="Verdana"/>
                <a:sym typeface="Verdana"/>
              </a:rPr>
              <a:t>id=</a:t>
            </a:r>
            <a:r>
              <a:rPr b="0" i="0" lang="en-IN" sz="1800" u="none" strike="noStrike">
                <a:solidFill>
                  <a:srgbClr val="29318A"/>
                </a:solidFill>
                <a:highlight>
                  <a:srgbClr val="00FF00"/>
                </a:highlight>
                <a:latin typeface="Verdana"/>
                <a:ea typeface="Verdana"/>
                <a:cs typeface="Verdana"/>
                <a:sym typeface="Verdana"/>
              </a:rPr>
              <a:t>"container"</a:t>
            </a:r>
            <a:r>
              <a:rPr b="0" i="0" lang="en-IN" sz="1800" u="none" strike="noStrike">
                <a:solidFill>
                  <a:srgbClr val="000000"/>
                </a:solidFill>
                <a:highlight>
                  <a:srgbClr val="00FF00"/>
                </a:highlight>
                <a:latin typeface="Verdana"/>
                <a:ea typeface="Verdana"/>
                <a:cs typeface="Verdana"/>
                <a:sym typeface="Verdana"/>
              </a:rPr>
              <a:t>&gt;&lt;/</a:t>
            </a:r>
            <a:r>
              <a:rPr b="0" i="0" lang="en-IN" sz="1800" u="none" strike="noStrike">
                <a:solidFill>
                  <a:srgbClr val="3C6E74"/>
                </a:solidFill>
                <a:highlight>
                  <a:srgbClr val="00FF00"/>
                </a:highlight>
                <a:latin typeface="Verdana"/>
                <a:ea typeface="Verdana"/>
                <a:cs typeface="Verdana"/>
                <a:sym typeface="Verdana"/>
              </a:rPr>
              <a:t>div</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body</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ts val="18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html</a:t>
            </a:r>
            <a:r>
              <a:rPr b="0" i="0" lang="en-IN" sz="1800" u="none" strike="noStrike">
                <a:solidFill>
                  <a:srgbClr val="000000"/>
                </a:solidFill>
                <a:highlight>
                  <a:srgbClr val="00FF00"/>
                </a:highlight>
                <a:latin typeface="Verdana"/>
                <a:ea typeface="Verdana"/>
                <a:cs typeface="Verdana"/>
                <a:sym typeface="Verdana"/>
              </a:rPr>
              <a:t>&gt;</a:t>
            </a:r>
            <a:endParaRPr sz="1800">
              <a:solidFill>
                <a:srgbClr val="CC0099"/>
              </a:solidFill>
              <a:highlight>
                <a:srgbClr val="00FF00"/>
              </a:highlight>
              <a:latin typeface="Calibri"/>
              <a:ea typeface="Calibri"/>
              <a:cs typeface="Calibri"/>
              <a:sym typeface="Calibri"/>
            </a:endParaRPr>
          </a:p>
          <a:p>
            <a:pPr indent="-88900" lvl="0" marL="228600" rtl="0" algn="just">
              <a:lnSpc>
                <a:spcPct val="90000"/>
              </a:lnSpc>
              <a:spcBef>
                <a:spcPts val="1000"/>
              </a:spcBef>
              <a:spcAft>
                <a:spcPts val="0"/>
              </a:spcAft>
              <a:buClr>
                <a:schemeClr val="dk1"/>
              </a:buClr>
              <a:buSzPts val="2200"/>
              <a:buNone/>
            </a:pPr>
            <a:r>
              <a:t/>
            </a:r>
            <a:endParaRPr sz="2200">
              <a:solidFill>
                <a:srgbClr val="CC0099"/>
              </a:solidFill>
            </a:endParaRPr>
          </a:p>
        </p:txBody>
      </p:sp>
      <p:sp>
        <p:nvSpPr>
          <p:cNvPr id="118" name="Google Shape;1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19" name="Google Shape;11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2800"/>
              <a:buFont typeface="Calibri"/>
              <a:buNone/>
            </a:pPr>
            <a:r>
              <a:rPr b="1" lang="en-IN" sz="2800">
                <a:solidFill>
                  <a:srgbClr val="FFFF00"/>
                </a:solidFill>
                <a:latin typeface="Calibri"/>
                <a:ea typeface="Calibri"/>
                <a:cs typeface="Calibri"/>
                <a:sym typeface="Calibri"/>
              </a:rPr>
              <a:t>Displaying Some Vowels</a:t>
            </a:r>
            <a:endParaRPr sz="2800">
              <a:solidFill>
                <a:srgbClr val="FFFF00"/>
              </a:solidFill>
              <a:latin typeface="Book Antiqua"/>
              <a:ea typeface="Book Antiqua"/>
              <a:cs typeface="Book Antiqua"/>
              <a:sym typeface="Book Antiqua"/>
            </a:endParaRPr>
          </a:p>
        </p:txBody>
      </p:sp>
      <p:sp>
        <p:nvSpPr>
          <p:cNvPr id="126" name="Google Shape;1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1" marL="457200" rtl="0" algn="just">
              <a:lnSpc>
                <a:spcPct val="90000"/>
              </a:lnSpc>
              <a:spcBef>
                <a:spcPts val="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1" marL="457200" rtl="0" algn="just">
              <a:lnSpc>
                <a:spcPct val="90000"/>
              </a:lnSpc>
              <a:spcBef>
                <a:spcPts val="50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333375" lvl="1" marL="447675" rtl="0" algn="just">
              <a:lnSpc>
                <a:spcPct val="90000"/>
              </a:lnSpc>
              <a:spcBef>
                <a:spcPts val="500"/>
              </a:spcBef>
              <a:spcAft>
                <a:spcPts val="0"/>
              </a:spcAft>
              <a:buClr>
                <a:schemeClr val="dk1"/>
              </a:buClr>
              <a:buSzPts val="1800"/>
              <a:buNone/>
            </a:pPr>
            <a:r>
              <a:t/>
            </a:r>
            <a:endParaRPr sz="1800">
              <a:solidFill>
                <a:srgbClr val="000000"/>
              </a:solidFill>
              <a:latin typeface="Calibri"/>
              <a:ea typeface="Calibri"/>
              <a:cs typeface="Calibri"/>
              <a:sym typeface="Calibri"/>
            </a:endParaRPr>
          </a:p>
        </p:txBody>
      </p:sp>
      <p:sp>
        <p:nvSpPr>
          <p:cNvPr id="127" name="Google Shape;1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28" name="Google Shape;12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29" name="Google Shape;1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0" name="Google Shape;130;p5"/>
          <p:cNvSpPr txBox="1"/>
          <p:nvPr/>
        </p:nvSpPr>
        <p:spPr>
          <a:xfrm>
            <a:off x="838200" y="1973851"/>
            <a:ext cx="10515599" cy="3942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To display the vowels, you need to add some React-specific code. Just below the container div element, add the following: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&lt;script type=</a:t>
            </a:r>
            <a:r>
              <a:rPr b="0" i="0" lang="en-IN" sz="1800" u="none" strike="noStrike">
                <a:solidFill>
                  <a:srgbClr val="29318A"/>
                </a:solidFill>
                <a:highlight>
                  <a:srgbClr val="00FF00"/>
                </a:highlight>
                <a:latin typeface="Verdana"/>
                <a:ea typeface="Verdana"/>
                <a:cs typeface="Verdana"/>
                <a:sym typeface="Verdana"/>
              </a:rPr>
              <a:t>"text/babel"</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marR="0" rtl="0" algn="l">
              <a:spcBef>
                <a:spcPts val="0"/>
              </a:spcBef>
              <a:spcAft>
                <a:spcPts val="0"/>
              </a:spcAft>
              <a:buNone/>
            </a:pPr>
            <a:r>
              <a:rPr b="0" i="0" lang="en-IN" sz="1800" u="none" strike="noStrike">
                <a:solidFill>
                  <a:srgbClr val="3C6E74"/>
                </a:solidFill>
                <a:highlight>
                  <a:srgbClr val="00FF00"/>
                </a:highlight>
                <a:latin typeface="Verdana"/>
                <a:ea typeface="Verdana"/>
                <a:cs typeface="Verdana"/>
                <a:sym typeface="Verdana"/>
              </a:rPr>
              <a:t>var </a:t>
            </a:r>
            <a:r>
              <a:rPr b="0" i="0" lang="en-IN" sz="1800" u="none" strike="noStrike">
                <a:solidFill>
                  <a:srgbClr val="000000"/>
                </a:solidFill>
                <a:highlight>
                  <a:srgbClr val="00FF00"/>
                </a:highlight>
                <a:latin typeface="Verdana"/>
                <a:ea typeface="Verdana"/>
                <a:cs typeface="Verdana"/>
                <a:sym typeface="Verdana"/>
              </a:rPr>
              <a:t>destination = document.querySelector(</a:t>
            </a:r>
            <a:r>
              <a:rPr b="0" i="0" lang="en-IN" sz="1800" u="none" strike="noStrike">
                <a:solidFill>
                  <a:srgbClr val="29318A"/>
                </a:solidFill>
                <a:highlight>
                  <a:srgbClr val="00FF00"/>
                </a:highlight>
                <a:latin typeface="Verdana"/>
                <a:ea typeface="Verdana"/>
                <a:cs typeface="Verdana"/>
                <a:sym typeface="Verdana"/>
              </a:rPr>
              <a:t>"#container"</a:t>
            </a:r>
            <a:r>
              <a:rPr b="0" i="0" lang="en-IN" sz="1800" u="none" strike="noStrike">
                <a:solidFill>
                  <a:srgbClr val="000000"/>
                </a:solidFill>
                <a:highlight>
                  <a:srgbClr val="00FF00"/>
                </a:highlight>
                <a:latin typeface="Verdana"/>
                <a:ea typeface="Verdana"/>
                <a:cs typeface="Verdana"/>
                <a:sym typeface="Verdana"/>
              </a:rPr>
              <a: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class Letter extends React.Component {</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render() {</a:t>
            </a:r>
            <a:endParaRPr/>
          </a:p>
          <a:p>
            <a:pPr indent="0" lvl="0" marL="0" marR="0" rtl="0" algn="l">
              <a:spcBef>
                <a:spcPts val="0"/>
              </a:spcBef>
              <a:spcAft>
                <a:spcPts val="0"/>
              </a:spcAft>
              <a:buNone/>
            </a:pPr>
            <a:r>
              <a:rPr b="0" i="0" lang="en-IN" sz="1800" u="none" strike="noStrike">
                <a:solidFill>
                  <a:srgbClr val="3C6E74"/>
                </a:solidFill>
                <a:highlight>
                  <a:srgbClr val="00FF00"/>
                </a:highlight>
                <a:latin typeface="Verdana"/>
                <a:ea typeface="Verdana"/>
                <a:cs typeface="Verdana"/>
                <a:sym typeface="Verdana"/>
              </a:rPr>
              <a:t>return</a:t>
            </a:r>
            <a:r>
              <a:rPr b="0" i="0" lang="en-IN" sz="1800" u="none" strike="noStrike">
                <a:solidFill>
                  <a:srgbClr val="000000"/>
                </a:solidFill>
                <a:highlight>
                  <a:srgbClr val="00FF00"/>
                </a:highlight>
                <a:latin typeface="Verdana"/>
                <a:ea typeface="Verdana"/>
                <a:cs typeface="Verdana"/>
                <a:sym typeface="Verdana"/>
              </a:rPr>
              <a: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a:t>
            </a:r>
            <a:r>
              <a:rPr b="0" i="0" lang="en-IN" sz="1800" u="none" strike="noStrike">
                <a:solidFill>
                  <a:srgbClr val="3C6E74"/>
                </a:solidFill>
                <a:highlight>
                  <a:srgbClr val="00FF00"/>
                </a:highlight>
                <a:latin typeface="Verdana"/>
                <a:ea typeface="Verdana"/>
                <a:cs typeface="Verdana"/>
                <a:sym typeface="Verdana"/>
              </a:rPr>
              <a:t>this</a:t>
            </a:r>
            <a:r>
              <a:rPr b="0" i="0" lang="en-IN" sz="1800" u="none" strike="noStrike">
                <a:solidFill>
                  <a:srgbClr val="000000"/>
                </a:solidFill>
                <a:highlight>
                  <a:srgbClr val="00FF00"/>
                </a:highlight>
                <a:latin typeface="Verdana"/>
                <a:ea typeface="Verdana"/>
                <a:cs typeface="Verdana"/>
                <a:sym typeface="Verdana"/>
              </a:rPr>
              <a:t>.props.children}</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ReactDOM.render(</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&lt;Letter&gt;A&lt;/Letter&gt;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&lt;Letter&gt;E&lt;/Letter&gt;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&lt;Letter&gt;I&lt;/Letter&gt;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&lt;Letter&gt;O&lt;/Letter&gt;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&lt;Letter&gt;U&lt;/Letter&gt;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&lt;/div&gt;,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destination</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a:t>
            </a:r>
            <a:endParaRPr/>
          </a:p>
          <a:p>
            <a:pPr indent="0" lvl="0" marL="0" marR="0" rtl="0" algn="l">
              <a:spcBef>
                <a:spcPts val="0"/>
              </a:spcBef>
              <a:spcAft>
                <a:spcPts val="0"/>
              </a:spcAft>
              <a:buNone/>
            </a:pPr>
            <a:r>
              <a:rPr b="0" i="0" lang="en-IN" sz="1800" u="none" strike="noStrike">
                <a:solidFill>
                  <a:srgbClr val="000000"/>
                </a:solidFill>
                <a:highlight>
                  <a:srgbClr val="00FF00"/>
                </a:highlight>
                <a:latin typeface="Verdana"/>
                <a:ea typeface="Verdana"/>
                <a:cs typeface="Verdana"/>
                <a:sym typeface="Verdana"/>
              </a:rPr>
              <a:t>&lt;/script&gt; </a:t>
            </a:r>
            <a:endParaRPr sz="1800">
              <a:solidFill>
                <a:schemeClr val="dk1"/>
              </a:solidFill>
              <a:highlight>
                <a:srgbClr val="00FF00"/>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r>
              <a:rPr b="1" i="0" lang="en-IN" sz="2700" u="none" strike="noStrike">
                <a:solidFill>
                  <a:srgbClr val="FFFF00"/>
                </a:solidFill>
                <a:latin typeface="Calibri"/>
                <a:ea typeface="Calibri"/>
                <a:cs typeface="Calibri"/>
                <a:sym typeface="Calibri"/>
              </a:rPr>
              <a:t>Styling React Content Using CSS</a:t>
            </a:r>
            <a:br>
              <a:rPr b="1" lang="en-IN" sz="2700" u="sng">
                <a:solidFill>
                  <a:srgbClr val="FFFF00"/>
                </a:solidFill>
                <a:latin typeface="Calibri"/>
                <a:ea typeface="Calibri"/>
                <a:cs typeface="Calibri"/>
                <a:sym typeface="Calibri"/>
              </a:rPr>
            </a:br>
            <a:br>
              <a:rPr b="1" lang="en-IN" sz="2700" u="sng">
                <a:solidFill>
                  <a:srgbClr val="FFFF00"/>
                </a:solidFill>
                <a:latin typeface="Calibri"/>
                <a:ea typeface="Calibri"/>
                <a:cs typeface="Calibri"/>
                <a:sym typeface="Calibri"/>
              </a:rPr>
            </a:br>
            <a:endParaRPr b="1" sz="2700" u="sng">
              <a:solidFill>
                <a:srgbClr val="FFFF00"/>
              </a:solidFill>
              <a:latin typeface="Calibri"/>
              <a:ea typeface="Calibri"/>
              <a:cs typeface="Calibri"/>
              <a:sym typeface="Calibri"/>
            </a:endParaRPr>
          </a:p>
        </p:txBody>
      </p:sp>
      <p:sp>
        <p:nvSpPr>
          <p:cNvPr id="136" name="Google Shape;1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Char char="•"/>
            </a:pPr>
            <a:r>
              <a:rPr lang="en-IN" sz="2200">
                <a:solidFill>
                  <a:srgbClr val="6F0138"/>
                </a:solidFill>
              </a:rPr>
              <a:t>Using CSS to style React content is actually as straightforward as you can imagine it to be. Because React ends up spitting out regular HTML tags</a:t>
            </a:r>
            <a:endParaRPr/>
          </a:p>
          <a:p>
            <a:pPr indent="-228600" lvl="0" marL="228600" rtl="0" algn="just">
              <a:lnSpc>
                <a:spcPct val="90000"/>
              </a:lnSpc>
              <a:spcBef>
                <a:spcPts val="1000"/>
              </a:spcBef>
              <a:spcAft>
                <a:spcPts val="0"/>
              </a:spcAft>
              <a:buClr>
                <a:srgbClr val="6F0138"/>
              </a:buClr>
              <a:buSzPts val="2200"/>
              <a:buChar char="•"/>
            </a:pPr>
            <a:r>
              <a:rPr lang="en-IN" sz="2200">
                <a:solidFill>
                  <a:srgbClr val="6F0138"/>
                </a:solidFill>
              </a:rPr>
              <a:t> all of the various CSS tricks you’ve learned over the years for styling HTML still apply. </a:t>
            </a:r>
            <a:endParaRPr/>
          </a:p>
          <a:p>
            <a:pPr indent="-228600" lvl="0" marL="228600" rtl="0" algn="just">
              <a:lnSpc>
                <a:spcPct val="90000"/>
              </a:lnSpc>
              <a:spcBef>
                <a:spcPts val="1000"/>
              </a:spcBef>
              <a:spcAft>
                <a:spcPts val="0"/>
              </a:spcAft>
              <a:buClr>
                <a:srgbClr val="6F0138"/>
              </a:buClr>
              <a:buSzPts val="2200"/>
              <a:buChar char="•"/>
            </a:pPr>
            <a:r>
              <a:rPr lang="en-IN" sz="2200">
                <a:solidFill>
                  <a:srgbClr val="6F0138"/>
                </a:solidFill>
              </a:rPr>
              <a:t>You just need to keep a few minor points in mind.</a:t>
            </a:r>
            <a:endParaRPr/>
          </a:p>
        </p:txBody>
      </p:sp>
      <p:sp>
        <p:nvSpPr>
          <p:cNvPr id="137" name="Google Shape;1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38" name="Google Shape;1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39" name="Google Shape;1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584812" y="32067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r>
              <a:rPr b="1" i="0" lang="en-IN" sz="2700" u="none" strike="noStrike">
                <a:solidFill>
                  <a:srgbClr val="FFFF00"/>
                </a:solidFill>
                <a:latin typeface="Century"/>
                <a:ea typeface="Century"/>
                <a:cs typeface="Century"/>
                <a:sym typeface="Century"/>
              </a:rPr>
              <a:t>Understand the Generated HTML</a:t>
            </a:r>
            <a:br>
              <a:rPr b="0" i="0" lang="en-IN" sz="3200" u="none" strike="noStrike">
                <a:solidFill>
                  <a:srgbClr val="0000EF"/>
                </a:solidFill>
                <a:latin typeface="Verdana"/>
                <a:ea typeface="Verdana"/>
                <a:cs typeface="Verdana"/>
                <a:sym typeface="Verdana"/>
              </a:rPr>
            </a:br>
            <a:br>
              <a:rPr b="1" lang="en-IN" sz="3200" u="sng">
                <a:solidFill>
                  <a:srgbClr val="FFFF00"/>
                </a:solidFill>
                <a:latin typeface="Book Antiqua"/>
                <a:ea typeface="Book Antiqua"/>
                <a:cs typeface="Book Antiqua"/>
                <a:sym typeface="Book Antiqua"/>
              </a:rPr>
            </a:br>
            <a:br>
              <a:rPr b="1" lang="en-IN" sz="3200" u="sng">
                <a:solidFill>
                  <a:srgbClr val="FFFF00"/>
                </a:solidFill>
                <a:latin typeface="Book Antiqua"/>
                <a:ea typeface="Book Antiqua"/>
                <a:cs typeface="Book Antiqua"/>
                <a:sym typeface="Book Antiqua"/>
              </a:rPr>
            </a:br>
            <a:endParaRPr b="1" sz="3200" u="sng">
              <a:solidFill>
                <a:srgbClr val="FFFF00"/>
              </a:solidFill>
              <a:latin typeface="Book Antiqua"/>
              <a:ea typeface="Book Antiqua"/>
              <a:cs typeface="Book Antiqua"/>
              <a:sym typeface="Book Antiqua"/>
            </a:endParaRPr>
          </a:p>
        </p:txBody>
      </p:sp>
      <p:sp>
        <p:nvSpPr>
          <p:cNvPr id="145" name="Google Shape;14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6F0138"/>
              </a:buClr>
              <a:buSzPct val="100000"/>
              <a:buChar char="•"/>
            </a:pPr>
            <a:r>
              <a:rPr lang="en-IN" sz="2200">
                <a:solidFill>
                  <a:srgbClr val="6F0138"/>
                </a:solidFill>
              </a:rPr>
              <a:t>Before you can use CSS, you need to get a feel for how the HTML that React spits out is going to look. </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You can easily figure that out by looking at the JSX defined inside the render methods. The parent render method is our ReactDOM-based one, and it looks as follows:</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div</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&gt;E&lt;/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&gt;I&lt;/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&gt;O&lt;/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&gt;U&lt;/</a:t>
            </a:r>
            <a:r>
              <a:rPr b="0" i="0" lang="en-IN" sz="1800" u="none" strike="noStrike">
                <a:solidFill>
                  <a:srgbClr val="3C6E74"/>
                </a:solidFill>
                <a:highlight>
                  <a:srgbClr val="00FF00"/>
                </a:highlight>
                <a:latin typeface="Verdana"/>
                <a:ea typeface="Verdana"/>
                <a:cs typeface="Verdana"/>
                <a:sym typeface="Verdana"/>
              </a:rPr>
              <a:t>Letter</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&lt;/</a:t>
            </a:r>
            <a:r>
              <a:rPr b="0" i="0" lang="en-IN" sz="1800" u="none" strike="noStrike">
                <a:solidFill>
                  <a:srgbClr val="3C6E74"/>
                </a:solidFill>
                <a:highlight>
                  <a:srgbClr val="00FF00"/>
                </a:highlight>
                <a:latin typeface="Verdana"/>
                <a:ea typeface="Verdana"/>
                <a:cs typeface="Verdana"/>
                <a:sym typeface="Verdana"/>
              </a:rPr>
              <a:t>div</a:t>
            </a:r>
            <a:r>
              <a:rPr b="0" i="0" lang="en-IN" sz="1800" u="none" strike="noStrike">
                <a:solidFill>
                  <a:srgbClr val="000000"/>
                </a:solidFill>
                <a:highlight>
                  <a:srgbClr val="00FF00"/>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FF"/>
                </a:highlight>
                <a:latin typeface="Verdana"/>
                <a:ea typeface="Verdana"/>
                <a:cs typeface="Verdana"/>
                <a:sym typeface="Verdana"/>
              </a:rPr>
              <a:t>&lt;</a:t>
            </a:r>
            <a:r>
              <a:rPr b="0" i="0" lang="en-IN" sz="1800" u="none" strike="noStrike">
                <a:solidFill>
                  <a:srgbClr val="3C6E74"/>
                </a:solidFill>
                <a:highlight>
                  <a:srgbClr val="00FFFF"/>
                </a:highlight>
                <a:latin typeface="Verdana"/>
                <a:ea typeface="Verdana"/>
                <a:cs typeface="Verdana"/>
                <a:sym typeface="Verdana"/>
              </a:rPr>
              <a:t>div</a:t>
            </a:r>
            <a:r>
              <a:rPr b="0" i="0" lang="en-IN" sz="1800" u="none" strike="noStrike">
                <a:solidFill>
                  <a:srgbClr val="000000"/>
                </a:solidFill>
                <a:highlight>
                  <a:srgbClr val="00FFFF"/>
                </a:highlight>
                <a:latin typeface="Verdana"/>
                <a:ea typeface="Verdana"/>
                <a:cs typeface="Verdana"/>
                <a:sym typeface="Verdana"/>
              </a:rPr>
              <a:t>&gt;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FF"/>
                </a:highlight>
                <a:latin typeface="Verdana"/>
                <a:ea typeface="Verdana"/>
                <a:cs typeface="Verdana"/>
                <a:sym typeface="Verdana"/>
              </a:rPr>
              <a:t>{this.props.children}</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FF"/>
                </a:highlight>
                <a:latin typeface="Verdana"/>
                <a:ea typeface="Verdana"/>
                <a:cs typeface="Verdana"/>
                <a:sym typeface="Verdana"/>
              </a:rPr>
              <a:t>&lt;/</a:t>
            </a:r>
            <a:r>
              <a:rPr b="0" i="0" lang="en-IN" sz="1800" u="none" strike="noStrike">
                <a:solidFill>
                  <a:srgbClr val="3C6E74"/>
                </a:solidFill>
                <a:highlight>
                  <a:srgbClr val="00FFFF"/>
                </a:highlight>
                <a:latin typeface="Verdana"/>
                <a:ea typeface="Verdana"/>
                <a:cs typeface="Verdana"/>
                <a:sym typeface="Verdana"/>
              </a:rPr>
              <a:t>div</a:t>
            </a:r>
            <a:r>
              <a:rPr b="0" i="0" lang="en-IN" sz="1800" u="none" strike="noStrike">
                <a:solidFill>
                  <a:srgbClr val="000000"/>
                </a:solidFill>
                <a:highlight>
                  <a:srgbClr val="00FFFF"/>
                </a:highlight>
                <a:latin typeface="Verdana"/>
                <a:ea typeface="Verdana"/>
                <a:cs typeface="Verdana"/>
                <a:sym typeface="Verdana"/>
              </a:rPr>
              <a:t>&gt;</a:t>
            </a:r>
            <a:endParaRPr sz="2200">
              <a:solidFill>
                <a:srgbClr val="6F0138"/>
              </a:solidFill>
              <a:highlight>
                <a:srgbClr val="00FFFF"/>
              </a:highlight>
            </a:endParaRPr>
          </a:p>
        </p:txBody>
      </p:sp>
      <p:sp>
        <p:nvSpPr>
          <p:cNvPr id="146" name="Google Shape;1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47" name="Google Shape;1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48" name="Google Shape;1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IN" sz="3200">
                <a:solidFill>
                  <a:srgbClr val="FFFF00"/>
                </a:solidFill>
                <a:latin typeface="Calibri"/>
                <a:ea typeface="Calibri"/>
                <a:cs typeface="Calibri"/>
                <a:sym typeface="Calibri"/>
              </a:rPr>
              <a:t>Just Style It Already!</a:t>
            </a:r>
            <a:endParaRPr/>
          </a:p>
        </p:txBody>
      </p:sp>
      <p:sp>
        <p:nvSpPr>
          <p:cNvPr id="154" name="Google Shape;15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6F0138"/>
              </a:buClr>
              <a:buSzPct val="100000"/>
              <a:buChar char="•"/>
            </a:pPr>
            <a:r>
              <a:rPr lang="en-IN" sz="2200">
                <a:solidFill>
                  <a:srgbClr val="6F0138"/>
                </a:solidFill>
              </a:rPr>
              <a:t>When you understand the HTML arrangement of the things you want to style, the hard part is done. Now comes the fun and familiar part of defining style selectors and specifying the properties you want to set. To affect the inner div elements, add the following inside the style tag:</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div div div {</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padding</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10px</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margin</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10px</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background-color</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#FFDE00</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color</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#333</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display</a:t>
            </a:r>
            <a:r>
              <a:rPr b="0" i="0" lang="en-IN" sz="1800" u="none" strike="noStrike">
                <a:solidFill>
                  <a:srgbClr val="000000"/>
                </a:solidFill>
                <a:highlight>
                  <a:srgbClr val="00FF00"/>
                </a:highlight>
                <a:latin typeface="Verdana"/>
                <a:ea typeface="Verdana"/>
                <a:cs typeface="Verdana"/>
                <a:sym typeface="Verdana"/>
              </a:rPr>
              <a:t>: inline-</a:t>
            </a:r>
            <a:r>
              <a:rPr b="0" i="0" lang="en-IN" sz="1800" u="none" strike="noStrike">
                <a:solidFill>
                  <a:srgbClr val="5EB7F7"/>
                </a:solidFill>
                <a:highlight>
                  <a:srgbClr val="00FF00"/>
                </a:highlight>
                <a:latin typeface="Verdana"/>
                <a:ea typeface="Verdana"/>
                <a:cs typeface="Verdana"/>
                <a:sym typeface="Verdana"/>
              </a:rPr>
              <a:t>block</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font-family</a:t>
            </a:r>
            <a:r>
              <a:rPr b="0" i="0" lang="en-IN" sz="1800" u="none" strike="noStrike">
                <a:solidFill>
                  <a:srgbClr val="000000"/>
                </a:solidFill>
                <a:highlight>
                  <a:srgbClr val="00FF00"/>
                </a:highlight>
                <a:latin typeface="Verdana"/>
                <a:ea typeface="Verdana"/>
                <a:cs typeface="Verdana"/>
                <a:sym typeface="Verdana"/>
              </a:rPr>
              <a:t>: monospace;</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font-size</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32px</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3C6E74"/>
              </a:buClr>
              <a:buSzPct val="100000"/>
              <a:buNone/>
            </a:pPr>
            <a:r>
              <a:rPr b="0" i="0" lang="en-IN" sz="1800" u="none" strike="noStrike">
                <a:solidFill>
                  <a:srgbClr val="3C6E74"/>
                </a:solidFill>
                <a:highlight>
                  <a:srgbClr val="00FF00"/>
                </a:highlight>
                <a:latin typeface="Verdana"/>
                <a:ea typeface="Verdana"/>
                <a:cs typeface="Verdana"/>
                <a:sym typeface="Verdana"/>
              </a:rPr>
              <a:t>text-align</a:t>
            </a:r>
            <a:r>
              <a:rPr b="0" i="0" lang="en-IN" sz="1800" u="none" strike="noStrike">
                <a:solidFill>
                  <a:srgbClr val="000000"/>
                </a:solidFill>
                <a:highlight>
                  <a:srgbClr val="00FF00"/>
                </a:highlight>
                <a:latin typeface="Verdana"/>
                <a:ea typeface="Verdana"/>
                <a:cs typeface="Verdana"/>
                <a:sym typeface="Verdana"/>
              </a:rPr>
              <a:t>: </a:t>
            </a:r>
            <a:r>
              <a:rPr b="0" i="0" lang="en-IN" sz="1800" u="none" strike="noStrike">
                <a:solidFill>
                  <a:srgbClr val="5EB7F7"/>
                </a:solidFill>
                <a:highlight>
                  <a:srgbClr val="00FF00"/>
                </a:highlight>
                <a:latin typeface="Verdana"/>
                <a:ea typeface="Verdana"/>
                <a:cs typeface="Verdana"/>
                <a:sym typeface="Verdana"/>
              </a:rPr>
              <a:t>center</a:t>
            </a:r>
            <a:r>
              <a:rPr b="0" i="0" lang="en-IN" sz="1800" u="none" strike="noStrike">
                <a:solidFill>
                  <a:srgbClr val="000000"/>
                </a:solidFill>
                <a:highlight>
                  <a:srgbClr val="00FF00"/>
                </a:highlight>
                <a:latin typeface="Verdana"/>
                <a:ea typeface="Verdana"/>
                <a:cs typeface="Verdana"/>
                <a:sym typeface="Verdana"/>
              </a:rPr>
              <a:t>;</a:t>
            </a:r>
            <a:endParaRPr/>
          </a:p>
          <a:p>
            <a:pPr indent="0" lvl="0" marL="0" rtl="0" algn="l">
              <a:lnSpc>
                <a:spcPct val="90000"/>
              </a:lnSpc>
              <a:spcBef>
                <a:spcPts val="1000"/>
              </a:spcBef>
              <a:spcAft>
                <a:spcPts val="0"/>
              </a:spcAft>
              <a:buClr>
                <a:srgbClr val="000000"/>
              </a:buClr>
              <a:buSzPct val="100000"/>
              <a:buNone/>
            </a:pPr>
            <a:r>
              <a:rPr b="0" i="0" lang="en-IN" sz="1800" u="none" strike="noStrike">
                <a:solidFill>
                  <a:srgbClr val="000000"/>
                </a:solidFill>
                <a:highlight>
                  <a:srgbClr val="00FF00"/>
                </a:highlight>
                <a:latin typeface="Verdana"/>
                <a:ea typeface="Verdana"/>
                <a:cs typeface="Verdana"/>
                <a:sym typeface="Verdana"/>
              </a:rPr>
              <a:t>}</a:t>
            </a:r>
            <a:endParaRPr/>
          </a:p>
          <a:p>
            <a:pPr indent="-228600" lvl="0" marL="228600" rtl="0" algn="l">
              <a:lnSpc>
                <a:spcPct val="90000"/>
              </a:lnSpc>
              <a:spcBef>
                <a:spcPts val="1000"/>
              </a:spcBef>
              <a:spcAft>
                <a:spcPts val="0"/>
              </a:spcAft>
              <a:buClr>
                <a:srgbClr val="000000"/>
              </a:buClr>
              <a:buSzPct val="100000"/>
              <a:buChar char="•"/>
            </a:pPr>
            <a:r>
              <a:rPr b="0" i="0" lang="en-IN" sz="1800" u="none" strike="noStrike">
                <a:solidFill>
                  <a:srgbClr val="000000"/>
                </a:solidFill>
                <a:latin typeface="Verdana"/>
                <a:ea typeface="Verdana"/>
                <a:cs typeface="Verdana"/>
                <a:sym typeface="Verdana"/>
              </a:rPr>
              <a:t>The div div div selector ensures that we style the right things. The end result will be our vowels styled to look exactly like we set out to.</a:t>
            </a:r>
            <a:endParaRPr sz="2200">
              <a:solidFill>
                <a:srgbClr val="6F0138"/>
              </a:solidFill>
            </a:endParaRPr>
          </a:p>
        </p:txBody>
      </p:sp>
      <p:sp>
        <p:nvSpPr>
          <p:cNvPr id="155" name="Google Shape;1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56" name="Google Shape;1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57" name="Google Shape;1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IN" sz="3200">
                <a:solidFill>
                  <a:srgbClr val="C00000"/>
                </a:solidFill>
                <a:latin typeface="Book Antiqua"/>
                <a:ea typeface="Book Antiqua"/>
                <a:cs typeface="Book Antiqua"/>
                <a:sym typeface="Book Antiqua"/>
              </a:rPr>
            </a:br>
            <a:r>
              <a:rPr b="1" i="0" lang="en-IN" sz="3200" u="none" strike="noStrike">
                <a:solidFill>
                  <a:srgbClr val="FFFF00"/>
                </a:solidFill>
                <a:latin typeface="Verdana"/>
                <a:ea typeface="Verdana"/>
                <a:cs typeface="Verdana"/>
                <a:sym typeface="Verdana"/>
              </a:rPr>
              <a:t>Styling Content the React Way</a:t>
            </a:r>
            <a:br>
              <a:rPr b="1" i="0" lang="en-IN" sz="3200" u="none" strike="noStrike">
                <a:solidFill>
                  <a:srgbClr val="FFFF00"/>
                </a:solidFill>
                <a:latin typeface="Verdana"/>
                <a:ea typeface="Verdana"/>
                <a:cs typeface="Verdana"/>
                <a:sym typeface="Verdana"/>
              </a:rPr>
            </a:br>
            <a:br>
              <a:rPr b="1" lang="en-IN" sz="3200" u="sng">
                <a:solidFill>
                  <a:srgbClr val="FFFF00"/>
                </a:solidFill>
                <a:latin typeface="Book Antiqua"/>
                <a:ea typeface="Book Antiqua"/>
                <a:cs typeface="Book Antiqua"/>
                <a:sym typeface="Book Antiqua"/>
              </a:rPr>
            </a:br>
            <a:br>
              <a:rPr b="1" lang="en-IN" sz="3200" u="sng">
                <a:solidFill>
                  <a:srgbClr val="FFFF00"/>
                </a:solidFill>
                <a:latin typeface="Book Antiqua"/>
                <a:ea typeface="Book Antiqua"/>
                <a:cs typeface="Book Antiqua"/>
                <a:sym typeface="Book Antiqua"/>
              </a:rPr>
            </a:br>
            <a:endParaRPr b="1" sz="3200" u="sng">
              <a:solidFill>
                <a:srgbClr val="FFFF00"/>
              </a:solidFill>
              <a:latin typeface="Book Antiqua"/>
              <a:ea typeface="Book Antiqua"/>
              <a:cs typeface="Book Antiqua"/>
              <a:sym typeface="Book Antiqua"/>
            </a:endParaRPr>
          </a:p>
        </p:txBody>
      </p:sp>
      <p:sp>
        <p:nvSpPr>
          <p:cNvPr id="163" name="Google Shape;16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6F0138"/>
              </a:buClr>
              <a:buSzPct val="100000"/>
              <a:buChar char="•"/>
            </a:pPr>
            <a:r>
              <a:rPr lang="en-IN" sz="2200">
                <a:solidFill>
                  <a:srgbClr val="6F0138"/>
                </a:solidFill>
              </a:rPr>
              <a:t>React favors an inline approach for styling content that doesn’t use CSS. </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That might seem a bit strange at first, but it’s designed to make your visuals more reusable. </a:t>
            </a:r>
            <a:endParaRPr/>
          </a:p>
          <a:p>
            <a:pPr indent="-228600" lvl="0" marL="228600" rtl="0" algn="just">
              <a:lnSpc>
                <a:spcPct val="90000"/>
              </a:lnSpc>
              <a:spcBef>
                <a:spcPts val="1000"/>
              </a:spcBef>
              <a:spcAft>
                <a:spcPts val="0"/>
              </a:spcAft>
              <a:buClr>
                <a:srgbClr val="6F0138"/>
              </a:buClr>
              <a:buSzPct val="100000"/>
              <a:buChar char="•"/>
            </a:pPr>
            <a:r>
              <a:rPr lang="en-IN" sz="2200">
                <a:solidFill>
                  <a:srgbClr val="6F0138"/>
                </a:solidFill>
              </a:rPr>
              <a:t>The goal is to make your components little black boxes where everything related to how your UI looks and works is stashed. Let’s see this in action.</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class Letter extends React.Component {</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render() {</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return (</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&lt;div&gt;</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{this.props.children}</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&lt;/div&gt;</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a:t>
            </a:r>
            <a:endParaRPr/>
          </a:p>
          <a:p>
            <a:pPr indent="0" lvl="0" marL="0" rtl="0" algn="just">
              <a:lnSpc>
                <a:spcPct val="90000"/>
              </a:lnSpc>
              <a:spcBef>
                <a:spcPts val="1000"/>
              </a:spcBef>
              <a:spcAft>
                <a:spcPts val="0"/>
              </a:spcAft>
              <a:buClr>
                <a:srgbClr val="6F0138"/>
              </a:buClr>
              <a:buSzPct val="100000"/>
              <a:buNone/>
            </a:pPr>
            <a:r>
              <a:rPr lang="en-IN" sz="2200">
                <a:solidFill>
                  <a:srgbClr val="6F0138"/>
                </a:solidFill>
                <a:highlight>
                  <a:srgbClr val="00FF00"/>
                </a:highlight>
              </a:rPr>
              <a:t>}}</a:t>
            </a:r>
            <a:endParaRPr/>
          </a:p>
        </p:txBody>
      </p:sp>
      <p:sp>
        <p:nvSpPr>
          <p:cNvPr id="164" name="Google Shape;1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Web Application Development-Class3</a:t>
            </a:r>
            <a:endParaRPr/>
          </a:p>
        </p:txBody>
      </p:sp>
      <p:sp>
        <p:nvSpPr>
          <p:cNvPr id="165" name="Google Shape;1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3/9/2023</a:t>
            </a:r>
            <a:endParaRPr/>
          </a:p>
        </p:txBody>
      </p:sp>
      <p:sp>
        <p:nvSpPr>
          <p:cNvPr id="166" name="Google Shape;1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2017-04-14T05:30:35Z</dcterms:created>
  <dc:creator>Airtel</dc:creator>
</cp:coreProperties>
</file>