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14"/>
  </p:notesMasterIdLst>
  <p:sldIdLst>
    <p:sldId id="256" r:id="rId5"/>
    <p:sldId id="257" r:id="rId6"/>
    <p:sldId id="258" r:id="rId7"/>
    <p:sldId id="259" r:id="rId8"/>
    <p:sldId id="260" r:id="rId9"/>
    <p:sldId id="261" r:id="rId10"/>
    <p:sldId id="262" r:id="rId11"/>
    <p:sldId id="263" r:id="rId12"/>
    <p:sldId id="264" r:id="rId13"/>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59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2"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pPr algn="ctr"/>
            <a:r>
              <a:rPr lang="en-IN" sz="4400" b="0" strike="noStrike" spc="-1">
                <a:latin typeface="Arial"/>
              </a:rPr>
              <a:t>Click to move the slide</a:t>
            </a:r>
          </a:p>
        </p:txBody>
      </p:sp>
      <p:sp>
        <p:nvSpPr>
          <p:cNvPr id="153" name="PlaceHolder 2"/>
          <p:cNvSpPr>
            <a:spLocks noGrp="1"/>
          </p:cNvSpPr>
          <p:nvPr>
            <p:ph type="body"/>
          </p:nvPr>
        </p:nvSpPr>
        <p:spPr>
          <a:xfrm>
            <a:off x="756000" y="5078520"/>
            <a:ext cx="6047640" cy="4811040"/>
          </a:xfrm>
          <a:prstGeom prst="rect">
            <a:avLst/>
          </a:prstGeom>
        </p:spPr>
        <p:txBody>
          <a:bodyPr lIns="0" tIns="0" rIns="0" bIns="0">
            <a:noAutofit/>
          </a:bodyPr>
          <a:lstStyle/>
          <a:p>
            <a:r>
              <a:rPr lang="en-IN" sz="2000" b="0" strike="noStrike" spc="-1">
                <a:latin typeface="Arial"/>
              </a:rPr>
              <a:t>Click to edit the notes format</a:t>
            </a:r>
          </a:p>
        </p:txBody>
      </p:sp>
      <p:sp>
        <p:nvSpPr>
          <p:cNvPr id="154" name="PlaceHolder 3"/>
          <p:cNvSpPr>
            <a:spLocks noGrp="1"/>
          </p:cNvSpPr>
          <p:nvPr>
            <p:ph type="hdr"/>
          </p:nvPr>
        </p:nvSpPr>
        <p:spPr>
          <a:xfrm>
            <a:off x="0" y="0"/>
            <a:ext cx="3280680" cy="534240"/>
          </a:xfrm>
          <a:prstGeom prst="rect">
            <a:avLst/>
          </a:prstGeom>
        </p:spPr>
        <p:txBody>
          <a:bodyPr lIns="0" tIns="0" rIns="0" bIns="0">
            <a:noAutofit/>
          </a:bodyPr>
          <a:lstStyle/>
          <a:p>
            <a:r>
              <a:rPr lang="en-IN" sz="1400" b="0" strike="noStrike" spc="-1">
                <a:latin typeface="Times New Roman"/>
              </a:rPr>
              <a:t>&lt;header&gt;</a:t>
            </a:r>
          </a:p>
        </p:txBody>
      </p:sp>
      <p:sp>
        <p:nvSpPr>
          <p:cNvPr id="155"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IN" sz="1400" b="0" strike="noStrike" spc="-1">
                <a:latin typeface="Times New Roman"/>
              </a:rPr>
              <a:t>&lt;date/time&gt;</a:t>
            </a:r>
          </a:p>
        </p:txBody>
      </p:sp>
      <p:sp>
        <p:nvSpPr>
          <p:cNvPr id="156"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IN" sz="1400" b="0" strike="noStrike" spc="-1">
                <a:latin typeface="Times New Roman"/>
              </a:rPr>
              <a:t>&lt;footer&gt;</a:t>
            </a:r>
          </a:p>
        </p:txBody>
      </p:sp>
      <p:sp>
        <p:nvSpPr>
          <p:cNvPr id="157"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585C0C40-A362-4803-880B-CC6AFD97CE38}" type="slidenum">
              <a:rPr lang="en-IN" sz="1400" b="0" strike="noStrike" spc="-1">
                <a:latin typeface="Times New Roman"/>
              </a:rP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PlaceHolder 1"/>
          <p:cNvSpPr>
            <a:spLocks noGrp="1" noRot="1" noChangeAspect="1"/>
          </p:cNvSpPr>
          <p:nvPr>
            <p:ph type="sldImg"/>
          </p:nvPr>
        </p:nvSpPr>
        <p:spPr>
          <a:xfrm>
            <a:off x="685800" y="1143000"/>
            <a:ext cx="5484960" cy="3084840"/>
          </a:xfrm>
          <a:prstGeom prst="rect">
            <a:avLst/>
          </a:prstGeom>
        </p:spPr>
      </p:sp>
      <p:sp>
        <p:nvSpPr>
          <p:cNvPr id="233" name="PlaceHolder 2"/>
          <p:cNvSpPr>
            <a:spLocks noGrp="1"/>
          </p:cNvSpPr>
          <p:nvPr>
            <p:ph type="body"/>
          </p:nvPr>
        </p:nvSpPr>
        <p:spPr>
          <a:xfrm>
            <a:off x="685800" y="4400640"/>
            <a:ext cx="5484960" cy="3598920"/>
          </a:xfrm>
          <a:prstGeom prst="rect">
            <a:avLst/>
          </a:prstGeom>
        </p:spPr>
        <p:txBody>
          <a:bodyPr lIns="0" tIns="0" rIns="0" bIns="0">
            <a:noAutofit/>
          </a:bodyPr>
          <a:lstStyle/>
          <a:p>
            <a:endParaRPr lang="en-IN" sz="2000" b="0" strike="noStrike" spc="-1">
              <a:latin typeface="Arial"/>
            </a:endParaRPr>
          </a:p>
        </p:txBody>
      </p:sp>
      <p:sp>
        <p:nvSpPr>
          <p:cNvPr id="234" name="CustomShape 3"/>
          <p:cNvSpPr/>
          <p:nvPr/>
        </p:nvSpPr>
        <p:spPr>
          <a:xfrm>
            <a:off x="3884760" y="868536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09F227-1B10-4DFE-A103-EBC6C128F90C}" type="slidenum">
              <a:rPr lang="en-US" sz="1200" b="0" strike="noStrike" spc="-1">
                <a:solidFill>
                  <a:srgbClr val="000000"/>
                </a:solidFill>
                <a:latin typeface="+mn-lt"/>
                <a:ea typeface="+mn-ea"/>
              </a:rPr>
              <a:t>1</a:t>
            </a:fld>
            <a:endParaRPr lang="en-IN"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79"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8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8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8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8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8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9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9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9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9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9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9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9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0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10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0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0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0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10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0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10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11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11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11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11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17"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1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2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2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2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2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12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3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3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3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3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3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3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3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13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4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4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4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14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4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14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14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14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15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15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3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77"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115"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1523880" y="1122480"/>
            <a:ext cx="9142560" cy="2478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gn="ctr">
              <a:lnSpc>
                <a:spcPct val="90000"/>
              </a:lnSpc>
            </a:pPr>
            <a:br/>
            <a:br/>
            <a:endParaRPr lang="en-IN" sz="1800" b="0" strike="noStrike" spc="-1">
              <a:latin typeface="Arial"/>
            </a:endParaRPr>
          </a:p>
        </p:txBody>
      </p:sp>
      <p:sp>
        <p:nvSpPr>
          <p:cNvPr id="159" name="CustomShape 2"/>
          <p:cNvSpPr/>
          <p:nvPr/>
        </p:nvSpPr>
        <p:spPr>
          <a:xfrm>
            <a:off x="0" y="745560"/>
            <a:ext cx="12190680" cy="6111000"/>
          </a:xfrm>
          <a:prstGeom prst="rect">
            <a:avLst/>
          </a:prstGeom>
          <a:solidFill>
            <a:srgbClr val="1F4E79"/>
          </a:solidFill>
          <a:ln w="25560">
            <a:solidFill>
              <a:srgbClr val="43729D"/>
            </a:solidFill>
            <a:miter/>
          </a:ln>
        </p:spPr>
        <p:style>
          <a:lnRef idx="0">
            <a:scrgbClr r="0" g="0" b="0"/>
          </a:lnRef>
          <a:fillRef idx="0">
            <a:scrgbClr r="0" g="0" b="0"/>
          </a:fillRef>
          <a:effectRef idx="0">
            <a:scrgbClr r="0" g="0" b="0"/>
          </a:effectRef>
          <a:fontRef idx="minor"/>
        </p:style>
      </p:sp>
      <p:sp>
        <p:nvSpPr>
          <p:cNvPr id="160" name="CustomShape 3"/>
          <p:cNvSpPr/>
          <p:nvPr/>
        </p:nvSpPr>
        <p:spPr>
          <a:xfrm>
            <a:off x="0" y="88200"/>
            <a:ext cx="12190680" cy="2100600"/>
          </a:xfrm>
          <a:prstGeom prst="rect">
            <a:avLst/>
          </a:prstGeom>
          <a:solidFill>
            <a:srgbClr val="B4C7E7"/>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b="1" u="sng" strike="noStrike" spc="-1">
                <a:solidFill>
                  <a:srgbClr val="FF0000"/>
                </a:solidFill>
                <a:uFillTx/>
                <a:latin typeface="Sitka Heading"/>
                <a:ea typeface="Tahoma"/>
              </a:rPr>
              <a:t>Subject-Web Application Development</a:t>
            </a:r>
            <a:br/>
            <a:endParaRPr lang="en-IN" sz="4400" b="0" strike="noStrike" spc="-1">
              <a:latin typeface="Arial"/>
            </a:endParaRPr>
          </a:p>
        </p:txBody>
      </p:sp>
      <p:sp>
        <p:nvSpPr>
          <p:cNvPr id="161" name="CustomShape 4"/>
          <p:cNvSpPr/>
          <p:nvPr/>
        </p:nvSpPr>
        <p:spPr>
          <a:xfrm>
            <a:off x="0" y="1992600"/>
            <a:ext cx="12190680" cy="130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000" b="1" strike="noStrike" spc="-1">
                <a:solidFill>
                  <a:srgbClr val="FFFFFF"/>
                </a:solidFill>
                <a:latin typeface="Book Antiqua"/>
                <a:ea typeface="Tahoma"/>
              </a:rPr>
              <a:t>Class-2 B</a:t>
            </a:r>
            <a:endParaRPr lang="en-IN" sz="4000" b="0" strike="noStrike" spc="-1">
              <a:latin typeface="Arial"/>
            </a:endParaRPr>
          </a:p>
          <a:p>
            <a:pPr algn="ctr">
              <a:lnSpc>
                <a:spcPct val="100000"/>
              </a:lnSpc>
            </a:pPr>
            <a:r>
              <a:rPr lang="en-US" sz="4000" b="1" strike="noStrike" spc="-1">
                <a:solidFill>
                  <a:srgbClr val="FFFFFF"/>
                </a:solidFill>
                <a:highlight>
                  <a:srgbClr val="FF0000"/>
                </a:highlight>
                <a:latin typeface="Calibri"/>
                <a:ea typeface="Tahoma"/>
              </a:rPr>
              <a:t> [Components in React]</a:t>
            </a:r>
            <a:endParaRPr lang="en-IN" sz="40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CustomShape 1"/>
          <p:cNvSpPr/>
          <p:nvPr/>
        </p:nvSpPr>
        <p:spPr>
          <a:xfrm>
            <a:off x="838080" y="365040"/>
            <a:ext cx="10514160" cy="1324080"/>
          </a:xfrm>
          <a:prstGeom prst="rect">
            <a:avLst/>
          </a:prstGeom>
          <a:solidFill>
            <a:srgbClr val="1F4E79"/>
          </a:solid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IN" sz="3200" b="1" u="sng" strike="noStrike" spc="-1">
                <a:solidFill>
                  <a:srgbClr val="FFFF00"/>
                </a:solidFill>
                <a:uFillTx/>
                <a:latin typeface="Calibri"/>
                <a:ea typeface="Calibri"/>
              </a:rPr>
              <a:t>Components in React</a:t>
            </a:r>
            <a:br/>
            <a:endParaRPr lang="en-IN" sz="3200" b="0" strike="noStrike" spc="-1">
              <a:latin typeface="Arial"/>
            </a:endParaRPr>
          </a:p>
        </p:txBody>
      </p:sp>
      <p:sp>
        <p:nvSpPr>
          <p:cNvPr id="163" name="CustomShape 2"/>
          <p:cNvSpPr/>
          <p:nvPr/>
        </p:nvSpPr>
        <p:spPr>
          <a:xfrm>
            <a:off x="838080" y="1825560"/>
            <a:ext cx="10514160" cy="126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4000" lnSpcReduction="10000"/>
          </a:bodyPr>
          <a:lstStyle/>
          <a:p>
            <a:pPr algn="just">
              <a:lnSpc>
                <a:spcPct val="90000"/>
              </a:lnSpc>
              <a:spcBef>
                <a:spcPts val="1001"/>
              </a:spcBef>
            </a:pPr>
            <a:r>
              <a:rPr lang="en-US" sz="1600" b="0" strike="noStrike" spc="-1">
                <a:solidFill>
                  <a:srgbClr val="6F0138"/>
                </a:solidFill>
                <a:latin typeface="Calibri"/>
                <a:ea typeface="Tahoma"/>
              </a:rPr>
              <a:t>Components define visuals &amp; interactions that make up what people see in your app.</a:t>
            </a:r>
            <a:endParaRPr lang="en-IN" sz="1600" b="0" strike="noStrike" spc="-1">
              <a:latin typeface="Arial"/>
            </a:endParaRPr>
          </a:p>
          <a:p>
            <a:pPr algn="just">
              <a:lnSpc>
                <a:spcPct val="90000"/>
              </a:lnSpc>
              <a:spcBef>
                <a:spcPts val="1001"/>
              </a:spcBef>
            </a:pPr>
            <a:r>
              <a:rPr lang="en-US" sz="1600" b="0" strike="noStrike" spc="-1">
                <a:solidFill>
                  <a:srgbClr val="6F0138"/>
                </a:solidFill>
                <a:latin typeface="Calibri"/>
                <a:ea typeface="Tahoma"/>
              </a:rPr>
              <a:t>Consider smaller parts of the greater visuals here.</a:t>
            </a:r>
            <a:endParaRPr lang="en-IN" sz="1600" b="0" strike="noStrike" spc="-1">
              <a:latin typeface="Arial"/>
            </a:endParaRPr>
          </a:p>
          <a:p>
            <a:pPr algn="just">
              <a:lnSpc>
                <a:spcPct val="90000"/>
              </a:lnSpc>
              <a:spcBef>
                <a:spcPts val="1001"/>
              </a:spcBef>
            </a:pPr>
            <a:r>
              <a:rPr lang="en-US" sz="1600" b="0" strike="noStrike" spc="-1">
                <a:solidFill>
                  <a:srgbClr val="6F0138"/>
                </a:solidFill>
                <a:latin typeface="Calibri"/>
                <a:ea typeface="Tahoma"/>
              </a:rPr>
              <a:t>Components in react is a small piece of representation for the visuals.</a:t>
            </a:r>
            <a:endParaRPr lang="en-IN" sz="1600" b="0" strike="noStrike" spc="-1">
              <a:latin typeface="Arial"/>
            </a:endParaRPr>
          </a:p>
          <a:p>
            <a:pPr algn="just">
              <a:lnSpc>
                <a:spcPct val="90000"/>
              </a:lnSpc>
              <a:spcBef>
                <a:spcPts val="1001"/>
              </a:spcBef>
            </a:pPr>
            <a:r>
              <a:rPr lang="en-US" sz="1600" b="0" strike="noStrike" spc="-1">
                <a:solidFill>
                  <a:srgbClr val="6F0138"/>
                </a:solidFill>
                <a:latin typeface="Calibri"/>
                <a:ea typeface="Tahoma"/>
              </a:rPr>
              <a:t>Think of Components as being very similar to functions. </a:t>
            </a:r>
            <a:endParaRPr lang="en-IN" sz="1600" b="0" strike="noStrike" spc="-1">
              <a:latin typeface="Arial"/>
            </a:endParaRPr>
          </a:p>
          <a:p>
            <a:pPr algn="just">
              <a:lnSpc>
                <a:spcPct val="90000"/>
              </a:lnSpc>
              <a:spcBef>
                <a:spcPts val="1001"/>
              </a:spcBef>
            </a:pPr>
            <a:endParaRPr lang="en-IN" sz="1600" b="0" strike="noStrike" spc="-1">
              <a:latin typeface="Arial"/>
            </a:endParaRPr>
          </a:p>
        </p:txBody>
      </p:sp>
      <p:sp>
        <p:nvSpPr>
          <p:cNvPr id="164" name="CustomShape 3"/>
          <p:cNvSpPr/>
          <p:nvPr/>
        </p:nvSpPr>
        <p:spPr>
          <a:xfrm>
            <a:off x="4038480" y="6356520"/>
            <a:ext cx="411336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0" strike="noStrike" spc="-1">
                <a:solidFill>
                  <a:srgbClr val="8B8B8B"/>
                </a:solidFill>
                <a:latin typeface="Calibri"/>
                <a:ea typeface="DejaVu Sans"/>
              </a:rPr>
              <a:t>Web Application Development-Class2</a:t>
            </a:r>
            <a:endParaRPr lang="en-IN" sz="1200" b="0" strike="noStrike" spc="-1">
              <a:latin typeface="Arial"/>
            </a:endParaRPr>
          </a:p>
        </p:txBody>
      </p:sp>
      <p:sp>
        <p:nvSpPr>
          <p:cNvPr id="165" name="CustomShape 4"/>
          <p:cNvSpPr/>
          <p:nvPr/>
        </p:nvSpPr>
        <p:spPr>
          <a:xfrm>
            <a:off x="838080" y="6356520"/>
            <a:ext cx="274176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fld id="{26FBF72E-5BE9-48E6-94B1-48C809C99FDC}" type="datetime1">
              <a:rPr lang="en-US" sz="1200" b="0" strike="noStrike" spc="-1">
                <a:solidFill>
                  <a:srgbClr val="8B8B8B"/>
                </a:solidFill>
                <a:latin typeface="Calibri"/>
                <a:ea typeface="DejaVu Sans"/>
              </a:rPr>
              <a:t>4/17/2023</a:t>
            </a:fld>
            <a:endParaRPr lang="en-IN" sz="1200" b="0" strike="noStrike" spc="-1">
              <a:latin typeface="Arial"/>
            </a:endParaRPr>
          </a:p>
        </p:txBody>
      </p:sp>
      <p:sp>
        <p:nvSpPr>
          <p:cNvPr id="166" name="CustomShape 5"/>
          <p:cNvSpPr/>
          <p:nvPr/>
        </p:nvSpPr>
        <p:spPr>
          <a:xfrm>
            <a:off x="8610480" y="6356520"/>
            <a:ext cx="274176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81708B22-C980-41E3-B8E8-AD3A652045AB}" type="slidenum">
              <a:rPr lang="en-US" sz="1200" b="0" strike="noStrike" spc="-1">
                <a:solidFill>
                  <a:srgbClr val="8B8B8B"/>
                </a:solidFill>
                <a:latin typeface="Calibri"/>
                <a:ea typeface="DejaVu Sans"/>
              </a:rPr>
              <a:t>2</a:t>
            </a:fld>
            <a:endParaRPr lang="en-IN" sz="1200" b="0" strike="noStrike" spc="-1">
              <a:latin typeface="Arial"/>
            </a:endParaRPr>
          </a:p>
        </p:txBody>
      </p:sp>
      <p:pic>
        <p:nvPicPr>
          <p:cNvPr id="167" name="Picture 156_1"/>
          <p:cNvPicPr/>
          <p:nvPr/>
        </p:nvPicPr>
        <p:blipFill>
          <a:blip r:embed="rId2"/>
          <a:stretch/>
        </p:blipFill>
        <p:spPr>
          <a:xfrm>
            <a:off x="792000" y="3672720"/>
            <a:ext cx="5254920" cy="1870920"/>
          </a:xfrm>
          <a:prstGeom prst="rect">
            <a:avLst/>
          </a:prstGeom>
          <a:ln>
            <a:noFill/>
          </a:ln>
        </p:spPr>
      </p:pic>
      <p:pic>
        <p:nvPicPr>
          <p:cNvPr id="168" name="Picture 157_1"/>
          <p:cNvPicPr/>
          <p:nvPr/>
        </p:nvPicPr>
        <p:blipFill>
          <a:blip r:embed="rId3"/>
          <a:stretch/>
        </p:blipFill>
        <p:spPr>
          <a:xfrm>
            <a:off x="6336000" y="3690000"/>
            <a:ext cx="5434560" cy="2645640"/>
          </a:xfrm>
          <a:prstGeom prst="rect">
            <a:avLst/>
          </a:prstGeom>
          <a:ln>
            <a:noFill/>
          </a:ln>
        </p:spPr>
      </p:pic>
      <p:sp>
        <p:nvSpPr>
          <p:cNvPr id="169" name="CustomShape 6"/>
          <p:cNvSpPr/>
          <p:nvPr/>
        </p:nvSpPr>
        <p:spPr>
          <a:xfrm>
            <a:off x="1512000" y="5688000"/>
            <a:ext cx="3574080" cy="29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Your hypothetical finished app.</a:t>
            </a:r>
            <a:endParaRPr lang="en-IN" sz="18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ustomShape 1"/>
          <p:cNvSpPr/>
          <p:nvPr/>
        </p:nvSpPr>
        <p:spPr>
          <a:xfrm>
            <a:off x="838080" y="365040"/>
            <a:ext cx="10514160" cy="1324080"/>
          </a:xfrm>
          <a:prstGeom prst="rect">
            <a:avLst/>
          </a:prstGeom>
          <a:solidFill>
            <a:srgbClr val="1F4E79"/>
          </a:solid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IN" sz="3200" b="1" u="sng" strike="noStrike" spc="-1">
                <a:solidFill>
                  <a:srgbClr val="FFFF00"/>
                </a:solidFill>
                <a:uFillTx/>
                <a:latin typeface="Calibri"/>
                <a:ea typeface="Calibri"/>
              </a:rPr>
              <a:t>Components in React</a:t>
            </a:r>
            <a:br/>
            <a:endParaRPr lang="en-IN" sz="3200" b="0" strike="noStrike" spc="-1">
              <a:latin typeface="Arial"/>
            </a:endParaRPr>
          </a:p>
        </p:txBody>
      </p:sp>
      <p:sp>
        <p:nvSpPr>
          <p:cNvPr id="171" name="CustomShape 2"/>
          <p:cNvSpPr/>
          <p:nvPr/>
        </p:nvSpPr>
        <p:spPr>
          <a:xfrm>
            <a:off x="838080" y="1825560"/>
            <a:ext cx="10514160" cy="434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just">
              <a:lnSpc>
                <a:spcPct val="90000"/>
              </a:lnSpc>
              <a:spcBef>
                <a:spcPts val="1001"/>
              </a:spcBef>
            </a:pPr>
            <a:r>
              <a:rPr lang="en-US" sz="2400" b="0" strike="noStrike" spc="-1">
                <a:solidFill>
                  <a:srgbClr val="6F0138"/>
                </a:solidFill>
                <a:latin typeface="Calibri"/>
                <a:ea typeface="Tahoma"/>
              </a:rPr>
              <a:t>In JavaScript, you have functions that enable you to make your code a bit cleaner and more reusable.</a:t>
            </a:r>
            <a:endParaRPr lang="en-IN" sz="2400" b="0" strike="noStrike" spc="-1">
              <a:latin typeface="Arial"/>
            </a:endParaRPr>
          </a:p>
          <a:p>
            <a:pPr algn="just">
              <a:lnSpc>
                <a:spcPct val="90000"/>
              </a:lnSpc>
              <a:spcBef>
                <a:spcPts val="1001"/>
              </a:spcBef>
            </a:pPr>
            <a:r>
              <a:rPr lang="en-US" sz="2400" b="0" strike="noStrike" spc="-1">
                <a:solidFill>
                  <a:srgbClr val="6F0138"/>
                </a:solidFill>
                <a:latin typeface="Calibri"/>
                <a:ea typeface="Tahoma"/>
              </a:rPr>
              <a:t>Conceptually, functions share a lot of surface area with React components, and the easiest way to understand what components do is to take a quick look at functions first.</a:t>
            </a:r>
            <a:endParaRPr lang="en-IN" sz="2400" b="0" strike="noStrike" spc="-1">
              <a:latin typeface="Arial"/>
            </a:endParaRPr>
          </a:p>
          <a:p>
            <a:pPr algn="just">
              <a:lnSpc>
                <a:spcPct val="90000"/>
              </a:lnSpc>
              <a:spcBef>
                <a:spcPts val="1001"/>
              </a:spcBef>
            </a:pPr>
            <a:r>
              <a:rPr lang="en-US" sz="2400" b="0" strike="noStrike" spc="-1">
                <a:solidFill>
                  <a:srgbClr val="6F0138"/>
                </a:solidFill>
                <a:latin typeface="Calibri"/>
                <a:ea typeface="Tahoma"/>
              </a:rPr>
              <a:t>In a terrible world where functions don’t exist, you might have some code that looks as follows:</a:t>
            </a:r>
            <a:endParaRPr lang="en-IN" sz="2400" b="0" strike="noStrike" spc="-1">
              <a:latin typeface="Arial"/>
            </a:endParaRPr>
          </a:p>
          <a:p>
            <a:pPr algn="just">
              <a:lnSpc>
                <a:spcPct val="90000"/>
              </a:lnSpc>
              <a:spcBef>
                <a:spcPts val="1001"/>
              </a:spcBef>
            </a:pPr>
            <a:endParaRPr lang="en-IN" sz="2400" b="0" strike="noStrike" spc="-1">
              <a:latin typeface="Arial"/>
            </a:endParaRPr>
          </a:p>
        </p:txBody>
      </p:sp>
      <p:sp>
        <p:nvSpPr>
          <p:cNvPr id="172" name="CustomShape 3"/>
          <p:cNvSpPr/>
          <p:nvPr/>
        </p:nvSpPr>
        <p:spPr>
          <a:xfrm>
            <a:off x="4038480" y="6356520"/>
            <a:ext cx="411336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0" strike="noStrike" spc="-1">
                <a:solidFill>
                  <a:srgbClr val="8B8B8B"/>
                </a:solidFill>
                <a:latin typeface="Calibri"/>
                <a:ea typeface="DejaVu Sans"/>
              </a:rPr>
              <a:t>Web Application Development-Class2</a:t>
            </a:r>
            <a:endParaRPr lang="en-IN" sz="1200" b="0" strike="noStrike" spc="-1">
              <a:latin typeface="Arial"/>
            </a:endParaRPr>
          </a:p>
        </p:txBody>
      </p:sp>
      <p:sp>
        <p:nvSpPr>
          <p:cNvPr id="173" name="CustomShape 4"/>
          <p:cNvSpPr/>
          <p:nvPr/>
        </p:nvSpPr>
        <p:spPr>
          <a:xfrm>
            <a:off x="838080" y="6356520"/>
            <a:ext cx="274176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fld id="{543D2199-1835-4A5C-9627-DAC6367169CC}" type="datetime1">
              <a:rPr lang="en-US" sz="1200" b="0" strike="noStrike" spc="-1">
                <a:solidFill>
                  <a:srgbClr val="8B8B8B"/>
                </a:solidFill>
                <a:latin typeface="Calibri"/>
                <a:ea typeface="DejaVu Sans"/>
              </a:rPr>
              <a:t>4/17/2023</a:t>
            </a:fld>
            <a:endParaRPr lang="en-IN" sz="1200" b="0" strike="noStrike" spc="-1">
              <a:latin typeface="Arial"/>
            </a:endParaRPr>
          </a:p>
        </p:txBody>
      </p:sp>
      <p:sp>
        <p:nvSpPr>
          <p:cNvPr id="174" name="CustomShape 5"/>
          <p:cNvSpPr/>
          <p:nvPr/>
        </p:nvSpPr>
        <p:spPr>
          <a:xfrm>
            <a:off x="8610480" y="6356520"/>
            <a:ext cx="274176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F836CCD5-8450-4FEF-B32B-4D9BDB38D3B2}" type="slidenum">
              <a:rPr lang="en-US" sz="1200" b="0" strike="noStrike" spc="-1">
                <a:solidFill>
                  <a:srgbClr val="8B8B8B"/>
                </a:solidFill>
                <a:latin typeface="Calibri"/>
                <a:ea typeface="DejaVu Sans"/>
              </a:rPr>
              <a:t>3</a:t>
            </a:fld>
            <a:endParaRPr lang="en-IN" sz="1200" b="0" strike="noStrike" spc="-1">
              <a:latin typeface="Arial"/>
            </a:endParaRPr>
          </a:p>
        </p:txBody>
      </p:sp>
      <p:sp>
        <p:nvSpPr>
          <p:cNvPr id="175" name="CustomShape 6"/>
          <p:cNvSpPr/>
          <p:nvPr/>
        </p:nvSpPr>
        <p:spPr>
          <a:xfrm>
            <a:off x="1368000" y="1080000"/>
            <a:ext cx="6040080" cy="43812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90000"/>
              </a:lnSpc>
            </a:pPr>
            <a:r>
              <a:rPr lang="en-IN" sz="3200" b="1" u="sng" strike="noStrike" spc="-1">
                <a:solidFill>
                  <a:srgbClr val="FFFF00"/>
                </a:solidFill>
                <a:uFillTx/>
                <a:latin typeface="Calibri"/>
                <a:ea typeface="Calibri"/>
              </a:rPr>
              <a:t>Quick Review of Functions</a:t>
            </a:r>
            <a:endParaRPr lang="en-IN" sz="32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838080" y="365040"/>
            <a:ext cx="10514160" cy="1324080"/>
          </a:xfrm>
          <a:prstGeom prst="rect">
            <a:avLst/>
          </a:prstGeom>
          <a:solidFill>
            <a:srgbClr val="1F4E79"/>
          </a:solid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IN" sz="3200" b="1" u="sng" strike="noStrike" spc="-1">
                <a:solidFill>
                  <a:srgbClr val="FFFF00"/>
                </a:solidFill>
                <a:uFillTx/>
                <a:latin typeface="Calibri"/>
                <a:ea typeface="Calibri"/>
              </a:rPr>
              <a:t>Components in React</a:t>
            </a:r>
            <a:br/>
            <a:endParaRPr lang="en-IN" sz="3200" b="0" strike="noStrike" spc="-1">
              <a:latin typeface="Arial"/>
            </a:endParaRPr>
          </a:p>
        </p:txBody>
      </p:sp>
      <p:sp>
        <p:nvSpPr>
          <p:cNvPr id="177" name="CustomShape 2"/>
          <p:cNvSpPr/>
          <p:nvPr/>
        </p:nvSpPr>
        <p:spPr>
          <a:xfrm>
            <a:off x="716760" y="2057040"/>
            <a:ext cx="10514160" cy="4349880"/>
          </a:xfrm>
          <a:prstGeom prst="rect">
            <a:avLst/>
          </a:prstGeom>
          <a:noFill/>
          <a:ln>
            <a:noFill/>
          </a:ln>
        </p:spPr>
        <p:style>
          <a:lnRef idx="0">
            <a:scrgbClr r="0" g="0" b="0"/>
          </a:lnRef>
          <a:fillRef idx="0">
            <a:scrgbClr r="0" g="0" b="0"/>
          </a:fillRef>
          <a:effectRef idx="0">
            <a:scrgbClr r="0" g="0" b="0"/>
          </a:effectRef>
          <a:fontRef idx="minor"/>
        </p:style>
      </p:sp>
      <p:sp>
        <p:nvSpPr>
          <p:cNvPr id="178" name="CustomShape 3"/>
          <p:cNvSpPr/>
          <p:nvPr/>
        </p:nvSpPr>
        <p:spPr>
          <a:xfrm>
            <a:off x="4038480" y="6356520"/>
            <a:ext cx="411336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0" strike="noStrike" spc="-1">
                <a:solidFill>
                  <a:srgbClr val="8B8B8B"/>
                </a:solidFill>
                <a:latin typeface="Calibri"/>
                <a:ea typeface="DejaVu Sans"/>
              </a:rPr>
              <a:t>Web Application Development-Class2</a:t>
            </a:r>
            <a:endParaRPr lang="en-IN" sz="1200" b="0" strike="noStrike" spc="-1">
              <a:latin typeface="Arial"/>
            </a:endParaRPr>
          </a:p>
        </p:txBody>
      </p:sp>
      <p:sp>
        <p:nvSpPr>
          <p:cNvPr id="179" name="CustomShape 4"/>
          <p:cNvSpPr/>
          <p:nvPr/>
        </p:nvSpPr>
        <p:spPr>
          <a:xfrm>
            <a:off x="838080" y="6356520"/>
            <a:ext cx="274176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fld id="{8FC3CD87-A0CA-4263-A78F-9E28E447E485}" type="datetime1">
              <a:rPr lang="en-US" sz="1200" b="0" strike="noStrike" spc="-1">
                <a:solidFill>
                  <a:srgbClr val="8B8B8B"/>
                </a:solidFill>
                <a:latin typeface="Calibri"/>
                <a:ea typeface="DejaVu Sans"/>
              </a:rPr>
              <a:t>4/17/2023</a:t>
            </a:fld>
            <a:endParaRPr lang="en-IN" sz="1200" b="0" strike="noStrike" spc="-1">
              <a:latin typeface="Arial"/>
            </a:endParaRPr>
          </a:p>
        </p:txBody>
      </p:sp>
      <p:sp>
        <p:nvSpPr>
          <p:cNvPr id="180" name="CustomShape 5"/>
          <p:cNvSpPr/>
          <p:nvPr/>
        </p:nvSpPr>
        <p:spPr>
          <a:xfrm>
            <a:off x="8610480" y="6356520"/>
            <a:ext cx="274176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ACAF2BFD-9623-4E27-B1BB-B16E74213760}" type="slidenum">
              <a:rPr lang="en-US" sz="1200" b="0" strike="noStrike" spc="-1">
                <a:solidFill>
                  <a:srgbClr val="8B8B8B"/>
                </a:solidFill>
                <a:latin typeface="Calibri"/>
                <a:ea typeface="DejaVu Sans"/>
              </a:rPr>
              <a:t>4</a:t>
            </a:fld>
            <a:endParaRPr lang="en-IN" sz="1200" b="0" strike="noStrike" spc="-1">
              <a:latin typeface="Arial"/>
            </a:endParaRPr>
          </a:p>
        </p:txBody>
      </p:sp>
      <p:sp>
        <p:nvSpPr>
          <p:cNvPr id="181" name="CustomShape 6"/>
          <p:cNvSpPr/>
          <p:nvPr/>
        </p:nvSpPr>
        <p:spPr>
          <a:xfrm>
            <a:off x="1376640" y="1080000"/>
            <a:ext cx="6039360" cy="43812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90000"/>
              </a:lnSpc>
            </a:pPr>
            <a:r>
              <a:rPr lang="en-IN" sz="3200" b="1" u="sng" strike="noStrike" spc="-1">
                <a:solidFill>
                  <a:srgbClr val="FFFF00"/>
                </a:solidFill>
                <a:uFillTx/>
                <a:latin typeface="Calibri"/>
                <a:ea typeface="Calibri"/>
              </a:rPr>
              <a:t>Quick Review of Functions</a:t>
            </a:r>
            <a:endParaRPr lang="en-IN" sz="3200" b="0" strike="noStrike" spc="-1">
              <a:latin typeface="Arial"/>
            </a:endParaRPr>
          </a:p>
        </p:txBody>
      </p:sp>
      <p:sp>
        <p:nvSpPr>
          <p:cNvPr id="182" name="CustomShape 7"/>
          <p:cNvSpPr/>
          <p:nvPr/>
        </p:nvSpPr>
        <p:spPr>
          <a:xfrm>
            <a:off x="838080" y="1835640"/>
            <a:ext cx="10514160" cy="581760"/>
          </a:xfrm>
          <a:prstGeom prst="rect">
            <a:avLst/>
          </a:prstGeom>
          <a:noFill/>
          <a:ln>
            <a:noFill/>
          </a:ln>
        </p:spPr>
        <p:style>
          <a:lnRef idx="0">
            <a:scrgbClr r="0" g="0" b="0"/>
          </a:lnRef>
          <a:fillRef idx="0">
            <a:scrgbClr r="0" g="0" b="0"/>
          </a:fillRef>
          <a:effectRef idx="0">
            <a:scrgbClr r="0" g="0" b="0"/>
          </a:effectRef>
          <a:fontRef idx="minor"/>
        </p:style>
      </p:sp>
      <p:pic>
        <p:nvPicPr>
          <p:cNvPr id="183" name="Picture 173"/>
          <p:cNvPicPr/>
          <p:nvPr/>
        </p:nvPicPr>
        <p:blipFill>
          <a:blip r:embed="rId2"/>
          <a:stretch/>
        </p:blipFill>
        <p:spPr>
          <a:xfrm>
            <a:off x="5400720" y="3555360"/>
            <a:ext cx="4534920" cy="1916280"/>
          </a:xfrm>
          <a:prstGeom prst="rect">
            <a:avLst/>
          </a:prstGeom>
          <a:ln>
            <a:noFill/>
          </a:ln>
        </p:spPr>
      </p:pic>
      <p:pic>
        <p:nvPicPr>
          <p:cNvPr id="184" name="Picture 174"/>
          <p:cNvPicPr/>
          <p:nvPr/>
        </p:nvPicPr>
        <p:blipFill>
          <a:blip r:embed="rId3"/>
          <a:stretch/>
        </p:blipFill>
        <p:spPr>
          <a:xfrm>
            <a:off x="1080000" y="2057040"/>
            <a:ext cx="3022920" cy="3166920"/>
          </a:xfrm>
          <a:prstGeom prst="rect">
            <a:avLst/>
          </a:prstGeom>
          <a:ln>
            <a:noFill/>
          </a:ln>
        </p:spPr>
      </p:pic>
      <p:sp>
        <p:nvSpPr>
          <p:cNvPr id="185" name="CustomShape 8"/>
          <p:cNvSpPr/>
          <p:nvPr/>
        </p:nvSpPr>
        <p:spPr>
          <a:xfrm>
            <a:off x="5400000" y="1835640"/>
            <a:ext cx="4679640" cy="111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latin typeface="Arial"/>
              </a:rPr>
              <a:t>function getDistance(speed, time) {</a:t>
            </a:r>
          </a:p>
          <a:p>
            <a:pPr>
              <a:lnSpc>
                <a:spcPct val="100000"/>
              </a:lnSpc>
            </a:pPr>
            <a:r>
              <a:rPr lang="en-IN" sz="1800" b="0" strike="noStrike" spc="-1">
                <a:latin typeface="Arial"/>
              </a:rPr>
              <a:t>var result = speed * time;</a:t>
            </a:r>
          </a:p>
          <a:p>
            <a:pPr>
              <a:lnSpc>
                <a:spcPct val="100000"/>
              </a:lnSpc>
            </a:pPr>
            <a:r>
              <a:rPr lang="en-IN" sz="1800" b="0" strike="noStrike" spc="-1">
                <a:latin typeface="Arial"/>
              </a:rPr>
              <a:t>alert(result);</a:t>
            </a:r>
          </a:p>
          <a:p>
            <a:pPr>
              <a:lnSpc>
                <a:spcPct val="100000"/>
              </a:lnSpc>
            </a:pPr>
            <a:r>
              <a:rPr lang="en-IN" sz="1800" b="0" strike="noStrike" spc="-1">
                <a:latin typeface="Arial"/>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CustomShape 1"/>
          <p:cNvSpPr/>
          <p:nvPr/>
        </p:nvSpPr>
        <p:spPr>
          <a:xfrm>
            <a:off x="4038480" y="6356520"/>
            <a:ext cx="411336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0" strike="noStrike" spc="-1">
                <a:solidFill>
                  <a:srgbClr val="8B8B8B"/>
                </a:solidFill>
                <a:latin typeface="Calibri"/>
                <a:ea typeface="DejaVu Sans"/>
              </a:rPr>
              <a:t>Web Application Development-Class2</a:t>
            </a:r>
            <a:endParaRPr lang="en-IN" sz="1200" b="0" strike="noStrike" spc="-1">
              <a:latin typeface="Arial"/>
            </a:endParaRPr>
          </a:p>
        </p:txBody>
      </p:sp>
      <p:sp>
        <p:nvSpPr>
          <p:cNvPr id="187" name="CustomShape 2"/>
          <p:cNvSpPr/>
          <p:nvPr/>
        </p:nvSpPr>
        <p:spPr>
          <a:xfrm>
            <a:off x="838080" y="6356520"/>
            <a:ext cx="274176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fld id="{794FDE48-AD06-4AEE-890B-4292E1B77FF5}" type="datetime1">
              <a:rPr lang="en-US" sz="1200" b="0" strike="noStrike" spc="-1">
                <a:solidFill>
                  <a:srgbClr val="8B8B8B"/>
                </a:solidFill>
                <a:latin typeface="Calibri"/>
                <a:ea typeface="DejaVu Sans"/>
              </a:rPr>
              <a:t>4/17/2023</a:t>
            </a:fld>
            <a:endParaRPr lang="en-IN" sz="1200" b="0" strike="noStrike" spc="-1">
              <a:latin typeface="Arial"/>
            </a:endParaRPr>
          </a:p>
        </p:txBody>
      </p:sp>
      <p:sp>
        <p:nvSpPr>
          <p:cNvPr id="188" name="CustomShape 3"/>
          <p:cNvSpPr/>
          <p:nvPr/>
        </p:nvSpPr>
        <p:spPr>
          <a:xfrm>
            <a:off x="8610480" y="6356520"/>
            <a:ext cx="274176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5614F2CE-1ADA-4F0B-96AF-4901331FF013}" type="slidenum">
              <a:rPr lang="en-US" sz="1200" b="0" strike="noStrike" spc="-1">
                <a:solidFill>
                  <a:srgbClr val="8B8B8B"/>
                </a:solidFill>
                <a:latin typeface="Calibri"/>
                <a:ea typeface="DejaVu Sans"/>
              </a:rPr>
              <a:t>5</a:t>
            </a:fld>
            <a:endParaRPr lang="en-IN" sz="1200" b="0" strike="noStrike" spc="-1">
              <a:latin typeface="Arial"/>
            </a:endParaRPr>
          </a:p>
        </p:txBody>
      </p:sp>
      <p:sp>
        <p:nvSpPr>
          <p:cNvPr id="189" name="CustomShape 4"/>
          <p:cNvSpPr/>
          <p:nvPr/>
        </p:nvSpPr>
        <p:spPr>
          <a:xfrm>
            <a:off x="5289120" y="2165400"/>
            <a:ext cx="6013800" cy="2648880"/>
          </a:xfrm>
          <a:prstGeom prst="rect">
            <a:avLst/>
          </a:prstGeom>
          <a:noFill/>
          <a:ln>
            <a:noFill/>
          </a:ln>
        </p:spPr>
        <p:style>
          <a:lnRef idx="0">
            <a:scrgbClr r="0" g="0" b="0"/>
          </a:lnRef>
          <a:fillRef idx="0">
            <a:scrgbClr r="0" g="0" b="0"/>
          </a:fillRef>
          <a:effectRef idx="0">
            <a:scrgbClr r="0" g="0" b="0"/>
          </a:effectRef>
          <a:fontRef idx="minor"/>
        </p:style>
      </p:sp>
      <p:sp>
        <p:nvSpPr>
          <p:cNvPr id="190" name="CustomShape 5"/>
          <p:cNvSpPr/>
          <p:nvPr/>
        </p:nvSpPr>
        <p:spPr>
          <a:xfrm>
            <a:off x="432000" y="367200"/>
            <a:ext cx="10971720" cy="1144080"/>
          </a:xfrm>
          <a:prstGeom prst="rect">
            <a:avLst/>
          </a:prstGeom>
          <a:noFill/>
          <a:ln>
            <a:noFill/>
          </a:ln>
        </p:spPr>
        <p:style>
          <a:lnRef idx="0">
            <a:scrgbClr r="0" g="0" b="0"/>
          </a:lnRef>
          <a:fillRef idx="0">
            <a:scrgbClr r="0" g="0" b="0"/>
          </a:fillRef>
          <a:effectRef idx="0">
            <a:scrgbClr r="0" g="0" b="0"/>
          </a:effectRef>
          <a:fontRef idx="minor"/>
        </p:style>
      </p:sp>
      <p:sp>
        <p:nvSpPr>
          <p:cNvPr id="191" name="CustomShape 6"/>
          <p:cNvSpPr/>
          <p:nvPr/>
        </p:nvSpPr>
        <p:spPr>
          <a:xfrm>
            <a:off x="144000" y="144000"/>
            <a:ext cx="4463640" cy="62118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indent="-323280">
              <a:lnSpc>
                <a:spcPct val="100000"/>
              </a:lnSpc>
              <a:spcBef>
                <a:spcPts val="1417"/>
              </a:spcBef>
              <a:tabLst>
                <a:tab pos="0" algn="l"/>
              </a:tabLst>
            </a:pPr>
            <a:r>
              <a:rPr lang="en-US" sz="1600" b="0" strike="noStrike" spc="-1" dirty="0">
                <a:solidFill>
                  <a:srgbClr val="000000"/>
                </a:solidFill>
                <a:latin typeface="Calibri"/>
                <a:ea typeface="DejaVu Sans"/>
              </a:rPr>
              <a:t>&lt;!DOCTYPE html&gt;</a:t>
            </a:r>
            <a:endParaRPr lang="en-IN" sz="1600" b="0" strike="noStrike" spc="-1" dirty="0">
              <a:latin typeface="Arial"/>
            </a:endParaRPr>
          </a:p>
          <a:p>
            <a:pPr marL="432000" indent="-323280">
              <a:lnSpc>
                <a:spcPct val="100000"/>
              </a:lnSpc>
              <a:spcBef>
                <a:spcPts val="1417"/>
              </a:spcBef>
              <a:tabLst>
                <a:tab pos="0" algn="l"/>
              </a:tabLst>
            </a:pPr>
            <a:r>
              <a:rPr lang="en-US" sz="1600" b="0" strike="noStrike" spc="-1" dirty="0">
                <a:solidFill>
                  <a:srgbClr val="000000"/>
                </a:solidFill>
                <a:latin typeface="Calibri"/>
                <a:ea typeface="DejaVu Sans"/>
              </a:rPr>
              <a:t>&lt;</a:t>
            </a:r>
            <a:r>
              <a:rPr lang="en-US" sz="1600" spc="-1" dirty="0" err="1">
                <a:solidFill>
                  <a:srgbClr val="000000"/>
                </a:solidFill>
                <a:latin typeface="Calibri"/>
              </a:rPr>
              <a:t>htm</a:t>
            </a:r>
            <a:r>
              <a:rPr lang="en-US" sz="1600" spc="-1" dirty="0">
                <a:solidFill>
                  <a:srgbClr val="000000"/>
                </a:solidFill>
                <a:latin typeface="Calibri"/>
              </a:rPr>
              <a:t>&gt;</a:t>
            </a:r>
            <a:endParaRPr lang="en-IN" sz="1600" spc="-1" dirty="0"/>
          </a:p>
          <a:p>
            <a:pPr marL="432000" indent="-323280">
              <a:lnSpc>
                <a:spcPct val="100000"/>
              </a:lnSpc>
              <a:spcBef>
                <a:spcPts val="1417"/>
              </a:spcBef>
              <a:tabLst>
                <a:tab pos="0" algn="l"/>
              </a:tabLst>
            </a:pPr>
            <a:r>
              <a:rPr lang="en-US" sz="1600" spc="-1" dirty="0">
                <a:solidFill>
                  <a:srgbClr val="000000"/>
                </a:solidFill>
                <a:latin typeface="Calibri"/>
              </a:rPr>
              <a:t>&lt;head&gt;</a:t>
            </a:r>
            <a:endParaRPr lang="en-IN" sz="1600" spc="-1" dirty="0"/>
          </a:p>
          <a:p>
            <a:pPr marL="432000" indent="-323280">
              <a:lnSpc>
                <a:spcPct val="100000"/>
              </a:lnSpc>
              <a:spcBef>
                <a:spcPts val="1417"/>
              </a:spcBef>
              <a:tabLst>
                <a:tab pos="0" algn="l"/>
              </a:tabLst>
            </a:pPr>
            <a:r>
              <a:rPr lang="en-US" sz="1600" spc="-1" dirty="0">
                <a:solidFill>
                  <a:srgbClr val="000000"/>
                </a:solidFill>
                <a:latin typeface="Calibri"/>
              </a:rPr>
              <a:t>&lt;meta charset="utf-8"&gt;</a:t>
            </a:r>
            <a:endParaRPr lang="en-IN" sz="1600" spc="-1" dirty="0"/>
          </a:p>
          <a:p>
            <a:pPr marL="432000" indent="-323280">
              <a:lnSpc>
                <a:spcPct val="100000"/>
              </a:lnSpc>
              <a:spcBef>
                <a:spcPts val="1417"/>
              </a:spcBef>
              <a:tabLst>
                <a:tab pos="0" algn="l"/>
              </a:tabLst>
            </a:pPr>
            <a:r>
              <a:rPr lang="en-US" sz="1600" spc="-1" dirty="0">
                <a:solidFill>
                  <a:srgbClr val="000000"/>
                </a:solidFill>
                <a:latin typeface="Calibri"/>
              </a:rPr>
              <a:t>&lt;title&gt;React Components&lt;/title&gt;</a:t>
            </a:r>
            <a:endParaRPr lang="en-IN" sz="1600" spc="-1" dirty="0"/>
          </a:p>
          <a:p>
            <a:pPr marL="432000" indent="-323280">
              <a:lnSpc>
                <a:spcPct val="100000"/>
              </a:lnSpc>
              <a:spcBef>
                <a:spcPts val="1417"/>
              </a:spcBef>
              <a:tabLst>
                <a:tab pos="0" algn="l"/>
              </a:tabLst>
            </a:pPr>
            <a:r>
              <a:rPr lang="en-US" sz="1600" spc="-1" dirty="0">
                <a:solidFill>
                  <a:srgbClr val="000000"/>
                </a:solidFill>
                <a:latin typeface="Calibri"/>
              </a:rPr>
              <a:t>&lt;script src="https://unpkg.com/react@16/</a:t>
            </a:r>
            <a:r>
              <a:rPr lang="en-US" sz="1600" spc="-1" dirty="0" err="1">
                <a:solidFill>
                  <a:srgbClr val="000000"/>
                </a:solidFill>
                <a:latin typeface="Calibri"/>
              </a:rPr>
              <a:t>umd</a:t>
            </a:r>
            <a:r>
              <a:rPr lang="en-US" sz="1600" spc="-1" dirty="0">
                <a:solidFill>
                  <a:srgbClr val="000000"/>
                </a:solidFill>
                <a:latin typeface="Calibri"/>
              </a:rPr>
              <a:t>/react.development.js"</a:t>
            </a:r>
            <a:endParaRPr lang="en-IN" sz="1600" spc="-1" dirty="0"/>
          </a:p>
          <a:p>
            <a:pPr marL="432000" indent="-323280">
              <a:lnSpc>
                <a:spcPct val="100000"/>
              </a:lnSpc>
              <a:spcBef>
                <a:spcPts val="1417"/>
              </a:spcBef>
              <a:tabLst>
                <a:tab pos="0" algn="l"/>
              </a:tabLst>
            </a:pPr>
            <a:r>
              <a:rPr lang="en-US" sz="1600" spc="-1" dirty="0">
                <a:solidFill>
                  <a:srgbClr val="000000"/>
                </a:solidFill>
                <a:latin typeface="Calibri"/>
              </a:rPr>
              <a:t>&gt;&lt;/script&gt;</a:t>
            </a:r>
            <a:endParaRPr lang="en-IN" sz="1600" spc="-1" dirty="0"/>
          </a:p>
          <a:p>
            <a:pPr marL="432000" indent="-323280">
              <a:lnSpc>
                <a:spcPct val="100000"/>
              </a:lnSpc>
              <a:spcBef>
                <a:spcPts val="1417"/>
              </a:spcBef>
              <a:tabLst>
                <a:tab pos="0" algn="l"/>
              </a:tabLst>
            </a:pPr>
            <a:r>
              <a:rPr lang="en-US" sz="1600" spc="-1" dirty="0">
                <a:solidFill>
                  <a:srgbClr val="000000"/>
                </a:solidFill>
                <a:latin typeface="Calibri"/>
              </a:rPr>
              <a:t>&lt;script src="https://unpkg.com/react-dom@16/</a:t>
            </a:r>
            <a:r>
              <a:rPr lang="en-US" sz="1600" spc="-1" dirty="0" err="1">
                <a:solidFill>
                  <a:srgbClr val="000000"/>
                </a:solidFill>
                <a:latin typeface="Calibri"/>
              </a:rPr>
              <a:t>umd</a:t>
            </a:r>
            <a:r>
              <a:rPr lang="en-US" sz="1600" spc="-1" dirty="0">
                <a:solidFill>
                  <a:srgbClr val="000000"/>
                </a:solidFill>
                <a:latin typeface="Calibri"/>
              </a:rPr>
              <a:t>/react-</a:t>
            </a:r>
            <a:endParaRPr lang="en-IN" sz="1600" spc="-1" dirty="0"/>
          </a:p>
          <a:p>
            <a:pPr marL="432000" indent="-323280">
              <a:lnSpc>
                <a:spcPct val="100000"/>
              </a:lnSpc>
              <a:spcBef>
                <a:spcPts val="1417"/>
              </a:spcBef>
              <a:tabLst>
                <a:tab pos="0" algn="l"/>
              </a:tabLst>
            </a:pPr>
            <a:r>
              <a:rPr lang="en-US" sz="1600" spc="-1" dirty="0">
                <a:solidFill>
                  <a:srgbClr val="000000"/>
                </a:solidFill>
                <a:latin typeface="Calibri"/>
              </a:rPr>
              <a:t>dom.development.js"&gt;&lt;/script&gt;</a:t>
            </a:r>
            <a:endParaRPr lang="en-IN" sz="1600" spc="-1" dirty="0"/>
          </a:p>
          <a:p>
            <a:pPr marL="432000" indent="-323280">
              <a:lnSpc>
                <a:spcPct val="100000"/>
              </a:lnSpc>
              <a:spcBef>
                <a:spcPts val="1417"/>
              </a:spcBef>
              <a:tabLst>
                <a:tab pos="0" algn="l"/>
              </a:tabLst>
            </a:pPr>
            <a:r>
              <a:rPr lang="en-US" sz="1600" spc="-1" dirty="0">
                <a:solidFill>
                  <a:srgbClr val="000000"/>
                </a:solidFill>
                <a:latin typeface="Calibri"/>
              </a:rPr>
              <a:t>&lt;script src="https://unpkg.com/babel-</a:t>
            </a:r>
            <a:endParaRPr lang="en-IN" sz="1600" spc="-1" dirty="0"/>
          </a:p>
          <a:p>
            <a:pPr marL="432000" indent="-323280">
              <a:lnSpc>
                <a:spcPct val="100000"/>
              </a:lnSpc>
              <a:spcBef>
                <a:spcPts val="1417"/>
              </a:spcBef>
              <a:tabLst>
                <a:tab pos="0" algn="l"/>
              </a:tabLst>
            </a:pPr>
            <a:r>
              <a:rPr lang="en-US" sz="1600" spc="-1" dirty="0">
                <a:solidFill>
                  <a:srgbClr val="000000"/>
                </a:solidFill>
                <a:latin typeface="Calibri"/>
              </a:rPr>
              <a:t>standalone@6.15.0/babel.min.js"&gt;&lt;/script&gt;</a:t>
            </a:r>
            <a:endParaRPr lang="en-IN" sz="1600" spc="-1" dirty="0"/>
          </a:p>
          <a:p>
            <a:pPr marL="432000" indent="-323280">
              <a:lnSpc>
                <a:spcPct val="100000"/>
              </a:lnSpc>
              <a:spcBef>
                <a:spcPts val="1417"/>
              </a:spcBef>
              <a:tabLst>
                <a:tab pos="0" algn="l"/>
              </a:tabLst>
            </a:pPr>
            <a:r>
              <a:rPr lang="en-US" sz="1600" spc="-1" dirty="0">
                <a:solidFill>
                  <a:srgbClr val="000000"/>
                </a:solidFill>
                <a:latin typeface="Calibri"/>
              </a:rPr>
              <a:t>&lt;style&gt;#container {</a:t>
            </a:r>
            <a:endParaRPr lang="en-IN" sz="1600" spc="-1" dirty="0"/>
          </a:p>
          <a:p>
            <a:pPr marL="432000" indent="-323280">
              <a:lnSpc>
                <a:spcPct val="100000"/>
              </a:lnSpc>
              <a:spcBef>
                <a:spcPts val="1417"/>
              </a:spcBef>
              <a:tabLst>
                <a:tab pos="0" algn="l"/>
              </a:tabLst>
            </a:pPr>
            <a:r>
              <a:rPr lang="en-US" sz="1600" spc="-1" dirty="0">
                <a:solidFill>
                  <a:srgbClr val="000000"/>
                </a:solidFill>
                <a:latin typeface="Calibri"/>
              </a:rPr>
              <a:t>padding: 50px;</a:t>
            </a:r>
            <a:endParaRPr lang="en-IN" sz="1600" spc="-1" dirty="0"/>
          </a:p>
          <a:p>
            <a:pPr marL="432000" indent="-323280">
              <a:lnSpc>
                <a:spcPct val="100000"/>
              </a:lnSpc>
              <a:spcBef>
                <a:spcPts val="1417"/>
              </a:spcBef>
              <a:tabLst>
                <a:tab pos="0" algn="l"/>
              </a:tabLst>
            </a:pPr>
            <a:r>
              <a:rPr lang="en-US" sz="1600" spc="-1" dirty="0">
                <a:solidFill>
                  <a:srgbClr val="000000"/>
                </a:solidFill>
                <a:latin typeface="Calibri"/>
              </a:rPr>
              <a:t>background-color: #EEE;</a:t>
            </a:r>
            <a:endParaRPr lang="en-IN" sz="1600" spc="-1" dirty="0"/>
          </a:p>
          <a:p>
            <a:pPr marL="432000" indent="-323280">
              <a:lnSpc>
                <a:spcPct val="100000"/>
              </a:lnSpc>
              <a:spcBef>
                <a:spcPts val="1417"/>
              </a:spcBef>
              <a:tabLst>
                <a:tab pos="0" algn="l"/>
              </a:tabLst>
            </a:pPr>
            <a:r>
              <a:rPr lang="en-US" sz="1600" spc="-1" dirty="0">
                <a:solidFill>
                  <a:srgbClr val="000000"/>
                </a:solidFill>
                <a:latin typeface="Calibri"/>
              </a:rPr>
              <a:t>}</a:t>
            </a:r>
            <a:endParaRPr lang="en-IN" sz="1600" spc="-1" dirty="0"/>
          </a:p>
          <a:p>
            <a:pPr marL="432000" indent="-323280">
              <a:lnSpc>
                <a:spcPct val="100000"/>
              </a:lnSpc>
              <a:spcBef>
                <a:spcPts val="1417"/>
              </a:spcBef>
              <a:tabLst>
                <a:tab pos="0" algn="l"/>
              </a:tabLst>
            </a:pPr>
            <a:r>
              <a:rPr lang="en-US" sz="1600" spc="-1" dirty="0">
                <a:solidFill>
                  <a:srgbClr val="000000"/>
                </a:solidFill>
                <a:latin typeface="Calibri"/>
              </a:rPr>
              <a:t>#container h1 {</a:t>
            </a:r>
            <a:endParaRPr lang="en-IN" sz="1600" spc="-1" dirty="0"/>
          </a:p>
          <a:p>
            <a:pPr marL="432000" indent="-323280">
              <a:lnSpc>
                <a:spcPct val="100000"/>
              </a:lnSpc>
              <a:spcBef>
                <a:spcPts val="1417"/>
              </a:spcBef>
              <a:tabLst>
                <a:tab pos="0" algn="l"/>
              </a:tabLst>
            </a:pPr>
            <a:r>
              <a:rPr lang="en-US" sz="1600" spc="-1" dirty="0">
                <a:solidFill>
                  <a:srgbClr val="000000"/>
                </a:solidFill>
                <a:latin typeface="Calibri"/>
              </a:rPr>
              <a:t>font-size: 144px;</a:t>
            </a:r>
            <a:endParaRPr lang="en-IN" sz="1600" spc="-1" dirty="0"/>
          </a:p>
          <a:p>
            <a:pPr marL="432000" indent="-323280">
              <a:lnSpc>
                <a:spcPct val="100000"/>
              </a:lnSpc>
              <a:spcBef>
                <a:spcPts val="1417"/>
              </a:spcBef>
              <a:tabLst>
                <a:tab pos="0" algn="l"/>
              </a:tabLst>
            </a:pPr>
            <a:r>
              <a:rPr lang="en-US" sz="1600" spc="-1" dirty="0">
                <a:solidFill>
                  <a:srgbClr val="000000"/>
                </a:solidFill>
                <a:latin typeface="Calibri"/>
              </a:rPr>
              <a:t>font-family: sans-serif;</a:t>
            </a:r>
            <a:endParaRPr lang="en-IN" sz="1600" spc="-1" dirty="0"/>
          </a:p>
          <a:p>
            <a:pPr marL="432000" indent="-323280">
              <a:lnSpc>
                <a:spcPct val="100000"/>
              </a:lnSpc>
              <a:spcBef>
                <a:spcPts val="1417"/>
              </a:spcBef>
              <a:tabLst>
                <a:tab pos="0" algn="l"/>
              </a:tabLst>
            </a:pPr>
            <a:r>
              <a:rPr lang="en-US" sz="1600" spc="-1" dirty="0">
                <a:solidFill>
                  <a:srgbClr val="000000"/>
                </a:solidFill>
                <a:latin typeface="Calibri"/>
              </a:rPr>
              <a:t>color: #0080A8;</a:t>
            </a:r>
            <a:endParaRPr lang="en-IN" sz="1600" spc="-1" dirty="0"/>
          </a:p>
          <a:p>
            <a:pPr marL="432000" indent="-323280">
              <a:lnSpc>
                <a:spcPct val="100000"/>
              </a:lnSpc>
              <a:spcBef>
                <a:spcPts val="1417"/>
              </a:spcBef>
              <a:tabLst>
                <a:tab pos="0" algn="l"/>
              </a:tabLst>
            </a:pPr>
            <a:r>
              <a:rPr lang="en-US" sz="1600" spc="-1" dirty="0">
                <a:solidFill>
                  <a:srgbClr val="000000"/>
                </a:solidFill>
                <a:latin typeface="Calibri"/>
              </a:rPr>
              <a:t>}</a:t>
            </a:r>
            <a:endParaRPr lang="en-IN" sz="1600" spc="-1" dirty="0"/>
          </a:p>
          <a:p>
            <a:pPr marL="432000" indent="-323280">
              <a:lnSpc>
                <a:spcPct val="100000"/>
              </a:lnSpc>
              <a:spcBef>
                <a:spcPts val="1417"/>
              </a:spcBef>
              <a:tabLst>
                <a:tab pos="0" algn="l"/>
              </a:tabLst>
            </a:pPr>
            <a:r>
              <a:rPr lang="en-US" sz="1600" spc="-1" dirty="0">
                <a:solidFill>
                  <a:srgbClr val="000000"/>
                </a:solidFill>
                <a:latin typeface="Calibri"/>
              </a:rPr>
              <a:t>&lt;/style&gt;</a:t>
            </a:r>
            <a:endParaRPr lang="en-IN" sz="1600" spc="-1" dirty="0"/>
          </a:p>
          <a:p>
            <a:pPr marL="432000" indent="-323280">
              <a:lnSpc>
                <a:spcPct val="100000"/>
              </a:lnSpc>
              <a:spcBef>
                <a:spcPts val="1417"/>
              </a:spcBef>
              <a:tabLst>
                <a:tab pos="0" algn="l"/>
              </a:tabLst>
            </a:pPr>
            <a:r>
              <a:rPr lang="en-US" sz="1600" spc="-1" dirty="0">
                <a:solidFill>
                  <a:srgbClr val="000000"/>
                </a:solidFill>
                <a:latin typeface="Calibri"/>
              </a:rPr>
              <a:t>&lt;/head&gt;</a:t>
            </a:r>
            <a:endParaRPr lang="en-IN" sz="1600" spc="-1" dirty="0"/>
          </a:p>
          <a:p>
            <a:pPr marL="432000" indent="-323280">
              <a:lnSpc>
                <a:spcPct val="100000"/>
              </a:lnSpc>
              <a:spcBef>
                <a:spcPts val="1417"/>
              </a:spcBef>
              <a:tabLst>
                <a:tab pos="0" algn="l"/>
              </a:tabLst>
            </a:pPr>
            <a:r>
              <a:rPr lang="en-US" sz="1600" spc="-1" dirty="0">
                <a:solidFill>
                  <a:srgbClr val="000000"/>
                </a:solidFill>
                <a:latin typeface="Calibri"/>
              </a:rPr>
              <a:t>&lt;body&gt;</a:t>
            </a:r>
            <a:endParaRPr lang="en-IN" sz="1600" spc="-1" dirty="0"/>
          </a:p>
          <a:p>
            <a:pPr marL="432000" indent="-323280">
              <a:lnSpc>
                <a:spcPct val="100000"/>
              </a:lnSpc>
              <a:spcBef>
                <a:spcPts val="1417"/>
              </a:spcBef>
              <a:tabLst>
                <a:tab pos="0" algn="l"/>
              </a:tabLst>
            </a:pPr>
            <a:r>
              <a:rPr lang="en-US" sz="1600" spc="-1" dirty="0">
                <a:solidFill>
                  <a:srgbClr val="000000"/>
                </a:solidFill>
                <a:latin typeface="Calibri"/>
              </a:rPr>
              <a:t>&lt;div id="container"&gt;&lt;/div&gt;</a:t>
            </a:r>
            <a:endParaRPr lang="en-IN" sz="1600" spc="-1" dirty="0"/>
          </a:p>
          <a:p>
            <a:pPr marL="432000" indent="-323280">
              <a:lnSpc>
                <a:spcPct val="100000"/>
              </a:lnSpc>
              <a:spcBef>
                <a:spcPts val="1417"/>
              </a:spcBef>
              <a:tabLst>
                <a:tab pos="0" algn="l"/>
              </a:tabLst>
            </a:pPr>
            <a:r>
              <a:rPr lang="en-US" sz="1600" spc="-1" dirty="0">
                <a:solidFill>
                  <a:srgbClr val="000000"/>
                </a:solidFill>
                <a:latin typeface="Calibri"/>
              </a:rPr>
              <a:t>var destination = </a:t>
            </a:r>
            <a:r>
              <a:rPr lang="en-US" sz="1600" spc="-1" dirty="0" err="1">
                <a:solidFill>
                  <a:srgbClr val="000000"/>
                </a:solidFill>
                <a:latin typeface="Calibri"/>
              </a:rPr>
              <a:t>document.querySelector</a:t>
            </a:r>
            <a:r>
              <a:rPr lang="en-US" sz="1600" spc="-1" dirty="0">
                <a:solidFill>
                  <a:srgbClr val="000000"/>
                </a:solidFill>
                <a:latin typeface="Calibri"/>
              </a:rPr>
              <a:t>(“#container”);</a:t>
            </a:r>
            <a:endParaRPr lang="en-IN" sz="1600" spc="-1" dirty="0"/>
          </a:p>
          <a:p>
            <a:pPr marL="432000" indent="-323280">
              <a:lnSpc>
                <a:spcPct val="100000"/>
              </a:lnSpc>
              <a:spcBef>
                <a:spcPts val="1417"/>
              </a:spcBef>
              <a:tabLst>
                <a:tab pos="0" algn="l"/>
              </a:tabLst>
            </a:pPr>
            <a:r>
              <a:rPr lang="en-US" sz="1600" spc="-1" dirty="0">
                <a:solidFill>
                  <a:srgbClr val="000000"/>
                </a:solidFill>
                <a:latin typeface="Calibri"/>
              </a:rPr>
              <a:t>&lt;script type="text/babel"&gt;</a:t>
            </a:r>
            <a:endParaRPr lang="en-IN" sz="1600" spc="-1" dirty="0"/>
          </a:p>
          <a:p>
            <a:pPr marL="432000" indent="-323280">
              <a:lnSpc>
                <a:spcPct val="100000"/>
              </a:lnSpc>
              <a:spcBef>
                <a:spcPts val="1417"/>
              </a:spcBef>
              <a:tabLst>
                <a:tab pos="0" algn="l"/>
              </a:tabLst>
            </a:pPr>
            <a:r>
              <a:rPr lang="en-US" sz="1600" spc="-1" dirty="0">
                <a:solidFill>
                  <a:srgbClr val="000000"/>
                </a:solidFill>
                <a:latin typeface="Calibri"/>
              </a:rPr>
              <a:t>&lt;/script&gt;</a:t>
            </a:r>
            <a:endParaRPr lang="en-IN" sz="1600" spc="-1" dirty="0"/>
          </a:p>
          <a:p>
            <a:pPr marL="432000" indent="-323280">
              <a:lnSpc>
                <a:spcPct val="100000"/>
              </a:lnSpc>
              <a:spcBef>
                <a:spcPts val="1417"/>
              </a:spcBef>
              <a:tabLst>
                <a:tab pos="0" algn="l"/>
              </a:tabLst>
            </a:pPr>
            <a:r>
              <a:rPr lang="en-US" sz="1600" spc="-1" dirty="0">
                <a:solidFill>
                  <a:srgbClr val="000000"/>
                </a:solidFill>
                <a:latin typeface="Calibri"/>
              </a:rPr>
              <a:t>&lt;/body&gt;</a:t>
            </a:r>
            <a:endParaRPr lang="en-IN" sz="1600" spc="-1" dirty="0"/>
          </a:p>
          <a:p>
            <a:pPr marL="432000" indent="-323280">
              <a:lnSpc>
                <a:spcPct val="100000"/>
              </a:lnSpc>
              <a:spcBef>
                <a:spcPts val="1417"/>
              </a:spcBef>
              <a:tabLst>
                <a:tab pos="0" algn="l"/>
              </a:tabLst>
            </a:pPr>
            <a:r>
              <a:rPr lang="en-US" sz="1600" b="0" strike="noStrike" spc="-1" dirty="0">
                <a:solidFill>
                  <a:srgbClr val="000000"/>
                </a:solidFill>
                <a:latin typeface="Calibri"/>
                <a:ea typeface="DejaVu Sans"/>
              </a:rPr>
              <a:t>l&lt;/html&gt; </a:t>
            </a:r>
            <a:endParaRPr lang="en-IN" sz="1600" b="0" strike="noStrike" spc="-1" dirty="0">
              <a:latin typeface="Arial"/>
            </a:endParaRPr>
          </a:p>
        </p:txBody>
      </p:sp>
      <p:sp>
        <p:nvSpPr>
          <p:cNvPr id="192" name="CustomShape 7"/>
          <p:cNvSpPr/>
          <p:nvPr/>
        </p:nvSpPr>
        <p:spPr>
          <a:xfrm>
            <a:off x="4366080" y="119520"/>
            <a:ext cx="5353560" cy="18961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41500" lnSpcReduction="10000"/>
          </a:bodyPr>
          <a:lstStyle/>
          <a:p>
            <a:pPr marL="432000" indent="-323280">
              <a:lnSpc>
                <a:spcPct val="100000"/>
              </a:lnSpc>
              <a:spcBef>
                <a:spcPts val="1417"/>
              </a:spcBef>
              <a:tabLst>
                <a:tab pos="0" algn="l"/>
              </a:tabLst>
            </a:pPr>
            <a:r>
              <a:rPr lang="en-US" sz="2800" b="0" strike="noStrike" spc="-1">
                <a:solidFill>
                  <a:srgbClr val="000000"/>
                </a:solidFill>
                <a:latin typeface="Calibri"/>
                <a:ea typeface="DejaVu Sans"/>
              </a:rPr>
              <a:t>ReactDOM.render(</a:t>
            </a:r>
            <a:endParaRPr lang="en-IN" sz="2800" b="0" strike="noStrike" spc="-1">
              <a:latin typeface="Arial"/>
            </a:endParaRPr>
          </a:p>
          <a:p>
            <a:pPr marL="432000" indent="-323280">
              <a:lnSpc>
                <a:spcPct val="100000"/>
              </a:lnSpc>
              <a:spcBef>
                <a:spcPts val="1417"/>
              </a:spcBef>
              <a:tabLst>
                <a:tab pos="0" algn="l"/>
              </a:tabLst>
            </a:pPr>
            <a:r>
              <a:rPr lang="en-US" sz="2800" b="0" strike="noStrike" spc="-1">
                <a:solidFill>
                  <a:srgbClr val="000000"/>
                </a:solidFill>
                <a:latin typeface="Calibri"/>
                <a:ea typeface="DejaVu Sans"/>
              </a:rPr>
              <a:t>&lt;div&gt;</a:t>
            </a:r>
            <a:endParaRPr lang="en-IN" sz="2800" b="0" strike="noStrike" spc="-1">
              <a:latin typeface="Arial"/>
            </a:endParaRPr>
          </a:p>
          <a:p>
            <a:pPr marL="432000" indent="-323280">
              <a:lnSpc>
                <a:spcPct val="100000"/>
              </a:lnSpc>
              <a:spcBef>
                <a:spcPts val="1417"/>
              </a:spcBef>
              <a:tabLst>
                <a:tab pos="0" algn="l"/>
              </a:tabLst>
            </a:pPr>
            <a:r>
              <a:rPr lang="en-US" sz="2800" b="0" strike="noStrike" spc="-1">
                <a:solidFill>
                  <a:srgbClr val="000000"/>
                </a:solidFill>
                <a:latin typeface="Calibri"/>
                <a:ea typeface="DejaVu Sans"/>
              </a:rPr>
              <a:t>&lt;p&gt;Hello, world!&lt;/p&gt;</a:t>
            </a:r>
            <a:endParaRPr lang="en-IN" sz="2800" b="0" strike="noStrike" spc="-1">
              <a:latin typeface="Arial"/>
            </a:endParaRPr>
          </a:p>
          <a:p>
            <a:pPr marL="432000" indent="-323280">
              <a:lnSpc>
                <a:spcPct val="100000"/>
              </a:lnSpc>
              <a:spcBef>
                <a:spcPts val="1417"/>
              </a:spcBef>
              <a:tabLst>
                <a:tab pos="0" algn="l"/>
              </a:tabLst>
            </a:pPr>
            <a:r>
              <a:rPr lang="en-US" sz="2800" b="0" strike="noStrike" spc="-1">
                <a:solidFill>
                  <a:srgbClr val="000000"/>
                </a:solidFill>
                <a:latin typeface="Calibri"/>
                <a:ea typeface="DejaVu Sans"/>
              </a:rPr>
              <a:t>&lt;/div&gt;,</a:t>
            </a:r>
            <a:endParaRPr lang="en-IN" sz="2800" b="0" strike="noStrike" spc="-1">
              <a:latin typeface="Arial"/>
            </a:endParaRPr>
          </a:p>
          <a:p>
            <a:pPr marL="432000" indent="-323280">
              <a:lnSpc>
                <a:spcPct val="100000"/>
              </a:lnSpc>
              <a:spcBef>
                <a:spcPts val="1417"/>
              </a:spcBef>
              <a:tabLst>
                <a:tab pos="0" algn="l"/>
              </a:tabLst>
            </a:pPr>
            <a:r>
              <a:rPr lang="en-US" sz="2800" b="0" strike="noStrike" spc="-1">
                <a:solidFill>
                  <a:srgbClr val="000000"/>
                </a:solidFill>
                <a:latin typeface="Calibri"/>
                <a:ea typeface="DejaVu Sans"/>
              </a:rPr>
              <a:t>document.querySelector("#container")</a:t>
            </a:r>
            <a:endParaRPr lang="en-IN" sz="2800" b="0" strike="noStrike" spc="-1">
              <a:latin typeface="Arial"/>
            </a:endParaRPr>
          </a:p>
          <a:p>
            <a:pPr marL="432000" indent="-323280">
              <a:lnSpc>
                <a:spcPct val="100000"/>
              </a:lnSpc>
              <a:spcBef>
                <a:spcPts val="1417"/>
              </a:spcBef>
              <a:tabLst>
                <a:tab pos="0" algn="l"/>
              </a:tabLst>
            </a:pPr>
            <a:r>
              <a:rPr lang="en-US" sz="2800" b="0" strike="noStrike" spc="-1">
                <a:solidFill>
                  <a:srgbClr val="000000"/>
                </a:solidFill>
                <a:latin typeface="Calibri"/>
                <a:ea typeface="DejaVu Sans"/>
              </a:rPr>
              <a:t>);</a:t>
            </a:r>
            <a:endParaRPr lang="en-IN" sz="2800" b="0" strike="noStrike" spc="-1">
              <a:latin typeface="Arial"/>
            </a:endParaRPr>
          </a:p>
        </p:txBody>
      </p:sp>
      <p:sp>
        <p:nvSpPr>
          <p:cNvPr id="193" name="CustomShape 8"/>
          <p:cNvSpPr/>
          <p:nvPr/>
        </p:nvSpPr>
        <p:spPr>
          <a:xfrm>
            <a:off x="4464000" y="2448000"/>
            <a:ext cx="4823640" cy="162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latin typeface="Arial"/>
              </a:rPr>
              <a:t>class HelloWorld extends React.Component {</a:t>
            </a:r>
          </a:p>
          <a:p>
            <a:pPr>
              <a:lnSpc>
                <a:spcPct val="100000"/>
              </a:lnSpc>
            </a:pPr>
            <a:r>
              <a:rPr lang="en-IN" sz="1800" b="0" strike="noStrike" spc="-1">
                <a:latin typeface="Arial"/>
              </a:rPr>
              <a:t>render() {</a:t>
            </a:r>
          </a:p>
          <a:p>
            <a:pPr>
              <a:lnSpc>
                <a:spcPct val="100000"/>
              </a:lnSpc>
            </a:pPr>
            <a:r>
              <a:rPr lang="en-IN" sz="1800" b="0" strike="noStrike" spc="-1">
                <a:latin typeface="Arial"/>
              </a:rPr>
              <a:t>return &lt;h1&gt;Hello, world!&lt;/h1&gt;</a:t>
            </a:r>
          </a:p>
          <a:p>
            <a:pPr>
              <a:lnSpc>
                <a:spcPct val="100000"/>
              </a:lnSpc>
            </a:pPr>
            <a:r>
              <a:rPr lang="en-IN" sz="1800" b="0" strike="noStrike" spc="-1">
                <a:latin typeface="Arial"/>
              </a:rPr>
              <a:t>	}</a:t>
            </a:r>
          </a:p>
          <a:p>
            <a:pPr>
              <a:lnSpc>
                <a:spcPct val="100000"/>
              </a:lnSpc>
            </a:pPr>
            <a:r>
              <a:rPr lang="en-IN" sz="1800" b="0" strike="noStrike" spc="-1">
                <a:latin typeface="Arial"/>
              </a:rPr>
              <a:t>}</a:t>
            </a:r>
          </a:p>
        </p:txBody>
      </p:sp>
      <p:sp>
        <p:nvSpPr>
          <p:cNvPr id="194" name="CustomShape 9"/>
          <p:cNvSpPr/>
          <p:nvPr/>
        </p:nvSpPr>
        <p:spPr>
          <a:xfrm>
            <a:off x="4608000" y="4392000"/>
            <a:ext cx="4175640" cy="1369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latin typeface="Arial"/>
              </a:rPr>
              <a:t>ReactDOM.render(</a:t>
            </a:r>
          </a:p>
          <a:p>
            <a:pPr>
              <a:lnSpc>
                <a:spcPct val="100000"/>
              </a:lnSpc>
            </a:pPr>
            <a:r>
              <a:rPr lang="en-IN" sz="1800" b="0" strike="noStrike" spc="-1">
                <a:latin typeface="Arial"/>
              </a:rPr>
              <a:t>&lt;HelloWorld/&gt;,</a:t>
            </a:r>
          </a:p>
          <a:p>
            <a:pPr>
              <a:lnSpc>
                <a:spcPct val="100000"/>
              </a:lnSpc>
            </a:pPr>
            <a:r>
              <a:rPr lang="en-IN" sz="1800" b="0" strike="noStrike" spc="-1">
                <a:latin typeface="Arial"/>
              </a:rPr>
              <a:t>document.querySelector("#container")</a:t>
            </a:r>
          </a:p>
          <a:p>
            <a:pPr>
              <a:lnSpc>
                <a:spcPct val="100000"/>
              </a:lnSpc>
            </a:pPr>
            <a:r>
              <a:rPr lang="en-IN" sz="1800" b="0" strike="noStrike" spc="-1">
                <a:latin typeface="Arial"/>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CustomShape 1"/>
          <p:cNvSpPr/>
          <p:nvPr/>
        </p:nvSpPr>
        <p:spPr>
          <a:xfrm>
            <a:off x="838080" y="365040"/>
            <a:ext cx="10514160" cy="1324080"/>
          </a:xfrm>
          <a:prstGeom prst="rect">
            <a:avLst/>
          </a:prstGeom>
          <a:solidFill>
            <a:srgbClr val="1F4E79"/>
          </a:solid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IN" sz="3200" b="1" u="sng" strike="noStrike" spc="-1">
                <a:solidFill>
                  <a:srgbClr val="FFFF00"/>
                </a:solidFill>
                <a:uFillTx/>
                <a:latin typeface="Calibri"/>
                <a:ea typeface="Calibri"/>
              </a:rPr>
              <a:t>Meet the React Component</a:t>
            </a:r>
            <a:br/>
            <a:endParaRPr lang="en-IN" sz="3200" b="0" strike="noStrike" spc="-1">
              <a:latin typeface="Arial"/>
            </a:endParaRPr>
          </a:p>
        </p:txBody>
      </p:sp>
      <p:sp>
        <p:nvSpPr>
          <p:cNvPr id="196" name="CustomShape 2"/>
          <p:cNvSpPr/>
          <p:nvPr/>
        </p:nvSpPr>
        <p:spPr>
          <a:xfrm>
            <a:off x="4038480" y="6356520"/>
            <a:ext cx="411336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0" strike="noStrike" spc="-1">
                <a:solidFill>
                  <a:srgbClr val="8B8B8B"/>
                </a:solidFill>
                <a:latin typeface="Calibri"/>
                <a:ea typeface="DejaVu Sans"/>
              </a:rPr>
              <a:t>Web Application Development-Class2</a:t>
            </a:r>
            <a:endParaRPr lang="en-IN" sz="1200" b="0" strike="noStrike" spc="-1">
              <a:latin typeface="Arial"/>
            </a:endParaRPr>
          </a:p>
        </p:txBody>
      </p:sp>
      <p:sp>
        <p:nvSpPr>
          <p:cNvPr id="197" name="CustomShape 3"/>
          <p:cNvSpPr/>
          <p:nvPr/>
        </p:nvSpPr>
        <p:spPr>
          <a:xfrm>
            <a:off x="838080" y="6356520"/>
            <a:ext cx="274176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fld id="{7CDCEEA4-818D-4DBD-87B6-82F0E0E15672}" type="datetime1">
              <a:rPr lang="en-US" sz="1200" b="0" strike="noStrike" spc="-1">
                <a:solidFill>
                  <a:srgbClr val="8B8B8B"/>
                </a:solidFill>
                <a:latin typeface="Calibri"/>
                <a:ea typeface="DejaVu Sans"/>
              </a:rPr>
              <a:t>4/17/2023</a:t>
            </a:fld>
            <a:endParaRPr lang="en-IN" sz="1200" b="0" strike="noStrike" spc="-1">
              <a:latin typeface="Arial"/>
            </a:endParaRPr>
          </a:p>
        </p:txBody>
      </p:sp>
      <p:sp>
        <p:nvSpPr>
          <p:cNvPr id="198" name="CustomShape 4"/>
          <p:cNvSpPr/>
          <p:nvPr/>
        </p:nvSpPr>
        <p:spPr>
          <a:xfrm>
            <a:off x="8610480" y="6356520"/>
            <a:ext cx="274176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8C6DEF0F-F9E2-479D-9007-9CD1623CC7D2}" type="slidenum">
              <a:rPr lang="en-US" sz="1200" b="0" strike="noStrike" spc="-1">
                <a:solidFill>
                  <a:srgbClr val="8B8B8B"/>
                </a:solidFill>
                <a:latin typeface="Calibri"/>
                <a:ea typeface="DejaVu Sans"/>
              </a:rPr>
              <a:t>6</a:t>
            </a:fld>
            <a:endParaRPr lang="en-IN" sz="1200" b="0" strike="noStrike" spc="-1">
              <a:latin typeface="Arial"/>
            </a:endParaRPr>
          </a:p>
        </p:txBody>
      </p:sp>
      <p:sp>
        <p:nvSpPr>
          <p:cNvPr id="199" name="CustomShape 5"/>
          <p:cNvSpPr/>
          <p:nvPr/>
        </p:nvSpPr>
        <p:spPr>
          <a:xfrm>
            <a:off x="1319040" y="1080000"/>
            <a:ext cx="4944960" cy="42624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90000"/>
              </a:lnSpc>
            </a:pPr>
            <a:r>
              <a:rPr lang="en-IN" sz="3200" b="1" u="sng" strike="noStrike" spc="-1">
                <a:solidFill>
                  <a:srgbClr val="FFFF00"/>
                </a:solidFill>
                <a:uFillTx/>
                <a:latin typeface="Calibri"/>
              </a:rPr>
              <a:t>Specifying Properties</a:t>
            </a:r>
            <a:endParaRPr lang="en-IN" sz="3200" b="1" u="sng" strike="noStrike" spc="-1">
              <a:solidFill>
                <a:srgbClr val="FFFF00"/>
              </a:solidFill>
              <a:uFillTx/>
              <a:latin typeface="Calibri"/>
              <a:ea typeface="Calibri"/>
            </a:endParaRPr>
          </a:p>
        </p:txBody>
      </p:sp>
      <p:sp>
        <p:nvSpPr>
          <p:cNvPr id="200" name="CustomShape 6"/>
          <p:cNvSpPr/>
          <p:nvPr/>
        </p:nvSpPr>
        <p:spPr>
          <a:xfrm>
            <a:off x="5904000" y="2664000"/>
            <a:ext cx="5472000" cy="2736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You access a property by referencing it via this.props property that every component has access to.</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solidFill>
                  <a:srgbClr val="000000"/>
                </a:solidFill>
                <a:latin typeface="Arial"/>
                <a:ea typeface="DejaVu Sans"/>
              </a:rPr>
              <a:t> </a:t>
            </a:r>
            <a:endParaRPr lang="en-IN" sz="1800" b="0" strike="noStrike" spc="-1">
              <a:latin typeface="Arial"/>
            </a:endParaRPr>
          </a:p>
          <a:p>
            <a:pPr>
              <a:lnSpc>
                <a:spcPct val="100000"/>
              </a:lnSpc>
            </a:pPr>
            <a:r>
              <a:rPr lang="en-IN" sz="1800" b="0" i="1" u="sng" strike="noStrike" spc="-1">
                <a:solidFill>
                  <a:srgbClr val="000000"/>
                </a:solidFill>
                <a:uFillTx/>
                <a:latin typeface="Arial"/>
                <a:ea typeface="DejaVu Sans"/>
              </a:rPr>
              <a:t>In JSX, if you want something to get evaluated as an expression, you need to wrap that something inside curly brackets. If you don’t do that, you’ll see the raw text this.props.greetTarget printed out.</a:t>
            </a:r>
            <a:endParaRPr lang="en-IN" sz="1800" b="0" strike="noStrike" spc="-1">
              <a:latin typeface="Arial"/>
            </a:endParaRPr>
          </a:p>
        </p:txBody>
      </p:sp>
      <p:sp>
        <p:nvSpPr>
          <p:cNvPr id="201" name="TextShape 7"/>
          <p:cNvSpPr txBox="1"/>
          <p:nvPr/>
        </p:nvSpPr>
        <p:spPr>
          <a:xfrm>
            <a:off x="864000" y="1845720"/>
            <a:ext cx="11484360" cy="602280"/>
          </a:xfrm>
          <a:prstGeom prst="rect">
            <a:avLst/>
          </a:prstGeom>
          <a:noFill/>
          <a:ln>
            <a:noFill/>
          </a:ln>
        </p:spPr>
        <p:txBody>
          <a:bodyPr lIns="90000" tIns="45000" rIns="90000" bIns="45000">
            <a:noAutofit/>
          </a:bodyPr>
          <a:lstStyle/>
          <a:p>
            <a:r>
              <a:rPr lang="en-IN" sz="3600" b="1" strike="noStrike" spc="-1">
                <a:latin typeface="Arial"/>
              </a:rPr>
              <a:t>Part 1: Updating the Component Definition</a:t>
            </a:r>
            <a:endParaRPr lang="en-IN" sz="3600" b="0" strike="noStrike" spc="-1">
              <a:latin typeface="Arial"/>
            </a:endParaRPr>
          </a:p>
        </p:txBody>
      </p:sp>
      <p:sp>
        <p:nvSpPr>
          <p:cNvPr id="202" name="TextShape 8"/>
          <p:cNvSpPr txBox="1"/>
          <p:nvPr/>
        </p:nvSpPr>
        <p:spPr>
          <a:xfrm>
            <a:off x="852120" y="2637360"/>
            <a:ext cx="4778640" cy="1370520"/>
          </a:xfrm>
          <a:prstGeom prst="rect">
            <a:avLst/>
          </a:prstGeom>
          <a:noFill/>
          <a:ln>
            <a:noFill/>
          </a:ln>
        </p:spPr>
        <p:txBody>
          <a:bodyPr lIns="90000" tIns="45000" rIns="90000" bIns="45000">
            <a:noAutofit/>
          </a:bodyPr>
          <a:lstStyle/>
          <a:p>
            <a:r>
              <a:rPr lang="en-IN" sz="1800" b="0" strike="noStrike" spc="-1">
                <a:latin typeface="Arial"/>
              </a:rPr>
              <a:t>class HelloWorld extends React.Component {</a:t>
            </a:r>
          </a:p>
          <a:p>
            <a:r>
              <a:rPr lang="en-IN" sz="1800" b="0" strike="noStrike" spc="-1">
                <a:latin typeface="Arial"/>
              </a:rPr>
              <a:t>render() {</a:t>
            </a:r>
          </a:p>
          <a:p>
            <a:r>
              <a:rPr lang="en-IN" sz="1800" b="0" strike="noStrike" spc="-1">
                <a:latin typeface="Arial"/>
              </a:rPr>
              <a:t>return &lt;p&gt;Hello, {this.props.greetTarget}!&lt;/p&gt;</a:t>
            </a:r>
          </a:p>
          <a:p>
            <a:r>
              <a:rPr lang="en-IN" sz="1800" b="0" strike="noStrike" spc="-1">
                <a:latin typeface="Arial"/>
              </a:rPr>
              <a:t>}</a:t>
            </a:r>
          </a:p>
          <a:p>
            <a:r>
              <a:rPr lang="en-IN" sz="1800" b="0" strike="noStrike" spc="-1">
                <a:latin typeface="Arial"/>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CustomShape 1"/>
          <p:cNvSpPr/>
          <p:nvPr/>
        </p:nvSpPr>
        <p:spPr>
          <a:xfrm>
            <a:off x="838080" y="365040"/>
            <a:ext cx="10514160" cy="1324080"/>
          </a:xfrm>
          <a:prstGeom prst="rect">
            <a:avLst/>
          </a:prstGeom>
          <a:solidFill>
            <a:srgbClr val="1F4E79"/>
          </a:solid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IN" sz="3200" b="1" u="sng" strike="noStrike" spc="-1">
                <a:solidFill>
                  <a:srgbClr val="FFFF00"/>
                </a:solidFill>
                <a:uFillTx/>
                <a:latin typeface="Calibri"/>
                <a:ea typeface="Calibri"/>
              </a:rPr>
              <a:t>Meet the React Component</a:t>
            </a:r>
            <a:br/>
            <a:endParaRPr lang="en-IN" sz="3200" b="0" strike="noStrike" spc="-1">
              <a:latin typeface="Arial"/>
            </a:endParaRPr>
          </a:p>
        </p:txBody>
      </p:sp>
      <p:sp>
        <p:nvSpPr>
          <p:cNvPr id="204" name="CustomShape 2"/>
          <p:cNvSpPr/>
          <p:nvPr/>
        </p:nvSpPr>
        <p:spPr>
          <a:xfrm>
            <a:off x="4038480" y="6356520"/>
            <a:ext cx="411336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0" strike="noStrike" spc="-1">
                <a:solidFill>
                  <a:srgbClr val="8B8B8B"/>
                </a:solidFill>
                <a:latin typeface="Calibri"/>
                <a:ea typeface="DejaVu Sans"/>
              </a:rPr>
              <a:t>Web Application Development-Class2</a:t>
            </a:r>
            <a:endParaRPr lang="en-IN" sz="1200" b="0" strike="noStrike" spc="-1">
              <a:latin typeface="Arial"/>
            </a:endParaRPr>
          </a:p>
        </p:txBody>
      </p:sp>
      <p:sp>
        <p:nvSpPr>
          <p:cNvPr id="205" name="CustomShape 3"/>
          <p:cNvSpPr/>
          <p:nvPr/>
        </p:nvSpPr>
        <p:spPr>
          <a:xfrm>
            <a:off x="838080" y="6356520"/>
            <a:ext cx="274176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fld id="{781B0C5F-BA15-4352-822B-DD12A563DC40}" type="datetime1">
              <a:rPr lang="en-US" sz="1200" b="0" strike="noStrike" spc="-1">
                <a:solidFill>
                  <a:srgbClr val="8B8B8B"/>
                </a:solidFill>
                <a:latin typeface="Calibri"/>
                <a:ea typeface="DejaVu Sans"/>
              </a:rPr>
              <a:t>4/17/2023</a:t>
            </a:fld>
            <a:endParaRPr lang="en-IN" sz="1200" b="0" strike="noStrike" spc="-1">
              <a:latin typeface="Arial"/>
            </a:endParaRPr>
          </a:p>
        </p:txBody>
      </p:sp>
      <p:sp>
        <p:nvSpPr>
          <p:cNvPr id="206" name="CustomShape 4"/>
          <p:cNvSpPr/>
          <p:nvPr/>
        </p:nvSpPr>
        <p:spPr>
          <a:xfrm>
            <a:off x="8610480" y="6356520"/>
            <a:ext cx="274176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551B1314-D2DC-48FC-BAC7-C1A59074A30A}" type="slidenum">
              <a:rPr lang="en-US" sz="1200" b="0" strike="noStrike" spc="-1">
                <a:solidFill>
                  <a:srgbClr val="8B8B8B"/>
                </a:solidFill>
                <a:latin typeface="Calibri"/>
                <a:ea typeface="DejaVu Sans"/>
              </a:rPr>
              <a:t>7</a:t>
            </a:fld>
            <a:endParaRPr lang="en-IN" sz="1200" b="0" strike="noStrike" spc="-1">
              <a:latin typeface="Arial"/>
            </a:endParaRPr>
          </a:p>
        </p:txBody>
      </p:sp>
      <p:sp>
        <p:nvSpPr>
          <p:cNvPr id="207" name="CustomShape 5"/>
          <p:cNvSpPr/>
          <p:nvPr/>
        </p:nvSpPr>
        <p:spPr>
          <a:xfrm>
            <a:off x="1512000" y="1008000"/>
            <a:ext cx="6938280" cy="4269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90000"/>
              </a:lnSpc>
            </a:pPr>
            <a:r>
              <a:rPr lang="en-IN" sz="3200" b="1" u="sng" strike="noStrike" spc="-1">
                <a:solidFill>
                  <a:srgbClr val="FFFF00"/>
                </a:solidFill>
                <a:uFillTx/>
                <a:latin typeface="Calibri"/>
              </a:rPr>
              <a:t>Modifying the Component Call</a:t>
            </a:r>
            <a:endParaRPr lang="en-IN" sz="3200" b="1" u="sng" strike="noStrike" spc="-1">
              <a:solidFill>
                <a:srgbClr val="FFFF00"/>
              </a:solidFill>
              <a:uFillTx/>
              <a:latin typeface="Calibri"/>
              <a:ea typeface="Calibri"/>
            </a:endParaRPr>
          </a:p>
        </p:txBody>
      </p:sp>
      <p:sp>
        <p:nvSpPr>
          <p:cNvPr id="208" name="CustomShape 6"/>
          <p:cNvSpPr/>
          <p:nvPr/>
        </p:nvSpPr>
        <p:spPr>
          <a:xfrm>
            <a:off x="831600" y="1813320"/>
            <a:ext cx="10328400" cy="34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4000" b="1" strike="noStrike" spc="-1">
                <a:solidFill>
                  <a:srgbClr val="000000"/>
                </a:solidFill>
                <a:latin typeface="Arial"/>
                <a:ea typeface="DejaVu Sans"/>
              </a:rPr>
              <a:t>Part 2: Modifying the Component Call</a:t>
            </a:r>
            <a:endParaRPr lang="en-IN" sz="4000" b="1" strike="noStrike" spc="-1">
              <a:latin typeface="Arial"/>
            </a:endParaRPr>
          </a:p>
        </p:txBody>
      </p:sp>
      <p:sp>
        <p:nvSpPr>
          <p:cNvPr id="209" name="CustomShape 7"/>
          <p:cNvSpPr/>
          <p:nvPr/>
        </p:nvSpPr>
        <p:spPr>
          <a:xfrm>
            <a:off x="5328000" y="3024000"/>
            <a:ext cx="6480000" cy="255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IN" sz="1800" b="0" strike="noStrike" spc="-1">
                <a:solidFill>
                  <a:srgbClr val="000000"/>
                </a:solidFill>
                <a:latin typeface="Arial"/>
                <a:ea typeface="DejaVu Sans"/>
              </a:rPr>
              <a:t>Each HelloWorld call now has the greetTarget attribute, along with the name of a superhero that we want to greet.</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solidFill>
                  <a:srgbClr val="000000"/>
                </a:solidFill>
                <a:latin typeface="Arial"/>
                <a:ea typeface="DejaVu Sans"/>
              </a:rPr>
              <a:t>You are not limited to having just a single property on a</a:t>
            </a:r>
            <a:endParaRPr lang="en-IN" sz="1800" b="0" strike="noStrike" spc="-1">
              <a:latin typeface="Arial"/>
            </a:endParaRPr>
          </a:p>
          <a:p>
            <a:pPr>
              <a:lnSpc>
                <a:spcPct val="100000"/>
              </a:lnSpc>
            </a:pPr>
            <a:r>
              <a:rPr lang="en-IN" sz="1800" b="0" strike="noStrike" spc="-1">
                <a:solidFill>
                  <a:srgbClr val="000000"/>
                </a:solidFill>
                <a:latin typeface="Arial"/>
                <a:ea typeface="DejaVu Sans"/>
              </a:rPr>
              <a:t>component. You can have as many properties as you want,</a:t>
            </a:r>
            <a:endParaRPr lang="en-IN" sz="1800" b="0" strike="noStrike" spc="-1">
              <a:latin typeface="Arial"/>
            </a:endParaRPr>
          </a:p>
          <a:p>
            <a:pPr>
              <a:lnSpc>
                <a:spcPct val="100000"/>
              </a:lnSpc>
            </a:pPr>
            <a:r>
              <a:rPr lang="en-IN" sz="1800" b="0" strike="noStrike" spc="-1">
                <a:solidFill>
                  <a:srgbClr val="000000"/>
                </a:solidFill>
                <a:latin typeface="Arial"/>
                <a:ea typeface="DejaVu Sans"/>
              </a:rPr>
              <a:t>and your props property will easily accommodate any</a:t>
            </a:r>
            <a:endParaRPr lang="en-IN" sz="1800" b="0" strike="noStrike" spc="-1">
              <a:latin typeface="Arial"/>
            </a:endParaRPr>
          </a:p>
          <a:p>
            <a:pPr>
              <a:lnSpc>
                <a:spcPct val="100000"/>
              </a:lnSpc>
            </a:pPr>
            <a:r>
              <a:rPr lang="en-IN" sz="1800" b="0" strike="noStrike" spc="-1">
                <a:solidFill>
                  <a:srgbClr val="000000"/>
                </a:solidFill>
                <a:latin typeface="Arial"/>
                <a:ea typeface="DejaVu Sans"/>
              </a:rPr>
              <a:t>property requests you have without making any fuss.</a:t>
            </a:r>
            <a:endParaRPr lang="en-IN" sz="1800" b="0" strike="noStrike" spc="-1">
              <a:latin typeface="Arial"/>
            </a:endParaRPr>
          </a:p>
        </p:txBody>
      </p:sp>
      <p:sp>
        <p:nvSpPr>
          <p:cNvPr id="210" name="TextShape 8"/>
          <p:cNvSpPr txBox="1"/>
          <p:nvPr/>
        </p:nvSpPr>
        <p:spPr>
          <a:xfrm>
            <a:off x="909360" y="2565720"/>
            <a:ext cx="4490640" cy="2906280"/>
          </a:xfrm>
          <a:prstGeom prst="rect">
            <a:avLst/>
          </a:prstGeom>
          <a:noFill/>
          <a:ln>
            <a:noFill/>
          </a:ln>
        </p:spPr>
        <p:txBody>
          <a:bodyPr lIns="90000" tIns="45000" rIns="90000" bIns="45000">
            <a:noAutofit/>
          </a:bodyPr>
          <a:lstStyle/>
          <a:p>
            <a:r>
              <a:rPr lang="en-IN" sz="1800" b="0" strike="noStrike" spc="-1">
                <a:latin typeface="Arial"/>
              </a:rPr>
              <a:t>ReactDOM.render(</a:t>
            </a:r>
          </a:p>
          <a:p>
            <a:r>
              <a:rPr lang="en-IN" sz="1800" b="0" strike="noStrike" spc="-1">
                <a:latin typeface="Arial"/>
              </a:rPr>
              <a:t>&lt;div&gt;</a:t>
            </a:r>
          </a:p>
          <a:p>
            <a:r>
              <a:rPr lang="en-IN" sz="1800" b="0" strike="noStrike" spc="-1">
                <a:latin typeface="Arial"/>
              </a:rPr>
              <a:t>&lt;HelloWorld greetTarget="Batman"/&gt;</a:t>
            </a:r>
          </a:p>
          <a:p>
            <a:r>
              <a:rPr lang="en-IN" sz="1800" b="0" strike="noStrike" spc="-1">
                <a:latin typeface="Arial"/>
              </a:rPr>
              <a:t>&lt;HelloWorld greetTarget="Iron Man"/&gt;</a:t>
            </a:r>
          </a:p>
          <a:p>
            <a:r>
              <a:rPr lang="en-IN" sz="1800" b="0" strike="noStrike" spc="-1">
                <a:latin typeface="Arial"/>
              </a:rPr>
              <a:t>&lt;HelloWorld greetTarget="Nicolas Cage"/&gt;</a:t>
            </a:r>
          </a:p>
          <a:p>
            <a:r>
              <a:rPr lang="en-IN" sz="1800" b="0" strike="noStrike" spc="-1">
                <a:latin typeface="Arial"/>
              </a:rPr>
              <a:t>&lt;HelloWorld greetTarget="Mega Man"/&gt;</a:t>
            </a:r>
          </a:p>
          <a:p>
            <a:r>
              <a:rPr lang="en-IN" sz="1800" b="0" strike="noStrike" spc="-1">
                <a:latin typeface="Arial"/>
              </a:rPr>
              <a:t>&lt;HelloWorld greetTarget="Bono"/&gt;</a:t>
            </a:r>
          </a:p>
          <a:p>
            <a:r>
              <a:rPr lang="en-IN" sz="1800" b="0" strike="noStrike" spc="-1">
                <a:latin typeface="Arial"/>
              </a:rPr>
              <a:t>&lt;HelloWorld greetTarget="Catwoman"/&gt;</a:t>
            </a:r>
          </a:p>
          <a:p>
            <a:r>
              <a:rPr lang="en-IN" sz="1800" b="0" strike="noStrike" spc="-1">
                <a:latin typeface="Arial"/>
              </a:rPr>
              <a:t>&lt;/div&gt;,</a:t>
            </a:r>
          </a:p>
          <a:p>
            <a:r>
              <a:rPr lang="en-IN" sz="1800" b="0" strike="noStrike" spc="-1">
                <a:latin typeface="Arial"/>
              </a:rPr>
              <a:t>document.querySelector("#container")</a:t>
            </a:r>
          </a:p>
          <a:p>
            <a:r>
              <a:rPr lang="en-IN" sz="1800" b="0" strike="noStrike" spc="-1">
                <a:latin typeface="Arial"/>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CustomShape 1"/>
          <p:cNvSpPr/>
          <p:nvPr/>
        </p:nvSpPr>
        <p:spPr>
          <a:xfrm>
            <a:off x="838080" y="365040"/>
            <a:ext cx="10514160" cy="1324080"/>
          </a:xfrm>
          <a:prstGeom prst="rect">
            <a:avLst/>
          </a:prstGeom>
          <a:solidFill>
            <a:srgbClr val="1F4E79"/>
          </a:solid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IN" sz="3200" b="1" u="sng" strike="noStrike" spc="-1">
                <a:solidFill>
                  <a:srgbClr val="FFFF00"/>
                </a:solidFill>
                <a:uFillTx/>
                <a:latin typeface="Calibri"/>
                <a:ea typeface="Calibri"/>
              </a:rPr>
              <a:t>Meet the React Component</a:t>
            </a:r>
            <a:br/>
            <a:endParaRPr lang="en-IN" sz="3200" b="0" strike="noStrike" spc="-1">
              <a:latin typeface="Arial"/>
            </a:endParaRPr>
          </a:p>
        </p:txBody>
      </p:sp>
      <p:sp>
        <p:nvSpPr>
          <p:cNvPr id="212" name="CustomShape 2"/>
          <p:cNvSpPr/>
          <p:nvPr/>
        </p:nvSpPr>
        <p:spPr>
          <a:xfrm>
            <a:off x="4038480" y="6356520"/>
            <a:ext cx="411336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0" strike="noStrike" spc="-1">
                <a:solidFill>
                  <a:srgbClr val="8B8B8B"/>
                </a:solidFill>
                <a:latin typeface="Calibri"/>
                <a:ea typeface="DejaVu Sans"/>
              </a:rPr>
              <a:t>Web Application Development-Class2</a:t>
            </a:r>
            <a:endParaRPr lang="en-IN" sz="1200" b="0" strike="noStrike" spc="-1">
              <a:latin typeface="Arial"/>
            </a:endParaRPr>
          </a:p>
        </p:txBody>
      </p:sp>
      <p:sp>
        <p:nvSpPr>
          <p:cNvPr id="213" name="CustomShape 3"/>
          <p:cNvSpPr/>
          <p:nvPr/>
        </p:nvSpPr>
        <p:spPr>
          <a:xfrm>
            <a:off x="838080" y="6356520"/>
            <a:ext cx="274176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fld id="{7960C9ED-6E41-4C3D-98CC-553E705CBAE0}" type="datetime1">
              <a:rPr lang="en-US" sz="1200" b="0" strike="noStrike" spc="-1">
                <a:solidFill>
                  <a:srgbClr val="8B8B8B"/>
                </a:solidFill>
                <a:latin typeface="Calibri"/>
                <a:ea typeface="DejaVu Sans"/>
              </a:rPr>
              <a:t>4/17/2023</a:t>
            </a:fld>
            <a:endParaRPr lang="en-IN" sz="1200" b="0" strike="noStrike" spc="-1">
              <a:latin typeface="Arial"/>
            </a:endParaRPr>
          </a:p>
        </p:txBody>
      </p:sp>
      <p:sp>
        <p:nvSpPr>
          <p:cNvPr id="214" name="CustomShape 4"/>
          <p:cNvSpPr/>
          <p:nvPr/>
        </p:nvSpPr>
        <p:spPr>
          <a:xfrm>
            <a:off x="8610480" y="6356520"/>
            <a:ext cx="274176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C3B59C8A-2FA0-48E3-9083-2289BE5BA832}" type="slidenum">
              <a:rPr lang="en-US" sz="1200" b="0" strike="noStrike" spc="-1">
                <a:solidFill>
                  <a:srgbClr val="8B8B8B"/>
                </a:solidFill>
                <a:latin typeface="Calibri"/>
                <a:ea typeface="DejaVu Sans"/>
              </a:rPr>
              <a:t>8</a:t>
            </a:fld>
            <a:endParaRPr lang="en-IN" sz="1200" b="0" strike="noStrike" spc="-1">
              <a:latin typeface="Arial"/>
            </a:endParaRPr>
          </a:p>
        </p:txBody>
      </p:sp>
      <p:sp>
        <p:nvSpPr>
          <p:cNvPr id="215" name="CustomShape 5"/>
          <p:cNvSpPr/>
          <p:nvPr/>
        </p:nvSpPr>
        <p:spPr>
          <a:xfrm>
            <a:off x="2311560" y="1080000"/>
            <a:ext cx="4960440" cy="42624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90000"/>
              </a:lnSpc>
            </a:pPr>
            <a:r>
              <a:rPr lang="en-IN" sz="3200" b="1" u="sng" strike="noStrike" spc="-1">
                <a:solidFill>
                  <a:srgbClr val="FFFF00"/>
                </a:solidFill>
                <a:uFillTx/>
                <a:latin typeface="Calibri"/>
              </a:rPr>
              <a:t>Dealing with Children</a:t>
            </a:r>
            <a:endParaRPr lang="en-IN" sz="3200" b="1" u="sng" strike="noStrike" spc="-1">
              <a:solidFill>
                <a:srgbClr val="FFFF00"/>
              </a:solidFill>
              <a:uFillTx/>
              <a:latin typeface="Calibri"/>
              <a:ea typeface="Calibri"/>
            </a:endParaRPr>
          </a:p>
        </p:txBody>
      </p:sp>
      <p:sp>
        <p:nvSpPr>
          <p:cNvPr id="216" name="CustomShape 6"/>
          <p:cNvSpPr/>
          <p:nvPr/>
        </p:nvSpPr>
        <p:spPr>
          <a:xfrm>
            <a:off x="864000" y="2016000"/>
            <a:ext cx="5184360" cy="85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Just as you can have many HTML elements, your</a:t>
            </a:r>
            <a:endParaRPr lang="en-IN" sz="1800" b="0" strike="noStrike" spc="-1">
              <a:latin typeface="Arial"/>
            </a:endParaRPr>
          </a:p>
          <a:p>
            <a:pPr>
              <a:lnSpc>
                <a:spcPct val="100000"/>
              </a:lnSpc>
            </a:pPr>
            <a:r>
              <a:rPr lang="en-IN" sz="1800" b="0" strike="noStrike" spc="-1">
                <a:solidFill>
                  <a:srgbClr val="000000"/>
                </a:solidFill>
                <a:latin typeface="Arial"/>
                <a:ea typeface="DejaVu Sans"/>
              </a:rPr>
              <a:t>components can have children. This means you can do something like this:</a:t>
            </a:r>
            <a:endParaRPr lang="en-IN" sz="1800" b="0" strike="noStrike" spc="-1">
              <a:latin typeface="Arial"/>
            </a:endParaRPr>
          </a:p>
        </p:txBody>
      </p:sp>
      <p:sp>
        <p:nvSpPr>
          <p:cNvPr id="217" name="TextShape 7"/>
          <p:cNvSpPr txBox="1"/>
          <p:nvPr/>
        </p:nvSpPr>
        <p:spPr>
          <a:xfrm>
            <a:off x="235800" y="3097440"/>
            <a:ext cx="6480000" cy="2905920"/>
          </a:xfrm>
          <a:prstGeom prst="rect">
            <a:avLst/>
          </a:prstGeom>
          <a:noFill/>
          <a:ln>
            <a:noFill/>
          </a:ln>
        </p:spPr>
        <p:txBody>
          <a:bodyPr lIns="90000" tIns="45000" rIns="90000" bIns="45000">
            <a:noAutofit/>
          </a:bodyPr>
          <a:lstStyle/>
          <a:p>
            <a:r>
              <a:rPr lang="en-IN" sz="1800" b="0" strike="noStrike" spc="-1">
                <a:latin typeface="Arial"/>
              </a:rPr>
              <a:t>class Buttonify extends React.Component {</a:t>
            </a:r>
          </a:p>
          <a:p>
            <a:r>
              <a:rPr lang="en-IN" sz="1800" b="0" strike="noStrike" spc="-1">
                <a:latin typeface="Arial"/>
              </a:rPr>
              <a:t>render() {</a:t>
            </a:r>
          </a:p>
          <a:p>
            <a:r>
              <a:rPr lang="en-IN" sz="1800" b="0" strike="noStrike" spc="-1">
                <a:latin typeface="Arial"/>
              </a:rPr>
              <a:t>return(</a:t>
            </a:r>
          </a:p>
          <a:p>
            <a:r>
              <a:rPr lang="en-IN" sz="1800" b="0" strike="noStrike" spc="-1">
                <a:latin typeface="Arial"/>
              </a:rPr>
              <a:t>	&lt;div&gt;</a:t>
            </a:r>
          </a:p>
          <a:p>
            <a:r>
              <a:rPr lang="en-IN" sz="1800" b="0" strike="noStrike" spc="-1">
                <a:latin typeface="Arial"/>
              </a:rPr>
              <a:t>	&lt;button type={this.props.behavior}&gt;{this.props.children}</a:t>
            </a:r>
          </a:p>
          <a:p>
            <a:r>
              <a:rPr lang="en-IN" sz="1800" b="0" strike="noStrike" spc="-1">
                <a:latin typeface="Arial"/>
              </a:rPr>
              <a:t>	&lt;/button&gt;</a:t>
            </a:r>
          </a:p>
          <a:p>
            <a:r>
              <a:rPr lang="en-IN" sz="1800" b="0" strike="noStrike" spc="-1">
                <a:latin typeface="Arial"/>
              </a:rPr>
              <a:t>	&lt;/div&gt;</a:t>
            </a:r>
          </a:p>
          <a:p>
            <a:r>
              <a:rPr lang="en-IN" sz="1800" b="0" strike="noStrike" spc="-1">
                <a:latin typeface="Arial"/>
              </a:rPr>
              <a:t>		);</a:t>
            </a:r>
          </a:p>
          <a:p>
            <a:r>
              <a:rPr lang="en-IN" sz="1800" b="0" strike="noStrike" spc="-1">
                <a:latin typeface="Arial"/>
              </a:rPr>
              <a:t>	}</a:t>
            </a:r>
          </a:p>
          <a:p>
            <a:r>
              <a:rPr lang="en-IN" sz="1800" b="0" strike="noStrike" spc="-1">
                <a:latin typeface="Arial"/>
              </a:rPr>
              <a:t>}</a:t>
            </a:r>
          </a:p>
        </p:txBody>
      </p:sp>
      <p:sp>
        <p:nvSpPr>
          <p:cNvPr id="218" name="TextShape 8"/>
          <p:cNvSpPr txBox="1"/>
          <p:nvPr/>
        </p:nvSpPr>
        <p:spPr>
          <a:xfrm>
            <a:off x="6216120" y="2405520"/>
            <a:ext cx="5735880" cy="1626480"/>
          </a:xfrm>
          <a:prstGeom prst="rect">
            <a:avLst/>
          </a:prstGeom>
          <a:noFill/>
          <a:ln>
            <a:noFill/>
          </a:ln>
        </p:spPr>
        <p:txBody>
          <a:bodyPr lIns="90000" tIns="45000" rIns="90000" bIns="45000">
            <a:noAutofit/>
          </a:bodyPr>
          <a:lstStyle/>
          <a:p>
            <a:r>
              <a:rPr lang="en-IN" sz="1800" b="0" strike="noStrike" spc="-1">
                <a:latin typeface="Arial"/>
              </a:rPr>
              <a:t>ReactDOM.render(</a:t>
            </a:r>
          </a:p>
          <a:p>
            <a:r>
              <a:rPr lang="en-IN" sz="1800" b="0" strike="noStrike" spc="-1">
                <a:latin typeface="Arial"/>
              </a:rPr>
              <a:t>&lt;div&gt;</a:t>
            </a:r>
          </a:p>
          <a:p>
            <a:r>
              <a:rPr lang="en-IN" sz="1800" b="0" strike="noStrike" spc="-1">
                <a:latin typeface="Arial"/>
              </a:rPr>
              <a:t>&lt;Buttonify behavior="submit"&gt;SEND DATA&lt;/Buttonify&gt;</a:t>
            </a:r>
          </a:p>
          <a:p>
            <a:r>
              <a:rPr lang="en-IN" sz="1800" b="0" strike="noStrike" spc="-1">
                <a:latin typeface="Arial"/>
              </a:rPr>
              <a:t>&lt;/div&gt;,</a:t>
            </a:r>
          </a:p>
          <a:p>
            <a:r>
              <a:rPr lang="en-IN" sz="1800" b="0" strike="noStrike" spc="-1">
                <a:latin typeface="Arial"/>
              </a:rPr>
              <a:t>document.querySelector("#container")</a:t>
            </a:r>
          </a:p>
          <a:p>
            <a:r>
              <a:rPr lang="en-IN" sz="1800" b="0" strike="noStrike" spc="-1">
                <a:latin typeface="Arial"/>
              </a:rPr>
              <a:t>);</a:t>
            </a:r>
          </a:p>
        </p:txBody>
      </p:sp>
      <p:sp>
        <p:nvSpPr>
          <p:cNvPr id="219" name="TextShape 9"/>
          <p:cNvSpPr txBox="1"/>
          <p:nvPr/>
        </p:nvSpPr>
        <p:spPr>
          <a:xfrm>
            <a:off x="6288120" y="1689120"/>
            <a:ext cx="5904000" cy="858240"/>
          </a:xfrm>
          <a:prstGeom prst="rect">
            <a:avLst/>
          </a:prstGeom>
          <a:noFill/>
          <a:ln>
            <a:noFill/>
          </a:ln>
        </p:spPr>
        <p:txBody>
          <a:bodyPr lIns="90000" tIns="45000" rIns="90000" bIns="45000">
            <a:noAutofit/>
          </a:bodyPr>
          <a:lstStyle/>
          <a:p>
            <a:r>
              <a:rPr lang="en-IN" sz="1800" b="1" strike="noStrike" spc="-1">
                <a:latin typeface="Arial"/>
              </a:rPr>
              <a:t>Use this component by calling it via the ReactDOM.render below method,</a:t>
            </a:r>
          </a:p>
        </p:txBody>
      </p:sp>
      <p:sp>
        <p:nvSpPr>
          <p:cNvPr id="220" name="TextShape 10"/>
          <p:cNvSpPr txBox="1"/>
          <p:nvPr/>
        </p:nvSpPr>
        <p:spPr>
          <a:xfrm>
            <a:off x="7416000" y="4392000"/>
            <a:ext cx="2448000" cy="346320"/>
          </a:xfrm>
          <a:prstGeom prst="rect">
            <a:avLst/>
          </a:prstGeom>
          <a:noFill/>
          <a:ln>
            <a:noFill/>
          </a:ln>
        </p:spPr>
        <p:txBody>
          <a:bodyPr lIns="90000" tIns="45000" rIns="90000" bIns="45000">
            <a:noAutofit/>
          </a:bodyPr>
          <a:lstStyle/>
          <a:p>
            <a:r>
              <a:rPr lang="en-IN" sz="1800" b="1" strike="noStrike" spc="-1">
                <a:latin typeface="Arial"/>
              </a:rPr>
              <a:t>For styling</a:t>
            </a:r>
          </a:p>
        </p:txBody>
      </p:sp>
      <p:sp>
        <p:nvSpPr>
          <p:cNvPr id="221" name="TextShape 11"/>
          <p:cNvSpPr txBox="1"/>
          <p:nvPr/>
        </p:nvSpPr>
        <p:spPr>
          <a:xfrm>
            <a:off x="3816000" y="4608000"/>
            <a:ext cx="180720" cy="346320"/>
          </a:xfrm>
          <a:prstGeom prst="rect">
            <a:avLst/>
          </a:prstGeom>
          <a:noFill/>
          <a:ln>
            <a:noFill/>
          </a:ln>
        </p:spPr>
      </p:sp>
      <p:sp>
        <p:nvSpPr>
          <p:cNvPr id="222" name="TextShape 12"/>
          <p:cNvSpPr txBox="1"/>
          <p:nvPr/>
        </p:nvSpPr>
        <p:spPr>
          <a:xfrm>
            <a:off x="6840000" y="4896000"/>
            <a:ext cx="2808000" cy="1114200"/>
          </a:xfrm>
          <a:prstGeom prst="rect">
            <a:avLst/>
          </a:prstGeom>
          <a:noFill/>
          <a:ln>
            <a:noFill/>
          </a:ln>
        </p:spPr>
        <p:txBody>
          <a:bodyPr lIns="90000" tIns="45000" rIns="90000" bIns="45000">
            <a:noAutofit/>
          </a:bodyPr>
          <a:lstStyle/>
          <a:p>
            <a:r>
              <a:rPr lang="en-IN" sz="1800" b="0" strike="noStrike" spc="-1">
                <a:latin typeface="Arial"/>
              </a:rPr>
              <a:t>Inside &lt;style&gt; tag,</a:t>
            </a:r>
          </a:p>
          <a:p>
            <a:r>
              <a:rPr lang="en-IN" sz="1800" b="0" strike="noStrike" spc="-1">
                <a:latin typeface="Arial"/>
              </a:rPr>
              <a:t>Button {</a:t>
            </a:r>
          </a:p>
          <a:p>
            <a:r>
              <a:rPr lang="en-IN" sz="1800" b="0" strike="noStrike" spc="-1">
                <a:latin typeface="Arial"/>
              </a:rPr>
              <a:t>	font-size: 64px;</a:t>
            </a:r>
          </a:p>
          <a:p>
            <a:r>
              <a:rPr lang="en-IN" sz="1800" b="0" strike="noStrike" spc="-1">
                <a:latin typeface="Arial"/>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CustomShape 1"/>
          <p:cNvSpPr/>
          <p:nvPr/>
        </p:nvSpPr>
        <p:spPr>
          <a:xfrm>
            <a:off x="838080" y="365040"/>
            <a:ext cx="10514160" cy="1324080"/>
          </a:xfrm>
          <a:prstGeom prst="rect">
            <a:avLst/>
          </a:prstGeom>
          <a:solidFill>
            <a:srgbClr val="1F4E79"/>
          </a:solid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IN" sz="3200" b="1" u="sng" strike="noStrike" spc="-1">
                <a:solidFill>
                  <a:srgbClr val="FFFF00"/>
                </a:solidFill>
                <a:uFillTx/>
                <a:latin typeface="Calibri"/>
              </a:rPr>
              <a:t>Thing to Remember!</a:t>
            </a:r>
            <a:endParaRPr lang="en-IN" sz="3200" b="0" strike="noStrike" spc="-1">
              <a:latin typeface="Arial"/>
            </a:endParaRPr>
          </a:p>
        </p:txBody>
      </p:sp>
      <p:sp>
        <p:nvSpPr>
          <p:cNvPr id="224" name="CustomShape 2"/>
          <p:cNvSpPr/>
          <p:nvPr/>
        </p:nvSpPr>
        <p:spPr>
          <a:xfrm>
            <a:off x="4038480" y="6356520"/>
            <a:ext cx="411336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0" strike="noStrike" spc="-1">
                <a:solidFill>
                  <a:srgbClr val="8B8B8B"/>
                </a:solidFill>
                <a:latin typeface="Calibri"/>
                <a:ea typeface="DejaVu Sans"/>
              </a:rPr>
              <a:t>Web Application Development-Class2</a:t>
            </a:r>
            <a:endParaRPr lang="en-IN" sz="1200" b="0" strike="noStrike" spc="-1">
              <a:latin typeface="Arial"/>
            </a:endParaRPr>
          </a:p>
        </p:txBody>
      </p:sp>
      <p:sp>
        <p:nvSpPr>
          <p:cNvPr id="225" name="CustomShape 3"/>
          <p:cNvSpPr/>
          <p:nvPr/>
        </p:nvSpPr>
        <p:spPr>
          <a:xfrm>
            <a:off x="838080" y="6356520"/>
            <a:ext cx="274176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fld id="{83E352CF-571E-4B5F-8729-8C088D8C4C48}" type="datetime1">
              <a:rPr lang="en-US" sz="1200" b="0" strike="noStrike" spc="-1">
                <a:solidFill>
                  <a:srgbClr val="8B8B8B"/>
                </a:solidFill>
                <a:latin typeface="Calibri"/>
                <a:ea typeface="DejaVu Sans"/>
              </a:rPr>
              <a:t>4/17/2023</a:t>
            </a:fld>
            <a:endParaRPr lang="en-IN" sz="1200" b="0" strike="noStrike" spc="-1">
              <a:latin typeface="Arial"/>
            </a:endParaRPr>
          </a:p>
        </p:txBody>
      </p:sp>
      <p:sp>
        <p:nvSpPr>
          <p:cNvPr id="226" name="CustomShape 4"/>
          <p:cNvSpPr/>
          <p:nvPr/>
        </p:nvSpPr>
        <p:spPr>
          <a:xfrm>
            <a:off x="8610480" y="6356520"/>
            <a:ext cx="274176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D5D4510B-BD05-4BC8-9EA9-31B1CF7A967E}" type="slidenum">
              <a:rPr lang="en-US" sz="1200" b="0" strike="noStrike" spc="-1">
                <a:solidFill>
                  <a:srgbClr val="8B8B8B"/>
                </a:solidFill>
                <a:latin typeface="Calibri"/>
                <a:ea typeface="DejaVu Sans"/>
              </a:rPr>
              <a:t>9</a:t>
            </a:fld>
            <a:endParaRPr lang="en-IN" sz="1200" b="0" strike="noStrike" spc="-1">
              <a:latin typeface="Arial"/>
            </a:endParaRPr>
          </a:p>
        </p:txBody>
      </p:sp>
      <p:sp>
        <p:nvSpPr>
          <p:cNvPr id="227" name="TextShape 5"/>
          <p:cNvSpPr txBox="1"/>
          <p:nvPr/>
        </p:nvSpPr>
        <p:spPr>
          <a:xfrm>
            <a:off x="1368000" y="3781800"/>
            <a:ext cx="10368000" cy="1789560"/>
          </a:xfrm>
          <a:prstGeom prst="rect">
            <a:avLst/>
          </a:prstGeom>
          <a:noFill/>
          <a:ln>
            <a:noFill/>
          </a:ln>
        </p:spPr>
        <p:txBody>
          <a:bodyPr lIns="90000" tIns="45000" rIns="90000" bIns="45000">
            <a:noAutofit/>
          </a:bodyPr>
          <a:lstStyle/>
          <a:p>
            <a:pPr marL="216000" indent="-216000">
              <a:buClr>
                <a:srgbClr val="000000"/>
              </a:buClr>
              <a:buSzPct val="45000"/>
              <a:buFont typeface="StarSymbol"/>
              <a:buAutoNum type="arabicPlain"/>
            </a:pPr>
            <a:r>
              <a:rPr lang="en-IN" sz="2400" b="0" strike="noStrike" spc="-1">
                <a:latin typeface="Arial"/>
              </a:rPr>
              <a:t>Your Components must always be capitalized.</a:t>
            </a:r>
          </a:p>
          <a:p>
            <a:pPr marL="216000" indent="-216000">
              <a:buClr>
                <a:srgbClr val="000000"/>
              </a:buClr>
              <a:buSzPct val="45000"/>
              <a:buFont typeface="StarSymbol"/>
              <a:buAutoNum type="arabicPlain"/>
            </a:pPr>
            <a:r>
              <a:rPr lang="en-IN" sz="2400" b="0" strike="noStrike" spc="-1">
                <a:latin typeface="Arial"/>
              </a:rPr>
              <a:t>Inside render, you output the JSX you want to return</a:t>
            </a:r>
          </a:p>
          <a:p>
            <a:pPr marL="216000" indent="-216000">
              <a:buClr>
                <a:srgbClr val="000000"/>
              </a:buClr>
              <a:buSzPct val="45000"/>
              <a:buFont typeface="StarSymbol"/>
              <a:buAutoNum type="arabicPlain"/>
            </a:pPr>
            <a:r>
              <a:rPr lang="en-IN" sz="2400" b="0" strike="noStrike" spc="-1">
                <a:latin typeface="Arial"/>
              </a:rPr>
              <a:t>To evaluate an expression, wrap it inside { and } characters.</a:t>
            </a:r>
          </a:p>
          <a:p>
            <a:pPr marL="216000" indent="-216000">
              <a:buClr>
                <a:srgbClr val="000000"/>
              </a:buClr>
              <a:buSzPct val="45000"/>
              <a:buFont typeface="StarSymbol"/>
              <a:buAutoNum type="arabicPlain"/>
            </a:pPr>
            <a:r>
              <a:rPr lang="en-IN" sz="2400" b="0" strike="noStrike" spc="-1">
                <a:latin typeface="Arial"/>
              </a:rPr>
              <a:t>You can call a component directly by wrapping its name in &lt; and &gt; characters.</a:t>
            </a:r>
          </a:p>
        </p:txBody>
      </p:sp>
      <p:sp>
        <p:nvSpPr>
          <p:cNvPr id="228" name="TextShape 6"/>
          <p:cNvSpPr txBox="1"/>
          <p:nvPr/>
        </p:nvSpPr>
        <p:spPr>
          <a:xfrm>
            <a:off x="1497600" y="2197800"/>
            <a:ext cx="8821800" cy="858240"/>
          </a:xfrm>
          <a:prstGeom prst="rect">
            <a:avLst/>
          </a:prstGeom>
          <a:noFill/>
          <a:ln>
            <a:noFill/>
          </a:ln>
        </p:spPr>
        <p:txBody>
          <a:bodyPr lIns="90000" tIns="45000" rIns="90000" bIns="45000">
            <a:noAutofit/>
          </a:bodyPr>
          <a:lstStyle/>
          <a:p>
            <a:r>
              <a:rPr lang="en-IN" sz="1800" b="0" strike="noStrike" spc="-1">
                <a:latin typeface="Arial"/>
              </a:rPr>
              <a:t>if your child element is just some text, the this.props.children property returns a string.</a:t>
            </a:r>
          </a:p>
          <a:p>
            <a:r>
              <a:rPr lang="en-IN" sz="1800" b="0" strike="noStrike" spc="-1">
                <a:latin typeface="Arial"/>
              </a:rPr>
              <a:t>If your child element is just a single element (as in example), the this.props.children</a:t>
            </a:r>
          </a:p>
          <a:p>
            <a:r>
              <a:rPr lang="en-IN" sz="1800" b="0" strike="noStrike" spc="-1">
                <a:latin typeface="Arial"/>
              </a:rPr>
              <a:t>property returns a single component that is not wrapped inside an array.</a:t>
            </a:r>
          </a:p>
        </p:txBody>
      </p:sp>
      <p:sp>
        <p:nvSpPr>
          <p:cNvPr id="229" name="TextShape 7"/>
          <p:cNvSpPr txBox="1"/>
          <p:nvPr/>
        </p:nvSpPr>
        <p:spPr>
          <a:xfrm>
            <a:off x="936000" y="1872000"/>
            <a:ext cx="5688000" cy="346320"/>
          </a:xfrm>
          <a:prstGeom prst="rect">
            <a:avLst/>
          </a:prstGeom>
          <a:noFill/>
          <a:ln>
            <a:noFill/>
          </a:ln>
        </p:spPr>
        <p:txBody>
          <a:bodyPr lIns="90000" tIns="45000" rIns="90000" bIns="45000">
            <a:noAutofit/>
          </a:bodyPr>
          <a:lstStyle/>
          <a:p>
            <a:r>
              <a:rPr lang="en-IN" sz="1800" b="1" strike="noStrike" spc="-1">
                <a:latin typeface="Arial"/>
              </a:rPr>
              <a:t>Matter of Fact</a:t>
            </a:r>
          </a:p>
        </p:txBody>
      </p:sp>
      <p:sp>
        <p:nvSpPr>
          <p:cNvPr id="230" name="TextShape 8"/>
          <p:cNvSpPr txBox="1"/>
          <p:nvPr/>
        </p:nvSpPr>
        <p:spPr>
          <a:xfrm>
            <a:off x="3384000" y="3672000"/>
            <a:ext cx="180720" cy="346320"/>
          </a:xfrm>
          <a:prstGeom prst="rect">
            <a:avLst/>
          </a:prstGeom>
          <a:noFill/>
          <a:ln>
            <a:noFill/>
          </a:ln>
        </p:spPr>
      </p:sp>
      <p:sp>
        <p:nvSpPr>
          <p:cNvPr id="231" name="TextShape 9"/>
          <p:cNvSpPr txBox="1"/>
          <p:nvPr/>
        </p:nvSpPr>
        <p:spPr>
          <a:xfrm>
            <a:off x="1080000" y="3312000"/>
            <a:ext cx="3456000" cy="346320"/>
          </a:xfrm>
          <a:prstGeom prst="rect">
            <a:avLst/>
          </a:prstGeom>
          <a:noFill/>
          <a:ln>
            <a:noFill/>
          </a:ln>
        </p:spPr>
        <p:txBody>
          <a:bodyPr lIns="90000" tIns="45000" rIns="90000" bIns="45000">
            <a:noAutofit/>
          </a:bodyPr>
          <a:lstStyle/>
          <a:p>
            <a:r>
              <a:rPr lang="en-IN" sz="1800" b="1" strike="noStrike" spc="-1">
                <a:latin typeface="Arial"/>
              </a:rPr>
              <a:t>Keep in Mind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TotalTime>
  <Words>941</Words>
  <Application>Microsoft Office PowerPoint</Application>
  <PresentationFormat>Widescreen</PresentationFormat>
  <Paragraphs>158</Paragraphs>
  <Slides>9</Slides>
  <Notes>1</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9</vt:i4>
      </vt:variant>
    </vt:vector>
  </HeadingPairs>
  <TitlesOfParts>
    <vt:vector size="21" baseType="lpstr">
      <vt:lpstr>Arial</vt:lpstr>
      <vt:lpstr>Book Antiqua</vt:lpstr>
      <vt:lpstr>Calibri</vt:lpstr>
      <vt:lpstr>Sitka Heading</vt:lpstr>
      <vt:lpstr>StarSymbol</vt:lpstr>
      <vt:lpstr>Symbol</vt:lpstr>
      <vt:lpstr>Times New Roman</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bhartikopal@gmail.com</dc:creator>
  <dc:description/>
  <cp:lastModifiedBy>TANMOY DAS</cp:lastModifiedBy>
  <cp:revision>8</cp:revision>
  <dcterms:created xsi:type="dcterms:W3CDTF">2023-03-12T18:39:41Z</dcterms:created>
  <dcterms:modified xsi:type="dcterms:W3CDTF">2023-04-17T08:21:22Z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9</vt:i4>
  </property>
</Properties>
</file>