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79" r:id="rId4"/>
    <p:sldId id="280" r:id="rId5"/>
    <p:sldId id="272" r:id="rId6"/>
    <p:sldId id="330" r:id="rId7"/>
    <p:sldId id="331" r:id="rId8"/>
    <p:sldId id="315" r:id="rId9"/>
    <p:sldId id="316" r:id="rId10"/>
    <p:sldId id="332" r:id="rId11"/>
    <p:sldId id="333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/>
    <p:restoredTop sz="94660"/>
  </p:normalViewPr>
  <p:slideViewPr>
    <p:cSldViewPr snapToGrid="0" showGuides="1">
      <p:cViewPr varScale="1">
        <p:scale>
          <a:sx n="72" d="100"/>
          <a:sy n="72" d="100"/>
        </p:scale>
        <p:origin x="672" y="78"/>
      </p:cViewPr>
      <p:guideLst>
        <p:guide orient="horz" pos="2068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2021/11/24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8851265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13"/>
          <p:cNvSpPr txBox="1"/>
          <p:nvPr/>
        </p:nvSpPr>
        <p:spPr>
          <a:xfrm>
            <a:off x="551180" y="2389505"/>
            <a:ext cx="80105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TECHNOLOGY 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24205" y="3257550"/>
            <a:ext cx="6432550" cy="5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文本框 15"/>
          <p:cNvSpPr txBox="1"/>
          <p:nvPr/>
        </p:nvSpPr>
        <p:spPr>
          <a:xfrm>
            <a:off x="588963" y="3400425"/>
            <a:ext cx="4481512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Smartdev Mobile Team</a:t>
            </a:r>
          </a:p>
        </p:txBody>
      </p:sp>
      <p:sp>
        <p:nvSpPr>
          <p:cNvPr id="4102" name="文本框 16"/>
          <p:cNvSpPr txBox="1"/>
          <p:nvPr/>
        </p:nvSpPr>
        <p:spPr>
          <a:xfrm>
            <a:off x="588963" y="3779838"/>
            <a:ext cx="40798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Presenter: Hoang Ngoc Tan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3205" y="2558415"/>
            <a:ext cx="1549400" cy="1590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NDEF – NFC Data Exchange Format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13471" y="1358155"/>
            <a:ext cx="662559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NDEF messages provide a standardized method for a reader to communicate with an NFC device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3471" y="3118651"/>
            <a:ext cx="6625590" cy="605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contains multiple records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634D28-A1F1-4B8D-BB84-EDF10A3D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391631"/>
            <a:ext cx="3362325" cy="38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662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4647DD-4933-4377-8E4A-993FEECE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170" y="217805"/>
            <a:ext cx="3374914" cy="22996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Basic</a:t>
            </a:r>
          </a:p>
        </p:txBody>
      </p:sp>
      <p:sp>
        <p:nvSpPr>
          <p:cNvPr id="10" name="椭圆形标注 1"/>
          <p:cNvSpPr/>
          <p:nvPr/>
        </p:nvSpPr>
        <p:spPr bwMode="auto">
          <a:xfrm flipH="1">
            <a:off x="4019550" y="3595688"/>
            <a:ext cx="1905000" cy="2163763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8"/>
          <p:cNvGrpSpPr/>
          <p:nvPr/>
        </p:nvGrpSpPr>
        <p:grpSpPr>
          <a:xfrm>
            <a:off x="4114800" y="3716338"/>
            <a:ext cx="1673225" cy="1142375"/>
            <a:chOff x="3171602" y="2429408"/>
            <a:chExt cx="1256724" cy="859302"/>
          </a:xfrm>
        </p:grpSpPr>
        <p:sp>
          <p:nvSpPr>
            <p:cNvPr id="12" name="TextBox 29"/>
            <p:cNvSpPr txBox="1"/>
            <p:nvPr/>
          </p:nvSpPr>
          <p:spPr>
            <a:xfrm>
              <a:off x="3478033" y="2864363"/>
              <a:ext cx="673909" cy="2383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Benefits</a:t>
              </a:r>
            </a:p>
          </p:txBody>
        </p:sp>
        <p:sp>
          <p:nvSpPr>
            <p:cNvPr id="6150" name="矩形 12"/>
            <p:cNvSpPr/>
            <p:nvPr/>
          </p:nvSpPr>
          <p:spPr>
            <a:xfrm>
              <a:off x="3171602" y="3065647"/>
              <a:ext cx="1256724" cy="223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benefit of NFC</a:t>
              </a:r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3563881" y="2429408"/>
              <a:ext cx="457858" cy="4380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02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16" name="椭圆形标注 1"/>
          <p:cNvSpPr/>
          <p:nvPr/>
        </p:nvSpPr>
        <p:spPr bwMode="auto">
          <a:xfrm flipH="1">
            <a:off x="823913" y="2416175"/>
            <a:ext cx="2663825" cy="302895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36"/>
          <p:cNvSpPr txBox="1"/>
          <p:nvPr/>
        </p:nvSpPr>
        <p:spPr bwMode="auto">
          <a:xfrm>
            <a:off x="1401763" y="3478213"/>
            <a:ext cx="153606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Defination</a:t>
            </a:r>
          </a:p>
        </p:txBody>
      </p:sp>
      <p:sp>
        <p:nvSpPr>
          <p:cNvPr id="6154" name="矩形 17"/>
          <p:cNvSpPr/>
          <p:nvPr/>
        </p:nvSpPr>
        <p:spPr>
          <a:xfrm>
            <a:off x="1306513" y="3906838"/>
            <a:ext cx="1673225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NFC technology?</a:t>
            </a:r>
          </a:p>
        </p:txBody>
      </p:sp>
      <p:sp>
        <p:nvSpPr>
          <p:cNvPr id="19" name="TextBox 38"/>
          <p:cNvSpPr txBox="1"/>
          <p:nvPr/>
        </p:nvSpPr>
        <p:spPr bwMode="auto">
          <a:xfrm>
            <a:off x="1730375" y="2686050"/>
            <a:ext cx="7477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rPr>
              <a:t>01</a:t>
            </a:r>
            <a:endParaRPr kumimoji="0" lang="zh-CN" altLang="en-US" sz="4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1" name="椭圆形标注 1"/>
          <p:cNvSpPr/>
          <p:nvPr/>
        </p:nvSpPr>
        <p:spPr bwMode="auto">
          <a:xfrm>
            <a:off x="5270500" y="1484313"/>
            <a:ext cx="1990725" cy="2263775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7" name="组合 19"/>
          <p:cNvGrpSpPr/>
          <p:nvPr/>
        </p:nvGrpSpPr>
        <p:grpSpPr>
          <a:xfrm>
            <a:off x="5429250" y="1606550"/>
            <a:ext cx="1673225" cy="1142239"/>
            <a:chOff x="3171964" y="2429697"/>
            <a:chExt cx="1257110" cy="858596"/>
          </a:xfrm>
        </p:grpSpPr>
        <p:sp>
          <p:nvSpPr>
            <p:cNvPr id="23" name="TextBox 40"/>
            <p:cNvSpPr txBox="1"/>
            <p:nvPr/>
          </p:nvSpPr>
          <p:spPr>
            <a:xfrm>
              <a:off x="3486600" y="2849721"/>
              <a:ext cx="553892" cy="2381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Usage</a:t>
              </a:r>
            </a:p>
          </p:txBody>
        </p:sp>
        <p:sp>
          <p:nvSpPr>
            <p:cNvPr id="6159" name="矩形 23"/>
            <p:cNvSpPr/>
            <p:nvPr/>
          </p:nvSpPr>
          <p:spPr>
            <a:xfrm>
              <a:off x="3171964" y="3065387"/>
              <a:ext cx="1257110" cy="2229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usage of NFC</a:t>
              </a:r>
            </a:p>
          </p:txBody>
        </p:sp>
        <p:sp>
          <p:nvSpPr>
            <p:cNvPr id="25" name="TextBox 42"/>
            <p:cNvSpPr txBox="1"/>
            <p:nvPr/>
          </p:nvSpPr>
          <p:spPr>
            <a:xfrm>
              <a:off x="3564364" y="2429697"/>
              <a:ext cx="466347" cy="438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03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27" name="椭圆形标注 1"/>
          <p:cNvSpPr/>
          <p:nvPr/>
        </p:nvSpPr>
        <p:spPr bwMode="auto">
          <a:xfrm>
            <a:off x="7877175" y="1309688"/>
            <a:ext cx="1485900" cy="16891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2" name="组合 25"/>
          <p:cNvGrpSpPr/>
          <p:nvPr/>
        </p:nvGrpSpPr>
        <p:grpSpPr>
          <a:xfrm>
            <a:off x="7773988" y="1404938"/>
            <a:ext cx="1681796" cy="997139"/>
            <a:chOff x="3190709" y="2473570"/>
            <a:chExt cx="1263299" cy="749122"/>
          </a:xfrm>
        </p:grpSpPr>
        <p:sp>
          <p:nvSpPr>
            <p:cNvPr id="29" name="TextBox 44"/>
            <p:cNvSpPr txBox="1"/>
            <p:nvPr/>
          </p:nvSpPr>
          <p:spPr>
            <a:xfrm>
              <a:off x="3311147" y="2801338"/>
              <a:ext cx="1142861" cy="23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Basic Concepts</a:t>
              </a: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3190709" y="3000383"/>
              <a:ext cx="1256861" cy="2223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5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Some concepts</a:t>
              </a:r>
            </a:p>
          </p:txBody>
        </p:sp>
        <p:sp>
          <p:nvSpPr>
            <p:cNvPr id="31" name="TextBox 46"/>
            <p:cNvSpPr txBox="1"/>
            <p:nvPr/>
          </p:nvSpPr>
          <p:spPr>
            <a:xfrm>
              <a:off x="3594955" y="2473570"/>
              <a:ext cx="456716" cy="437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04</a:t>
              </a:r>
              <a:endParaRPr kumimoji="0" lang="zh-CN" altLang="en-US" sz="31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33" name="椭圆形标注 1"/>
          <p:cNvSpPr/>
          <p:nvPr/>
        </p:nvSpPr>
        <p:spPr bwMode="auto">
          <a:xfrm>
            <a:off x="9018588" y="3138488"/>
            <a:ext cx="2189163" cy="24892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7" name="组合 33"/>
          <p:cNvGrpSpPr/>
          <p:nvPr/>
        </p:nvGrpSpPr>
        <p:grpSpPr>
          <a:xfrm>
            <a:off x="9290050" y="3309938"/>
            <a:ext cx="1693862" cy="1654028"/>
            <a:chOff x="3162459" y="2429163"/>
            <a:chExt cx="1273036" cy="1243779"/>
          </a:xfrm>
        </p:grpSpPr>
        <p:sp>
          <p:nvSpPr>
            <p:cNvPr id="35" name="TextBox 48"/>
            <p:cNvSpPr txBox="1"/>
            <p:nvPr/>
          </p:nvSpPr>
          <p:spPr>
            <a:xfrm>
              <a:off x="3235238" y="2915935"/>
              <a:ext cx="1200257" cy="2535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9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NFC Detection</a:t>
              </a:r>
            </a:p>
          </p:txBody>
        </p:sp>
        <p:sp>
          <p:nvSpPr>
            <p:cNvPr id="6169" name="矩形 35"/>
            <p:cNvSpPr/>
            <p:nvPr/>
          </p:nvSpPr>
          <p:spPr>
            <a:xfrm>
              <a:off x="3162459" y="3141484"/>
              <a:ext cx="1256333" cy="531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How to detect if device has NFC available?</a:t>
              </a:r>
            </a:p>
          </p:txBody>
        </p:sp>
        <p:sp>
          <p:nvSpPr>
            <p:cNvPr id="37" name="TextBox 50"/>
            <p:cNvSpPr txBox="1"/>
            <p:nvPr/>
          </p:nvSpPr>
          <p:spPr>
            <a:xfrm>
              <a:off x="3496527" y="2429163"/>
              <a:ext cx="524963" cy="4998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2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05</a:t>
              </a:r>
              <a:endParaRPr kumimoji="0" lang="zh-CN" altLang="en-US" sz="37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413125" y="4089400"/>
            <a:ext cx="658813" cy="16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218113" y="3160713"/>
            <a:ext cx="36195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7227888" y="2165350"/>
            <a:ext cx="665163" cy="146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072563" y="2603500"/>
            <a:ext cx="474663" cy="677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 What is NFC?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07305" y="279400"/>
            <a:ext cx="22498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39590" y="1342390"/>
            <a:ext cx="2040255" cy="209423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33375" y="1181100"/>
            <a:ext cx="2828925" cy="1518285"/>
          </a:xfrm>
          <a:prstGeom prst="wedgeRoundRectCallout">
            <a:avLst>
              <a:gd name="adj1" fmla="val 104455"/>
              <a:gd name="adj2" fmla="val 450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Near Field Communication</a:t>
            </a: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short range high frequency wireless communicaton technology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33375" y="4037965"/>
            <a:ext cx="2828925" cy="1550035"/>
          </a:xfrm>
          <a:prstGeom prst="wedgeRoundRectCallout">
            <a:avLst>
              <a:gd name="adj1" fmla="val 118260"/>
              <a:gd name="adj2" fmla="val -115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Radio Communication</a:t>
            </a: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established by touching the two phones or keeping them in a proximity of a few centimeters (up to 10 cm)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8258175" y="872490"/>
            <a:ext cx="2828925" cy="1006475"/>
          </a:xfrm>
          <a:prstGeom prst="wedgeRoundRectCallout">
            <a:avLst>
              <a:gd name="adj1" fmla="val -121200"/>
              <a:gd name="adj2" fmla="val 723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mode</a:t>
            </a:r>
          </a:p>
          <a:p>
            <a:pPr algn="ctr"/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895465" y="2444750"/>
            <a:ext cx="1761490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Card Emulation</a:t>
            </a:r>
          </a:p>
          <a:p>
            <a:pPr algn="ctr"/>
            <a:endParaRPr lang="en-US"/>
          </a:p>
          <a:p>
            <a:pPr algn="ctr"/>
            <a:r>
              <a:rPr lang="en-US" sz="1000"/>
              <a:t>Enables NFC-enabled devices such as smartphones to act like smart cards, allowing users to perform transactions such as payment or ticketing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8844915" y="2444750"/>
            <a:ext cx="165544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Card Reader/ Writer</a:t>
            </a:r>
          </a:p>
          <a:p>
            <a:pPr algn="ctr"/>
            <a:r>
              <a:rPr lang="en-US" sz="1000"/>
              <a:t>Enables NFC-enabled devices to read information stored on inexpensive NFC tags embedded in labels or smart posters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10675620" y="2444750"/>
            <a:ext cx="140906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peer-to-peer</a:t>
            </a:r>
          </a:p>
          <a:p>
            <a:pPr algn="ctr"/>
            <a:endParaRPr lang="en-US" sz="1000"/>
          </a:p>
          <a:p>
            <a:pPr algn="ctr"/>
            <a:r>
              <a:rPr lang="en-US" sz="1000"/>
              <a:t>Enables two NFC-enabled devices to communicate with each other to exchange information</a:t>
            </a:r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7776210" y="1878965"/>
            <a:ext cx="189674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>
            <a:off x="9672955" y="1878965"/>
            <a:ext cx="0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9672955" y="1878965"/>
            <a:ext cx="170751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3945255" y="5150485"/>
            <a:ext cx="2828925" cy="876935"/>
          </a:xfrm>
          <a:prstGeom prst="wedgeRoundRectCallout">
            <a:avLst>
              <a:gd name="adj1" fmla="val 23355"/>
              <a:gd name="adj2" fmla="val -236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Type</a:t>
            </a:r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963535" y="4624705"/>
            <a:ext cx="1384300" cy="7435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535" y="5516245"/>
            <a:ext cx="1389380" cy="122110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 flipV="1">
            <a:off x="6774180" y="4996815"/>
            <a:ext cx="1189355" cy="592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6783070" y="5600700"/>
            <a:ext cx="1180465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94850" y="4658995"/>
            <a:ext cx="2372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Active communication</a:t>
            </a:r>
          </a:p>
          <a:p>
            <a:r>
              <a:rPr lang="en-US" sz="1000">
                <a:solidFill>
                  <a:schemeClr val="bg1"/>
                </a:solidFill>
              </a:rPr>
              <a:t>(2 powered NFC devices)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9672955" y="5695315"/>
            <a:ext cx="23723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Passive communication</a:t>
            </a:r>
          </a:p>
          <a:p>
            <a:r>
              <a:rPr lang="en-US" sz="1000">
                <a:solidFill>
                  <a:schemeClr val="bg1"/>
                </a:solidFill>
              </a:rPr>
              <a:t>(1 powered NFC device &amp; 1 non (self) powered device)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237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2. Benefit of NFC?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11885" y="1395423"/>
            <a:ext cx="254762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Convenience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88490" y="3047058"/>
            <a:ext cx="994410" cy="8013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888490" y="4212918"/>
            <a:ext cx="994410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5206058"/>
            <a:ext cx="990600" cy="1112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080760" y="1454478"/>
            <a:ext cx="317246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8618220" y="3674438"/>
            <a:ext cx="254000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SmartCard using Secure Element </a:t>
            </a:r>
          </a:p>
          <a:p>
            <a:r>
              <a:rPr lang="en-US" sz="1200">
                <a:solidFill>
                  <a:schemeClr val="bg1"/>
                </a:solidFill>
              </a:rPr>
              <a:t>(a tamper resistant smart card chip capable of running smart card applications (called applets or cardlets) with a certain level of security and features)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5572760" y="3674438"/>
            <a:ext cx="2540000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 range communication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(hard to </a:t>
            </a:r>
            <a:r>
              <a:rPr lang="en-US" sz="1200" dirty="0" err="1">
                <a:solidFill>
                  <a:schemeClr val="bg1"/>
                </a:solidFill>
              </a:rPr>
              <a:t>stolent</a:t>
            </a:r>
            <a:r>
              <a:rPr lang="en-US" sz="1200" dirty="0">
                <a:solidFill>
                  <a:schemeClr val="bg1"/>
                </a:solidFill>
              </a:rPr>
              <a:t> the </a:t>
            </a:r>
            <a:r>
              <a:rPr lang="en-US" sz="1200" dirty="0" err="1">
                <a:solidFill>
                  <a:schemeClr val="bg1"/>
                </a:solidFill>
              </a:rPr>
              <a:t>transfering</a:t>
            </a:r>
            <a:r>
              <a:rPr lang="en-US" sz="1200" dirty="0">
                <a:solidFill>
                  <a:schemeClr val="bg1"/>
                </a:solidFill>
              </a:rPr>
              <a:t> data)</a:t>
            </a:r>
          </a:p>
        </p:txBody>
      </p:sp>
      <p:cxnSp>
        <p:nvCxnSpPr>
          <p:cNvPr id="14" name="Straight Arrow Connector 13"/>
          <p:cNvCxnSpPr>
            <a:cxnSpLocks/>
            <a:stCxn id="10" idx="2"/>
            <a:endCxn id="13" idx="0"/>
          </p:cNvCxnSpPr>
          <p:nvPr/>
        </p:nvCxnSpPr>
        <p:spPr>
          <a:xfrm flipH="1">
            <a:off x="6842760" y="2616528"/>
            <a:ext cx="824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2" idx="0"/>
          </p:cNvCxnSpPr>
          <p:nvPr/>
        </p:nvCxnSpPr>
        <p:spPr>
          <a:xfrm>
            <a:off x="7666990" y="2616528"/>
            <a:ext cx="2221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755" y="5350838"/>
            <a:ext cx="1344930" cy="967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680" y="5206058"/>
            <a:ext cx="1438275" cy="1047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3. NFC Usage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5210" y="142938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Mobile transactions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93260" y="1429385"/>
            <a:ext cx="316738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Access Information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22945" y="1429385"/>
            <a:ext cx="313245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Connect Electronic Devices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9745" y="2861310"/>
            <a:ext cx="1932940" cy="1374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3225800"/>
            <a:ext cx="131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Contactless payment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769745" y="4841875"/>
            <a:ext cx="1874520" cy="1238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02895" y="5120005"/>
            <a:ext cx="9747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Mobile </a:t>
            </a:r>
          </a:p>
          <a:p>
            <a:r>
              <a:rPr lang="en-US">
                <a:solidFill>
                  <a:schemeClr val="bg1"/>
                </a:solidFill>
                <a:sym typeface="+mn-ea"/>
              </a:rPr>
              <a:t>ticketing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980" y="2896870"/>
            <a:ext cx="2038350" cy="160083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582035" y="3364230"/>
            <a:ext cx="2099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Advertisements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580" y="4830445"/>
            <a:ext cx="2952750" cy="1419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4699000" y="6249670"/>
            <a:ext cx="2441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Identification Cards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9625" y="3028315"/>
            <a:ext cx="1561465" cy="146939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096250" y="3098165"/>
            <a:ext cx="1541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Control IOT device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5310" y="4583957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NFC Tags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83510" y="4583957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NDEF</a:t>
            </a:r>
          </a:p>
          <a:p>
            <a:pPr algn="ctr"/>
            <a:r>
              <a:rPr lang="en-US" sz="1800">
                <a:solidFill>
                  <a:srgbClr val="0070C0"/>
                </a:solidFill>
              </a:rPr>
              <a:t>NFC Data Exchange Format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35855" y="4583957"/>
            <a:ext cx="1593215" cy="1738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APDU</a:t>
            </a:r>
          </a:p>
          <a:p>
            <a:pPr algn="ctr"/>
            <a:r>
              <a:rPr lang="en-US" sz="1800">
                <a:solidFill>
                  <a:srgbClr val="0070C0"/>
                </a:solidFill>
              </a:rPr>
              <a:t>Application Protocol data unit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45020" y="4583957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Applet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488170" y="4583957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NFC Tag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E1A7F3-4CED-4A61-BBC1-8755885EA6E9}"/>
              </a:ext>
            </a:extLst>
          </p:cNvPr>
          <p:cNvSpPr/>
          <p:nvPr/>
        </p:nvSpPr>
        <p:spPr>
          <a:xfrm>
            <a:off x="8517834" y="678180"/>
            <a:ext cx="2637182" cy="27508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B33607-20A2-4759-8B5E-D337D1F795B7}"/>
              </a:ext>
            </a:extLst>
          </p:cNvPr>
          <p:cNvSpPr/>
          <p:nvPr/>
        </p:nvSpPr>
        <p:spPr>
          <a:xfrm>
            <a:off x="9100929" y="1049717"/>
            <a:ext cx="1567070" cy="19480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490010-D1C0-4B30-A8A1-6BBB9015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0" y="975760"/>
            <a:ext cx="1945807" cy="1993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38BC7F-37ED-44B3-AF23-11838D34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055" y="1166707"/>
            <a:ext cx="2543175" cy="17240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A6A50E-78E0-485D-8DE6-D43FE0E907F9}"/>
              </a:ext>
            </a:extLst>
          </p:cNvPr>
          <p:cNvCxnSpPr/>
          <p:nvPr/>
        </p:nvCxnSpPr>
        <p:spPr>
          <a:xfrm>
            <a:off x="2748391" y="1669774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2D9FC-1959-4828-AC33-980AE651105D}"/>
              </a:ext>
            </a:extLst>
          </p:cNvPr>
          <p:cNvCxnSpPr/>
          <p:nvPr/>
        </p:nvCxnSpPr>
        <p:spPr>
          <a:xfrm flipH="1">
            <a:off x="2748391" y="2252870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E881AA-F117-45FA-ACEA-64C4F605BF35}"/>
              </a:ext>
            </a:extLst>
          </p:cNvPr>
          <p:cNvSpPr txBox="1"/>
          <p:nvPr/>
        </p:nvSpPr>
        <p:spPr>
          <a:xfrm>
            <a:off x="3089932" y="1019742"/>
            <a:ext cx="12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APDU command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814B9-BE2A-47B9-904C-B417B60CB6FD}"/>
              </a:ext>
            </a:extLst>
          </p:cNvPr>
          <p:cNvSpPr/>
          <p:nvPr/>
        </p:nvSpPr>
        <p:spPr>
          <a:xfrm>
            <a:off x="3110806" y="2369764"/>
            <a:ext cx="1096069" cy="52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NDEF message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A8846-289B-4429-9E88-00B09F851819}"/>
              </a:ext>
            </a:extLst>
          </p:cNvPr>
          <p:cNvSpPr txBox="1"/>
          <p:nvPr/>
        </p:nvSpPr>
        <p:spPr>
          <a:xfrm>
            <a:off x="9352720" y="1158241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F573EB-9A8F-4400-A291-1EC542692BC5}"/>
              </a:ext>
            </a:extLst>
          </p:cNvPr>
          <p:cNvSpPr txBox="1"/>
          <p:nvPr/>
        </p:nvSpPr>
        <p:spPr>
          <a:xfrm>
            <a:off x="8920175" y="678180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 element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AA0C31-7C74-44A9-A1B2-F01385FAA428}"/>
              </a:ext>
            </a:extLst>
          </p:cNvPr>
          <p:cNvSpPr/>
          <p:nvPr/>
        </p:nvSpPr>
        <p:spPr>
          <a:xfrm>
            <a:off x="9884464" y="1666073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A23DD1-B23D-4166-B889-49C922D22122}"/>
              </a:ext>
            </a:extLst>
          </p:cNvPr>
          <p:cNvSpPr/>
          <p:nvPr/>
        </p:nvSpPr>
        <p:spPr>
          <a:xfrm>
            <a:off x="9884464" y="1988938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36E8C1-3B9F-4E38-8E83-BB0F3EF02609}"/>
              </a:ext>
            </a:extLst>
          </p:cNvPr>
          <p:cNvSpPr/>
          <p:nvPr/>
        </p:nvSpPr>
        <p:spPr>
          <a:xfrm>
            <a:off x="9890261" y="2338167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93180F-040C-44BC-9D9A-E09FD1F1D2F5}"/>
              </a:ext>
            </a:extLst>
          </p:cNvPr>
          <p:cNvSpPr/>
          <p:nvPr/>
        </p:nvSpPr>
        <p:spPr>
          <a:xfrm>
            <a:off x="9884464" y="2658827"/>
            <a:ext cx="571501" cy="18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1591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</a:rPr>
              <a:t>NFC TAGS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99210" y="136334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passive data stores</a:t>
            </a:r>
          </a:p>
        </p:txBody>
      </p:sp>
      <p:sp>
        <p:nvSpPr>
          <p:cNvPr id="6" name="Rectangles 5"/>
          <p:cNvSpPr/>
          <p:nvPr/>
        </p:nvSpPr>
        <p:spPr>
          <a:xfrm>
            <a:off x="4928870" y="1374140"/>
            <a:ext cx="5544185" cy="11512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contain data (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betweens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96 and 8,192 bytes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).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are read-only in normal use, but may be rewritable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can be read, and under some circumstances written to, by an NFC device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1299210" y="3296920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secure personal data storage</a:t>
            </a:r>
          </a:p>
        </p:txBody>
      </p:sp>
      <p:sp>
        <p:nvSpPr>
          <p:cNvPr id="8" name="Rectangles 7"/>
          <p:cNvSpPr/>
          <p:nvPr/>
        </p:nvSpPr>
        <p:spPr>
          <a:xfrm>
            <a:off x="4928870" y="3241040"/>
            <a:ext cx="5544185" cy="12973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includes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debit or credit card information, loyalty program data, personal identification numbers (PINs), contacts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NFC tags can be custom-encoded by their manufacturers or use the industry specifications.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NDEF – NFC Data Exchange Format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99210" y="136334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passive data stores</a:t>
            </a:r>
          </a:p>
        </p:txBody>
      </p:sp>
      <p:sp>
        <p:nvSpPr>
          <p:cNvPr id="6" name="Rectangles 5"/>
          <p:cNvSpPr/>
          <p:nvPr/>
        </p:nvSpPr>
        <p:spPr>
          <a:xfrm>
            <a:off x="4928870" y="1374140"/>
            <a:ext cx="5544185" cy="11512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contain data (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betweens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96 and 8,192 bytes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).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are read-only in normal use, but may be rewritable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can be read, and under some circumstances written to, by an NFC device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1299210" y="3296920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secure personal data storage</a:t>
            </a:r>
          </a:p>
        </p:txBody>
      </p:sp>
      <p:sp>
        <p:nvSpPr>
          <p:cNvPr id="8" name="Rectangles 7"/>
          <p:cNvSpPr/>
          <p:nvPr/>
        </p:nvSpPr>
        <p:spPr>
          <a:xfrm>
            <a:off x="4928870" y="3241040"/>
            <a:ext cx="5544185" cy="12973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includes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debit or credit card information, loyalty program data, personal identification numbers (PINs), contacts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NFC tags can be custom-encoded by their manufacturers or use the industry specifications.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717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5918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Microsoft JhengHei</vt:lpstr>
      <vt:lpstr>Microsoft YaHei</vt:lpstr>
      <vt:lpstr>Arial</vt:lpstr>
      <vt:lpstr>Calibri</vt:lpstr>
      <vt:lpstr>Calibri Light</vt:lpstr>
      <vt:lpstr>Impact</vt:lpstr>
      <vt:lpstr>open-sans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TanHoang</cp:lastModifiedBy>
  <cp:revision>38</cp:revision>
  <dcterms:created xsi:type="dcterms:W3CDTF">2015-04-20T08:43:17Z</dcterms:created>
  <dcterms:modified xsi:type="dcterms:W3CDTF">2021-11-24T00:25:29Z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8EE6651CFB054A01B99751ABE33BB51C</vt:lpwstr>
  </property>
</Properties>
</file>