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9"/>
  </p:notesMasterIdLst>
  <p:handoutMasterIdLst>
    <p:handoutMasterId r:id="rId40"/>
  </p:handoutMasterIdLst>
  <p:sldIdLst>
    <p:sldId id="257" r:id="rId4"/>
    <p:sldId id="279" r:id="rId5"/>
    <p:sldId id="335" r:id="rId6"/>
    <p:sldId id="280" r:id="rId7"/>
    <p:sldId id="272" r:id="rId8"/>
    <p:sldId id="330" r:id="rId9"/>
    <p:sldId id="331" r:id="rId10"/>
    <p:sldId id="315" r:id="rId11"/>
    <p:sldId id="316" r:id="rId12"/>
    <p:sldId id="333" r:id="rId13"/>
    <p:sldId id="332" r:id="rId14"/>
    <p:sldId id="334" r:id="rId15"/>
    <p:sldId id="336" r:id="rId16"/>
    <p:sldId id="318" r:id="rId17"/>
    <p:sldId id="319" r:id="rId18"/>
    <p:sldId id="337" r:id="rId19"/>
    <p:sldId id="338" r:id="rId20"/>
    <p:sldId id="339" r:id="rId21"/>
    <p:sldId id="340" r:id="rId22"/>
    <p:sldId id="341" r:id="rId23"/>
    <p:sldId id="343" r:id="rId24"/>
    <p:sldId id="344" r:id="rId25"/>
    <p:sldId id="345" r:id="rId26"/>
    <p:sldId id="346" r:id="rId27"/>
    <p:sldId id="347" r:id="rId28"/>
    <p:sldId id="342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/>
    <p:restoredTop sz="93969" autoAdjust="0"/>
  </p:normalViewPr>
  <p:slideViewPr>
    <p:cSldViewPr snapToGrid="0" showGuides="1">
      <p:cViewPr>
        <p:scale>
          <a:sx n="66" d="100"/>
          <a:sy n="66" d="100"/>
        </p:scale>
        <p:origin x="912" y="126"/>
      </p:cViewPr>
      <p:guideLst>
        <p:guide orient="horz" pos="209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png"/><Relationship Id="rId3" Type="http://schemas.openxmlformats.org/officeDocument/2006/relationships/hyperlink" Target="https://en.wikipedia.org/wiki/ISO/IEC_7816" TargetMode="External"/><Relationship Id="rId2" Type="http://schemas.openxmlformats.org/officeDocument/2006/relationships/hyperlink" Target="https://en.wikipedia.org/wiki/Card_reader#Smart_card_readers" TargetMode="Externa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png"/><Relationship Id="rId3" Type="http://schemas.openxmlformats.org/officeDocument/2006/relationships/hyperlink" Target="https://en.wikipedia.org/wiki/ISO/IEC_7816" TargetMode="External"/><Relationship Id="rId2" Type="http://schemas.openxmlformats.org/officeDocument/2006/relationships/hyperlink" Target="https://en.wikipedia.org/wiki/Card_reader#Smart_card_readers" TargetMode="Externa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hyperlink" Target="http://www.wrankl.de/SCTables/SCTables.html" TargetMode="Externa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8851265" cy="216217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13"/>
          <p:cNvSpPr txBox="1"/>
          <p:nvPr/>
        </p:nvSpPr>
        <p:spPr>
          <a:xfrm>
            <a:off x="551180" y="2389505"/>
            <a:ext cx="80105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TECHNOLOGY </a:t>
            </a:r>
            <a:endParaRPr lang="en-US" altLang="zh-CN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24205" y="3257550"/>
            <a:ext cx="6432550" cy="5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文本框 15"/>
          <p:cNvSpPr txBox="1"/>
          <p:nvPr/>
        </p:nvSpPr>
        <p:spPr>
          <a:xfrm>
            <a:off x="588963" y="3400425"/>
            <a:ext cx="4481512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Smartdev Mobile Team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2" name="文本框 16"/>
          <p:cNvSpPr txBox="1"/>
          <p:nvPr/>
        </p:nvSpPr>
        <p:spPr>
          <a:xfrm>
            <a:off x="588963" y="3779838"/>
            <a:ext cx="40798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Presenter: Hoang Ngoc Tan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3205" y="2558415"/>
            <a:ext cx="1549400" cy="1590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NDEF – NFC Data Exchange Format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13471" y="1358155"/>
            <a:ext cx="662559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707070"/>
                </a:solidFill>
                <a:effectLst/>
                <a:latin typeface="open-sans"/>
              </a:rPr>
              <a:t>NDEF messages provide a standardized method for a reader to communicate with an NFC device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3471" y="3118651"/>
            <a:ext cx="6625590" cy="605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707070"/>
                </a:solidFill>
                <a:effectLst/>
                <a:latin typeface="open-sans"/>
              </a:rPr>
              <a:t>contains multiple records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91631"/>
            <a:ext cx="3362325" cy="380322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APDU – Application Protocol Data Unit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8759" y="4802579"/>
            <a:ext cx="9124776" cy="891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communication unit between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ard reader"/>
              </a:rPr>
              <a:t>smart card reader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smart card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8759" y="5889394"/>
            <a:ext cx="9124776" cy="706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structure of the APDU is defined by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ISO/IEC 7816"/>
              </a:rPr>
              <a:t>ISO/IEC 7816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-4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998" y="1073482"/>
            <a:ext cx="7421647" cy="34025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Applet – Application Protocol Data Unit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8759" y="4802579"/>
            <a:ext cx="9124776" cy="891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communication unit between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ard reader"/>
              </a:rPr>
              <a:t>smart card reader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smart card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8759" y="5889394"/>
            <a:ext cx="9124776" cy="706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structure of the APDU is defined by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ISO/IEC 7816"/>
              </a:rPr>
              <a:t>ISO/IEC 7816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-4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998" y="1073482"/>
            <a:ext cx="7421647" cy="34025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6" y="2070429"/>
            <a:ext cx="2027106" cy="2820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581" y="2127595"/>
            <a:ext cx="2745523" cy="265222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840182" y="2638989"/>
            <a:ext cx="6025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40182" y="3526885"/>
            <a:ext cx="602582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24474" y="1701098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Command APDU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8071" y="2217951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04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0E</a:t>
            </a:r>
            <a:r>
              <a:rPr lang="en-US" dirty="0"/>
              <a:t>32 50 41 59 2E 53 59 53 2E 44 44 46 30 31 </a:t>
            </a:r>
            <a:r>
              <a:rPr lang="en-US" dirty="0">
                <a:solidFill>
                  <a:schemeClr val="accent2"/>
                </a:solidFill>
              </a:rPr>
              <a:t>00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40182" y="3630298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6F 39 84 0E 32 50 41 59 2E 53 59 53 2E 44 44 46 30 31 A5 27 BF 0C 24 61 22 4F 07 A0 00 00 00 03 10 10 50 10 56 43 42 20 56 49 53 41 20 50 41 59 57 41 56 45 87 01 01 9F 2A 01 03 </a:t>
            </a:r>
            <a:r>
              <a:rPr lang="en-US" b="1" dirty="0">
                <a:solidFill>
                  <a:srgbClr val="FF0000"/>
                </a:solidFill>
              </a:rPr>
              <a:t>90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25728" y="3113445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 APDU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8" y="1660819"/>
            <a:ext cx="11015583" cy="41442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13756" y="1005736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04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0E</a:t>
            </a:r>
            <a:r>
              <a:rPr lang="en-US" dirty="0"/>
              <a:t>32 50 41 59 2E 53 59 53 2E 44 44 46 30 31 </a:t>
            </a:r>
            <a:r>
              <a:rPr lang="en-US" dirty="0">
                <a:solidFill>
                  <a:schemeClr val="accent2"/>
                </a:solidFill>
              </a:rPr>
              <a:t>00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0357" y="5945563"/>
            <a:ext cx="682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 dirty="0">
                <a:solidFill>
                  <a:schemeClr val="accent1"/>
                </a:solidFill>
              </a:rPr>
              <a:t>Smart Cart Commands &amp; Response codes reference: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  <a:hlinkClick r:id="rId3"/>
              </a:rPr>
              <a:t>http://www.wrankl.de/SCTables/SCTables.html </a:t>
            </a:r>
            <a:endParaRPr lang="en-US" sz="2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6" y="3031765"/>
            <a:ext cx="11765107" cy="26327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798" y="2134824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04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0E</a:t>
            </a:r>
            <a:r>
              <a:rPr lang="en-US" dirty="0"/>
              <a:t>32 50 41 59 2E 53 59 53 2E 44 44 46 30 31 </a:t>
            </a:r>
            <a:r>
              <a:rPr lang="en-US" dirty="0">
                <a:solidFill>
                  <a:schemeClr val="accent2"/>
                </a:solidFill>
              </a:rPr>
              <a:t>00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738" y="1370025"/>
            <a:ext cx="37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Select PPSE command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37273" y="4752110"/>
            <a:ext cx="235527" cy="221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9" y="1661679"/>
            <a:ext cx="11702761" cy="221066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1482436"/>
            <a:ext cx="10337050" cy="5158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273" y="942109"/>
            <a:ext cx="4009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Select PPSE response explanation</a:t>
            </a:r>
            <a:endParaRPr lang="en-US" sz="2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10" y="553085"/>
            <a:ext cx="10511790" cy="59353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5009" cy="590550"/>
            <a:chOff x="3471690" y="2016846"/>
            <a:chExt cx="5793967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3" y="2081762"/>
              <a:ext cx="3672814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/>
          <p:nvPr/>
        </p:nvSpPr>
        <p:spPr>
          <a:xfrm>
            <a:off x="4064751" y="249258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Build a Card Reader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1884218" y="1254399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1/ Request NFC access</a:t>
            </a:r>
            <a:endParaRPr lang="en-US" sz="24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884218" y="265342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2/ Filter for NFC intent (optional)</a:t>
            </a:r>
            <a:endParaRPr lang="en-US" sz="24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884218" y="3983183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3/ Implement </a:t>
            </a:r>
            <a:r>
              <a:rPr lang="en-US" sz="2400" dirty="0" err="1"/>
              <a:t>NfcAdapter</a:t>
            </a:r>
            <a:endParaRPr lang="en-US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84218" y="556952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4/ Process the APDU command</a:t>
            </a:r>
            <a:endParaRPr lang="en-US" sz="2400" dirty="0"/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1302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064751" y="249258"/>
            <a:ext cx="319953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1. Request NFC access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678873" y="1207670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Permission to access the NFC hardware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8815" y="4171950"/>
            <a:ext cx="7747000" cy="873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Tell Google Play that only show your app for devices that have NFC hardware</a:t>
            </a:r>
            <a:endParaRPr lang="en-US" sz="240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163955" y="2496820"/>
            <a:ext cx="9027160" cy="8299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&lt;uses-permission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="android.permission.NFC"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163955" y="5526405"/>
            <a:ext cx="9128760" cy="8299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&lt;uses-feature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="android.hardware.nfc"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:required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73405" y="3614057"/>
            <a:ext cx="10631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064751" y="249258"/>
            <a:ext cx="444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</a:t>
            </a:r>
            <a:r>
              <a:rPr lang="en-US" sz="2400" b="1" dirty="0">
                <a:solidFill>
                  <a:schemeClr val="bg1"/>
                </a:solidFill>
              </a:rPr>
              <a:t>Filter for NFC intent (optional)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528320" y="1281500"/>
            <a:ext cx="2539603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Register a filter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528321" y="4141205"/>
            <a:ext cx="2539603" cy="18268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Specify the kind of tech that</a:t>
            </a:r>
            <a:endParaRPr lang="en-US" sz="2400" dirty="0"/>
          </a:p>
          <a:p>
            <a:r>
              <a:rPr lang="en-US" sz="2400" dirty="0"/>
              <a:t> our application want to handle</a:t>
            </a:r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54120" y="1225305"/>
            <a:ext cx="766222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&lt;intent-filter&gt;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&lt;action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android.nfc.action.TECH_DISCOVERED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&lt;/intent-filter&gt;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&lt;meta-data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android.nfc.action.TECH_DISCOVERED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="@xml/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nfc_tech_filter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54120" y="3715808"/>
            <a:ext cx="766222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&lt;resources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xliff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="urn:oasis:names:tc:xliff:document:1.2"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&lt;tech&gt;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android.nfc.tech.IsoDep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&lt;/tech&gt;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&lt;tech&gt;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android.nfc.tech.NfcA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&lt;/tech&gt;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&lt;tech&gt;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android.nfc.tech.NfcB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&lt;/tech&gt;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&lt;/resources&gt;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3143" y="3429000"/>
            <a:ext cx="10900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064751" y="249258"/>
            <a:ext cx="459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3. Implement NFC Adapter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678874" y="1207670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Initiate an </a:t>
            </a:r>
            <a:r>
              <a:rPr lang="en-US" sz="2400" dirty="0" err="1"/>
              <a:t>NfcAdapter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8874" y="2733511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Enable adapter Reader mode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33530" y="1364429"/>
            <a:ext cx="633350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nfcAdapter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NfcAdapter.getDefaultAdapter(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3375" y="2322284"/>
            <a:ext cx="1094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33530" y="2580086"/>
            <a:ext cx="633350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nfcAdapter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enableReaderMode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this,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NfcAdapter.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FLAG_READER_NFC_A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NfcAdapter.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FLAG_READER_SKIP_NDEF_CHECK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91431" y="3955141"/>
            <a:ext cx="1094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78874" y="4402789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Implement Reader callback</a:t>
            </a:r>
            <a:endParaRPr lang="en-US" sz="24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33530" y="4121463"/>
            <a:ext cx="633350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onTagDiscovered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(tag: Tag?)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 = IsoDep.get(tag)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isoDep.connect()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processAPDUCommands(isoDep)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isoDep.close()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4. Process the APDU command to read Card data 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678874" y="1207670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Defines </a:t>
            </a:r>
            <a:r>
              <a:rPr lang="en-US" sz="2400" dirty="0" err="1"/>
              <a:t>Apdu</a:t>
            </a:r>
            <a:r>
              <a:rPr lang="en-US" sz="2400" dirty="0"/>
              <a:t> commands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8874" y="3671734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Executes the commands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3375" y="3429000"/>
            <a:ext cx="1094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33529" y="1021341"/>
            <a:ext cx="633350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apduCommandMap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Map&lt;String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 =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"SELECT_AID"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"00A4040007A000000003101000"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"GET_PROCESSING_OPTIONAL"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"80A80000238321278xxxxxx00"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"GET_PIN_TRY_COUNTER"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"80CA9F1700"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"GET_TRANSACTION_COUNTER"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"80CA9F3600"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88522" y="4882914"/>
            <a:ext cx="981495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executeApduCommand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apduCommandString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isoDep.transceive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TypeConvertor.hexStringToByteArray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apduCommandString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4" y="2082223"/>
              <a:ext cx="3570456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884218" y="1254399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1/ Host-base card Emulation</a:t>
            </a:r>
            <a:endParaRPr lang="en-US" sz="24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884218" y="265342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2/ Build a Smartcard simulator</a:t>
            </a:r>
            <a:endParaRPr lang="en-US" sz="2400" dirty="0"/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33375" y="1022173"/>
            <a:ext cx="5414282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Card emulation with a secure element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444345" y="993141"/>
            <a:ext cx="525681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Host-based card emulation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1. Host-base card Emulation</a:t>
            </a:r>
            <a:endParaRPr lang="en-US" sz="2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1146629"/>
            <a:ext cx="0" cy="547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16" y="2210267"/>
            <a:ext cx="3038475" cy="2752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033" y="2210267"/>
            <a:ext cx="2381250" cy="27908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7715" y="51063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data is routed directly to the secure element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7715" y="5767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no Android application is involved in the transaction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344" y="5160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data is routed directly to the host CPU 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33374" y="1022173"/>
            <a:ext cx="11452225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Requires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33375" y="2476898"/>
            <a:ext cx="1930854" cy="126835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Android 4.4 or higher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1. Host-base card Emulation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2837090" y="2476898"/>
            <a:ext cx="4187824" cy="248609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ISO-DEP specification (based on ISO/IEC 14443-4) </a:t>
            </a: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r>
              <a:rPr lang="en-US" sz="2400" dirty="0" err="1">
                <a:solidFill>
                  <a:srgbClr val="202124"/>
                </a:solidFill>
                <a:latin typeface="+mj-lt"/>
              </a:rPr>
              <a:t>Nfc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-Type: </a:t>
            </a:r>
            <a:r>
              <a:rPr lang="en-US" sz="2400" dirty="0" err="1">
                <a:solidFill>
                  <a:srgbClr val="202124"/>
                </a:solidFill>
                <a:latin typeface="+mj-lt"/>
              </a:rPr>
              <a:t>Nfc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-A (on top), </a:t>
            </a:r>
            <a:r>
              <a:rPr lang="en-US" sz="2400" dirty="0" err="1">
                <a:solidFill>
                  <a:srgbClr val="202124"/>
                </a:solidFill>
                <a:latin typeface="+mj-lt"/>
              </a:rPr>
              <a:t>Nfc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-B (optional)</a:t>
            </a:r>
            <a:endParaRPr lang="en-US" sz="240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8004854" y="2476898"/>
            <a:ext cx="2700112" cy="248609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Application Protocol Data Units (APDUs) as defined in the ISO/IEC 7816-4 specification</a:t>
            </a:r>
            <a:endParaRPr lang="en-US" sz="2400" i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5009" cy="590550"/>
            <a:chOff x="3471690" y="2016846"/>
            <a:chExt cx="5793967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3" y="2081762"/>
              <a:ext cx="3672814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86972" y="1283430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Implement an HCE service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57489" y="3101011"/>
            <a:ext cx="1742168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Check for HCE support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490232" y="3101011"/>
            <a:ext cx="1742168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Declare a Host </a:t>
            </a:r>
            <a:r>
              <a:rPr lang="en-US" sz="2400" dirty="0" err="1">
                <a:solidFill>
                  <a:schemeClr val="bg1"/>
                </a:solidFill>
              </a:rPr>
              <a:t>a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service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6022975" y="3075473"/>
            <a:ext cx="1742168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Specify the Aid filter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8642803" y="3101010"/>
            <a:ext cx="2984787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Handle process Command 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apdu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received from the Terminal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859314" y="4053114"/>
            <a:ext cx="420915" cy="196552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>
            <a:off x="5460772" y="3980374"/>
            <a:ext cx="420915" cy="196552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7993515" y="3954837"/>
            <a:ext cx="420915" cy="196552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Check for HCE support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86972" y="3083587"/>
            <a:ext cx="3846286" cy="155807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+mj-lt"/>
              </a:rPr>
              <a:t>declare that your app uses the HCE feature, and whether it is required for the app to function or not</a:t>
            </a:r>
            <a:endParaRPr lang="en-US" sz="240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43750" y="3539458"/>
            <a:ext cx="555972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&lt;uses-feature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android.hardware.nfc.hce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:required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Declare a Host </a:t>
            </a:r>
            <a:r>
              <a:rPr lang="en-US" sz="2400" dirty="0" err="1">
                <a:solidFill>
                  <a:schemeClr val="bg1"/>
                </a:solidFill>
              </a:rPr>
              <a:t>a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service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2701" y="2712247"/>
            <a:ext cx="842237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service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=".service.HostCardEmulatorService"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:exported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:permission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="android.permission.BIND_NFC_SERVICE"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&lt;intent-filter&gt;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&lt;action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="android.nfc.cardemulation.action.HOST_APDU_SERVICE"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&lt;/intent-filter&gt;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&lt;meta-data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="android.nfc.cardemulation.host_apdu_service"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:resource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="@xml/apduservice"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&lt;/service&gt;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Specify the Aid filter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3314" y="2629211"/>
            <a:ext cx="796622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&lt;host-apdu-service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="http://schemas.android.com/apk/res/android"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:description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="@string/servicedesc"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:requireDeviceUnlock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="false"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&lt;aid-group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:description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="@string/aiddescription"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:category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="other"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&lt;aid-filter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="A0000000031010"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Indicate that the service will only 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handle the request to the aid VISA DEBIT = A0000000031010--&gt;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&lt;/aid-group&gt;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&lt;/host-apdu-service&gt;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Handle process Command 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apdu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received from the Terminal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2744" y="2851187"/>
            <a:ext cx="8955313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HostCardEmulatorService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HostApduService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processCommandApdu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commandApdu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p1: Bundle?):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commandApduStr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TypeConvertor.toHex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commandApdu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ApduRequest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onDeactivated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(reason: Int)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Log.d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HostCardEmulatorService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Deactivated: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reason)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4098" y="2967335"/>
            <a:ext cx="570380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all !</a:t>
            </a:r>
            <a:endParaRPr lang="en-US" sz="10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Basic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形标注 1"/>
          <p:cNvSpPr/>
          <p:nvPr/>
        </p:nvSpPr>
        <p:spPr bwMode="auto">
          <a:xfrm flipH="1">
            <a:off x="4019550" y="3595688"/>
            <a:ext cx="1905000" cy="2163763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8"/>
          <p:cNvGrpSpPr/>
          <p:nvPr/>
        </p:nvGrpSpPr>
        <p:grpSpPr>
          <a:xfrm>
            <a:off x="4114800" y="3716338"/>
            <a:ext cx="1673225" cy="1142375"/>
            <a:chOff x="3171602" y="2429408"/>
            <a:chExt cx="1256724" cy="859302"/>
          </a:xfrm>
        </p:grpSpPr>
        <p:sp>
          <p:nvSpPr>
            <p:cNvPr id="12" name="TextBox 29"/>
            <p:cNvSpPr txBox="1"/>
            <p:nvPr/>
          </p:nvSpPr>
          <p:spPr>
            <a:xfrm>
              <a:off x="3478033" y="2864363"/>
              <a:ext cx="673909" cy="2383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Benefits</a:t>
              </a:r>
              <a:endParaRPr kumimoji="0" lang="en-US" altLang="zh-CN" sz="146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0" name="矩形 12"/>
            <p:cNvSpPr/>
            <p:nvPr/>
          </p:nvSpPr>
          <p:spPr>
            <a:xfrm>
              <a:off x="3171602" y="3065647"/>
              <a:ext cx="1256724" cy="223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benefit of NFC</a:t>
              </a:r>
              <a:endParaRPr lang="en-US" altLang="zh-CN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TextBox 31"/>
            <p:cNvSpPr txBox="1"/>
            <p:nvPr/>
          </p:nvSpPr>
          <p:spPr>
            <a:xfrm>
              <a:off x="3563881" y="2429408"/>
              <a:ext cx="457858" cy="4380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02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16" name="椭圆形标注 1"/>
          <p:cNvSpPr/>
          <p:nvPr/>
        </p:nvSpPr>
        <p:spPr bwMode="auto">
          <a:xfrm flipH="1">
            <a:off x="823913" y="2416175"/>
            <a:ext cx="2663825" cy="302895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36"/>
          <p:cNvSpPr txBox="1"/>
          <p:nvPr/>
        </p:nvSpPr>
        <p:spPr bwMode="auto">
          <a:xfrm>
            <a:off x="1401763" y="3478213"/>
            <a:ext cx="1536065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Defination</a:t>
            </a:r>
            <a:endParaRPr kumimoji="0" lang="en-US" altLang="zh-CN" sz="213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154" name="矩形 17"/>
          <p:cNvSpPr/>
          <p:nvPr/>
        </p:nvSpPr>
        <p:spPr>
          <a:xfrm>
            <a:off x="1306513" y="3906838"/>
            <a:ext cx="1673225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NFC technology?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38"/>
          <p:cNvSpPr txBox="1"/>
          <p:nvPr/>
        </p:nvSpPr>
        <p:spPr bwMode="auto">
          <a:xfrm>
            <a:off x="1730375" y="2686050"/>
            <a:ext cx="7477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rPr>
              <a:t>01</a:t>
            </a:r>
            <a:endParaRPr kumimoji="0" lang="zh-CN" altLang="en-US" sz="4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1" name="椭圆形标注 1"/>
          <p:cNvSpPr/>
          <p:nvPr/>
        </p:nvSpPr>
        <p:spPr bwMode="auto">
          <a:xfrm>
            <a:off x="5270500" y="1484313"/>
            <a:ext cx="1990725" cy="2263775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7" name="组合 19"/>
          <p:cNvGrpSpPr/>
          <p:nvPr/>
        </p:nvGrpSpPr>
        <p:grpSpPr>
          <a:xfrm>
            <a:off x="5429250" y="1606550"/>
            <a:ext cx="1673225" cy="1142239"/>
            <a:chOff x="3171964" y="2429697"/>
            <a:chExt cx="1257110" cy="858596"/>
          </a:xfrm>
        </p:grpSpPr>
        <p:sp>
          <p:nvSpPr>
            <p:cNvPr id="23" name="TextBox 40"/>
            <p:cNvSpPr txBox="1"/>
            <p:nvPr/>
          </p:nvSpPr>
          <p:spPr>
            <a:xfrm>
              <a:off x="3486600" y="2849721"/>
              <a:ext cx="553892" cy="2381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Usage</a:t>
              </a:r>
              <a:endParaRPr kumimoji="0" lang="en-US" altLang="zh-CN" sz="146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9" name="矩形 23"/>
            <p:cNvSpPr/>
            <p:nvPr/>
          </p:nvSpPr>
          <p:spPr>
            <a:xfrm>
              <a:off x="3171964" y="3065387"/>
              <a:ext cx="1257110" cy="2229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usage of NFC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TextBox 42"/>
            <p:cNvSpPr txBox="1"/>
            <p:nvPr/>
          </p:nvSpPr>
          <p:spPr>
            <a:xfrm>
              <a:off x="3564364" y="2429697"/>
              <a:ext cx="466347" cy="438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03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27" name="椭圆形标注 1"/>
          <p:cNvSpPr/>
          <p:nvPr/>
        </p:nvSpPr>
        <p:spPr bwMode="auto">
          <a:xfrm>
            <a:off x="7877175" y="1309688"/>
            <a:ext cx="1485900" cy="16891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2" name="组合 25"/>
          <p:cNvGrpSpPr/>
          <p:nvPr/>
        </p:nvGrpSpPr>
        <p:grpSpPr>
          <a:xfrm>
            <a:off x="7773988" y="1404938"/>
            <a:ext cx="1681796" cy="997139"/>
            <a:chOff x="3190709" y="2473570"/>
            <a:chExt cx="1263299" cy="749122"/>
          </a:xfrm>
        </p:grpSpPr>
        <p:sp>
          <p:nvSpPr>
            <p:cNvPr id="29" name="TextBox 44"/>
            <p:cNvSpPr txBox="1"/>
            <p:nvPr/>
          </p:nvSpPr>
          <p:spPr>
            <a:xfrm>
              <a:off x="3311147" y="2801338"/>
              <a:ext cx="1142861" cy="23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Basic Concepts</a:t>
              </a:r>
              <a:endParaRPr kumimoji="0" lang="en-US" altLang="zh-CN" sz="146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3190709" y="3000383"/>
              <a:ext cx="1256861" cy="2223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5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Some concepts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31" name="TextBox 46"/>
            <p:cNvSpPr txBox="1"/>
            <p:nvPr/>
          </p:nvSpPr>
          <p:spPr>
            <a:xfrm>
              <a:off x="3594955" y="2473570"/>
              <a:ext cx="456716" cy="437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04</a:t>
              </a:r>
              <a:endParaRPr kumimoji="0" lang="zh-CN" altLang="en-US" sz="31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33" name="椭圆形标注 1"/>
          <p:cNvSpPr/>
          <p:nvPr/>
        </p:nvSpPr>
        <p:spPr bwMode="auto">
          <a:xfrm>
            <a:off x="9018588" y="3138488"/>
            <a:ext cx="2189163" cy="24892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7" name="组合 33"/>
          <p:cNvGrpSpPr/>
          <p:nvPr/>
        </p:nvGrpSpPr>
        <p:grpSpPr>
          <a:xfrm>
            <a:off x="9290050" y="3309938"/>
            <a:ext cx="1693862" cy="1654028"/>
            <a:chOff x="3162459" y="2429163"/>
            <a:chExt cx="1273036" cy="1243779"/>
          </a:xfrm>
        </p:grpSpPr>
        <p:sp>
          <p:nvSpPr>
            <p:cNvPr id="35" name="TextBox 48"/>
            <p:cNvSpPr txBox="1"/>
            <p:nvPr/>
          </p:nvSpPr>
          <p:spPr>
            <a:xfrm>
              <a:off x="3235238" y="2915935"/>
              <a:ext cx="1200257" cy="2535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9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NFC Detection</a:t>
              </a:r>
              <a:endParaRPr kumimoji="0" lang="en-US" altLang="zh-CN" sz="159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69" name="矩形 35"/>
            <p:cNvSpPr/>
            <p:nvPr/>
          </p:nvSpPr>
          <p:spPr>
            <a:xfrm>
              <a:off x="3162459" y="3141484"/>
              <a:ext cx="1256333" cy="531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How to detect if device has NFC available?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TextBox 50"/>
            <p:cNvSpPr txBox="1"/>
            <p:nvPr/>
          </p:nvSpPr>
          <p:spPr>
            <a:xfrm>
              <a:off x="3496527" y="2429163"/>
              <a:ext cx="524963" cy="4998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2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05</a:t>
              </a:r>
              <a:endParaRPr kumimoji="0" lang="zh-CN" altLang="en-US" sz="37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413125" y="4089400"/>
            <a:ext cx="658813" cy="16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218113" y="3160713"/>
            <a:ext cx="36195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7227888" y="2165350"/>
            <a:ext cx="665163" cy="146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072563" y="2603500"/>
            <a:ext cx="474663" cy="677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 What is NFC?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07305" y="279400"/>
            <a:ext cx="22498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39590" y="1342390"/>
            <a:ext cx="2040255" cy="209423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33375" y="1181100"/>
            <a:ext cx="2828925" cy="1518285"/>
          </a:xfrm>
          <a:prstGeom prst="wedgeRoundRectCallout">
            <a:avLst>
              <a:gd name="adj1" fmla="val 104455"/>
              <a:gd name="adj2" fmla="val 450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Near Field Communication</a:t>
            </a:r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short range high frequency wireless communicaton technology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33375" y="4037965"/>
            <a:ext cx="2828925" cy="1550035"/>
          </a:xfrm>
          <a:prstGeom prst="wedgeRoundRectCallout">
            <a:avLst>
              <a:gd name="adj1" fmla="val 118260"/>
              <a:gd name="adj2" fmla="val -1152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Radio Communication</a:t>
            </a:r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established by touching the two phones or keeping them in a proximity of a few centimeters (up to 10 cm)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258175" y="872490"/>
            <a:ext cx="2828925" cy="1006475"/>
          </a:xfrm>
          <a:prstGeom prst="wedgeRoundRectCallout">
            <a:avLst>
              <a:gd name="adj1" fmla="val -121200"/>
              <a:gd name="adj2" fmla="val 723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mode</a:t>
            </a:r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6895465" y="2444750"/>
            <a:ext cx="1761490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Card Emulation</a:t>
            </a:r>
            <a:endParaRPr lang="en-US" b="1" dirty="0"/>
          </a:p>
          <a:p>
            <a:pPr algn="ctr"/>
            <a:r>
              <a:rPr lang="en-US" sz="1200" dirty="0"/>
              <a:t>Enables NFC-enabled devices such as smartphones to act like smart cards, allowing users to perform transactions such as payment or ticketing</a:t>
            </a:r>
            <a:endParaRPr lang="en-US" sz="1200" dirty="0"/>
          </a:p>
        </p:txBody>
      </p:sp>
      <p:sp>
        <p:nvSpPr>
          <p:cNvPr id="16" name="Rectangles 15"/>
          <p:cNvSpPr/>
          <p:nvPr/>
        </p:nvSpPr>
        <p:spPr>
          <a:xfrm>
            <a:off x="8844915" y="2444750"/>
            <a:ext cx="165544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Card Reader/ Writer</a:t>
            </a:r>
            <a:endParaRPr lang="en-US" b="1" dirty="0"/>
          </a:p>
          <a:p>
            <a:pPr algn="ctr"/>
            <a:r>
              <a:rPr lang="en-US" sz="1200" dirty="0"/>
              <a:t>Enables NFC-enabled devices to read information stored on inexpensive NFC tags embedded in labels or smart posters</a:t>
            </a:r>
            <a:endParaRPr lang="en-US" sz="1200" dirty="0"/>
          </a:p>
        </p:txBody>
      </p:sp>
      <p:sp>
        <p:nvSpPr>
          <p:cNvPr id="17" name="Rectangles 16"/>
          <p:cNvSpPr/>
          <p:nvPr/>
        </p:nvSpPr>
        <p:spPr>
          <a:xfrm>
            <a:off x="10675620" y="2444750"/>
            <a:ext cx="140906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peer-to-peer</a:t>
            </a:r>
            <a:endParaRPr lang="en-US" b="1" dirty="0"/>
          </a:p>
          <a:p>
            <a:pPr algn="ctr"/>
            <a:endParaRPr lang="en-US" sz="1000" dirty="0"/>
          </a:p>
          <a:p>
            <a:pPr algn="ctr"/>
            <a:r>
              <a:rPr lang="en-US" sz="1200" dirty="0"/>
              <a:t>Enables two NFC-enabled devices to communicate with each other to exchange information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7776210" y="1878965"/>
            <a:ext cx="189674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6" idx="0"/>
          </p:cNvCxnSpPr>
          <p:nvPr/>
        </p:nvCxnSpPr>
        <p:spPr>
          <a:xfrm>
            <a:off x="9672955" y="1878965"/>
            <a:ext cx="0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9672955" y="1878965"/>
            <a:ext cx="170751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3945255" y="5150485"/>
            <a:ext cx="2828925" cy="876935"/>
          </a:xfrm>
          <a:prstGeom prst="wedgeRoundRectCallout">
            <a:avLst>
              <a:gd name="adj1" fmla="val 23355"/>
              <a:gd name="adj2" fmla="val -236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Type</a:t>
            </a:r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3535" y="4624705"/>
            <a:ext cx="1384300" cy="7435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535" y="5516245"/>
            <a:ext cx="1389380" cy="1221105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>
          <a:xfrm flipV="1">
            <a:off x="6774180" y="4996815"/>
            <a:ext cx="1189355" cy="592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6783070" y="5600700"/>
            <a:ext cx="1180465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94850" y="4658995"/>
            <a:ext cx="2372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Active communication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000">
                <a:solidFill>
                  <a:schemeClr val="bg1"/>
                </a:solidFill>
              </a:rPr>
              <a:t>(2 powered NFC devices)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672955" y="5695315"/>
            <a:ext cx="237236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Passive communication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000">
                <a:solidFill>
                  <a:schemeClr val="bg1"/>
                </a:solidFill>
              </a:rPr>
              <a:t>(1 powered NFC device &amp; 1 non (self) powered device)</a:t>
            </a:r>
            <a:endParaRPr lang="en-US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27" grpId="0"/>
      <p:bldP spid="27" grpId="1"/>
      <p:bldP spid="28" grpId="0"/>
      <p:bldP spid="28" grpId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805"/>
            <a:ext cx="3237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2. Benefit of NFC?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11885" y="1395423"/>
            <a:ext cx="254762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Convenience</a:t>
            </a:r>
            <a:endParaRPr lang="en-US" sz="240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88490" y="3047058"/>
            <a:ext cx="994410" cy="8013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88490" y="4212918"/>
            <a:ext cx="994410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5206058"/>
            <a:ext cx="990600" cy="1112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080760" y="1454478"/>
            <a:ext cx="317246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Security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618220" y="3674438"/>
            <a:ext cx="254000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SmartCard using Secure Element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(a tamper resistant smart card chip capable of running smart card applications (called applets or cardlets) with a certain level of security and features)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572760" y="3674438"/>
            <a:ext cx="2540000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 range communication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(hard to </a:t>
            </a:r>
            <a:r>
              <a:rPr lang="en-US" sz="1200" dirty="0" err="1">
                <a:solidFill>
                  <a:schemeClr val="bg1"/>
                </a:solidFill>
              </a:rPr>
              <a:t>stolent</a:t>
            </a:r>
            <a:r>
              <a:rPr lang="en-US" sz="1200" dirty="0">
                <a:solidFill>
                  <a:schemeClr val="bg1"/>
                </a:solidFill>
              </a:rPr>
              <a:t> the </a:t>
            </a:r>
            <a:r>
              <a:rPr lang="en-US" sz="1200" dirty="0" err="1">
                <a:solidFill>
                  <a:schemeClr val="bg1"/>
                </a:solidFill>
              </a:rPr>
              <a:t>transfering</a:t>
            </a:r>
            <a:r>
              <a:rPr lang="en-US" sz="1200" dirty="0">
                <a:solidFill>
                  <a:schemeClr val="bg1"/>
                </a:solidFill>
              </a:rPr>
              <a:t> data)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6842760" y="2616528"/>
            <a:ext cx="824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2" idx="0"/>
          </p:cNvCxnSpPr>
          <p:nvPr/>
        </p:nvCxnSpPr>
        <p:spPr>
          <a:xfrm>
            <a:off x="7666990" y="2616528"/>
            <a:ext cx="2221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55" y="5350838"/>
            <a:ext cx="1344930" cy="967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680" y="5206058"/>
            <a:ext cx="1438275" cy="1047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3" grpId="0" animBg="1"/>
      <p:bldP spid="13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3. NFC Usage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5210" y="142938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Mobile transactions</a:t>
            </a:r>
            <a:endParaRPr lang="en-US" sz="2400">
              <a:solidFill>
                <a:srgbClr val="00B0F0"/>
              </a:solidFill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93260" y="1429385"/>
            <a:ext cx="316738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Access Information</a:t>
            </a:r>
            <a:endParaRPr lang="en-US" sz="2400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22945" y="1429385"/>
            <a:ext cx="313245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Connect Electronic Devices</a:t>
            </a:r>
            <a:endParaRPr lang="en-US" sz="2400">
              <a:solidFill>
                <a:srgbClr val="00B0F0"/>
              </a:solidFill>
              <a:sym typeface="+mn-ea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9745" y="2861310"/>
            <a:ext cx="1932940" cy="1374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3225800"/>
            <a:ext cx="131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Contactless payment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69745" y="4841875"/>
            <a:ext cx="1874520" cy="1238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02895" y="5120005"/>
            <a:ext cx="9747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Mobile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  <a:sym typeface="+mn-ea"/>
              </a:rPr>
              <a:t>ticketing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80" y="2896870"/>
            <a:ext cx="2038350" cy="160083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582035" y="3364230"/>
            <a:ext cx="2099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Advertisements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580" y="4830445"/>
            <a:ext cx="2952750" cy="1419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4699000" y="6249670"/>
            <a:ext cx="2441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Identification Cards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625" y="3028315"/>
            <a:ext cx="1561465" cy="146939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096250" y="3098165"/>
            <a:ext cx="1541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Control IOT device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  <p:bldP spid="12" grpId="0"/>
      <p:bldP spid="12" grpId="1"/>
      <p:bldP spid="3" grpId="0" animBg="1"/>
      <p:bldP spid="3" grpId="1" animBg="1"/>
      <p:bldP spid="14" grpId="0"/>
      <p:bldP spid="14" grpId="1"/>
      <p:bldP spid="16" grpId="0"/>
      <p:bldP spid="16" grpId="1"/>
      <p:bldP spid="5" grpId="0" animBg="1"/>
      <p:bldP spid="5" grpId="1" animBg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48983" y="4583322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NFC Tags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33408" y="4583322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NDEF</a:t>
            </a:r>
            <a:endParaRPr lang="en-US" sz="2400">
              <a:solidFill>
                <a:srgbClr val="0070C0"/>
              </a:solidFill>
            </a:endParaRPr>
          </a:p>
          <a:p>
            <a:pPr algn="ctr"/>
            <a:r>
              <a:rPr lang="en-US" sz="1800">
                <a:solidFill>
                  <a:srgbClr val="0070C0"/>
                </a:solidFill>
              </a:rPr>
              <a:t>NFC Data Exchange Format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17834" y="4583322"/>
            <a:ext cx="1593215" cy="1738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APDU</a:t>
            </a:r>
            <a:endParaRPr lang="en-US" sz="2400" dirty="0">
              <a:solidFill>
                <a:srgbClr val="0070C0"/>
              </a:solidFill>
            </a:endParaRPr>
          </a:p>
          <a:p>
            <a:pPr algn="ctr"/>
            <a:r>
              <a:rPr lang="en-US" sz="1800" dirty="0">
                <a:solidFill>
                  <a:srgbClr val="0070C0"/>
                </a:solidFill>
              </a:rPr>
              <a:t>Application Protocol data unit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8517834" y="678180"/>
            <a:ext cx="2637182" cy="27508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9100929" y="1049717"/>
            <a:ext cx="1567070" cy="19480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0" y="975760"/>
            <a:ext cx="1945807" cy="19938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55" y="1166707"/>
            <a:ext cx="2543175" cy="17240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48391" y="1669774"/>
            <a:ext cx="177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48391" y="2252870"/>
            <a:ext cx="17706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89932" y="1019742"/>
            <a:ext cx="12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APDU command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10806" y="2369764"/>
            <a:ext cx="1096069" cy="52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NDEF message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352720" y="1158241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920175" y="678180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 element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572625" y="2014220"/>
            <a:ext cx="1095375" cy="23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ndef record</a:t>
            </a:r>
            <a:endParaRPr lang="en-US" sz="1200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1591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bg1"/>
                </a:solidFill>
              </a:rPr>
              <a:t>NFC TAGS</a:t>
            </a:r>
            <a:endParaRPr lang="en-US" sz="2200" b="1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9210" y="136334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passive data stores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928870" y="1374140"/>
            <a:ext cx="5544185" cy="11512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contain data (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betweens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96 and 8,192 bytes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are read-only in normal use, but may be rewritable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can be read, and under some circumstances written to, by an NFC device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1299210" y="3296920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secure personal data storage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928870" y="3241040"/>
            <a:ext cx="5544185" cy="12973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includes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debit or credit card information, loyalty program data, personal identification numbers (PINs), contacts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NFC tags can be custom-encoded by their manufacturers or use the industry specifications.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8474</Words>
  <Application>WPS Presentation</Application>
  <PresentationFormat>Widescreen</PresentationFormat>
  <Paragraphs>447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Arial</vt:lpstr>
      <vt:lpstr>SimSun</vt:lpstr>
      <vt:lpstr>Wingdings</vt:lpstr>
      <vt:lpstr>Calibri</vt:lpstr>
      <vt:lpstr>Calibri Light</vt:lpstr>
      <vt:lpstr>Microsoft YaHei</vt:lpstr>
      <vt:lpstr>方正大黑简体</vt:lpstr>
      <vt:lpstr>Impact</vt:lpstr>
      <vt:lpstr>Microsoft JhengHei</vt:lpstr>
      <vt:lpstr>Nirmala UI</vt:lpstr>
      <vt:lpstr>open-sans</vt:lpstr>
      <vt:lpstr>Segoe Print</vt:lpstr>
      <vt:lpstr>Arial Unicode MS</vt:lpstr>
      <vt:lpstr>Roboto</vt:lpstr>
      <vt:lpstr>Arial Unicode MS</vt:lpstr>
      <vt:lpstr>JetBrains Mono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Tan Hoang</cp:lastModifiedBy>
  <cp:revision>57</cp:revision>
  <dcterms:created xsi:type="dcterms:W3CDTF">2015-04-20T08:43:00Z</dcterms:created>
  <dcterms:modified xsi:type="dcterms:W3CDTF">2021-11-25T10:25:50Z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8EE6651CFB054A01B99751ABE33BB51C</vt:lpwstr>
  </property>
</Properties>
</file>