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5"/>
  </p:notesMasterIdLst>
  <p:handoutMasterIdLst>
    <p:handoutMasterId r:id="rId26"/>
  </p:handoutMasterIdLst>
  <p:sldIdLst>
    <p:sldId id="257" r:id="rId4"/>
    <p:sldId id="279" r:id="rId5"/>
    <p:sldId id="280" r:id="rId6"/>
    <p:sldId id="272" r:id="rId7"/>
    <p:sldId id="330" r:id="rId8"/>
    <p:sldId id="331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601"/>
    <p:restoredTop sz="94660"/>
  </p:normalViewPr>
  <p:slideViewPr>
    <p:cSldViewPr snapToGrid="0" showGuides="1">
      <p:cViewPr varScale="1">
        <p:scale>
          <a:sx n="70" d="100"/>
          <a:sy n="70" d="100"/>
        </p:scale>
        <p:origin x="-750" y="-108"/>
      </p:cViewPr>
      <p:guideLst>
        <p:guide orient="horz" pos="2068"/>
        <p:guide pos="3828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097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矩形 5"/>
          <p:cNvSpPr/>
          <p:nvPr/>
        </p:nvSpPr>
        <p:spPr>
          <a:xfrm flipH="1">
            <a:off x="0" y="2192655"/>
            <a:ext cx="8851265" cy="2162175"/>
          </a:xfrm>
          <a:custGeom>
            <a:avLst/>
            <a:gdLst>
              <a:gd name="connsiteX0" fmla="*/ 0 w 8485632"/>
              <a:gd name="connsiteY0" fmla="*/ 0 h 1490472"/>
              <a:gd name="connsiteX1" fmla="*/ 8485632 w 8485632"/>
              <a:gd name="connsiteY1" fmla="*/ 0 h 1490472"/>
              <a:gd name="connsiteX2" fmla="*/ 8485632 w 8485632"/>
              <a:gd name="connsiteY2" fmla="*/ 1490472 h 1490472"/>
              <a:gd name="connsiteX3" fmla="*/ 0 w 8485632"/>
              <a:gd name="connsiteY3" fmla="*/ 1490472 h 1490472"/>
              <a:gd name="connsiteX4" fmla="*/ 0 w 8485632"/>
              <a:gd name="connsiteY4" fmla="*/ 0 h 1490472"/>
              <a:gd name="connsiteX0-1" fmla="*/ 0 w 8485632"/>
              <a:gd name="connsiteY0-2" fmla="*/ 0 h 1490472"/>
              <a:gd name="connsiteX1-3" fmla="*/ 8485632 w 8485632"/>
              <a:gd name="connsiteY1-4" fmla="*/ 0 h 1490472"/>
              <a:gd name="connsiteX2-5" fmla="*/ 8485632 w 8485632"/>
              <a:gd name="connsiteY2-6" fmla="*/ 1490472 h 1490472"/>
              <a:gd name="connsiteX3-7" fmla="*/ 0 w 8485632"/>
              <a:gd name="connsiteY3-8" fmla="*/ 1490472 h 1490472"/>
              <a:gd name="connsiteX4-9" fmla="*/ 0 w 8485632"/>
              <a:gd name="connsiteY4-10" fmla="*/ 0 h 1490472"/>
              <a:gd name="connsiteX0-11" fmla="*/ 491744 w 8977376"/>
              <a:gd name="connsiteY0-12" fmla="*/ 0 h 1490472"/>
              <a:gd name="connsiteX1-13" fmla="*/ 8977376 w 8977376"/>
              <a:gd name="connsiteY1-14" fmla="*/ 0 h 1490472"/>
              <a:gd name="connsiteX2-15" fmla="*/ 8977376 w 8977376"/>
              <a:gd name="connsiteY2-16" fmla="*/ 1490472 h 1490472"/>
              <a:gd name="connsiteX3-17" fmla="*/ 491744 w 8977376"/>
              <a:gd name="connsiteY3-18" fmla="*/ 1490472 h 1490472"/>
              <a:gd name="connsiteX4-19" fmla="*/ 491744 w 8977376"/>
              <a:gd name="connsiteY4-20" fmla="*/ 0 h 1490472"/>
              <a:gd name="connsiteX0-21" fmla="*/ 617932 w 9103564"/>
              <a:gd name="connsiteY0-22" fmla="*/ 0 h 1490472"/>
              <a:gd name="connsiteX1-23" fmla="*/ 9103564 w 9103564"/>
              <a:gd name="connsiteY1-24" fmla="*/ 0 h 1490472"/>
              <a:gd name="connsiteX2-25" fmla="*/ 9103564 w 9103564"/>
              <a:gd name="connsiteY2-26" fmla="*/ 1490472 h 1490472"/>
              <a:gd name="connsiteX3-27" fmla="*/ 617932 w 9103564"/>
              <a:gd name="connsiteY3-28" fmla="*/ 1490472 h 1490472"/>
              <a:gd name="connsiteX4-29" fmla="*/ 617932 w 9103564"/>
              <a:gd name="connsiteY4-30" fmla="*/ 0 h 1490472"/>
              <a:gd name="connsiteX0-31" fmla="*/ 471887 w 8957519"/>
              <a:gd name="connsiteY0-32" fmla="*/ 0 h 1490472"/>
              <a:gd name="connsiteX1-33" fmla="*/ 8957519 w 8957519"/>
              <a:gd name="connsiteY1-34" fmla="*/ 0 h 1490472"/>
              <a:gd name="connsiteX2-35" fmla="*/ 8957519 w 8957519"/>
              <a:gd name="connsiteY2-36" fmla="*/ 1490472 h 1490472"/>
              <a:gd name="connsiteX3-37" fmla="*/ 471887 w 8957519"/>
              <a:gd name="connsiteY3-38" fmla="*/ 1490472 h 1490472"/>
              <a:gd name="connsiteX4-39" fmla="*/ 471887 w 8957519"/>
              <a:gd name="connsiteY4-40" fmla="*/ 0 h 1490472"/>
              <a:gd name="connsiteX0-41" fmla="*/ 542128 w 9027760"/>
              <a:gd name="connsiteY0-42" fmla="*/ 0 h 1490472"/>
              <a:gd name="connsiteX1-43" fmla="*/ 9027760 w 9027760"/>
              <a:gd name="connsiteY1-44" fmla="*/ 0 h 1490472"/>
              <a:gd name="connsiteX2-45" fmla="*/ 9027760 w 9027760"/>
              <a:gd name="connsiteY2-46" fmla="*/ 1490472 h 1490472"/>
              <a:gd name="connsiteX3-47" fmla="*/ 542128 w 9027760"/>
              <a:gd name="connsiteY3-48" fmla="*/ 1490472 h 1490472"/>
              <a:gd name="connsiteX4-49" fmla="*/ 542128 w 9027760"/>
              <a:gd name="connsiteY4-50" fmla="*/ 0 h 1490472"/>
              <a:gd name="connsiteX0-51" fmla="*/ 531634 w 9017266"/>
              <a:gd name="connsiteY0-52" fmla="*/ 0 h 1490472"/>
              <a:gd name="connsiteX1-53" fmla="*/ 9017266 w 9017266"/>
              <a:gd name="connsiteY1-54" fmla="*/ 0 h 1490472"/>
              <a:gd name="connsiteX2-55" fmla="*/ 9017266 w 9017266"/>
              <a:gd name="connsiteY2-56" fmla="*/ 1490472 h 1490472"/>
              <a:gd name="connsiteX3-57" fmla="*/ 531634 w 9017266"/>
              <a:gd name="connsiteY3-58" fmla="*/ 1490472 h 1490472"/>
              <a:gd name="connsiteX4-59" fmla="*/ 531634 w 9017266"/>
              <a:gd name="connsiteY4-60" fmla="*/ 0 h 14904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017266" h="1490472">
                <a:moveTo>
                  <a:pt x="531634" y="0"/>
                </a:moveTo>
                <a:lnTo>
                  <a:pt x="9017266" y="0"/>
                </a:lnTo>
                <a:lnTo>
                  <a:pt x="9017266" y="1490472"/>
                </a:lnTo>
                <a:lnTo>
                  <a:pt x="531634" y="1490472"/>
                </a:lnTo>
                <a:cubicBezTo>
                  <a:pt x="-199886" y="1432560"/>
                  <a:pt x="-154166" y="76200"/>
                  <a:pt x="531634" y="0"/>
                </a:cubicBezTo>
                <a:close/>
              </a:path>
            </a:pathLst>
          </a:cu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9" name="文本框 13"/>
          <p:cNvSpPr txBox="1"/>
          <p:nvPr/>
        </p:nvSpPr>
        <p:spPr>
          <a:xfrm>
            <a:off x="551180" y="2389505"/>
            <a:ext cx="801052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5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NFC TECHNOLOGY </a:t>
            </a:r>
            <a:endParaRPr lang="en-US" altLang="zh-CN" sz="5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624205" y="3257550"/>
            <a:ext cx="6432550" cy="508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1" name="文本框 15"/>
          <p:cNvSpPr txBox="1"/>
          <p:nvPr/>
        </p:nvSpPr>
        <p:spPr>
          <a:xfrm>
            <a:off x="588963" y="3400425"/>
            <a:ext cx="4481512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Smartdev Mobile Team</a:t>
            </a:r>
            <a:endParaRPr lang="en-US" altLang="zh-CN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02" name="文本框 16"/>
          <p:cNvSpPr txBox="1"/>
          <p:nvPr/>
        </p:nvSpPr>
        <p:spPr>
          <a:xfrm>
            <a:off x="588963" y="3779838"/>
            <a:ext cx="40798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Presenter: Hoang Ngoc Tan</a:t>
            </a:r>
            <a:endParaRPr lang="zh-CN" alt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3205" y="2558415"/>
            <a:ext cx="1549400" cy="15900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37313" y="173355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37313" y="323850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7313" y="4821238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91" name="TextBox 35"/>
          <p:cNvSpPr txBox="1"/>
          <p:nvPr/>
        </p:nvSpPr>
        <p:spPr>
          <a:xfrm>
            <a:off x="6619875" y="184626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92" name="TextBox 35"/>
          <p:cNvSpPr txBox="1"/>
          <p:nvPr/>
        </p:nvSpPr>
        <p:spPr>
          <a:xfrm>
            <a:off x="6619875" y="335121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93" name="TextBox 35"/>
          <p:cNvSpPr txBox="1"/>
          <p:nvPr/>
        </p:nvSpPr>
        <p:spPr>
          <a:xfrm>
            <a:off x="6619875" y="4959350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37313" y="173355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37313" y="323850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7313" y="4821238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91" name="TextBox 35"/>
          <p:cNvSpPr txBox="1"/>
          <p:nvPr/>
        </p:nvSpPr>
        <p:spPr>
          <a:xfrm>
            <a:off x="6619875" y="184626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92" name="TextBox 35"/>
          <p:cNvSpPr txBox="1"/>
          <p:nvPr/>
        </p:nvSpPr>
        <p:spPr>
          <a:xfrm>
            <a:off x="6619875" y="335121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93" name="TextBox 35"/>
          <p:cNvSpPr txBox="1"/>
          <p:nvPr/>
        </p:nvSpPr>
        <p:spPr>
          <a:xfrm>
            <a:off x="6619875" y="4959350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37313" y="173355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37313" y="323850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7313" y="4821238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91" name="TextBox 35"/>
          <p:cNvSpPr txBox="1"/>
          <p:nvPr/>
        </p:nvSpPr>
        <p:spPr>
          <a:xfrm>
            <a:off x="6619875" y="184626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92" name="TextBox 35"/>
          <p:cNvSpPr txBox="1"/>
          <p:nvPr/>
        </p:nvSpPr>
        <p:spPr>
          <a:xfrm>
            <a:off x="6619875" y="335121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93" name="TextBox 35"/>
          <p:cNvSpPr txBox="1"/>
          <p:nvPr/>
        </p:nvSpPr>
        <p:spPr>
          <a:xfrm>
            <a:off x="6619875" y="4959350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37313" y="173355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37313" y="323850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7313" y="4821238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91" name="TextBox 35"/>
          <p:cNvSpPr txBox="1"/>
          <p:nvPr/>
        </p:nvSpPr>
        <p:spPr>
          <a:xfrm>
            <a:off x="6619875" y="184626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92" name="TextBox 35"/>
          <p:cNvSpPr txBox="1"/>
          <p:nvPr/>
        </p:nvSpPr>
        <p:spPr>
          <a:xfrm>
            <a:off x="6619875" y="335121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93" name="TextBox 35"/>
          <p:cNvSpPr txBox="1"/>
          <p:nvPr/>
        </p:nvSpPr>
        <p:spPr>
          <a:xfrm>
            <a:off x="6619875" y="4959350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37313" y="173355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37313" y="323850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7313" y="4821238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91" name="TextBox 35"/>
          <p:cNvSpPr txBox="1"/>
          <p:nvPr/>
        </p:nvSpPr>
        <p:spPr>
          <a:xfrm>
            <a:off x="6619875" y="184626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92" name="TextBox 35"/>
          <p:cNvSpPr txBox="1"/>
          <p:nvPr/>
        </p:nvSpPr>
        <p:spPr>
          <a:xfrm>
            <a:off x="6619875" y="335121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93" name="TextBox 35"/>
          <p:cNvSpPr txBox="1"/>
          <p:nvPr/>
        </p:nvSpPr>
        <p:spPr>
          <a:xfrm>
            <a:off x="6619875" y="4959350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37313" y="173355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37313" y="323850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7313" y="4821238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91" name="TextBox 35"/>
          <p:cNvSpPr txBox="1"/>
          <p:nvPr/>
        </p:nvSpPr>
        <p:spPr>
          <a:xfrm>
            <a:off x="6619875" y="184626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92" name="TextBox 35"/>
          <p:cNvSpPr txBox="1"/>
          <p:nvPr/>
        </p:nvSpPr>
        <p:spPr>
          <a:xfrm>
            <a:off x="6619875" y="335121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93" name="TextBox 35"/>
          <p:cNvSpPr txBox="1"/>
          <p:nvPr/>
        </p:nvSpPr>
        <p:spPr>
          <a:xfrm>
            <a:off x="6619875" y="4959350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37313" y="173355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37313" y="323850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7313" y="4821238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91" name="TextBox 35"/>
          <p:cNvSpPr txBox="1"/>
          <p:nvPr/>
        </p:nvSpPr>
        <p:spPr>
          <a:xfrm>
            <a:off x="6619875" y="184626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92" name="TextBox 35"/>
          <p:cNvSpPr txBox="1"/>
          <p:nvPr/>
        </p:nvSpPr>
        <p:spPr>
          <a:xfrm>
            <a:off x="6619875" y="335121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93" name="TextBox 35"/>
          <p:cNvSpPr txBox="1"/>
          <p:nvPr/>
        </p:nvSpPr>
        <p:spPr>
          <a:xfrm>
            <a:off x="6619875" y="4959350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37313" y="173355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37313" y="323850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7313" y="4821238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91" name="TextBox 35"/>
          <p:cNvSpPr txBox="1"/>
          <p:nvPr/>
        </p:nvSpPr>
        <p:spPr>
          <a:xfrm>
            <a:off x="6619875" y="184626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92" name="TextBox 35"/>
          <p:cNvSpPr txBox="1"/>
          <p:nvPr/>
        </p:nvSpPr>
        <p:spPr>
          <a:xfrm>
            <a:off x="6619875" y="335121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93" name="TextBox 35"/>
          <p:cNvSpPr txBox="1"/>
          <p:nvPr/>
        </p:nvSpPr>
        <p:spPr>
          <a:xfrm>
            <a:off x="6619875" y="4959350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37313" y="173355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37313" y="323850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7313" y="4821238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91" name="TextBox 35"/>
          <p:cNvSpPr txBox="1"/>
          <p:nvPr/>
        </p:nvSpPr>
        <p:spPr>
          <a:xfrm>
            <a:off x="6619875" y="184626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92" name="TextBox 35"/>
          <p:cNvSpPr txBox="1"/>
          <p:nvPr/>
        </p:nvSpPr>
        <p:spPr>
          <a:xfrm>
            <a:off x="6619875" y="335121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93" name="TextBox 35"/>
          <p:cNvSpPr txBox="1"/>
          <p:nvPr/>
        </p:nvSpPr>
        <p:spPr>
          <a:xfrm>
            <a:off x="6619875" y="4959350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37313" y="173355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37313" y="323850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7313" y="4821238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91" name="TextBox 35"/>
          <p:cNvSpPr txBox="1"/>
          <p:nvPr/>
        </p:nvSpPr>
        <p:spPr>
          <a:xfrm>
            <a:off x="6619875" y="184626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92" name="TextBox 35"/>
          <p:cNvSpPr txBox="1"/>
          <p:nvPr/>
        </p:nvSpPr>
        <p:spPr>
          <a:xfrm>
            <a:off x="6619875" y="335121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93" name="TextBox 35"/>
          <p:cNvSpPr txBox="1"/>
          <p:nvPr/>
        </p:nvSpPr>
        <p:spPr>
          <a:xfrm>
            <a:off x="6619875" y="4959350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5122" name="组合 7"/>
          <p:cNvGrpSpPr/>
          <p:nvPr/>
        </p:nvGrpSpPr>
        <p:grpSpPr>
          <a:xfrm>
            <a:off x="3201988" y="2016125"/>
            <a:ext cx="5794375" cy="592138"/>
            <a:chOff x="3471690" y="2016846"/>
            <a:chExt cx="5793333" cy="591884"/>
          </a:xfrm>
        </p:grpSpPr>
        <p:sp>
          <p:nvSpPr>
            <p:cNvPr id="3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4" name="文本框 1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Basic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任意多边形 5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6" name="文本框 6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1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27" name="组合 8"/>
          <p:cNvGrpSpPr/>
          <p:nvPr/>
        </p:nvGrpSpPr>
        <p:grpSpPr>
          <a:xfrm>
            <a:off x="3201988" y="2851150"/>
            <a:ext cx="5795009" cy="590550"/>
            <a:chOff x="3471690" y="2016846"/>
            <a:chExt cx="5793967" cy="591884"/>
          </a:xfrm>
        </p:grpSpPr>
        <p:sp>
          <p:nvSpPr>
            <p:cNvPr id="1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9" name="文本框 10"/>
            <p:cNvSpPr txBox="1"/>
            <p:nvPr/>
          </p:nvSpPr>
          <p:spPr>
            <a:xfrm>
              <a:off x="5592843" y="2081762"/>
              <a:ext cx="3672814" cy="4614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NFC Protocol (APDU)</a:t>
              </a:r>
              <a:endPara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1" name="文本框 12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2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2" name="组合 13"/>
          <p:cNvGrpSpPr/>
          <p:nvPr/>
        </p:nvGrpSpPr>
        <p:grpSpPr>
          <a:xfrm>
            <a:off x="3201988" y="3684588"/>
            <a:ext cx="5794375" cy="592137"/>
            <a:chOff x="3471690" y="2016846"/>
            <a:chExt cx="5793333" cy="591884"/>
          </a:xfrm>
        </p:grpSpPr>
        <p:sp>
          <p:nvSpPr>
            <p:cNvPr id="15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4" name="文本框 15"/>
            <p:cNvSpPr txBox="1"/>
            <p:nvPr/>
          </p:nvSpPr>
          <p:spPr>
            <a:xfrm>
              <a:off x="5592802" y="2081955"/>
              <a:ext cx="3337218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Read an NFC Card</a:t>
              </a:r>
              <a:endPara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6" name="文本框 17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3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37" name="组合 18"/>
          <p:cNvGrpSpPr/>
          <p:nvPr/>
        </p:nvGrpSpPr>
        <p:grpSpPr>
          <a:xfrm>
            <a:off x="3201988" y="4518025"/>
            <a:ext cx="5868669" cy="592138"/>
            <a:chOff x="3471690" y="2016846"/>
            <a:chExt cx="5867614" cy="591884"/>
          </a:xfrm>
        </p:grpSpPr>
        <p:sp>
          <p:nvSpPr>
            <p:cNvPr id="20" name="矩形 5"/>
            <p:cNvSpPr/>
            <p:nvPr/>
          </p:nvSpPr>
          <p:spPr>
            <a:xfrm flipH="1">
              <a:off x="5257306" y="2016846"/>
              <a:ext cx="4007717" cy="591884"/>
            </a:xfrm>
            <a:custGeom>
              <a:avLst/>
              <a:gdLst>
                <a:gd name="connsiteX0" fmla="*/ 0 w 8485632"/>
                <a:gd name="connsiteY0" fmla="*/ 0 h 1490472"/>
                <a:gd name="connsiteX1" fmla="*/ 8485632 w 8485632"/>
                <a:gd name="connsiteY1" fmla="*/ 0 h 1490472"/>
                <a:gd name="connsiteX2" fmla="*/ 8485632 w 8485632"/>
                <a:gd name="connsiteY2" fmla="*/ 1490472 h 1490472"/>
                <a:gd name="connsiteX3" fmla="*/ 0 w 8485632"/>
                <a:gd name="connsiteY3" fmla="*/ 1490472 h 1490472"/>
                <a:gd name="connsiteX4" fmla="*/ 0 w 8485632"/>
                <a:gd name="connsiteY4" fmla="*/ 0 h 1490472"/>
                <a:gd name="connsiteX0-1" fmla="*/ 0 w 8485632"/>
                <a:gd name="connsiteY0-2" fmla="*/ 0 h 1490472"/>
                <a:gd name="connsiteX1-3" fmla="*/ 8485632 w 8485632"/>
                <a:gd name="connsiteY1-4" fmla="*/ 0 h 1490472"/>
                <a:gd name="connsiteX2-5" fmla="*/ 8485632 w 8485632"/>
                <a:gd name="connsiteY2-6" fmla="*/ 1490472 h 1490472"/>
                <a:gd name="connsiteX3-7" fmla="*/ 0 w 8485632"/>
                <a:gd name="connsiteY3-8" fmla="*/ 1490472 h 1490472"/>
                <a:gd name="connsiteX4-9" fmla="*/ 0 w 8485632"/>
                <a:gd name="connsiteY4-10" fmla="*/ 0 h 1490472"/>
                <a:gd name="connsiteX0-11" fmla="*/ 491744 w 8977376"/>
                <a:gd name="connsiteY0-12" fmla="*/ 0 h 1490472"/>
                <a:gd name="connsiteX1-13" fmla="*/ 8977376 w 8977376"/>
                <a:gd name="connsiteY1-14" fmla="*/ 0 h 1490472"/>
                <a:gd name="connsiteX2-15" fmla="*/ 8977376 w 8977376"/>
                <a:gd name="connsiteY2-16" fmla="*/ 1490472 h 1490472"/>
                <a:gd name="connsiteX3-17" fmla="*/ 491744 w 8977376"/>
                <a:gd name="connsiteY3-18" fmla="*/ 1490472 h 1490472"/>
                <a:gd name="connsiteX4-19" fmla="*/ 491744 w 8977376"/>
                <a:gd name="connsiteY4-20" fmla="*/ 0 h 1490472"/>
                <a:gd name="connsiteX0-21" fmla="*/ 617932 w 9103564"/>
                <a:gd name="connsiteY0-22" fmla="*/ 0 h 1490472"/>
                <a:gd name="connsiteX1-23" fmla="*/ 9103564 w 9103564"/>
                <a:gd name="connsiteY1-24" fmla="*/ 0 h 1490472"/>
                <a:gd name="connsiteX2-25" fmla="*/ 9103564 w 9103564"/>
                <a:gd name="connsiteY2-26" fmla="*/ 1490472 h 1490472"/>
                <a:gd name="connsiteX3-27" fmla="*/ 617932 w 9103564"/>
                <a:gd name="connsiteY3-28" fmla="*/ 1490472 h 1490472"/>
                <a:gd name="connsiteX4-29" fmla="*/ 617932 w 9103564"/>
                <a:gd name="connsiteY4-30" fmla="*/ 0 h 1490472"/>
                <a:gd name="connsiteX0-31" fmla="*/ 471887 w 8957519"/>
                <a:gd name="connsiteY0-32" fmla="*/ 0 h 1490472"/>
                <a:gd name="connsiteX1-33" fmla="*/ 8957519 w 8957519"/>
                <a:gd name="connsiteY1-34" fmla="*/ 0 h 1490472"/>
                <a:gd name="connsiteX2-35" fmla="*/ 8957519 w 8957519"/>
                <a:gd name="connsiteY2-36" fmla="*/ 1490472 h 1490472"/>
                <a:gd name="connsiteX3-37" fmla="*/ 471887 w 8957519"/>
                <a:gd name="connsiteY3-38" fmla="*/ 1490472 h 1490472"/>
                <a:gd name="connsiteX4-39" fmla="*/ 471887 w 8957519"/>
                <a:gd name="connsiteY4-40" fmla="*/ 0 h 1490472"/>
                <a:gd name="connsiteX0-41" fmla="*/ 542128 w 9027760"/>
                <a:gd name="connsiteY0-42" fmla="*/ 0 h 1490472"/>
                <a:gd name="connsiteX1-43" fmla="*/ 9027760 w 9027760"/>
                <a:gd name="connsiteY1-44" fmla="*/ 0 h 1490472"/>
                <a:gd name="connsiteX2-45" fmla="*/ 9027760 w 9027760"/>
                <a:gd name="connsiteY2-46" fmla="*/ 1490472 h 1490472"/>
                <a:gd name="connsiteX3-47" fmla="*/ 542128 w 9027760"/>
                <a:gd name="connsiteY3-48" fmla="*/ 1490472 h 1490472"/>
                <a:gd name="connsiteX4-49" fmla="*/ 542128 w 9027760"/>
                <a:gd name="connsiteY4-50" fmla="*/ 0 h 1490472"/>
                <a:gd name="connsiteX0-51" fmla="*/ 531634 w 9017266"/>
                <a:gd name="connsiteY0-52" fmla="*/ 0 h 1490472"/>
                <a:gd name="connsiteX1-53" fmla="*/ 9017266 w 9017266"/>
                <a:gd name="connsiteY1-54" fmla="*/ 0 h 1490472"/>
                <a:gd name="connsiteX2-55" fmla="*/ 9017266 w 9017266"/>
                <a:gd name="connsiteY2-56" fmla="*/ 1490472 h 1490472"/>
                <a:gd name="connsiteX3-57" fmla="*/ 531634 w 9017266"/>
                <a:gd name="connsiteY3-58" fmla="*/ 1490472 h 1490472"/>
                <a:gd name="connsiteX4-59" fmla="*/ 531634 w 9017266"/>
                <a:gd name="connsiteY4-60" fmla="*/ 0 h 149047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017266" h="1490472">
                  <a:moveTo>
                    <a:pt x="531634" y="0"/>
                  </a:moveTo>
                  <a:lnTo>
                    <a:pt x="9017266" y="0"/>
                  </a:lnTo>
                  <a:lnTo>
                    <a:pt x="9017266" y="1490472"/>
                  </a:lnTo>
                  <a:lnTo>
                    <a:pt x="531634" y="1490472"/>
                  </a:lnTo>
                  <a:cubicBezTo>
                    <a:pt x="-199886" y="1432560"/>
                    <a:pt x="-154166" y="76200"/>
                    <a:pt x="531634" y="0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9" name="文本框 20"/>
            <p:cNvSpPr txBox="1"/>
            <p:nvPr/>
          </p:nvSpPr>
          <p:spPr>
            <a:xfrm>
              <a:off x="5592843" y="2082223"/>
              <a:ext cx="3746461" cy="4601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Simulate an NFC Card</a:t>
              </a:r>
              <a:endParaRPr lang="en-US" altLang="zh-CN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任意多边形 21"/>
            <p:cNvSpPr/>
            <p:nvPr/>
          </p:nvSpPr>
          <p:spPr>
            <a:xfrm rot="10800000" flipH="1">
              <a:off x="3471690" y="2016846"/>
              <a:ext cx="1618959" cy="591884"/>
            </a:xfrm>
            <a:custGeom>
              <a:avLst/>
              <a:gdLst>
                <a:gd name="connsiteX0" fmla="*/ 236255 w 1618609"/>
                <a:gd name="connsiteY0" fmla="*/ 591884 h 591884"/>
                <a:gd name="connsiteX1" fmla="*/ 1618609 w 1618609"/>
                <a:gd name="connsiteY1" fmla="*/ 591884 h 591884"/>
                <a:gd name="connsiteX2" fmla="*/ 1618609 w 1618609"/>
                <a:gd name="connsiteY2" fmla="*/ 0 h 591884"/>
                <a:gd name="connsiteX3" fmla="*/ 236255 w 1618609"/>
                <a:gd name="connsiteY3" fmla="*/ 0 h 591884"/>
                <a:gd name="connsiteX4" fmla="*/ 236255 w 1618609"/>
                <a:gd name="connsiteY4" fmla="*/ 591884 h 591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609" h="591884">
                  <a:moveTo>
                    <a:pt x="236255" y="591884"/>
                  </a:moveTo>
                  <a:lnTo>
                    <a:pt x="1618609" y="591884"/>
                  </a:lnTo>
                  <a:lnTo>
                    <a:pt x="1618609" y="0"/>
                  </a:lnTo>
                  <a:lnTo>
                    <a:pt x="236255" y="0"/>
                  </a:lnTo>
                  <a:cubicBezTo>
                    <a:pt x="-68510" y="30260"/>
                    <a:pt x="-88828" y="568887"/>
                    <a:pt x="236255" y="591884"/>
                  </a:cubicBezTo>
                  <a:close/>
                </a:path>
              </a:pathLst>
            </a:custGeom>
            <a:solidFill>
              <a:schemeClr val="bg1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1" name="文本框 22"/>
            <p:cNvSpPr txBox="1"/>
            <p:nvPr/>
          </p:nvSpPr>
          <p:spPr>
            <a:xfrm>
              <a:off x="3581160" y="2081954"/>
              <a:ext cx="1592889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Part 4</a:t>
              </a:r>
              <a:endParaRPr lang="zh-CN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5142" name="组合 27"/>
          <p:cNvGrpSpPr/>
          <p:nvPr/>
        </p:nvGrpSpPr>
        <p:grpSpPr>
          <a:xfrm>
            <a:off x="8370888" y="0"/>
            <a:ext cx="2063750" cy="1465263"/>
            <a:chOff x="8661079" y="0"/>
            <a:chExt cx="1666263" cy="1183341"/>
          </a:xfrm>
        </p:grpSpPr>
        <p:cxnSp>
          <p:nvCxnSpPr>
            <p:cNvPr id="25" name="直接连接符 24"/>
            <p:cNvCxnSpPr/>
            <p:nvPr/>
          </p:nvCxnSpPr>
          <p:spPr>
            <a:xfrm flipH="1">
              <a:off x="8661079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5" name="组合 28"/>
          <p:cNvGrpSpPr/>
          <p:nvPr/>
        </p:nvGrpSpPr>
        <p:grpSpPr>
          <a:xfrm rot="10800000">
            <a:off x="846138" y="5392738"/>
            <a:ext cx="2063750" cy="1465262"/>
            <a:chOff x="8661079" y="0"/>
            <a:chExt cx="1666263" cy="1183341"/>
          </a:xfrm>
        </p:grpSpPr>
        <p:cxnSp>
          <p:nvCxnSpPr>
            <p:cNvPr id="30" name="直接连接符 29"/>
            <p:cNvCxnSpPr/>
            <p:nvPr/>
          </p:nvCxnSpPr>
          <p:spPr>
            <a:xfrm flipH="1">
              <a:off x="8662361" y="0"/>
              <a:ext cx="1518862" cy="118334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9419870" y="0"/>
              <a:ext cx="907472" cy="70641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直接连接符 32"/>
          <p:cNvCxnSpPr/>
          <p:nvPr/>
        </p:nvCxnSpPr>
        <p:spPr>
          <a:xfrm>
            <a:off x="3201988" y="1601788"/>
            <a:ext cx="2555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9" name="文本框 33"/>
          <p:cNvSpPr txBox="1"/>
          <p:nvPr/>
        </p:nvSpPr>
        <p:spPr>
          <a:xfrm>
            <a:off x="3290888" y="1077913"/>
            <a:ext cx="2640012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37313" y="173355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37313" y="323850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7313" y="4821238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91" name="TextBox 35"/>
          <p:cNvSpPr txBox="1"/>
          <p:nvPr/>
        </p:nvSpPr>
        <p:spPr>
          <a:xfrm>
            <a:off x="6619875" y="184626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92" name="TextBox 35"/>
          <p:cNvSpPr txBox="1"/>
          <p:nvPr/>
        </p:nvSpPr>
        <p:spPr>
          <a:xfrm>
            <a:off x="6619875" y="335121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93" name="TextBox 35"/>
          <p:cNvSpPr txBox="1"/>
          <p:nvPr/>
        </p:nvSpPr>
        <p:spPr>
          <a:xfrm>
            <a:off x="6619875" y="4959350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37313" y="173355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37313" y="323850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7313" y="4821238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91" name="TextBox 35"/>
          <p:cNvSpPr txBox="1"/>
          <p:nvPr/>
        </p:nvSpPr>
        <p:spPr>
          <a:xfrm>
            <a:off x="6619875" y="184626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92" name="TextBox 35"/>
          <p:cNvSpPr txBox="1"/>
          <p:nvPr/>
        </p:nvSpPr>
        <p:spPr>
          <a:xfrm>
            <a:off x="6619875" y="335121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93" name="TextBox 35"/>
          <p:cNvSpPr txBox="1"/>
          <p:nvPr/>
        </p:nvSpPr>
        <p:spPr>
          <a:xfrm>
            <a:off x="6619875" y="4959350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NFC Basic</a:t>
            </a:r>
            <a:endParaRPr lang="en-US" altLang="zh-CN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椭圆形标注 1"/>
          <p:cNvSpPr/>
          <p:nvPr/>
        </p:nvSpPr>
        <p:spPr bwMode="auto">
          <a:xfrm flipH="1">
            <a:off x="4019550" y="3595688"/>
            <a:ext cx="1905000" cy="2163763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48" name="组合 8"/>
          <p:cNvGrpSpPr/>
          <p:nvPr/>
        </p:nvGrpSpPr>
        <p:grpSpPr>
          <a:xfrm>
            <a:off x="4114800" y="3716338"/>
            <a:ext cx="1673225" cy="1142375"/>
            <a:chOff x="3171602" y="2429408"/>
            <a:chExt cx="1256724" cy="859302"/>
          </a:xfrm>
        </p:grpSpPr>
        <p:sp>
          <p:nvSpPr>
            <p:cNvPr id="12" name="TextBox 29"/>
            <p:cNvSpPr txBox="1"/>
            <p:nvPr/>
          </p:nvSpPr>
          <p:spPr>
            <a:xfrm>
              <a:off x="3478033" y="2864363"/>
              <a:ext cx="673909" cy="23834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65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Benefits</a:t>
              </a:r>
              <a:endParaRPr kumimoji="0" lang="en-US" altLang="zh-CN" sz="146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6150" name="矩形 12"/>
            <p:cNvSpPr/>
            <p:nvPr/>
          </p:nvSpPr>
          <p:spPr>
            <a:xfrm>
              <a:off x="3171602" y="3065647"/>
              <a:ext cx="1256724" cy="22306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lnSpc>
                  <a:spcPts val="1600"/>
                </a:lnSpc>
              </a:pPr>
              <a:r>
                <a:rPr lang="en-US" altLang="zh-CN" sz="8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The benefit of NFC</a:t>
              </a:r>
              <a:endParaRPr lang="en-US" altLang="zh-CN" sz="8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TextBox 31"/>
            <p:cNvSpPr txBox="1"/>
            <p:nvPr/>
          </p:nvSpPr>
          <p:spPr>
            <a:xfrm>
              <a:off x="3563881" y="2429408"/>
              <a:ext cx="457858" cy="43804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19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YaHei" panose="020B0503020204020204" pitchFamily="34" charset="-122"/>
                  <a:cs typeface="+mn-cs"/>
                  <a:sym typeface="+mn-ea"/>
                </a:rPr>
                <a:t>02</a:t>
              </a:r>
              <a:endParaRPr kumimoji="0" lang="zh-CN" altLang="en-US" sz="31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</p:grpSp>
      <p:sp>
        <p:nvSpPr>
          <p:cNvPr id="16" name="椭圆形标注 1"/>
          <p:cNvSpPr/>
          <p:nvPr/>
        </p:nvSpPr>
        <p:spPr bwMode="auto">
          <a:xfrm flipH="1">
            <a:off x="823913" y="2416175"/>
            <a:ext cx="2663825" cy="3028950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extBox 36"/>
          <p:cNvSpPr txBox="1"/>
          <p:nvPr/>
        </p:nvSpPr>
        <p:spPr bwMode="auto">
          <a:xfrm>
            <a:off x="1401763" y="3478213"/>
            <a:ext cx="1536065" cy="4191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 pitchFamily="2" charset="-122"/>
                <a:ea typeface="方正大黑简体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3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rPr>
              <a:t>Defination</a:t>
            </a:r>
            <a:endParaRPr kumimoji="0" lang="en-US" altLang="zh-CN" sz="213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6154" name="矩形 17"/>
          <p:cNvSpPr/>
          <p:nvPr/>
        </p:nvSpPr>
        <p:spPr>
          <a:xfrm>
            <a:off x="1306513" y="3906838"/>
            <a:ext cx="1673225" cy="501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lnSpc>
                <a:spcPts val="16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What is NFC technology?</a:t>
            </a:r>
            <a:endParaRPr lang="en-US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TextBox 38"/>
          <p:cNvSpPr txBox="1"/>
          <p:nvPr/>
        </p:nvSpPr>
        <p:spPr bwMode="auto">
          <a:xfrm>
            <a:off x="1730375" y="2686050"/>
            <a:ext cx="747713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方正大黑简体" pitchFamily="2" charset="-122"/>
                <a:ea typeface="方正大黑简体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79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rPr>
              <a:t>01</a:t>
            </a:r>
            <a:endParaRPr kumimoji="0" lang="zh-CN" altLang="en-US" sz="479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pitchFamily="34" charset="0"/>
              <a:ea typeface="Microsoft YaHei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1" name="椭圆形标注 1"/>
          <p:cNvSpPr/>
          <p:nvPr/>
        </p:nvSpPr>
        <p:spPr bwMode="auto">
          <a:xfrm>
            <a:off x="5270500" y="1484313"/>
            <a:ext cx="1990725" cy="2263775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57" name="组合 19"/>
          <p:cNvGrpSpPr/>
          <p:nvPr/>
        </p:nvGrpSpPr>
        <p:grpSpPr>
          <a:xfrm>
            <a:off x="5429250" y="1606550"/>
            <a:ext cx="1673225" cy="1142239"/>
            <a:chOff x="3171964" y="2429697"/>
            <a:chExt cx="1257110" cy="858596"/>
          </a:xfrm>
        </p:grpSpPr>
        <p:sp>
          <p:nvSpPr>
            <p:cNvPr id="23" name="TextBox 40"/>
            <p:cNvSpPr txBox="1"/>
            <p:nvPr/>
          </p:nvSpPr>
          <p:spPr>
            <a:xfrm>
              <a:off x="3486600" y="2849721"/>
              <a:ext cx="553892" cy="2381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65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Usage</a:t>
              </a:r>
              <a:endParaRPr kumimoji="0" lang="en-US" altLang="zh-CN" sz="146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6159" name="矩形 23"/>
            <p:cNvSpPr/>
            <p:nvPr/>
          </p:nvSpPr>
          <p:spPr>
            <a:xfrm>
              <a:off x="3171964" y="3065387"/>
              <a:ext cx="1257110" cy="22290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lnSpc>
                  <a:spcPts val="16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The usage of NFC</a:t>
              </a:r>
              <a:endParaRPr lang="en-US" altLang="zh-CN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5" name="TextBox 42"/>
            <p:cNvSpPr txBox="1"/>
            <p:nvPr/>
          </p:nvSpPr>
          <p:spPr>
            <a:xfrm>
              <a:off x="3564364" y="2429697"/>
              <a:ext cx="466347" cy="4388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19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YaHei" panose="020B0503020204020204" pitchFamily="34" charset="-122"/>
                  <a:cs typeface="+mn-cs"/>
                  <a:sym typeface="+mn-ea"/>
                </a:rPr>
                <a:t>03</a:t>
              </a:r>
              <a:endParaRPr kumimoji="0" lang="zh-CN" altLang="en-US" sz="319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</p:grpSp>
      <p:sp>
        <p:nvSpPr>
          <p:cNvPr id="27" name="椭圆形标注 1"/>
          <p:cNvSpPr/>
          <p:nvPr/>
        </p:nvSpPr>
        <p:spPr bwMode="auto">
          <a:xfrm>
            <a:off x="7877175" y="1309688"/>
            <a:ext cx="1485900" cy="1689100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62" name="组合 25"/>
          <p:cNvGrpSpPr/>
          <p:nvPr/>
        </p:nvGrpSpPr>
        <p:grpSpPr>
          <a:xfrm>
            <a:off x="7773988" y="1404938"/>
            <a:ext cx="1681796" cy="997139"/>
            <a:chOff x="3190709" y="2473570"/>
            <a:chExt cx="1263299" cy="749122"/>
          </a:xfrm>
        </p:grpSpPr>
        <p:sp>
          <p:nvSpPr>
            <p:cNvPr id="29" name="TextBox 44"/>
            <p:cNvSpPr txBox="1"/>
            <p:nvPr/>
          </p:nvSpPr>
          <p:spPr>
            <a:xfrm>
              <a:off x="3311147" y="2801338"/>
              <a:ext cx="1142861" cy="2380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65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Basic Concepts</a:t>
              </a:r>
              <a:endParaRPr kumimoji="0" lang="en-US" altLang="zh-CN" sz="146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30" name="矩形 29"/>
            <p:cNvSpPr>
              <a:spLocks noChangeArrowheads="1"/>
            </p:cNvSpPr>
            <p:nvPr/>
          </p:nvSpPr>
          <p:spPr bwMode="auto">
            <a:xfrm>
              <a:off x="3190709" y="3000383"/>
              <a:ext cx="1256861" cy="22230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ts val="159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Some concepts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31" name="TextBox 46"/>
            <p:cNvSpPr txBox="1"/>
            <p:nvPr/>
          </p:nvSpPr>
          <p:spPr>
            <a:xfrm>
              <a:off x="3594955" y="2473570"/>
              <a:ext cx="456716" cy="43742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19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YaHei" panose="020B0503020204020204" pitchFamily="34" charset="-122"/>
                  <a:cs typeface="+mn-cs"/>
                  <a:sym typeface="+mn-ea"/>
                </a:rPr>
                <a:t>04</a:t>
              </a:r>
              <a:endParaRPr kumimoji="0" lang="zh-CN" altLang="en-US" sz="319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</p:grpSp>
      <p:sp>
        <p:nvSpPr>
          <p:cNvPr id="33" name="椭圆形标注 1"/>
          <p:cNvSpPr/>
          <p:nvPr/>
        </p:nvSpPr>
        <p:spPr bwMode="auto">
          <a:xfrm>
            <a:off x="9018588" y="3138488"/>
            <a:ext cx="2189163" cy="2489200"/>
          </a:xfrm>
          <a:custGeom>
            <a:avLst/>
            <a:gdLst>
              <a:gd name="connsiteX0" fmla="*/ 1212520 w 2455290"/>
              <a:gd name="connsiteY0" fmla="*/ 2752277 h 2319934"/>
              <a:gd name="connsiteX1" fmla="*/ 982594 w 2455290"/>
              <a:gd name="connsiteY1" fmla="*/ 2296590 h 2319934"/>
              <a:gd name="connsiteX2" fmla="*/ 8439 w 2455290"/>
              <a:gd name="connsiteY2" fmla="*/ 1024198 h 2319934"/>
              <a:gd name="connsiteX3" fmla="*/ 1238616 w 2455290"/>
              <a:gd name="connsiteY3" fmla="*/ 46 h 2319934"/>
              <a:gd name="connsiteX4" fmla="*/ 2449482 w 2455290"/>
              <a:gd name="connsiteY4" fmla="*/ 1047255 h 2319934"/>
              <a:gd name="connsiteX5" fmla="*/ 1451067 w 2455290"/>
              <a:gd name="connsiteY5" fmla="*/ 2300562 h 2319934"/>
              <a:gd name="connsiteX6" fmla="*/ 1212520 w 2455290"/>
              <a:gd name="connsiteY6" fmla="*/ 2752277 h 2319934"/>
              <a:gd name="connsiteX0-1" fmla="*/ 1212612 w 2455452"/>
              <a:gd name="connsiteY0-2" fmla="*/ 2752278 h 2752278"/>
              <a:gd name="connsiteX1-3" fmla="*/ 982686 w 2455452"/>
              <a:gd name="connsiteY1-4" fmla="*/ 2296591 h 2752278"/>
              <a:gd name="connsiteX2-5" fmla="*/ 8531 w 2455452"/>
              <a:gd name="connsiteY2-6" fmla="*/ 1024199 h 2752278"/>
              <a:gd name="connsiteX3-7" fmla="*/ 1238708 w 2455452"/>
              <a:gd name="connsiteY3-8" fmla="*/ 47 h 2752278"/>
              <a:gd name="connsiteX4-9" fmla="*/ 2449574 w 2455452"/>
              <a:gd name="connsiteY4-10" fmla="*/ 1047256 h 2752278"/>
              <a:gd name="connsiteX5-11" fmla="*/ 1451159 w 2455452"/>
              <a:gd name="connsiteY5-12" fmla="*/ 2300563 h 2752278"/>
              <a:gd name="connsiteX6-13" fmla="*/ 1212612 w 2455452"/>
              <a:gd name="connsiteY6-14" fmla="*/ 2752278 h 2752278"/>
              <a:gd name="connsiteX0-15" fmla="*/ 1212612 w 2455452"/>
              <a:gd name="connsiteY0-16" fmla="*/ 2752278 h 2752278"/>
              <a:gd name="connsiteX1-17" fmla="*/ 982686 w 2455452"/>
              <a:gd name="connsiteY1-18" fmla="*/ 2296591 h 2752278"/>
              <a:gd name="connsiteX2-19" fmla="*/ 8531 w 2455452"/>
              <a:gd name="connsiteY2-20" fmla="*/ 1024199 h 2752278"/>
              <a:gd name="connsiteX3-21" fmla="*/ 1238708 w 2455452"/>
              <a:gd name="connsiteY3-22" fmla="*/ 47 h 2752278"/>
              <a:gd name="connsiteX4-23" fmla="*/ 2449574 w 2455452"/>
              <a:gd name="connsiteY4-24" fmla="*/ 1047256 h 2752278"/>
              <a:gd name="connsiteX5-25" fmla="*/ 1451159 w 2455452"/>
              <a:gd name="connsiteY5-26" fmla="*/ 2300563 h 2752278"/>
              <a:gd name="connsiteX6-27" fmla="*/ 1212612 w 2455452"/>
              <a:gd name="connsiteY6-28" fmla="*/ 2752278 h 2752278"/>
              <a:gd name="connsiteX0-29" fmla="*/ 977662 w 2455452"/>
              <a:gd name="connsiteY0-30" fmla="*/ 2733228 h 2733228"/>
              <a:gd name="connsiteX1-31" fmla="*/ 982686 w 2455452"/>
              <a:gd name="connsiteY1-32" fmla="*/ 2296591 h 2733228"/>
              <a:gd name="connsiteX2-33" fmla="*/ 8531 w 2455452"/>
              <a:gd name="connsiteY2-34" fmla="*/ 1024199 h 2733228"/>
              <a:gd name="connsiteX3-35" fmla="*/ 1238708 w 2455452"/>
              <a:gd name="connsiteY3-36" fmla="*/ 47 h 2733228"/>
              <a:gd name="connsiteX4-37" fmla="*/ 2449574 w 2455452"/>
              <a:gd name="connsiteY4-38" fmla="*/ 1047256 h 2733228"/>
              <a:gd name="connsiteX5-39" fmla="*/ 1451159 w 2455452"/>
              <a:gd name="connsiteY5-40" fmla="*/ 2300563 h 2733228"/>
              <a:gd name="connsiteX6-41" fmla="*/ 977662 w 2455452"/>
              <a:gd name="connsiteY6-42" fmla="*/ 2733228 h 2733228"/>
              <a:gd name="connsiteX0-43" fmla="*/ 977662 w 2455452"/>
              <a:gd name="connsiteY0-44" fmla="*/ 2733228 h 2733228"/>
              <a:gd name="connsiteX1-45" fmla="*/ 982686 w 2455452"/>
              <a:gd name="connsiteY1-46" fmla="*/ 2296591 h 2733228"/>
              <a:gd name="connsiteX2-47" fmla="*/ 8531 w 2455452"/>
              <a:gd name="connsiteY2-48" fmla="*/ 1024199 h 2733228"/>
              <a:gd name="connsiteX3-49" fmla="*/ 1238708 w 2455452"/>
              <a:gd name="connsiteY3-50" fmla="*/ 47 h 2733228"/>
              <a:gd name="connsiteX4-51" fmla="*/ 2449574 w 2455452"/>
              <a:gd name="connsiteY4-52" fmla="*/ 1047256 h 2733228"/>
              <a:gd name="connsiteX5-53" fmla="*/ 1451159 w 2455452"/>
              <a:gd name="connsiteY5-54" fmla="*/ 2300563 h 2733228"/>
              <a:gd name="connsiteX6-55" fmla="*/ 977662 w 2455452"/>
              <a:gd name="connsiteY6-56" fmla="*/ 2733228 h 2733228"/>
              <a:gd name="connsiteX0-57" fmla="*/ 977662 w 2455452"/>
              <a:gd name="connsiteY0-58" fmla="*/ 2733228 h 2733228"/>
              <a:gd name="connsiteX1-59" fmla="*/ 982686 w 2455452"/>
              <a:gd name="connsiteY1-60" fmla="*/ 2296591 h 2733228"/>
              <a:gd name="connsiteX2-61" fmla="*/ 8531 w 2455452"/>
              <a:gd name="connsiteY2-62" fmla="*/ 1024199 h 2733228"/>
              <a:gd name="connsiteX3-63" fmla="*/ 1238708 w 2455452"/>
              <a:gd name="connsiteY3-64" fmla="*/ 47 h 2733228"/>
              <a:gd name="connsiteX4-65" fmla="*/ 2449574 w 2455452"/>
              <a:gd name="connsiteY4-66" fmla="*/ 1047256 h 2733228"/>
              <a:gd name="connsiteX5-67" fmla="*/ 1451159 w 2455452"/>
              <a:gd name="connsiteY5-68" fmla="*/ 2300563 h 2733228"/>
              <a:gd name="connsiteX6-69" fmla="*/ 977662 w 2455452"/>
              <a:gd name="connsiteY6-70" fmla="*/ 2733228 h 2733228"/>
              <a:gd name="connsiteX0-71" fmla="*/ 977662 w 2455452"/>
              <a:gd name="connsiteY0-72" fmla="*/ 2733228 h 2733228"/>
              <a:gd name="connsiteX1-73" fmla="*/ 982686 w 2455452"/>
              <a:gd name="connsiteY1-74" fmla="*/ 2296591 h 2733228"/>
              <a:gd name="connsiteX2-75" fmla="*/ 8531 w 2455452"/>
              <a:gd name="connsiteY2-76" fmla="*/ 1024199 h 2733228"/>
              <a:gd name="connsiteX3-77" fmla="*/ 1238708 w 2455452"/>
              <a:gd name="connsiteY3-78" fmla="*/ 47 h 2733228"/>
              <a:gd name="connsiteX4-79" fmla="*/ 2449574 w 2455452"/>
              <a:gd name="connsiteY4-80" fmla="*/ 1047256 h 2733228"/>
              <a:gd name="connsiteX5-81" fmla="*/ 1451159 w 2455452"/>
              <a:gd name="connsiteY5-82" fmla="*/ 2300563 h 2733228"/>
              <a:gd name="connsiteX6-83" fmla="*/ 977662 w 2455452"/>
              <a:gd name="connsiteY6-84" fmla="*/ 2733228 h 2733228"/>
              <a:gd name="connsiteX0-85" fmla="*/ 977662 w 2455452"/>
              <a:gd name="connsiteY0-86" fmla="*/ 2733228 h 2733228"/>
              <a:gd name="connsiteX1-87" fmla="*/ 982686 w 2455452"/>
              <a:gd name="connsiteY1-88" fmla="*/ 2296591 h 2733228"/>
              <a:gd name="connsiteX2-89" fmla="*/ 8531 w 2455452"/>
              <a:gd name="connsiteY2-90" fmla="*/ 1024199 h 2733228"/>
              <a:gd name="connsiteX3-91" fmla="*/ 1238708 w 2455452"/>
              <a:gd name="connsiteY3-92" fmla="*/ 47 h 2733228"/>
              <a:gd name="connsiteX4-93" fmla="*/ 2449574 w 2455452"/>
              <a:gd name="connsiteY4-94" fmla="*/ 1047256 h 2733228"/>
              <a:gd name="connsiteX5-95" fmla="*/ 1451159 w 2455452"/>
              <a:gd name="connsiteY5-96" fmla="*/ 2300563 h 2733228"/>
              <a:gd name="connsiteX6-97" fmla="*/ 977662 w 2455452"/>
              <a:gd name="connsiteY6-98" fmla="*/ 2733228 h 2733228"/>
              <a:gd name="connsiteX0-99" fmla="*/ 907812 w 2455452"/>
              <a:gd name="connsiteY0-100" fmla="*/ 2739578 h 2739578"/>
              <a:gd name="connsiteX1-101" fmla="*/ 982686 w 2455452"/>
              <a:gd name="connsiteY1-102" fmla="*/ 2296591 h 2739578"/>
              <a:gd name="connsiteX2-103" fmla="*/ 8531 w 2455452"/>
              <a:gd name="connsiteY2-104" fmla="*/ 1024199 h 2739578"/>
              <a:gd name="connsiteX3-105" fmla="*/ 1238708 w 2455452"/>
              <a:gd name="connsiteY3-106" fmla="*/ 47 h 2739578"/>
              <a:gd name="connsiteX4-107" fmla="*/ 2449574 w 2455452"/>
              <a:gd name="connsiteY4-108" fmla="*/ 1047256 h 2739578"/>
              <a:gd name="connsiteX5-109" fmla="*/ 1451159 w 2455452"/>
              <a:gd name="connsiteY5-110" fmla="*/ 2300563 h 2739578"/>
              <a:gd name="connsiteX6-111" fmla="*/ 907812 w 2455452"/>
              <a:gd name="connsiteY6-112" fmla="*/ 2739578 h 2739578"/>
              <a:gd name="connsiteX0-113" fmla="*/ 907812 w 2455452"/>
              <a:gd name="connsiteY0-114" fmla="*/ 2739578 h 2739578"/>
              <a:gd name="connsiteX1-115" fmla="*/ 982686 w 2455452"/>
              <a:gd name="connsiteY1-116" fmla="*/ 2296591 h 2739578"/>
              <a:gd name="connsiteX2-117" fmla="*/ 8531 w 2455452"/>
              <a:gd name="connsiteY2-118" fmla="*/ 1024199 h 2739578"/>
              <a:gd name="connsiteX3-119" fmla="*/ 1238708 w 2455452"/>
              <a:gd name="connsiteY3-120" fmla="*/ 47 h 2739578"/>
              <a:gd name="connsiteX4-121" fmla="*/ 2449574 w 2455452"/>
              <a:gd name="connsiteY4-122" fmla="*/ 1047256 h 2739578"/>
              <a:gd name="connsiteX5-123" fmla="*/ 1451159 w 2455452"/>
              <a:gd name="connsiteY5-124" fmla="*/ 2300563 h 2739578"/>
              <a:gd name="connsiteX6-125" fmla="*/ 907812 w 2455452"/>
              <a:gd name="connsiteY6-126" fmla="*/ 2739578 h 2739578"/>
              <a:gd name="connsiteX0-127" fmla="*/ 907812 w 2455452"/>
              <a:gd name="connsiteY0-128" fmla="*/ 2739578 h 2739578"/>
              <a:gd name="connsiteX1-129" fmla="*/ 982686 w 2455452"/>
              <a:gd name="connsiteY1-130" fmla="*/ 2296591 h 2739578"/>
              <a:gd name="connsiteX2-131" fmla="*/ 8531 w 2455452"/>
              <a:gd name="connsiteY2-132" fmla="*/ 1024199 h 2739578"/>
              <a:gd name="connsiteX3-133" fmla="*/ 1238708 w 2455452"/>
              <a:gd name="connsiteY3-134" fmla="*/ 47 h 2739578"/>
              <a:gd name="connsiteX4-135" fmla="*/ 2449574 w 2455452"/>
              <a:gd name="connsiteY4-136" fmla="*/ 1047256 h 2739578"/>
              <a:gd name="connsiteX5-137" fmla="*/ 1451159 w 2455452"/>
              <a:gd name="connsiteY5-138" fmla="*/ 2300563 h 2739578"/>
              <a:gd name="connsiteX6-139" fmla="*/ 907812 w 2455452"/>
              <a:gd name="connsiteY6-140" fmla="*/ 2739578 h 2739578"/>
              <a:gd name="connsiteX0-141" fmla="*/ 884952 w 2455452"/>
              <a:gd name="connsiteY0-142" fmla="*/ 2648138 h 2648138"/>
              <a:gd name="connsiteX1-143" fmla="*/ 982686 w 2455452"/>
              <a:gd name="connsiteY1-144" fmla="*/ 2296591 h 2648138"/>
              <a:gd name="connsiteX2-145" fmla="*/ 8531 w 2455452"/>
              <a:gd name="connsiteY2-146" fmla="*/ 1024199 h 2648138"/>
              <a:gd name="connsiteX3-147" fmla="*/ 1238708 w 2455452"/>
              <a:gd name="connsiteY3-148" fmla="*/ 47 h 2648138"/>
              <a:gd name="connsiteX4-149" fmla="*/ 2449574 w 2455452"/>
              <a:gd name="connsiteY4-150" fmla="*/ 1047256 h 2648138"/>
              <a:gd name="connsiteX5-151" fmla="*/ 1451159 w 2455452"/>
              <a:gd name="connsiteY5-152" fmla="*/ 2300563 h 2648138"/>
              <a:gd name="connsiteX6-153" fmla="*/ 884952 w 2455452"/>
              <a:gd name="connsiteY6-154" fmla="*/ 2648138 h 2648138"/>
              <a:gd name="connsiteX0-155" fmla="*/ 884952 w 2455452"/>
              <a:gd name="connsiteY0-156" fmla="*/ 2648138 h 2648138"/>
              <a:gd name="connsiteX1-157" fmla="*/ 982686 w 2455452"/>
              <a:gd name="connsiteY1-158" fmla="*/ 2296591 h 2648138"/>
              <a:gd name="connsiteX2-159" fmla="*/ 8531 w 2455452"/>
              <a:gd name="connsiteY2-160" fmla="*/ 1024199 h 2648138"/>
              <a:gd name="connsiteX3-161" fmla="*/ 1238708 w 2455452"/>
              <a:gd name="connsiteY3-162" fmla="*/ 47 h 2648138"/>
              <a:gd name="connsiteX4-163" fmla="*/ 2449574 w 2455452"/>
              <a:gd name="connsiteY4-164" fmla="*/ 1047256 h 2648138"/>
              <a:gd name="connsiteX5-165" fmla="*/ 1451159 w 2455452"/>
              <a:gd name="connsiteY5-166" fmla="*/ 2300563 h 2648138"/>
              <a:gd name="connsiteX6-167" fmla="*/ 884952 w 2455452"/>
              <a:gd name="connsiteY6-168" fmla="*/ 2648138 h 2648138"/>
              <a:gd name="connsiteX0-169" fmla="*/ 884952 w 2455452"/>
              <a:gd name="connsiteY0-170" fmla="*/ 2648138 h 2648138"/>
              <a:gd name="connsiteX1-171" fmla="*/ 982686 w 2455452"/>
              <a:gd name="connsiteY1-172" fmla="*/ 2296591 h 2648138"/>
              <a:gd name="connsiteX2-173" fmla="*/ 8531 w 2455452"/>
              <a:gd name="connsiteY2-174" fmla="*/ 1024199 h 2648138"/>
              <a:gd name="connsiteX3-175" fmla="*/ 1238708 w 2455452"/>
              <a:gd name="connsiteY3-176" fmla="*/ 47 h 2648138"/>
              <a:gd name="connsiteX4-177" fmla="*/ 2449574 w 2455452"/>
              <a:gd name="connsiteY4-178" fmla="*/ 1047256 h 2648138"/>
              <a:gd name="connsiteX5-179" fmla="*/ 1451159 w 2455452"/>
              <a:gd name="connsiteY5-180" fmla="*/ 2300563 h 2648138"/>
              <a:gd name="connsiteX6-181" fmla="*/ 884952 w 2455452"/>
              <a:gd name="connsiteY6-182" fmla="*/ 2648138 h 264813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455452" h="2648138">
                <a:moveTo>
                  <a:pt x="884952" y="2648138"/>
                </a:moveTo>
                <a:cubicBezTo>
                  <a:pt x="1062310" y="2527992"/>
                  <a:pt x="1148228" y="2462774"/>
                  <a:pt x="982686" y="2296591"/>
                </a:cubicBezTo>
                <a:cubicBezTo>
                  <a:pt x="357285" y="2176214"/>
                  <a:pt x="-66173" y="1623115"/>
                  <a:pt x="8531" y="1024199"/>
                </a:cubicBezTo>
                <a:cubicBezTo>
                  <a:pt x="81873" y="436198"/>
                  <a:pt x="612118" y="-5243"/>
                  <a:pt x="1238708" y="47"/>
                </a:cubicBezTo>
                <a:cubicBezTo>
                  <a:pt x="1866293" y="5346"/>
                  <a:pt x="2388591" y="457051"/>
                  <a:pt x="2449574" y="1047256"/>
                </a:cubicBezTo>
                <a:cubicBezTo>
                  <a:pt x="2511498" y="1646557"/>
                  <a:pt x="2077800" y="2190977"/>
                  <a:pt x="1451159" y="2300563"/>
                </a:cubicBezTo>
                <a:cubicBezTo>
                  <a:pt x="1375877" y="2527335"/>
                  <a:pt x="1140892" y="2639171"/>
                  <a:pt x="884952" y="2648138"/>
                </a:cubicBezTo>
                <a:close/>
              </a:path>
            </a:pathLst>
          </a:cu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6167" name="组合 33"/>
          <p:cNvGrpSpPr/>
          <p:nvPr/>
        </p:nvGrpSpPr>
        <p:grpSpPr>
          <a:xfrm>
            <a:off x="9290050" y="3309938"/>
            <a:ext cx="1693862" cy="1654028"/>
            <a:chOff x="3162459" y="2429163"/>
            <a:chExt cx="1273036" cy="1243779"/>
          </a:xfrm>
        </p:grpSpPr>
        <p:sp>
          <p:nvSpPr>
            <p:cNvPr id="35" name="TextBox 48"/>
            <p:cNvSpPr txBox="1"/>
            <p:nvPr/>
          </p:nvSpPr>
          <p:spPr>
            <a:xfrm>
              <a:off x="3235238" y="2915935"/>
              <a:ext cx="1200257" cy="2535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595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  <a:cs typeface="+mn-cs"/>
                  <a:sym typeface="+mn-ea"/>
                </a:rPr>
                <a:t>NFC Detection</a:t>
              </a:r>
              <a:endParaRPr kumimoji="0" lang="en-US" altLang="zh-CN" sz="1595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  <p:sp>
          <p:nvSpPr>
            <p:cNvPr id="6169" name="矩形 35"/>
            <p:cNvSpPr/>
            <p:nvPr/>
          </p:nvSpPr>
          <p:spPr>
            <a:xfrm>
              <a:off x="3162459" y="3141484"/>
              <a:ext cx="1256333" cy="5314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>
                <a:lnSpc>
                  <a:spcPts val="1600"/>
                </a:lnSpc>
              </a:pPr>
              <a:r>
                <a:rPr lang="en-US" altLang="zh-CN" sz="11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How to detect if device has NFC available?</a:t>
              </a:r>
              <a:endParaRPr lang="en-US" altLang="zh-CN" sz="11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7" name="TextBox 50"/>
            <p:cNvSpPr txBox="1"/>
            <p:nvPr/>
          </p:nvSpPr>
          <p:spPr>
            <a:xfrm>
              <a:off x="3496527" y="2429163"/>
              <a:ext cx="524963" cy="4998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>
                  <a:solidFill>
                    <a:schemeClr val="tx1">
                      <a:lumMod val="75000"/>
                      <a:lumOff val="25000"/>
                    </a:schemeClr>
                  </a:solidFill>
                  <a:latin typeface="方正大黑简体" pitchFamily="2" charset="-122"/>
                  <a:ea typeface="方正大黑简体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725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mpact" panose="020B0806030902050204" pitchFamily="34" charset="0"/>
                  <a:ea typeface="Microsoft YaHei" panose="020B0503020204020204" pitchFamily="34" charset="-122"/>
                  <a:cs typeface="+mn-cs"/>
                  <a:sym typeface="+mn-ea"/>
                </a:rPr>
                <a:t>05</a:t>
              </a:r>
              <a:endParaRPr kumimoji="0" lang="zh-CN" altLang="en-US" sz="3725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Microsoft YaHei" panose="020B0503020204020204" pitchFamily="34" charset="-122"/>
                <a:cs typeface="+mn-cs"/>
                <a:sym typeface="+mn-ea"/>
              </a:endParaRPr>
            </a:p>
          </p:txBody>
        </p:sp>
      </p:grpSp>
      <p:cxnSp>
        <p:nvCxnSpPr>
          <p:cNvPr id="39" name="直接连接符 38"/>
          <p:cNvCxnSpPr/>
          <p:nvPr/>
        </p:nvCxnSpPr>
        <p:spPr>
          <a:xfrm>
            <a:off x="3413125" y="4089400"/>
            <a:ext cx="658813" cy="1682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5218113" y="3160713"/>
            <a:ext cx="361950" cy="4572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7227888" y="2165350"/>
            <a:ext cx="665163" cy="14605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9072563" y="2603500"/>
            <a:ext cx="474663" cy="6778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1. What is NFC?</a:t>
            </a:r>
            <a:endParaRPr lang="en-US" altLang="zh-CN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07305" y="279400"/>
            <a:ext cx="224980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39590" y="1342390"/>
            <a:ext cx="2040255" cy="209423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333375" y="1181100"/>
            <a:ext cx="2828925" cy="1518285"/>
          </a:xfrm>
          <a:prstGeom prst="wedgeRoundRectCallout">
            <a:avLst>
              <a:gd name="adj1" fmla="val 104455"/>
              <a:gd name="adj2" fmla="val 4506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 b="1" dirty="0">
                <a:solidFill>
                  <a:srgbClr val="0070C0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Near Field Communication</a:t>
            </a:r>
            <a:endParaRPr lang="en-US" altLang="zh-CN" sz="1600" b="1" dirty="0">
              <a:solidFill>
                <a:srgbClr val="0070C0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  <a:p>
            <a:pPr algn="ctr"/>
            <a:endParaRPr lang="en-US" altLang="zh-CN" sz="1600" b="1" dirty="0">
              <a:solidFill>
                <a:srgbClr val="0070C0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  <a:p>
            <a:pPr algn="ctr"/>
            <a:r>
              <a:rPr lang="en-US" altLang="zh-CN" sz="12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short range high frequency wireless communicaton technology</a:t>
            </a:r>
            <a:endParaRPr lang="en-US" altLang="zh-CN" sz="12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200" dirty="0">
                <a:solidFill>
                  <a:schemeClr val="tx2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 </a:t>
            </a:r>
            <a:endParaRPr lang="en-US" altLang="zh-CN" sz="1200" dirty="0">
              <a:solidFill>
                <a:schemeClr val="tx2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33375" y="4037965"/>
            <a:ext cx="2828925" cy="1550035"/>
          </a:xfrm>
          <a:prstGeom prst="wedgeRoundRectCallout">
            <a:avLst>
              <a:gd name="adj1" fmla="val 118260"/>
              <a:gd name="adj2" fmla="val -11526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 b="1" dirty="0">
                <a:solidFill>
                  <a:srgbClr val="0070C0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Radio Communication</a:t>
            </a:r>
            <a:endParaRPr lang="en-US" altLang="zh-CN" sz="1600" b="1" dirty="0">
              <a:solidFill>
                <a:srgbClr val="0070C0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  <a:p>
            <a:pPr algn="ctr"/>
            <a:endParaRPr lang="en-US" altLang="zh-CN" sz="1600" b="1" dirty="0">
              <a:solidFill>
                <a:srgbClr val="0070C0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  <a:p>
            <a:pPr algn="ctr"/>
            <a:r>
              <a:rPr lang="en-US" altLang="zh-CN" sz="12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established by touching the two phones or keeping them in a proximity of a few centimeters (up to 10 cm)</a:t>
            </a:r>
            <a:endParaRPr lang="en-US" altLang="zh-CN" sz="1200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en-US" altLang="zh-CN" sz="1200" dirty="0">
                <a:solidFill>
                  <a:schemeClr val="tx2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 </a:t>
            </a:r>
            <a:endParaRPr lang="en-US" altLang="zh-CN" sz="1200" dirty="0">
              <a:solidFill>
                <a:schemeClr val="tx2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8258175" y="872490"/>
            <a:ext cx="2828925" cy="1006475"/>
          </a:xfrm>
          <a:prstGeom prst="wedgeRoundRectCallout">
            <a:avLst>
              <a:gd name="adj1" fmla="val -121200"/>
              <a:gd name="adj2" fmla="val 7233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 b="1" dirty="0">
                <a:solidFill>
                  <a:srgbClr val="0070C0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Communication mode</a:t>
            </a:r>
            <a:endParaRPr lang="en-US" altLang="zh-CN" sz="1600" b="1" dirty="0">
              <a:solidFill>
                <a:srgbClr val="0070C0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  <a:p>
            <a:pPr algn="ctr"/>
            <a:endParaRPr lang="en-US" altLang="zh-CN" sz="1200" dirty="0">
              <a:solidFill>
                <a:schemeClr val="tx2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6895465" y="2444750"/>
            <a:ext cx="1761490" cy="1769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Card Emulation</a:t>
            </a:r>
            <a:endParaRPr lang="en-US" b="1"/>
          </a:p>
          <a:p>
            <a:pPr algn="ctr"/>
            <a:endParaRPr lang="en-US"/>
          </a:p>
          <a:p>
            <a:pPr algn="ctr"/>
            <a:r>
              <a:rPr lang="en-US" sz="1000"/>
              <a:t>Enables NFC-enabled devices such as smartphones to act like smart cards, allowing users to perform transactions such as payment or ticketing</a:t>
            </a:r>
            <a:endParaRPr lang="en-US" sz="1000"/>
          </a:p>
        </p:txBody>
      </p:sp>
      <p:sp>
        <p:nvSpPr>
          <p:cNvPr id="16" name="Rectangles 15"/>
          <p:cNvSpPr/>
          <p:nvPr/>
        </p:nvSpPr>
        <p:spPr>
          <a:xfrm>
            <a:off x="8844915" y="2444750"/>
            <a:ext cx="1655445" cy="177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Card Reader/ Writer</a:t>
            </a:r>
            <a:endParaRPr lang="en-US" b="1"/>
          </a:p>
          <a:p>
            <a:pPr algn="ctr"/>
            <a:r>
              <a:rPr lang="en-US" sz="1000"/>
              <a:t>Enables NFC-enabled devices to read information stored on inexpensive NFC tags embedded in labels or smart posters</a:t>
            </a:r>
            <a:endParaRPr lang="en-US" sz="1000"/>
          </a:p>
        </p:txBody>
      </p:sp>
      <p:sp>
        <p:nvSpPr>
          <p:cNvPr id="17" name="Rectangles 16"/>
          <p:cNvSpPr/>
          <p:nvPr/>
        </p:nvSpPr>
        <p:spPr>
          <a:xfrm>
            <a:off x="10675620" y="2444750"/>
            <a:ext cx="1409065" cy="1770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/>
              <a:t>peer-to-peer</a:t>
            </a:r>
            <a:endParaRPr lang="en-US" b="1"/>
          </a:p>
          <a:p>
            <a:pPr algn="ctr"/>
            <a:endParaRPr lang="en-US" sz="1000"/>
          </a:p>
          <a:p>
            <a:pPr algn="ctr"/>
            <a:r>
              <a:rPr lang="en-US" sz="1000"/>
              <a:t>Enables two NFC-enabled devices to communicate with each other to exchange information</a:t>
            </a:r>
            <a:endParaRPr lang="en-US" sz="1000"/>
          </a:p>
        </p:txBody>
      </p:sp>
      <p:cxnSp>
        <p:nvCxnSpPr>
          <p:cNvPr id="18" name="Straight Arrow Connector 17"/>
          <p:cNvCxnSpPr>
            <a:stCxn id="14" idx="2"/>
            <a:endCxn id="15" idx="0"/>
          </p:cNvCxnSpPr>
          <p:nvPr/>
        </p:nvCxnSpPr>
        <p:spPr>
          <a:xfrm flipH="1">
            <a:off x="7776210" y="1878965"/>
            <a:ext cx="1896745" cy="565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2"/>
            <a:endCxn id="16" idx="0"/>
          </p:cNvCxnSpPr>
          <p:nvPr/>
        </p:nvCxnSpPr>
        <p:spPr>
          <a:xfrm>
            <a:off x="9672955" y="1878965"/>
            <a:ext cx="0" cy="565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2"/>
            <a:endCxn id="17" idx="0"/>
          </p:cNvCxnSpPr>
          <p:nvPr/>
        </p:nvCxnSpPr>
        <p:spPr>
          <a:xfrm>
            <a:off x="9672955" y="1878965"/>
            <a:ext cx="1707515" cy="565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ounded Rectangular Callout 20"/>
          <p:cNvSpPr/>
          <p:nvPr/>
        </p:nvSpPr>
        <p:spPr>
          <a:xfrm>
            <a:off x="3945255" y="5150485"/>
            <a:ext cx="2828925" cy="876935"/>
          </a:xfrm>
          <a:prstGeom prst="wedgeRoundRectCallout">
            <a:avLst>
              <a:gd name="adj1" fmla="val 23355"/>
              <a:gd name="adj2" fmla="val -236097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600" b="1" dirty="0">
                <a:solidFill>
                  <a:srgbClr val="0070C0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Communication Type</a:t>
            </a:r>
            <a:r>
              <a:rPr lang="en-US" altLang="zh-CN" sz="1200" dirty="0">
                <a:solidFill>
                  <a:schemeClr val="tx2"/>
                </a:solidFill>
                <a:latin typeface="Microsoft JhengHei" panose="020B0604030504040204" charset="-120"/>
                <a:ea typeface="Microsoft JhengHei" panose="020B0604030504040204" charset="-120"/>
                <a:cs typeface="Nirmala UI" panose="020B0502040204020203" charset="0"/>
                <a:sym typeface="+mn-ea"/>
              </a:rPr>
              <a:t> </a:t>
            </a:r>
            <a:endParaRPr lang="en-US" altLang="zh-CN" sz="1200" dirty="0">
              <a:solidFill>
                <a:schemeClr val="tx2"/>
              </a:solidFill>
              <a:latin typeface="Microsoft JhengHei" panose="020B0604030504040204" charset="-120"/>
              <a:ea typeface="Microsoft JhengHei" panose="020B0604030504040204" charset="-120"/>
              <a:cs typeface="Nirmala UI" panose="020B0502040204020203" charset="0"/>
              <a:sym typeface="+mn-ea"/>
            </a:endParaRPr>
          </a:p>
        </p:txBody>
      </p:sp>
      <p:pic>
        <p:nvPicPr>
          <p:cNvPr id="22" name="Content Placeholder 21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63535" y="4624705"/>
            <a:ext cx="1384300" cy="74358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3535" y="5516245"/>
            <a:ext cx="1389380" cy="1221105"/>
          </a:xfrm>
          <a:prstGeom prst="rect">
            <a:avLst/>
          </a:prstGeom>
        </p:spPr>
      </p:pic>
      <p:cxnSp>
        <p:nvCxnSpPr>
          <p:cNvPr id="25" name="Straight Arrow Connector 24"/>
          <p:cNvCxnSpPr>
            <a:stCxn id="21" idx="3"/>
            <a:endCxn id="22" idx="1"/>
          </p:cNvCxnSpPr>
          <p:nvPr/>
        </p:nvCxnSpPr>
        <p:spPr>
          <a:xfrm flipV="1">
            <a:off x="6774180" y="4996815"/>
            <a:ext cx="1189355" cy="5924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4" idx="1"/>
          </p:cNvCxnSpPr>
          <p:nvPr/>
        </p:nvCxnSpPr>
        <p:spPr>
          <a:xfrm>
            <a:off x="6783070" y="5600700"/>
            <a:ext cx="1180465" cy="5264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9594850" y="4658995"/>
            <a:ext cx="2372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bg1"/>
                </a:solidFill>
              </a:rPr>
              <a:t>Active communication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000">
                <a:solidFill>
                  <a:schemeClr val="bg1"/>
                </a:solidFill>
              </a:rPr>
              <a:t>(2 powered NFC devices)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9672955" y="5695315"/>
            <a:ext cx="2372360" cy="614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olidFill>
                  <a:schemeClr val="bg1"/>
                </a:solidFill>
              </a:rPr>
              <a:t>Passive communication</a:t>
            </a:r>
            <a:endParaRPr lang="en-US" sz="1400">
              <a:solidFill>
                <a:schemeClr val="bg1"/>
              </a:solidFill>
            </a:endParaRPr>
          </a:p>
          <a:p>
            <a:r>
              <a:rPr lang="en-US" sz="1000">
                <a:solidFill>
                  <a:schemeClr val="bg1"/>
                </a:solidFill>
              </a:rPr>
              <a:t>(1 powered NFC device &amp; 1 non (self) powered device)</a:t>
            </a:r>
            <a:endParaRPr lang="en-US" sz="1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578" name="文本框 1"/>
          <p:cNvSpPr txBox="1"/>
          <p:nvPr/>
        </p:nvSpPr>
        <p:spPr>
          <a:xfrm>
            <a:off x="333375" y="217805"/>
            <a:ext cx="32372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2. Benefit of NFC?</a:t>
            </a:r>
            <a:endParaRPr lang="en-US" altLang="zh-CN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111885" y="1753235"/>
            <a:ext cx="2547620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400">
                <a:solidFill>
                  <a:srgbClr val="0070C0"/>
                </a:solidFill>
              </a:rPr>
              <a:t>Convenience</a:t>
            </a:r>
            <a:endParaRPr lang="en-US" sz="2400">
              <a:solidFill>
                <a:srgbClr val="0070C0"/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88490" y="3404870"/>
            <a:ext cx="994410" cy="80137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88490" y="4570730"/>
            <a:ext cx="994410" cy="781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300" y="5563870"/>
            <a:ext cx="990600" cy="111252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080760" y="1812290"/>
            <a:ext cx="3172460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400">
                <a:solidFill>
                  <a:srgbClr val="0070C0"/>
                </a:solidFill>
              </a:rPr>
              <a:t>Security</a:t>
            </a:r>
            <a:endParaRPr lang="en-US" sz="2400">
              <a:solidFill>
                <a:srgbClr val="0070C0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618220" y="4032250"/>
            <a:ext cx="2540000" cy="1568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</a:rPr>
              <a:t>SmartCard using Secure Element 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1200">
                <a:solidFill>
                  <a:schemeClr val="bg1"/>
                </a:solidFill>
              </a:rPr>
              <a:t>(a tamper resistant smart card chip capable of running smart card applications (called applets or cardlets) with a certain level of security and features)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5572760" y="4032250"/>
            <a:ext cx="2540000" cy="829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</a:rPr>
              <a:t>Short range communication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1200">
                <a:solidFill>
                  <a:schemeClr val="bg1"/>
                </a:solidFill>
              </a:rPr>
              <a:t>(hard to stolent the transfering data)</a:t>
            </a: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>
            <a:stCxn id="10" idx="2"/>
            <a:endCxn id="13" idx="0"/>
          </p:cNvCxnSpPr>
          <p:nvPr/>
        </p:nvCxnSpPr>
        <p:spPr>
          <a:xfrm flipH="1">
            <a:off x="6842760" y="2974340"/>
            <a:ext cx="824230" cy="10579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2"/>
            <a:endCxn id="12" idx="0"/>
          </p:cNvCxnSpPr>
          <p:nvPr/>
        </p:nvCxnSpPr>
        <p:spPr>
          <a:xfrm>
            <a:off x="7666990" y="2974340"/>
            <a:ext cx="2221230" cy="10579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755" y="5708650"/>
            <a:ext cx="1344930" cy="9677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8680" y="5563870"/>
            <a:ext cx="1438275" cy="104775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3. NFC Usage</a:t>
            </a:r>
            <a:endParaRPr lang="en-US" altLang="zh-CN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45210" y="1429385"/>
            <a:ext cx="2830195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400" smtClean="0">
                <a:solidFill>
                  <a:srgbClr val="00B0F0"/>
                </a:solidFill>
                <a:sym typeface="+mn-ea"/>
              </a:rPr>
              <a:t>Mobile transactions</a:t>
            </a:r>
            <a:endParaRPr lang="en-US" sz="2400" smtClean="0">
              <a:solidFill>
                <a:srgbClr val="00B0F0"/>
              </a:solidFill>
              <a:sym typeface="+mn-ea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493260" y="1429385"/>
            <a:ext cx="3167380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400" smtClean="0">
                <a:solidFill>
                  <a:srgbClr val="00B0F0"/>
                </a:solidFill>
                <a:sym typeface="+mn-ea"/>
              </a:rPr>
              <a:t>Access Information</a:t>
            </a:r>
            <a:endParaRPr lang="en-US" sz="2400" smtClean="0">
              <a:solidFill>
                <a:srgbClr val="00B0F0"/>
              </a:solidFill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22945" y="1429385"/>
            <a:ext cx="3132455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400" smtClean="0">
                <a:solidFill>
                  <a:srgbClr val="00B0F0"/>
                </a:solidFill>
                <a:sym typeface="+mn-ea"/>
              </a:rPr>
              <a:t>Connect Electronic Devices</a:t>
            </a:r>
            <a:endParaRPr lang="en-US" sz="2400" smtClean="0">
              <a:solidFill>
                <a:srgbClr val="00B0F0"/>
              </a:solidFill>
              <a:sym typeface="+mn-ea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69745" y="2861310"/>
            <a:ext cx="1932940" cy="13741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33375" y="3225800"/>
            <a:ext cx="13144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mtClean="0">
                <a:solidFill>
                  <a:schemeClr val="bg1"/>
                </a:solidFill>
                <a:sym typeface="+mn-ea"/>
              </a:rPr>
              <a:t>Contactless payment</a:t>
            </a:r>
            <a:endParaRPr lang="en-US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69745" y="4841875"/>
            <a:ext cx="1874520" cy="123825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302895" y="5120005"/>
            <a:ext cx="97472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mtClean="0">
                <a:solidFill>
                  <a:schemeClr val="bg1"/>
                </a:solidFill>
                <a:sym typeface="+mn-ea"/>
              </a:rPr>
              <a:t>Mobile </a:t>
            </a:r>
            <a:endParaRPr lang="en-US" smtClean="0">
              <a:solidFill>
                <a:schemeClr val="bg1"/>
              </a:solidFill>
              <a:sym typeface="+mn-ea"/>
            </a:endParaRPr>
          </a:p>
          <a:p>
            <a:r>
              <a:rPr lang="en-US" smtClean="0">
                <a:solidFill>
                  <a:schemeClr val="bg1"/>
                </a:solidFill>
                <a:sym typeface="+mn-ea"/>
              </a:rPr>
              <a:t>ticketing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980" y="2896870"/>
            <a:ext cx="2038350" cy="1600835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3582035" y="3364230"/>
            <a:ext cx="20999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 eaLnBrk="1" hangingPunct="1"/>
            <a:r>
              <a:rPr lang="en-US" smtClean="0">
                <a:solidFill>
                  <a:schemeClr val="bg1"/>
                </a:solidFill>
                <a:sym typeface="+mn-ea"/>
              </a:rPr>
              <a:t>Advertisements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7580" y="4830445"/>
            <a:ext cx="2952750" cy="141922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4699000" y="6249670"/>
            <a:ext cx="244157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lvl="1" eaLnBrk="1" hangingPunct="1"/>
            <a:r>
              <a:rPr lang="en-US" smtClean="0">
                <a:solidFill>
                  <a:schemeClr val="bg1"/>
                </a:solidFill>
                <a:sym typeface="+mn-ea"/>
              </a:rPr>
              <a:t>Identification Cards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625" y="3028315"/>
            <a:ext cx="1561465" cy="146939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8096250" y="3098165"/>
            <a:ext cx="154178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eaLnBrk="1" hangingPunct="1"/>
            <a:r>
              <a:rPr lang="en-US" smtClean="0">
                <a:solidFill>
                  <a:schemeClr val="bg1"/>
                </a:solidFill>
                <a:sym typeface="+mn-ea"/>
              </a:rPr>
              <a:t>Control IOT device</a:t>
            </a:r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578" name="文本框 1"/>
          <p:cNvSpPr txBox="1"/>
          <p:nvPr/>
        </p:nvSpPr>
        <p:spPr>
          <a:xfrm>
            <a:off x="333375" y="217805"/>
            <a:ext cx="36487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4. Basic concepts</a:t>
            </a:r>
            <a:endParaRPr lang="en-US" altLang="zh-CN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7313" y="4821238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93" name="TextBox 35"/>
          <p:cNvSpPr txBox="1"/>
          <p:nvPr/>
        </p:nvSpPr>
        <p:spPr>
          <a:xfrm>
            <a:off x="6619875" y="4959350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75310" y="2026285"/>
            <a:ext cx="1523365" cy="17392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400">
                <a:solidFill>
                  <a:srgbClr val="0070C0"/>
                </a:solidFill>
              </a:rPr>
              <a:t>NFC Tags</a:t>
            </a:r>
            <a:endParaRPr lang="en-US" sz="2400">
              <a:solidFill>
                <a:srgbClr val="0070C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83510" y="2026285"/>
            <a:ext cx="1523365" cy="17392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400">
                <a:solidFill>
                  <a:srgbClr val="0070C0"/>
                </a:solidFill>
              </a:rPr>
              <a:t>NDEF</a:t>
            </a:r>
            <a:endParaRPr lang="en-US" sz="2400">
              <a:solidFill>
                <a:srgbClr val="0070C0"/>
              </a:solidFill>
            </a:endParaRPr>
          </a:p>
          <a:p>
            <a:pPr algn="ctr"/>
            <a:r>
              <a:rPr lang="en-US" sz="1800">
                <a:solidFill>
                  <a:srgbClr val="0070C0"/>
                </a:solidFill>
              </a:rPr>
              <a:t>NFC Data Exchange Format</a:t>
            </a:r>
            <a:endParaRPr lang="en-US" sz="1800">
              <a:solidFill>
                <a:srgbClr val="0070C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35855" y="2026285"/>
            <a:ext cx="1593215" cy="17386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400">
                <a:solidFill>
                  <a:srgbClr val="0070C0"/>
                </a:solidFill>
              </a:rPr>
              <a:t>APDU</a:t>
            </a:r>
            <a:endParaRPr lang="en-US" sz="2400">
              <a:solidFill>
                <a:srgbClr val="0070C0"/>
              </a:solidFill>
            </a:endParaRPr>
          </a:p>
          <a:p>
            <a:pPr algn="ctr"/>
            <a:r>
              <a:rPr lang="en-US" sz="1800">
                <a:solidFill>
                  <a:srgbClr val="0070C0"/>
                </a:solidFill>
              </a:rPr>
              <a:t>Application Protocol data unit</a:t>
            </a:r>
            <a:endParaRPr lang="en-US" sz="1800">
              <a:solidFill>
                <a:srgbClr val="0070C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145020" y="2026285"/>
            <a:ext cx="1523365" cy="17392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400">
                <a:solidFill>
                  <a:srgbClr val="0070C0"/>
                </a:solidFill>
              </a:rPr>
              <a:t>Applet</a:t>
            </a:r>
            <a:endParaRPr lang="en-US" sz="2400">
              <a:solidFill>
                <a:srgbClr val="0070C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488170" y="2026285"/>
            <a:ext cx="1523365" cy="17392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2400">
                <a:solidFill>
                  <a:srgbClr val="0070C0"/>
                </a:solidFill>
              </a:rPr>
              <a:t>NFC Tag</a:t>
            </a:r>
            <a:endParaRPr lang="en-US" sz="240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33375" y="217805"/>
            <a:ext cx="36487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4. Basic concepts</a:t>
            </a:r>
            <a:endParaRPr lang="en-US" altLang="zh-CN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840605" y="290195"/>
            <a:ext cx="15913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200" b="1">
                <a:solidFill>
                  <a:schemeClr val="bg1"/>
                </a:solidFill>
              </a:rPr>
              <a:t>NFC TAGS</a:t>
            </a:r>
            <a:endParaRPr lang="en-US" sz="2200" b="1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99210" y="1363345"/>
            <a:ext cx="2830195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passive data stores</a:t>
            </a:r>
            <a:endParaRPr lang="zh-CN" altLang="zh-CN" sz="2400" dirty="0" smtClean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4928870" y="1374140"/>
            <a:ext cx="5544185" cy="1151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contain data (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betweens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 96 and 8,192 bytes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).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are read-only in normal use, but may be rewritable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can be read, and under some circumstances written to, by an NFC device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.</a:t>
            </a:r>
            <a:endParaRPr lang="en-US" sz="1600"/>
          </a:p>
        </p:txBody>
      </p:sp>
      <p:sp>
        <p:nvSpPr>
          <p:cNvPr id="7" name="Rounded Rectangle 6"/>
          <p:cNvSpPr/>
          <p:nvPr/>
        </p:nvSpPr>
        <p:spPr>
          <a:xfrm>
            <a:off x="1299210" y="3296920"/>
            <a:ext cx="2830195" cy="11620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 sz="2400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secure personal data storage</a:t>
            </a:r>
            <a:endParaRPr lang="zh-CN" altLang="zh-CN" sz="2400" dirty="0" smtClean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4928870" y="3241040"/>
            <a:ext cx="5544185" cy="1297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includes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debit or credit card information, loyalty program data, personal identification numbers (PINs), contacts</a:t>
            </a:r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.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  <a:p>
            <a:pPr algn="l"/>
            <a:r>
              <a:rPr lang="en-US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- </a:t>
            </a:r>
            <a:r>
              <a:rPr lang="zh-CN" altLang="zh-CN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+mn-ea"/>
              </a:rPr>
              <a:t>NFC tags can be custom-encoded by their manufacturers or use the industry specifications.</a:t>
            </a:r>
            <a:endParaRPr lang="en-US" altLang="zh-CN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4578" name="文本框 1"/>
          <p:cNvSpPr txBox="1"/>
          <p:nvPr/>
        </p:nvSpPr>
        <p:spPr>
          <a:xfrm>
            <a:off x="333375" y="217488"/>
            <a:ext cx="2671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00B0F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title</a:t>
            </a:r>
            <a:endParaRPr lang="zh-CN" altLang="en-US" sz="2400" b="1" dirty="0">
              <a:solidFill>
                <a:srgbClr val="00B0F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37313" y="173355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37313" y="3238500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437313" y="4821238"/>
            <a:ext cx="92075" cy="990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91" name="TextBox 35"/>
          <p:cNvSpPr txBox="1"/>
          <p:nvPr/>
        </p:nvSpPr>
        <p:spPr>
          <a:xfrm>
            <a:off x="6619875" y="184626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92" name="TextBox 35"/>
          <p:cNvSpPr txBox="1"/>
          <p:nvPr/>
        </p:nvSpPr>
        <p:spPr>
          <a:xfrm>
            <a:off x="6619875" y="3351213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593" name="TextBox 35"/>
          <p:cNvSpPr txBox="1"/>
          <p:nvPr/>
        </p:nvSpPr>
        <p:spPr>
          <a:xfrm>
            <a:off x="6619875" y="4959350"/>
            <a:ext cx="4572000" cy="736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r>
              <a:rPr lang="zh-CN" altLang="zh-CN" sz="14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Add your words here,according to your need to draw the text box size.Please read the instructions and more work at the end of the manual template.</a:t>
            </a:r>
            <a:endParaRPr lang="zh-CN" altLang="zh-CN" sz="14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8117</Words>
  <Application>WPS Presentation</Application>
  <PresentationFormat>自定义</PresentationFormat>
  <Paragraphs>258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0" baseType="lpstr">
      <vt:lpstr>Arial</vt:lpstr>
      <vt:lpstr>SimSun</vt:lpstr>
      <vt:lpstr>Wingdings</vt:lpstr>
      <vt:lpstr>Calibri</vt:lpstr>
      <vt:lpstr>Calibri Light</vt:lpstr>
      <vt:lpstr>Microsoft YaHei</vt:lpstr>
      <vt:lpstr>Impact</vt:lpstr>
      <vt:lpstr>Brush Script MT</vt:lpstr>
      <vt:lpstr>Segoe Print</vt:lpstr>
      <vt:lpstr>方正大黑简体</vt:lpstr>
      <vt:lpstr>黑体</vt:lpstr>
      <vt:lpstr>Calibri</vt:lpstr>
      <vt:lpstr>Arial Unicode MS</vt:lpstr>
      <vt:lpstr>Arial Unicode MS</vt:lpstr>
      <vt:lpstr>Microsoft Himalaya</vt:lpstr>
      <vt:lpstr>Nirmala UI</vt:lpstr>
      <vt:lpstr>Microsoft JhengHei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Tan Hoang</cp:lastModifiedBy>
  <cp:revision>36</cp:revision>
  <dcterms:created xsi:type="dcterms:W3CDTF">2015-04-20T08:43:17Z</dcterms:created>
  <dcterms:modified xsi:type="dcterms:W3CDTF">2021-11-23T12:17:58Z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1033-11.2.0.10382</vt:lpwstr>
  </property>
  <property fmtid="{D5CDD505-2E9C-101B-9397-08002B2CF9AE}" pid="3" name="ICV">
    <vt:lpwstr>8EE6651CFB054A01B99751ABE33BB51C</vt:lpwstr>
  </property>
</Properties>
</file>