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8"/>
  </p:notesMasterIdLst>
  <p:handoutMasterIdLst>
    <p:handoutMasterId r:id="rId39"/>
  </p:handoutMasterIdLst>
  <p:sldIdLst>
    <p:sldId id="257" r:id="rId3"/>
    <p:sldId id="279" r:id="rId4"/>
    <p:sldId id="335" r:id="rId5"/>
    <p:sldId id="280" r:id="rId6"/>
    <p:sldId id="272" r:id="rId7"/>
    <p:sldId id="330" r:id="rId8"/>
    <p:sldId id="331" r:id="rId9"/>
    <p:sldId id="315" r:id="rId10"/>
    <p:sldId id="316" r:id="rId11"/>
    <p:sldId id="333" r:id="rId12"/>
    <p:sldId id="332" r:id="rId13"/>
    <p:sldId id="334" r:id="rId14"/>
    <p:sldId id="336" r:id="rId15"/>
    <p:sldId id="318" r:id="rId16"/>
    <p:sldId id="319" r:id="rId17"/>
    <p:sldId id="337" r:id="rId18"/>
    <p:sldId id="338" r:id="rId19"/>
    <p:sldId id="339" r:id="rId20"/>
    <p:sldId id="340" r:id="rId21"/>
    <p:sldId id="341" r:id="rId22"/>
    <p:sldId id="343" r:id="rId23"/>
    <p:sldId id="344" r:id="rId24"/>
    <p:sldId id="345" r:id="rId25"/>
    <p:sldId id="346" r:id="rId26"/>
    <p:sldId id="347" r:id="rId27"/>
    <p:sldId id="342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8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1"/>
    <p:restoredTop sz="93969" autoAdjust="0"/>
  </p:normalViewPr>
  <p:slideViewPr>
    <p:cSldViewPr snapToGrid="0" showGuides="1">
      <p:cViewPr>
        <p:scale>
          <a:sx n="66" d="100"/>
          <a:sy n="66" d="100"/>
        </p:scale>
        <p:origin x="912" y="126"/>
      </p:cViewPr>
      <p:guideLst>
        <p:guide orient="horz" pos="2068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2021/11/25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d_reader#Smart_card_reade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hyperlink" Target="https://en.wikipedia.org/wiki/ISO/IEC_7816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d_reader#Smart_card_reade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hyperlink" Target="https://en.wikipedia.org/wiki/ISO/IEC_7816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rankl.de/SCTables/SCTable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5"/>
          <p:cNvSpPr/>
          <p:nvPr/>
        </p:nvSpPr>
        <p:spPr>
          <a:xfrm flipH="1">
            <a:off x="0" y="2192655"/>
            <a:ext cx="8851265" cy="2162175"/>
          </a:xfrm>
          <a:custGeom>
            <a:avLst/>
            <a:gdLst>
              <a:gd name="connsiteX0" fmla="*/ 0 w 8485632"/>
              <a:gd name="connsiteY0" fmla="*/ 0 h 1490472"/>
              <a:gd name="connsiteX1" fmla="*/ 8485632 w 8485632"/>
              <a:gd name="connsiteY1" fmla="*/ 0 h 1490472"/>
              <a:gd name="connsiteX2" fmla="*/ 8485632 w 8485632"/>
              <a:gd name="connsiteY2" fmla="*/ 1490472 h 1490472"/>
              <a:gd name="connsiteX3" fmla="*/ 0 w 8485632"/>
              <a:gd name="connsiteY3" fmla="*/ 1490472 h 1490472"/>
              <a:gd name="connsiteX4" fmla="*/ 0 w 8485632"/>
              <a:gd name="connsiteY4" fmla="*/ 0 h 1490472"/>
              <a:gd name="connsiteX0-1" fmla="*/ 0 w 8485632"/>
              <a:gd name="connsiteY0-2" fmla="*/ 0 h 1490472"/>
              <a:gd name="connsiteX1-3" fmla="*/ 8485632 w 8485632"/>
              <a:gd name="connsiteY1-4" fmla="*/ 0 h 1490472"/>
              <a:gd name="connsiteX2-5" fmla="*/ 8485632 w 8485632"/>
              <a:gd name="connsiteY2-6" fmla="*/ 1490472 h 1490472"/>
              <a:gd name="connsiteX3-7" fmla="*/ 0 w 8485632"/>
              <a:gd name="connsiteY3-8" fmla="*/ 1490472 h 1490472"/>
              <a:gd name="connsiteX4-9" fmla="*/ 0 w 8485632"/>
              <a:gd name="connsiteY4-10" fmla="*/ 0 h 1490472"/>
              <a:gd name="connsiteX0-11" fmla="*/ 491744 w 8977376"/>
              <a:gd name="connsiteY0-12" fmla="*/ 0 h 1490472"/>
              <a:gd name="connsiteX1-13" fmla="*/ 8977376 w 8977376"/>
              <a:gd name="connsiteY1-14" fmla="*/ 0 h 1490472"/>
              <a:gd name="connsiteX2-15" fmla="*/ 8977376 w 8977376"/>
              <a:gd name="connsiteY2-16" fmla="*/ 1490472 h 1490472"/>
              <a:gd name="connsiteX3-17" fmla="*/ 491744 w 8977376"/>
              <a:gd name="connsiteY3-18" fmla="*/ 1490472 h 1490472"/>
              <a:gd name="connsiteX4-19" fmla="*/ 491744 w 8977376"/>
              <a:gd name="connsiteY4-20" fmla="*/ 0 h 1490472"/>
              <a:gd name="connsiteX0-21" fmla="*/ 617932 w 9103564"/>
              <a:gd name="connsiteY0-22" fmla="*/ 0 h 1490472"/>
              <a:gd name="connsiteX1-23" fmla="*/ 9103564 w 9103564"/>
              <a:gd name="connsiteY1-24" fmla="*/ 0 h 1490472"/>
              <a:gd name="connsiteX2-25" fmla="*/ 9103564 w 9103564"/>
              <a:gd name="connsiteY2-26" fmla="*/ 1490472 h 1490472"/>
              <a:gd name="connsiteX3-27" fmla="*/ 617932 w 9103564"/>
              <a:gd name="connsiteY3-28" fmla="*/ 1490472 h 1490472"/>
              <a:gd name="connsiteX4-29" fmla="*/ 617932 w 9103564"/>
              <a:gd name="connsiteY4-30" fmla="*/ 0 h 1490472"/>
              <a:gd name="connsiteX0-31" fmla="*/ 471887 w 8957519"/>
              <a:gd name="connsiteY0-32" fmla="*/ 0 h 1490472"/>
              <a:gd name="connsiteX1-33" fmla="*/ 8957519 w 8957519"/>
              <a:gd name="connsiteY1-34" fmla="*/ 0 h 1490472"/>
              <a:gd name="connsiteX2-35" fmla="*/ 8957519 w 8957519"/>
              <a:gd name="connsiteY2-36" fmla="*/ 1490472 h 1490472"/>
              <a:gd name="connsiteX3-37" fmla="*/ 471887 w 8957519"/>
              <a:gd name="connsiteY3-38" fmla="*/ 1490472 h 1490472"/>
              <a:gd name="connsiteX4-39" fmla="*/ 471887 w 8957519"/>
              <a:gd name="connsiteY4-40" fmla="*/ 0 h 1490472"/>
              <a:gd name="connsiteX0-41" fmla="*/ 542128 w 9027760"/>
              <a:gd name="connsiteY0-42" fmla="*/ 0 h 1490472"/>
              <a:gd name="connsiteX1-43" fmla="*/ 9027760 w 9027760"/>
              <a:gd name="connsiteY1-44" fmla="*/ 0 h 1490472"/>
              <a:gd name="connsiteX2-45" fmla="*/ 9027760 w 9027760"/>
              <a:gd name="connsiteY2-46" fmla="*/ 1490472 h 1490472"/>
              <a:gd name="connsiteX3-47" fmla="*/ 542128 w 9027760"/>
              <a:gd name="connsiteY3-48" fmla="*/ 1490472 h 1490472"/>
              <a:gd name="connsiteX4-49" fmla="*/ 542128 w 9027760"/>
              <a:gd name="connsiteY4-50" fmla="*/ 0 h 1490472"/>
              <a:gd name="connsiteX0-51" fmla="*/ 531634 w 9017266"/>
              <a:gd name="connsiteY0-52" fmla="*/ 0 h 1490472"/>
              <a:gd name="connsiteX1-53" fmla="*/ 9017266 w 9017266"/>
              <a:gd name="connsiteY1-54" fmla="*/ 0 h 1490472"/>
              <a:gd name="connsiteX2-55" fmla="*/ 9017266 w 9017266"/>
              <a:gd name="connsiteY2-56" fmla="*/ 1490472 h 1490472"/>
              <a:gd name="connsiteX3-57" fmla="*/ 531634 w 9017266"/>
              <a:gd name="connsiteY3-58" fmla="*/ 1490472 h 1490472"/>
              <a:gd name="connsiteX4-59" fmla="*/ 531634 w 9017266"/>
              <a:gd name="connsiteY4-60" fmla="*/ 0 h 14904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17266" h="1490472">
                <a:moveTo>
                  <a:pt x="531634" y="0"/>
                </a:moveTo>
                <a:lnTo>
                  <a:pt x="9017266" y="0"/>
                </a:lnTo>
                <a:lnTo>
                  <a:pt x="9017266" y="1490472"/>
                </a:lnTo>
                <a:lnTo>
                  <a:pt x="531634" y="1490472"/>
                </a:lnTo>
                <a:cubicBezTo>
                  <a:pt x="-199886" y="1432560"/>
                  <a:pt x="-154166" y="76200"/>
                  <a:pt x="531634" y="0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文本框 13"/>
          <p:cNvSpPr txBox="1"/>
          <p:nvPr/>
        </p:nvSpPr>
        <p:spPr>
          <a:xfrm>
            <a:off x="551180" y="2389505"/>
            <a:ext cx="801052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5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NFC TECHNOLOGY 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24205" y="3257550"/>
            <a:ext cx="6432550" cy="50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文本框 15"/>
          <p:cNvSpPr txBox="1"/>
          <p:nvPr/>
        </p:nvSpPr>
        <p:spPr>
          <a:xfrm>
            <a:off x="588963" y="3400425"/>
            <a:ext cx="4481512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Smartdev Mobile Team</a:t>
            </a:r>
          </a:p>
        </p:txBody>
      </p:sp>
      <p:sp>
        <p:nvSpPr>
          <p:cNvPr id="4102" name="文本框 16"/>
          <p:cNvSpPr txBox="1"/>
          <p:nvPr/>
        </p:nvSpPr>
        <p:spPr>
          <a:xfrm>
            <a:off x="588963" y="3779838"/>
            <a:ext cx="40798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Presenter: Hoang Ngoc Tan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33205" y="2558415"/>
            <a:ext cx="1549400" cy="1590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NDEF – NFC Data Exchange Format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13471" y="1358155"/>
            <a:ext cx="6625590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707070"/>
                </a:solidFill>
                <a:effectLst/>
                <a:latin typeface="open-sans"/>
              </a:rPr>
              <a:t>NDEF messages provide a standardized method for a reader to communicate with an NFC device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13471" y="3118651"/>
            <a:ext cx="6625590" cy="6052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707070"/>
                </a:solidFill>
                <a:effectLst/>
                <a:latin typeface="open-sans"/>
              </a:rPr>
              <a:t>contains multiple records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634D28-A1F1-4B8D-BB84-EDF10A3D1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391631"/>
            <a:ext cx="3362325" cy="380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6626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APDU – Application Protocol Data Unit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8759" y="4802579"/>
            <a:ext cx="9124776" cy="8916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 communication unit between a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Card reader"/>
              </a:rPr>
              <a:t>smart card reader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a smart card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8759" y="5889394"/>
            <a:ext cx="9124776" cy="7061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structure of the APDU is defined by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ISO/IEC 7816"/>
              </a:rPr>
              <a:t>ISO/IEC 7816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-4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916040-49DC-47CC-9A87-619FF1022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998" y="1073482"/>
            <a:ext cx="7421647" cy="340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7174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Applet – Application Protocol Data Unit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8759" y="4802579"/>
            <a:ext cx="9124776" cy="8916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 communication unit between a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Card reader"/>
              </a:rPr>
              <a:t>smart card reader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a smart card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8759" y="5889394"/>
            <a:ext cx="9124776" cy="7061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structure of the APDU is defined by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ISO/IEC 7816"/>
              </a:rPr>
              <a:t>ISO/IEC 7816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-4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916040-49DC-47CC-9A87-619FF1022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998" y="1073482"/>
            <a:ext cx="7421647" cy="340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8664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4" name="文本框 1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Basic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6"/>
            <p:cNvSpPr txBox="1"/>
            <p:nvPr/>
          </p:nvSpPr>
          <p:spPr>
            <a:xfrm>
              <a:off x="3581160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27" name="组合 8"/>
          <p:cNvGrpSpPr/>
          <p:nvPr/>
        </p:nvGrpSpPr>
        <p:grpSpPr>
          <a:xfrm>
            <a:off x="3201988" y="2851150"/>
            <a:ext cx="5794375" cy="590550"/>
            <a:chOff x="3471690" y="2016846"/>
            <a:chExt cx="5793333" cy="591884"/>
          </a:xfrm>
          <a:solidFill>
            <a:schemeClr val="accent5"/>
          </a:solidFill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文本框 10"/>
            <p:cNvSpPr txBox="1"/>
            <p:nvPr/>
          </p:nvSpPr>
          <p:spPr>
            <a:xfrm>
              <a:off x="5592844" y="2081762"/>
              <a:ext cx="3570454" cy="46141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Protocol (APDU)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文本框 12"/>
            <p:cNvSpPr txBox="1"/>
            <p:nvPr/>
          </p:nvSpPr>
          <p:spPr>
            <a:xfrm>
              <a:off x="3581161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2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an NFC Card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17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7" name="组合 18"/>
          <p:cNvGrpSpPr/>
          <p:nvPr/>
        </p:nvGrpSpPr>
        <p:grpSpPr>
          <a:xfrm>
            <a:off x="3201988" y="4518025"/>
            <a:ext cx="5868669" cy="592138"/>
            <a:chOff x="3471690" y="2016846"/>
            <a:chExt cx="5867614" cy="591884"/>
          </a:xfrm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9" name="文本框 20"/>
            <p:cNvSpPr txBox="1"/>
            <p:nvPr/>
          </p:nvSpPr>
          <p:spPr>
            <a:xfrm>
              <a:off x="5592843" y="2082223"/>
              <a:ext cx="3746461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Simulate an NFC Card</a:t>
              </a: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1" name="文本框 2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42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5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3201988" y="160178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文本框 33"/>
          <p:cNvSpPr txBox="1"/>
          <p:nvPr/>
        </p:nvSpPr>
        <p:spPr>
          <a:xfrm>
            <a:off x="3290888" y="1077913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21513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APDU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DB7A7E-97E1-4B57-B244-AED445084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6" y="2070429"/>
            <a:ext cx="2027106" cy="2820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2A3087-485F-40D0-B814-74565211C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581" y="2127595"/>
            <a:ext cx="2745523" cy="265222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17DF68-F21F-4AE6-AD2E-FB502E3BDA3C}"/>
              </a:ext>
            </a:extLst>
          </p:cNvPr>
          <p:cNvCxnSpPr>
            <a:cxnSpLocks/>
          </p:cNvCxnSpPr>
          <p:nvPr/>
        </p:nvCxnSpPr>
        <p:spPr>
          <a:xfrm>
            <a:off x="2840182" y="2638989"/>
            <a:ext cx="60258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FFB839-2D49-4B92-A032-EB1046ABF5A3}"/>
              </a:ext>
            </a:extLst>
          </p:cNvPr>
          <p:cNvCxnSpPr>
            <a:cxnSpLocks/>
          </p:cNvCxnSpPr>
          <p:nvPr/>
        </p:nvCxnSpPr>
        <p:spPr>
          <a:xfrm flipH="1">
            <a:off x="2840182" y="3526885"/>
            <a:ext cx="602582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D6EA81D-8E24-42EC-A195-020296EDBAC9}"/>
              </a:ext>
            </a:extLst>
          </p:cNvPr>
          <p:cNvSpPr txBox="1"/>
          <p:nvPr/>
        </p:nvSpPr>
        <p:spPr>
          <a:xfrm>
            <a:off x="4624474" y="1701098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Command APDU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184508-B0AF-49AF-B7F5-2D30EA20C6B3}"/>
              </a:ext>
            </a:extLst>
          </p:cNvPr>
          <p:cNvSpPr txBox="1"/>
          <p:nvPr/>
        </p:nvSpPr>
        <p:spPr>
          <a:xfrm>
            <a:off x="2848071" y="2217951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A4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04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0E</a:t>
            </a:r>
            <a:r>
              <a:rPr lang="en-US" dirty="0"/>
              <a:t>32 50 41 59 2E 53 59 53 2E 44 44 46 30 31 </a:t>
            </a:r>
            <a:r>
              <a:rPr lang="en-US" dirty="0">
                <a:solidFill>
                  <a:schemeClr val="accent2"/>
                </a:solidFill>
              </a:rPr>
              <a:t>00</a:t>
            </a:r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FDFCEF-327C-4D33-A886-66B508C80268}"/>
              </a:ext>
            </a:extLst>
          </p:cNvPr>
          <p:cNvSpPr txBox="1"/>
          <p:nvPr/>
        </p:nvSpPr>
        <p:spPr>
          <a:xfrm>
            <a:off x="2840182" y="3630298"/>
            <a:ext cx="60960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6F 39 84 0E 32 50 41 59 2E 53 59 53 2E 44 44 46 30 31 A5 27 BF 0C 24 61 22 4F 07 A0 00 00 00 03 10 10 50 10 56 43 42 20 56 49 53 41 20 50 41 59 57 41 56 45 87 01 01 9F 2A 01 03 </a:t>
            </a:r>
            <a:r>
              <a:rPr lang="en-US" b="1" dirty="0">
                <a:solidFill>
                  <a:srgbClr val="FF0000"/>
                </a:solidFill>
              </a:rPr>
              <a:t>90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00</a:t>
            </a:r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E2239D-5F82-4797-8B5B-D5650C718297}"/>
              </a:ext>
            </a:extLst>
          </p:cNvPr>
          <p:cNvSpPr txBox="1"/>
          <p:nvPr/>
        </p:nvSpPr>
        <p:spPr>
          <a:xfrm>
            <a:off x="4525728" y="3113445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Response APDU</a:t>
            </a: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1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APDU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ABFF313C-03D5-4E5A-B728-81AD8F10ADEB}"/>
              </a:ext>
            </a:extLst>
          </p:cNvPr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Command APDU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BB77E-C186-404C-98CF-CAACBD949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28" y="1660819"/>
            <a:ext cx="11015583" cy="414424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1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APDU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ABFF313C-03D5-4E5A-B728-81AD8F10ADEB}"/>
              </a:ext>
            </a:extLst>
          </p:cNvPr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Command APDU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CC2A9-313E-4CE4-8611-812F8B413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46" y="3031765"/>
            <a:ext cx="11765107" cy="2632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54863-D2AB-4F18-A664-D5BA9EC0F5CC}"/>
              </a:ext>
            </a:extLst>
          </p:cNvPr>
          <p:cNvSpPr txBox="1"/>
          <p:nvPr/>
        </p:nvSpPr>
        <p:spPr>
          <a:xfrm>
            <a:off x="492798" y="2134824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A4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04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0E</a:t>
            </a:r>
            <a:r>
              <a:rPr lang="en-US" dirty="0"/>
              <a:t>32 50 41 59 2E 53 59 53 2E 44 44 46 30 31 </a:t>
            </a:r>
            <a:r>
              <a:rPr lang="en-US" dirty="0">
                <a:solidFill>
                  <a:schemeClr val="accent2"/>
                </a:solidFill>
              </a:rPr>
              <a:t>00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3A031-4021-49F6-B357-15D83D7D3F2A}"/>
              </a:ext>
            </a:extLst>
          </p:cNvPr>
          <p:cNvSpPr txBox="1"/>
          <p:nvPr/>
        </p:nvSpPr>
        <p:spPr>
          <a:xfrm>
            <a:off x="566738" y="1370025"/>
            <a:ext cx="3700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Select PPSE command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9B6FB2-4622-4880-AB02-5F2D8D966858}"/>
              </a:ext>
            </a:extLst>
          </p:cNvPr>
          <p:cNvSpPr/>
          <p:nvPr/>
        </p:nvSpPr>
        <p:spPr>
          <a:xfrm>
            <a:off x="10737273" y="4752110"/>
            <a:ext cx="235527" cy="221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7904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1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APDU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ABFF313C-03D5-4E5A-B728-81AD8F10ADEB}"/>
              </a:ext>
            </a:extLst>
          </p:cNvPr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Command APDU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EAB0A-D11D-491F-86D5-D9988561C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19" y="1661679"/>
            <a:ext cx="11702761" cy="221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7594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1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APDU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ABFF313C-03D5-4E5A-B728-81AD8F10ADEB}"/>
              </a:ext>
            </a:extLst>
          </p:cNvPr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Command APDU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6D652-0A94-40BE-B438-1F02F5B2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" y="1482436"/>
            <a:ext cx="10337050" cy="5158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386CA7-DD94-4D3E-B04E-44F02E75ECC3}"/>
              </a:ext>
            </a:extLst>
          </p:cNvPr>
          <p:cNvSpPr txBox="1"/>
          <p:nvPr/>
        </p:nvSpPr>
        <p:spPr>
          <a:xfrm>
            <a:off x="831273" y="942109"/>
            <a:ext cx="4009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Select PPSE response explanation</a:t>
            </a:r>
          </a:p>
        </p:txBody>
      </p:sp>
    </p:spTree>
    <p:extLst>
      <p:ext uri="{BB962C8B-B14F-4D97-AF65-F5344CB8AC3E}">
        <p14:creationId xmlns:p14="http://schemas.microsoft.com/office/powerpoint/2010/main" val="334484825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1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APDU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ABFF313C-03D5-4E5A-B728-81AD8F10ADEB}"/>
              </a:ext>
            </a:extLst>
          </p:cNvPr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Command APDU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86CA7-DD94-4D3E-B04E-44F02E75ECC3}"/>
              </a:ext>
            </a:extLst>
          </p:cNvPr>
          <p:cNvSpPr txBox="1"/>
          <p:nvPr/>
        </p:nvSpPr>
        <p:spPr>
          <a:xfrm>
            <a:off x="1426932" y="2050473"/>
            <a:ext cx="682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Smart Cart Commands &amp; Response codes reference:</a:t>
            </a:r>
          </a:p>
          <a:p>
            <a:r>
              <a:rPr lang="en-US" sz="2200" dirty="0">
                <a:solidFill>
                  <a:schemeClr val="accent1"/>
                </a:solidFill>
                <a:hlinkClick r:id="rId3"/>
              </a:rPr>
              <a:t>http://www.wrankl.de/SCTables/SCTables.html </a:t>
            </a:r>
            <a:endParaRPr lang="en-US" sz="2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3595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4" name="文本框 1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Basic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6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27" name="组合 8"/>
          <p:cNvGrpSpPr/>
          <p:nvPr/>
        </p:nvGrpSpPr>
        <p:grpSpPr>
          <a:xfrm>
            <a:off x="3201988" y="2851150"/>
            <a:ext cx="5795009" cy="590550"/>
            <a:chOff x="3471690" y="2016846"/>
            <a:chExt cx="5793967" cy="591884"/>
          </a:xfrm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文本框 10"/>
            <p:cNvSpPr txBox="1"/>
            <p:nvPr/>
          </p:nvSpPr>
          <p:spPr>
            <a:xfrm>
              <a:off x="5592843" y="2081762"/>
              <a:ext cx="3672814" cy="4614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Protocol (APDU)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文本框 1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2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an NFC Card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17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7" name="组合 18"/>
          <p:cNvGrpSpPr/>
          <p:nvPr/>
        </p:nvGrpSpPr>
        <p:grpSpPr>
          <a:xfrm>
            <a:off x="3201988" y="4518025"/>
            <a:ext cx="5868669" cy="592138"/>
            <a:chOff x="3471690" y="2016846"/>
            <a:chExt cx="5867614" cy="591884"/>
          </a:xfrm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9" name="文本框 20"/>
            <p:cNvSpPr txBox="1"/>
            <p:nvPr/>
          </p:nvSpPr>
          <p:spPr>
            <a:xfrm>
              <a:off x="5592843" y="2082223"/>
              <a:ext cx="3746461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Simulate an NFC Card</a:t>
              </a: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1" name="文本框 2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42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5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3201988" y="160178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文本框 33"/>
          <p:cNvSpPr txBox="1"/>
          <p:nvPr/>
        </p:nvSpPr>
        <p:spPr>
          <a:xfrm>
            <a:off x="3290888" y="1077913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4" name="文本框 1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Basic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6"/>
            <p:cNvSpPr txBox="1"/>
            <p:nvPr/>
          </p:nvSpPr>
          <p:spPr>
            <a:xfrm>
              <a:off x="3581160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27" name="组合 8"/>
          <p:cNvGrpSpPr/>
          <p:nvPr/>
        </p:nvGrpSpPr>
        <p:grpSpPr>
          <a:xfrm>
            <a:off x="3201988" y="2851150"/>
            <a:ext cx="5794375" cy="590550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文本框 10"/>
            <p:cNvSpPr txBox="1"/>
            <p:nvPr/>
          </p:nvSpPr>
          <p:spPr>
            <a:xfrm>
              <a:off x="5592844" y="2081762"/>
              <a:ext cx="3570454" cy="46141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Protocol (APDU)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文本框 12"/>
            <p:cNvSpPr txBox="1"/>
            <p:nvPr/>
          </p:nvSpPr>
          <p:spPr>
            <a:xfrm>
              <a:off x="3581161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2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  <a:solidFill>
            <a:schemeClr val="accent5"/>
          </a:solidFill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an NFC Card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17"/>
            <p:cNvSpPr txBox="1"/>
            <p:nvPr/>
          </p:nvSpPr>
          <p:spPr>
            <a:xfrm>
              <a:off x="3581160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7" name="组合 18"/>
          <p:cNvGrpSpPr/>
          <p:nvPr/>
        </p:nvGrpSpPr>
        <p:grpSpPr>
          <a:xfrm>
            <a:off x="3201988" y="4518025"/>
            <a:ext cx="5868669" cy="592138"/>
            <a:chOff x="3471690" y="2016846"/>
            <a:chExt cx="5867614" cy="591884"/>
          </a:xfrm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9" name="文本框 20"/>
            <p:cNvSpPr txBox="1"/>
            <p:nvPr/>
          </p:nvSpPr>
          <p:spPr>
            <a:xfrm>
              <a:off x="5592843" y="2082223"/>
              <a:ext cx="3746461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Simulate an NFC Card</a:t>
              </a: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1" name="文本框 2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42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5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3201988" y="160178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文本框 33"/>
          <p:cNvSpPr txBox="1"/>
          <p:nvPr/>
        </p:nvSpPr>
        <p:spPr>
          <a:xfrm>
            <a:off x="3290888" y="1077913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78503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>
            <a:extLst>
              <a:ext uri="{FF2B5EF4-FFF2-40B4-BE49-F238E27FC236}">
                <a16:creationId xmlns:a16="http://schemas.microsoft.com/office/drawing/2014/main" id="{ABFF313C-03D5-4E5A-B728-81AD8F10ADEB}"/>
              </a:ext>
            </a:extLst>
          </p:cNvPr>
          <p:cNvSpPr txBox="1"/>
          <p:nvPr/>
        </p:nvSpPr>
        <p:spPr>
          <a:xfrm>
            <a:off x="4064751" y="249258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Build a Card Reader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493B16-E9A6-45D1-BAB0-087288C24834}"/>
              </a:ext>
            </a:extLst>
          </p:cNvPr>
          <p:cNvSpPr/>
          <p:nvPr/>
        </p:nvSpPr>
        <p:spPr>
          <a:xfrm>
            <a:off x="1884218" y="1254399"/>
            <a:ext cx="774710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1/ Request NFC access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A28ABC-00AD-4C34-BF27-DF5D0C9C8A21}"/>
              </a:ext>
            </a:extLst>
          </p:cNvPr>
          <p:cNvSpPr/>
          <p:nvPr/>
        </p:nvSpPr>
        <p:spPr>
          <a:xfrm>
            <a:off x="1884218" y="2653427"/>
            <a:ext cx="774710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2/ Filter for NFC intent (optional)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B677A9-CFB0-4765-8FB6-BD55637FE702}"/>
              </a:ext>
            </a:extLst>
          </p:cNvPr>
          <p:cNvSpPr/>
          <p:nvPr/>
        </p:nvSpPr>
        <p:spPr>
          <a:xfrm>
            <a:off x="1884218" y="3983183"/>
            <a:ext cx="774710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3/ Implement </a:t>
            </a:r>
            <a:r>
              <a:rPr lang="en-US" sz="2400" dirty="0" err="1"/>
              <a:t>NfcAdapter</a:t>
            </a:r>
            <a:endParaRPr 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75CBE3-BF20-4D0B-9368-97DC9FD85FDB}"/>
              </a:ext>
            </a:extLst>
          </p:cNvPr>
          <p:cNvSpPr/>
          <p:nvPr/>
        </p:nvSpPr>
        <p:spPr>
          <a:xfrm>
            <a:off x="1884218" y="5569527"/>
            <a:ext cx="774710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4/ Process the APDU command</a:t>
            </a: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3EEEEE29-BF1B-4492-A8EB-E88969A71974}"/>
              </a:ext>
            </a:extLst>
          </p:cNvPr>
          <p:cNvSpPr txBox="1"/>
          <p:nvPr/>
        </p:nvSpPr>
        <p:spPr>
          <a:xfrm>
            <a:off x="333375" y="217488"/>
            <a:ext cx="313026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Read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1363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31995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 a Card Reader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ABFF313C-03D5-4E5A-B728-81AD8F10ADEB}"/>
              </a:ext>
            </a:extLst>
          </p:cNvPr>
          <p:cNvSpPr txBox="1"/>
          <p:nvPr/>
        </p:nvSpPr>
        <p:spPr>
          <a:xfrm>
            <a:off x="4064751" y="249258"/>
            <a:ext cx="319953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1. Request NFC access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493B16-E9A6-45D1-BAB0-087288C24834}"/>
              </a:ext>
            </a:extLst>
          </p:cNvPr>
          <p:cNvSpPr/>
          <p:nvPr/>
        </p:nvSpPr>
        <p:spPr>
          <a:xfrm>
            <a:off x="678873" y="1207670"/>
            <a:ext cx="774710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Permission to access the NFC hardware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229491-2701-434E-81DF-EDA678083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The NFC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&lt;uses-permission&gt;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 element to access the NFC hardware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D618A6-9B83-4B3B-A32D-7093B7657494}"/>
              </a:ext>
            </a:extLst>
          </p:cNvPr>
          <p:cNvSpPr/>
          <p:nvPr/>
        </p:nvSpPr>
        <p:spPr>
          <a:xfrm>
            <a:off x="573405" y="4230237"/>
            <a:ext cx="774710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Tell Google Play that only show your app for devices that have NFC hardware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01A39162-BB64-4492-9B53-7B7C61B1E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782" y="2681181"/>
            <a:ext cx="8188036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&lt;uses-permission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="android.permission.NFC"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1DBED5A2-2D05-4565-BF24-291C6FF44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782" y="5525727"/>
            <a:ext cx="7342203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&lt;uses-feature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="android.hardware.nfc.hce"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:required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="true"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611C8C-257D-436C-B55B-0564CB259C00}"/>
              </a:ext>
            </a:extLst>
          </p:cNvPr>
          <p:cNvCxnSpPr/>
          <p:nvPr/>
        </p:nvCxnSpPr>
        <p:spPr>
          <a:xfrm>
            <a:off x="573405" y="3614057"/>
            <a:ext cx="10631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06538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31995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 a Card Reader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ABFF313C-03D5-4E5A-B728-81AD8F10ADEB}"/>
              </a:ext>
            </a:extLst>
          </p:cNvPr>
          <p:cNvSpPr txBox="1"/>
          <p:nvPr/>
        </p:nvSpPr>
        <p:spPr>
          <a:xfrm>
            <a:off x="4064751" y="249258"/>
            <a:ext cx="444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2. </a:t>
            </a:r>
            <a:r>
              <a:rPr lang="en-US" sz="2400" b="1" dirty="0">
                <a:solidFill>
                  <a:schemeClr val="bg1"/>
                </a:solidFill>
              </a:rPr>
              <a:t>Filter for NFC intent (optional)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493B16-E9A6-45D1-BAB0-087288C24834}"/>
              </a:ext>
            </a:extLst>
          </p:cNvPr>
          <p:cNvSpPr/>
          <p:nvPr/>
        </p:nvSpPr>
        <p:spPr>
          <a:xfrm>
            <a:off x="528320" y="1281500"/>
            <a:ext cx="2539603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Register a filter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229491-2701-434E-81DF-EDA678083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The NFC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&lt;uses-permission&gt;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 element to access the NFC hardware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D618A6-9B83-4B3B-A32D-7093B7657494}"/>
              </a:ext>
            </a:extLst>
          </p:cNvPr>
          <p:cNvSpPr/>
          <p:nvPr/>
        </p:nvSpPr>
        <p:spPr>
          <a:xfrm>
            <a:off x="528321" y="4141205"/>
            <a:ext cx="2539603" cy="18268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Specify the kind of tech that</a:t>
            </a:r>
          </a:p>
          <a:p>
            <a:r>
              <a:rPr lang="en-US" sz="2400" dirty="0"/>
              <a:t> our application want to handle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F3061E-929E-4EC1-87A5-53B4BAB0A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120" y="1225305"/>
            <a:ext cx="7662224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&lt;intent-filter&gt;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&lt;action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android.nfc.action.TECH_DISCOVERED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&lt;/intent-filter&gt;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&lt;meta-data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android.nfc.action.TECH_DISCOVERED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:resource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="@xml/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nfc_tech_filter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AB43E06-0BFD-4AC1-B3B6-7A869F72C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120" y="3715808"/>
            <a:ext cx="7662224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&lt;resources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xliff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="urn:oasis:names:tc:xliff:document:1.2"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&lt;tech-list&gt;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&lt;tech&gt;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android.nfc.tech.IsoDep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&lt;/tech&gt;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&lt;/tech-list&gt;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&lt;tech-list&gt;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&lt;tech&gt;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android.nfc.tech.NfcA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&lt;/tech&gt;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&lt;/tech-list&gt;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&lt;tech-list&gt;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&lt;tech&gt;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android.nfc.tech.NfcB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&lt;/tech&gt;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&lt;/tech-list&gt;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&lt;/resources&gt;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1B150-BDA3-4BE6-AF75-130D6C1A301B}"/>
              </a:ext>
            </a:extLst>
          </p:cNvPr>
          <p:cNvCxnSpPr/>
          <p:nvPr/>
        </p:nvCxnSpPr>
        <p:spPr>
          <a:xfrm>
            <a:off x="653143" y="3429000"/>
            <a:ext cx="10900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99861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31995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 a Card Reader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ABFF313C-03D5-4E5A-B728-81AD8F10ADEB}"/>
              </a:ext>
            </a:extLst>
          </p:cNvPr>
          <p:cNvSpPr txBox="1"/>
          <p:nvPr/>
        </p:nvSpPr>
        <p:spPr>
          <a:xfrm>
            <a:off x="4064751" y="249258"/>
            <a:ext cx="4594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3. Implement NFC Adapter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493B16-E9A6-45D1-BAB0-087288C24834}"/>
              </a:ext>
            </a:extLst>
          </p:cNvPr>
          <p:cNvSpPr/>
          <p:nvPr/>
        </p:nvSpPr>
        <p:spPr>
          <a:xfrm>
            <a:off x="678874" y="1207670"/>
            <a:ext cx="3022270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Initiate an </a:t>
            </a:r>
            <a:r>
              <a:rPr lang="en-US" sz="2400" dirty="0" err="1"/>
              <a:t>NfcAdapter</a:t>
            </a:r>
            <a:endParaRPr lang="en-US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229491-2701-434E-81DF-EDA678083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The NFC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&lt;uses-permission&gt;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 element to access the NFC hardware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D618A6-9B83-4B3B-A32D-7093B7657494}"/>
              </a:ext>
            </a:extLst>
          </p:cNvPr>
          <p:cNvSpPr/>
          <p:nvPr/>
        </p:nvSpPr>
        <p:spPr>
          <a:xfrm>
            <a:off x="678874" y="2733511"/>
            <a:ext cx="3022270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Enable adapter Reader mode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7E8B3D-3BAC-4290-A6E2-EA4D09CAA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530" y="1364429"/>
            <a:ext cx="633350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nfcAdapter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NfcAdapter.getDefaultAdapter(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357080-0C15-447C-9ECC-422757AD8F7D}"/>
              </a:ext>
            </a:extLst>
          </p:cNvPr>
          <p:cNvCxnSpPr/>
          <p:nvPr/>
        </p:nvCxnSpPr>
        <p:spPr>
          <a:xfrm>
            <a:off x="333375" y="2322284"/>
            <a:ext cx="10944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14E3AD48-50F3-411B-AF1A-B13596BC5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530" y="2580086"/>
            <a:ext cx="6333508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nfcAdapter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enableReaderMode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this,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NfcAdapter.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FLAG_READER_NFC_A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NfcAdapter.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FLAG_READER_SKIP_NDEF_CHECK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C63978-7DE8-45D8-B995-9BF4A4BCADEB}"/>
              </a:ext>
            </a:extLst>
          </p:cNvPr>
          <p:cNvCxnSpPr/>
          <p:nvPr/>
        </p:nvCxnSpPr>
        <p:spPr>
          <a:xfrm>
            <a:off x="391431" y="3955141"/>
            <a:ext cx="10944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6FCA5-2CF7-471D-AEBA-74725B2188AD}"/>
              </a:ext>
            </a:extLst>
          </p:cNvPr>
          <p:cNvSpPr/>
          <p:nvPr/>
        </p:nvSpPr>
        <p:spPr>
          <a:xfrm>
            <a:off x="678874" y="4402789"/>
            <a:ext cx="3022270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Implement Reader callback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22DA902-B6A5-47C3-A152-1CAC16F34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530" y="4121463"/>
            <a:ext cx="6333508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onTagDiscovered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(tag: Tag?)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isoDep = IsoDep.get(tag)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isoDep.connect()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processAPDUCommands(isoDep)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isoDep.close()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0041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31995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 a Card Reader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ABFF313C-03D5-4E5A-B728-81AD8F10ADEB}"/>
              </a:ext>
            </a:extLst>
          </p:cNvPr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4. Process the APDU command to read Card data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493B16-E9A6-45D1-BAB0-087288C24834}"/>
              </a:ext>
            </a:extLst>
          </p:cNvPr>
          <p:cNvSpPr/>
          <p:nvPr/>
        </p:nvSpPr>
        <p:spPr>
          <a:xfrm>
            <a:off x="678874" y="1207670"/>
            <a:ext cx="3022270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Defines </a:t>
            </a:r>
            <a:r>
              <a:rPr lang="en-US" sz="2400" dirty="0" err="1"/>
              <a:t>Apdu</a:t>
            </a:r>
            <a:r>
              <a:rPr lang="en-US" sz="2400" dirty="0"/>
              <a:t> commands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229491-2701-434E-81DF-EDA678083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The NFC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&lt;uses-permission&gt;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 element to access the NFC hardware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D618A6-9B83-4B3B-A32D-7093B7657494}"/>
              </a:ext>
            </a:extLst>
          </p:cNvPr>
          <p:cNvSpPr/>
          <p:nvPr/>
        </p:nvSpPr>
        <p:spPr>
          <a:xfrm>
            <a:off x="678874" y="3671734"/>
            <a:ext cx="3022270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Executes the commands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357080-0C15-447C-9ECC-422757AD8F7D}"/>
              </a:ext>
            </a:extLst>
          </p:cNvPr>
          <p:cNvCxnSpPr/>
          <p:nvPr/>
        </p:nvCxnSpPr>
        <p:spPr>
          <a:xfrm>
            <a:off x="333375" y="3429000"/>
            <a:ext cx="10944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9F575315-7CA2-4BC8-A185-45EBD6E0F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529" y="1021341"/>
            <a:ext cx="6333509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apduCommandMap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Map&lt;String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String&gt; =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"SELECT_AID"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"00A4040007A000000003101000"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"GET_PROCESSING_OPTIONAL"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"80A80000238321278xxxxxx00"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"GET_PIN_TRY_COUNTER"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"80CA9F1700"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"GET_TRANSACTION_COUNTER"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"80CA9F3600"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1F2A8F-84F1-4E5F-A37E-627FB065B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22" y="4882914"/>
            <a:ext cx="981495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executeApduCommand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apduCommandString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isoDep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IsoDep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isoDep.transceive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TypeConvertor.hexStringToByteArray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apduCommandString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47047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4" name="文本框 1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Basic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6"/>
            <p:cNvSpPr txBox="1"/>
            <p:nvPr/>
          </p:nvSpPr>
          <p:spPr>
            <a:xfrm>
              <a:off x="3581160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27" name="组合 8"/>
          <p:cNvGrpSpPr/>
          <p:nvPr/>
        </p:nvGrpSpPr>
        <p:grpSpPr>
          <a:xfrm>
            <a:off x="3201988" y="2851150"/>
            <a:ext cx="5794375" cy="590550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文本框 10"/>
            <p:cNvSpPr txBox="1"/>
            <p:nvPr/>
          </p:nvSpPr>
          <p:spPr>
            <a:xfrm>
              <a:off x="5592844" y="2081762"/>
              <a:ext cx="3570454" cy="46141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Protocol (APDU)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文本框 12"/>
            <p:cNvSpPr txBox="1"/>
            <p:nvPr/>
          </p:nvSpPr>
          <p:spPr>
            <a:xfrm>
              <a:off x="3581161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2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an NFC Card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17"/>
            <p:cNvSpPr txBox="1"/>
            <p:nvPr/>
          </p:nvSpPr>
          <p:spPr>
            <a:xfrm>
              <a:off x="3581160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7" name="组合 18"/>
          <p:cNvGrpSpPr/>
          <p:nvPr/>
        </p:nvGrpSpPr>
        <p:grpSpPr>
          <a:xfrm>
            <a:off x="3201988" y="4518025"/>
            <a:ext cx="5794375" cy="592138"/>
            <a:chOff x="3471690" y="2016846"/>
            <a:chExt cx="5793333" cy="591884"/>
          </a:xfrm>
          <a:solidFill>
            <a:schemeClr val="accent5"/>
          </a:solidFill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9" name="文本框 20"/>
            <p:cNvSpPr txBox="1"/>
            <p:nvPr/>
          </p:nvSpPr>
          <p:spPr>
            <a:xfrm>
              <a:off x="5592844" y="2082223"/>
              <a:ext cx="3570456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Simulate an NFC Card</a:t>
              </a: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1" name="文本框 22"/>
            <p:cNvSpPr txBox="1"/>
            <p:nvPr/>
          </p:nvSpPr>
          <p:spPr>
            <a:xfrm>
              <a:off x="3581161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42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5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3201988" y="160178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文本框 33"/>
          <p:cNvSpPr txBox="1"/>
          <p:nvPr/>
        </p:nvSpPr>
        <p:spPr>
          <a:xfrm>
            <a:off x="3290888" y="1077913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105297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493B16-E9A6-45D1-BAB0-087288C24834}"/>
              </a:ext>
            </a:extLst>
          </p:cNvPr>
          <p:cNvSpPr/>
          <p:nvPr/>
        </p:nvSpPr>
        <p:spPr>
          <a:xfrm>
            <a:off x="1884218" y="1254399"/>
            <a:ext cx="774710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1/ Host-base card Emulation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A28ABC-00AD-4C34-BF27-DF5D0C9C8A21}"/>
              </a:ext>
            </a:extLst>
          </p:cNvPr>
          <p:cNvSpPr/>
          <p:nvPr/>
        </p:nvSpPr>
        <p:spPr>
          <a:xfrm>
            <a:off x="1884218" y="2653427"/>
            <a:ext cx="774710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2/ Build a Smartcard simulator</a:t>
            </a: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3EEEEE29-BF1B-4492-A8EB-E88969A71974}"/>
              </a:ext>
            </a:extLst>
          </p:cNvPr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190524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493B16-E9A6-45D1-BAB0-087288C24834}"/>
              </a:ext>
            </a:extLst>
          </p:cNvPr>
          <p:cNvSpPr/>
          <p:nvPr/>
        </p:nvSpPr>
        <p:spPr>
          <a:xfrm>
            <a:off x="333375" y="1022173"/>
            <a:ext cx="5414282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Card emulation with a secure element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A28ABC-00AD-4C34-BF27-DF5D0C9C8A21}"/>
              </a:ext>
            </a:extLst>
          </p:cNvPr>
          <p:cNvSpPr/>
          <p:nvPr/>
        </p:nvSpPr>
        <p:spPr>
          <a:xfrm>
            <a:off x="6444345" y="993141"/>
            <a:ext cx="525681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Host-based card emulation</a:t>
            </a: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3EEEEE29-BF1B-4492-A8EB-E88969A71974}"/>
              </a:ext>
            </a:extLst>
          </p:cNvPr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8AA4AA21-68C0-4375-A7C1-7397AFFBA8E5}"/>
              </a:ext>
            </a:extLst>
          </p:cNvPr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1. Host-base card Emulation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86D29C-6572-4B71-9BAD-79887F6434DD}"/>
              </a:ext>
            </a:extLst>
          </p:cNvPr>
          <p:cNvCxnSpPr/>
          <p:nvPr/>
        </p:nvCxnSpPr>
        <p:spPr>
          <a:xfrm>
            <a:off x="6096000" y="1146629"/>
            <a:ext cx="0" cy="5471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3EA11BF-4195-4C2F-8EC7-64CC5A8BF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116" y="2210267"/>
            <a:ext cx="3038475" cy="2752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A303C4-C2E6-4C86-BA69-3C2E2C88C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033" y="2210267"/>
            <a:ext cx="2381250" cy="27908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87C937-251D-4C31-BCEC-EFFD5EC2A716}"/>
              </a:ext>
            </a:extLst>
          </p:cNvPr>
          <p:cNvSpPr txBox="1"/>
          <p:nvPr/>
        </p:nvSpPr>
        <p:spPr>
          <a:xfrm>
            <a:off x="217715" y="51063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data is routed directly to the secure element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A64FD3-6CAF-45C4-9D23-397BB80270F2}"/>
              </a:ext>
            </a:extLst>
          </p:cNvPr>
          <p:cNvSpPr txBox="1"/>
          <p:nvPr/>
        </p:nvSpPr>
        <p:spPr>
          <a:xfrm>
            <a:off x="217715" y="57679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no Android application is involved in the transaction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8FA3EE-42EB-49BC-97A3-1D00C8CE3357}"/>
              </a:ext>
            </a:extLst>
          </p:cNvPr>
          <p:cNvSpPr txBox="1"/>
          <p:nvPr/>
        </p:nvSpPr>
        <p:spPr>
          <a:xfrm>
            <a:off x="6444344" y="51607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data is routed directly to the host CPU 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26174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493B16-E9A6-45D1-BAB0-087288C24834}"/>
              </a:ext>
            </a:extLst>
          </p:cNvPr>
          <p:cNvSpPr/>
          <p:nvPr/>
        </p:nvSpPr>
        <p:spPr>
          <a:xfrm>
            <a:off x="333374" y="1022173"/>
            <a:ext cx="11452225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Requires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A28ABC-00AD-4C34-BF27-DF5D0C9C8A21}"/>
              </a:ext>
            </a:extLst>
          </p:cNvPr>
          <p:cNvSpPr/>
          <p:nvPr/>
        </p:nvSpPr>
        <p:spPr>
          <a:xfrm>
            <a:off x="333375" y="2476898"/>
            <a:ext cx="1930854" cy="126835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Android 4.4 or higher</a:t>
            </a: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3EEEEE29-BF1B-4492-A8EB-E88969A71974}"/>
              </a:ext>
            </a:extLst>
          </p:cNvPr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8AA4AA21-68C0-4375-A7C1-7397AFFBA8E5}"/>
              </a:ext>
            </a:extLst>
          </p:cNvPr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1. Host-base card Emulation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174517-720B-4CDB-A9CD-5E2637808621}"/>
              </a:ext>
            </a:extLst>
          </p:cNvPr>
          <p:cNvSpPr/>
          <p:nvPr/>
        </p:nvSpPr>
        <p:spPr>
          <a:xfrm>
            <a:off x="2837090" y="2476898"/>
            <a:ext cx="4187824" cy="248609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ISO-DEP specification (based on ISO/IEC 14443-4) </a:t>
            </a:r>
          </a:p>
          <a:p>
            <a:r>
              <a:rPr lang="en-US" sz="2400" dirty="0" err="1">
                <a:solidFill>
                  <a:srgbClr val="202124"/>
                </a:solidFill>
                <a:latin typeface="+mj-lt"/>
              </a:rPr>
              <a:t>Nfc</a:t>
            </a:r>
            <a:r>
              <a:rPr lang="en-US" sz="2400" dirty="0">
                <a:solidFill>
                  <a:srgbClr val="202124"/>
                </a:solidFill>
                <a:latin typeface="+mj-lt"/>
              </a:rPr>
              <a:t>-Type: </a:t>
            </a:r>
            <a:r>
              <a:rPr lang="en-US" sz="2400" dirty="0" err="1">
                <a:solidFill>
                  <a:srgbClr val="202124"/>
                </a:solidFill>
                <a:latin typeface="+mj-lt"/>
              </a:rPr>
              <a:t>Nfc</a:t>
            </a:r>
            <a:r>
              <a:rPr lang="en-US" sz="2400" dirty="0">
                <a:solidFill>
                  <a:srgbClr val="202124"/>
                </a:solidFill>
                <a:latin typeface="+mj-lt"/>
              </a:rPr>
              <a:t>-A (on top), </a:t>
            </a:r>
            <a:r>
              <a:rPr lang="en-US" sz="2400" dirty="0" err="1">
                <a:solidFill>
                  <a:srgbClr val="202124"/>
                </a:solidFill>
                <a:latin typeface="+mj-lt"/>
              </a:rPr>
              <a:t>Nfc</a:t>
            </a:r>
            <a:r>
              <a:rPr lang="en-US" sz="2400" dirty="0">
                <a:solidFill>
                  <a:srgbClr val="202124"/>
                </a:solidFill>
                <a:latin typeface="+mj-lt"/>
              </a:rPr>
              <a:t>-B (optional)</a:t>
            </a:r>
            <a:endParaRPr lang="en-US" sz="2400" i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9B9F0-3AE3-4A2A-88D7-E71803411C6B}"/>
              </a:ext>
            </a:extLst>
          </p:cNvPr>
          <p:cNvSpPr/>
          <p:nvPr/>
        </p:nvSpPr>
        <p:spPr>
          <a:xfrm>
            <a:off x="8004854" y="2476898"/>
            <a:ext cx="2700112" cy="248609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Application Protocol Data Units (APDUs) as defined in the ISO/IEC 7816-4 specification</a:t>
            </a:r>
            <a:endParaRPr lang="en-US" sz="2400" i="0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154794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  <a:solidFill>
            <a:schemeClr val="accent5"/>
          </a:solidFill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4" name="文本框 1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Basic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6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27" name="组合 8"/>
          <p:cNvGrpSpPr/>
          <p:nvPr/>
        </p:nvGrpSpPr>
        <p:grpSpPr>
          <a:xfrm>
            <a:off x="3201988" y="2851150"/>
            <a:ext cx="5795009" cy="590550"/>
            <a:chOff x="3471690" y="2016846"/>
            <a:chExt cx="5793967" cy="591884"/>
          </a:xfrm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文本框 10"/>
            <p:cNvSpPr txBox="1"/>
            <p:nvPr/>
          </p:nvSpPr>
          <p:spPr>
            <a:xfrm>
              <a:off x="5592843" y="2081762"/>
              <a:ext cx="3672814" cy="4614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Protocol (APDU)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文本框 1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2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an NFC Card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17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7" name="组合 18"/>
          <p:cNvGrpSpPr/>
          <p:nvPr/>
        </p:nvGrpSpPr>
        <p:grpSpPr>
          <a:xfrm>
            <a:off x="3201988" y="4518025"/>
            <a:ext cx="5868669" cy="592138"/>
            <a:chOff x="3471690" y="2016846"/>
            <a:chExt cx="5867614" cy="591884"/>
          </a:xfrm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9" name="文本框 20"/>
            <p:cNvSpPr txBox="1"/>
            <p:nvPr/>
          </p:nvSpPr>
          <p:spPr>
            <a:xfrm>
              <a:off x="5592843" y="2082223"/>
              <a:ext cx="3746461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Simulate an NFC Card</a:t>
              </a: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1" name="文本框 2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42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5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3201988" y="160178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文本框 33"/>
          <p:cNvSpPr txBox="1"/>
          <p:nvPr/>
        </p:nvSpPr>
        <p:spPr>
          <a:xfrm>
            <a:off x="3290888" y="1077913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607652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493B16-E9A6-45D1-BAB0-087288C24834}"/>
              </a:ext>
            </a:extLst>
          </p:cNvPr>
          <p:cNvSpPr/>
          <p:nvPr/>
        </p:nvSpPr>
        <p:spPr>
          <a:xfrm>
            <a:off x="986972" y="1283430"/>
            <a:ext cx="10493828" cy="73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Implement an HCE service</a:t>
            </a: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3EEEEE29-BF1B-4492-A8EB-E88969A71974}"/>
              </a:ext>
            </a:extLst>
          </p:cNvPr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8AA4AA21-68C0-4375-A7C1-7397AFFBA8E5}"/>
              </a:ext>
            </a:extLst>
          </p:cNvPr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2. Build a </a:t>
            </a:r>
            <a:r>
              <a:rPr lang="en-US" sz="2200" b="1" dirty="0" err="1">
                <a:solidFill>
                  <a:schemeClr val="bg1"/>
                </a:solidFill>
              </a:rPr>
              <a:t>Smartcart</a:t>
            </a:r>
            <a:r>
              <a:rPr lang="en-US" sz="2200" b="1" dirty="0">
                <a:solidFill>
                  <a:schemeClr val="bg1"/>
                </a:solidFill>
              </a:rPr>
              <a:t> Simulator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144360-A7E3-492F-BF51-2173DE49954F}"/>
              </a:ext>
            </a:extLst>
          </p:cNvPr>
          <p:cNvSpPr/>
          <p:nvPr/>
        </p:nvSpPr>
        <p:spPr>
          <a:xfrm>
            <a:off x="957489" y="3101011"/>
            <a:ext cx="1742168" cy="195528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Check for HCE support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D03F77-208F-4080-A75B-D19EE35478B8}"/>
              </a:ext>
            </a:extLst>
          </p:cNvPr>
          <p:cNvSpPr/>
          <p:nvPr/>
        </p:nvSpPr>
        <p:spPr>
          <a:xfrm>
            <a:off x="3490232" y="3101011"/>
            <a:ext cx="1742168" cy="195528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Declare a Host </a:t>
            </a:r>
            <a:r>
              <a:rPr lang="en-US" sz="2400" dirty="0" err="1">
                <a:solidFill>
                  <a:schemeClr val="bg1"/>
                </a:solidFill>
              </a:rPr>
              <a:t>a</a:t>
            </a:r>
            <a:r>
              <a:rPr lang="en-US" sz="2400" i="0" dirty="0" err="1">
                <a:solidFill>
                  <a:schemeClr val="bg1"/>
                </a:solidFill>
                <a:effectLst/>
              </a:rPr>
              <a:t>pdu</a:t>
            </a:r>
            <a:r>
              <a:rPr lang="en-US" sz="2400" i="0" dirty="0">
                <a:solidFill>
                  <a:schemeClr val="bg1"/>
                </a:solidFill>
                <a:effectLst/>
              </a:rPr>
              <a:t>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1F22EC-C1B9-4509-909F-729FBFA727A7}"/>
              </a:ext>
            </a:extLst>
          </p:cNvPr>
          <p:cNvSpPr/>
          <p:nvPr/>
        </p:nvSpPr>
        <p:spPr>
          <a:xfrm>
            <a:off x="6022975" y="3075473"/>
            <a:ext cx="1742168" cy="195528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Specify the Aid filter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7A9EAD-4FFF-42D4-BBD0-2A66FBC41F1E}"/>
              </a:ext>
            </a:extLst>
          </p:cNvPr>
          <p:cNvSpPr/>
          <p:nvPr/>
        </p:nvSpPr>
        <p:spPr>
          <a:xfrm>
            <a:off x="8642803" y="3101010"/>
            <a:ext cx="2984787" cy="195528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Handle process Command </a:t>
            </a:r>
            <a:r>
              <a:rPr lang="en-US" sz="2400" i="0" dirty="0" err="1">
                <a:solidFill>
                  <a:schemeClr val="bg1"/>
                </a:solidFill>
                <a:effectLst/>
              </a:rPr>
              <a:t>apdu</a:t>
            </a:r>
            <a:r>
              <a:rPr lang="en-US" sz="2400" i="0" dirty="0">
                <a:solidFill>
                  <a:schemeClr val="bg1"/>
                </a:solidFill>
                <a:effectLst/>
              </a:rPr>
              <a:t> received from the Terminal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25CE4D-D77F-4B75-9934-DCC91F453BC8}"/>
              </a:ext>
            </a:extLst>
          </p:cNvPr>
          <p:cNvSpPr/>
          <p:nvPr/>
        </p:nvSpPr>
        <p:spPr>
          <a:xfrm>
            <a:off x="2859314" y="4053114"/>
            <a:ext cx="420915" cy="196552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7851FD4-42A2-44B7-9C49-457457E4FB98}"/>
              </a:ext>
            </a:extLst>
          </p:cNvPr>
          <p:cNvSpPr/>
          <p:nvPr/>
        </p:nvSpPr>
        <p:spPr>
          <a:xfrm>
            <a:off x="5460772" y="3980374"/>
            <a:ext cx="420915" cy="196552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FBCA01D-0B94-4EE0-B417-AB380BBA012A}"/>
              </a:ext>
            </a:extLst>
          </p:cNvPr>
          <p:cNvSpPr/>
          <p:nvPr/>
        </p:nvSpPr>
        <p:spPr>
          <a:xfrm>
            <a:off x="7993515" y="3954837"/>
            <a:ext cx="420915" cy="196552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02419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493B16-E9A6-45D1-BAB0-087288C24834}"/>
              </a:ext>
            </a:extLst>
          </p:cNvPr>
          <p:cNvSpPr/>
          <p:nvPr/>
        </p:nvSpPr>
        <p:spPr>
          <a:xfrm>
            <a:off x="986972" y="1051202"/>
            <a:ext cx="10493828" cy="73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Check for HCE support</a:t>
            </a: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3EEEEE29-BF1B-4492-A8EB-E88969A71974}"/>
              </a:ext>
            </a:extLst>
          </p:cNvPr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8AA4AA21-68C0-4375-A7C1-7397AFFBA8E5}"/>
              </a:ext>
            </a:extLst>
          </p:cNvPr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2. Build a </a:t>
            </a:r>
            <a:r>
              <a:rPr lang="en-US" sz="2200" b="1" dirty="0" err="1">
                <a:solidFill>
                  <a:schemeClr val="bg1"/>
                </a:solidFill>
              </a:rPr>
              <a:t>Smartcart</a:t>
            </a:r>
            <a:r>
              <a:rPr lang="en-US" sz="2200" b="1" dirty="0">
                <a:solidFill>
                  <a:schemeClr val="bg1"/>
                </a:solidFill>
              </a:rPr>
              <a:t> Simulator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144360-A7E3-492F-BF51-2173DE49954F}"/>
              </a:ext>
            </a:extLst>
          </p:cNvPr>
          <p:cNvSpPr/>
          <p:nvPr/>
        </p:nvSpPr>
        <p:spPr>
          <a:xfrm>
            <a:off x="986972" y="3083587"/>
            <a:ext cx="3846286" cy="155807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+mj-lt"/>
              </a:rPr>
              <a:t>declare that your app uses the HCE feature, and whether it is required for the app to function or not</a:t>
            </a:r>
            <a:endParaRPr lang="en-US" sz="2400" i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659AB7-58A5-457E-94D3-35F3BBA9B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750" y="3539458"/>
            <a:ext cx="555972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&lt;uses-feature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android.hardware.nfc.hce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:required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="true"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1786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493B16-E9A6-45D1-BAB0-087288C24834}"/>
              </a:ext>
            </a:extLst>
          </p:cNvPr>
          <p:cNvSpPr/>
          <p:nvPr/>
        </p:nvSpPr>
        <p:spPr>
          <a:xfrm>
            <a:off x="986972" y="1051202"/>
            <a:ext cx="10493828" cy="73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Declare a Host </a:t>
            </a:r>
            <a:r>
              <a:rPr lang="en-US" sz="2400" dirty="0" err="1">
                <a:solidFill>
                  <a:schemeClr val="bg1"/>
                </a:solidFill>
              </a:rPr>
              <a:t>a</a:t>
            </a:r>
            <a:r>
              <a:rPr lang="en-US" sz="2400" i="0" dirty="0" err="1">
                <a:solidFill>
                  <a:schemeClr val="bg1"/>
                </a:solidFill>
                <a:effectLst/>
              </a:rPr>
              <a:t>pdu</a:t>
            </a:r>
            <a:r>
              <a:rPr lang="en-US" sz="2400" i="0" dirty="0">
                <a:solidFill>
                  <a:schemeClr val="bg1"/>
                </a:solidFill>
                <a:effectLst/>
              </a:rPr>
              <a:t> service</a:t>
            </a: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3EEEEE29-BF1B-4492-A8EB-E88969A71974}"/>
              </a:ext>
            </a:extLst>
          </p:cNvPr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8AA4AA21-68C0-4375-A7C1-7397AFFBA8E5}"/>
              </a:ext>
            </a:extLst>
          </p:cNvPr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2. Build a </a:t>
            </a:r>
            <a:r>
              <a:rPr lang="en-US" sz="2200" b="1" dirty="0" err="1">
                <a:solidFill>
                  <a:schemeClr val="bg1"/>
                </a:solidFill>
              </a:rPr>
              <a:t>Smartcart</a:t>
            </a:r>
            <a:r>
              <a:rPr lang="en-US" sz="2200" b="1" dirty="0">
                <a:solidFill>
                  <a:schemeClr val="bg1"/>
                </a:solidFill>
              </a:rPr>
              <a:t> Simulator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7810DB9-44E2-46A7-AD5E-688ACA773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701" y="2712247"/>
            <a:ext cx="842237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service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=".service.HostCardEmulatorService"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:exported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="true"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:permission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="android.permission.BIND_NFC_SERVICE"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&lt;intent-filter&gt;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&lt;action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="android.nfc.cardemulation.action.HOST_APDU_SERVICE"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&lt;/intent-filter&gt;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&lt;meta-data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="android.nfc.cardemulation.host_apdu_service"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:resource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="@xml/apduservice"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&lt;/service&gt;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26998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493B16-E9A6-45D1-BAB0-087288C24834}"/>
              </a:ext>
            </a:extLst>
          </p:cNvPr>
          <p:cNvSpPr/>
          <p:nvPr/>
        </p:nvSpPr>
        <p:spPr>
          <a:xfrm>
            <a:off x="986972" y="1051202"/>
            <a:ext cx="10493828" cy="73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Specify the Aid filter</a:t>
            </a: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3EEEEE29-BF1B-4492-A8EB-E88969A71974}"/>
              </a:ext>
            </a:extLst>
          </p:cNvPr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8AA4AA21-68C0-4375-A7C1-7397AFFBA8E5}"/>
              </a:ext>
            </a:extLst>
          </p:cNvPr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2. Build a </a:t>
            </a:r>
            <a:r>
              <a:rPr lang="en-US" sz="2200" b="1" dirty="0" err="1">
                <a:solidFill>
                  <a:schemeClr val="bg1"/>
                </a:solidFill>
              </a:rPr>
              <a:t>Smartcart</a:t>
            </a:r>
            <a:r>
              <a:rPr lang="en-US" sz="2200" b="1" dirty="0">
                <a:solidFill>
                  <a:schemeClr val="bg1"/>
                </a:solidFill>
              </a:rPr>
              <a:t> Simulator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B305BD-594C-4C13-8041-80C410B4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314" y="2629211"/>
            <a:ext cx="796622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&lt;host-apdu-service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="http://schemas.android.com/apk/res/android"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:description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="@string/servicedesc"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:requireDeviceUnlock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="false"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&lt;aid-group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:description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="@string/aiddescription"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:category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="other"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&lt;aid-filter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="A0000000031010"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Indicate that the service will only 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handle the request to the aid VISA DEBIT = A0000000031010--&gt;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&lt;/aid-group&gt;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&lt;/host-apdu-service&gt;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021143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493B16-E9A6-45D1-BAB0-087288C24834}"/>
              </a:ext>
            </a:extLst>
          </p:cNvPr>
          <p:cNvSpPr/>
          <p:nvPr/>
        </p:nvSpPr>
        <p:spPr>
          <a:xfrm>
            <a:off x="986972" y="1051202"/>
            <a:ext cx="10493828" cy="73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Handle process Command </a:t>
            </a:r>
            <a:r>
              <a:rPr lang="en-US" sz="2400" i="0" dirty="0" err="1">
                <a:solidFill>
                  <a:schemeClr val="bg1"/>
                </a:solidFill>
                <a:effectLst/>
              </a:rPr>
              <a:t>apdu</a:t>
            </a:r>
            <a:r>
              <a:rPr lang="en-US" sz="2400" i="0" dirty="0">
                <a:solidFill>
                  <a:schemeClr val="bg1"/>
                </a:solidFill>
                <a:effectLst/>
              </a:rPr>
              <a:t> received from the Terminal</a:t>
            </a: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3EEEEE29-BF1B-4492-A8EB-E88969A71974}"/>
              </a:ext>
            </a:extLst>
          </p:cNvPr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8AA4AA21-68C0-4375-A7C1-7397AFFBA8E5}"/>
              </a:ext>
            </a:extLst>
          </p:cNvPr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2. Build a </a:t>
            </a:r>
            <a:r>
              <a:rPr lang="en-US" sz="2200" b="1" dirty="0" err="1">
                <a:solidFill>
                  <a:schemeClr val="bg1"/>
                </a:solidFill>
              </a:rPr>
              <a:t>Smartcart</a:t>
            </a:r>
            <a:r>
              <a:rPr lang="en-US" sz="2200" b="1" dirty="0">
                <a:solidFill>
                  <a:schemeClr val="bg1"/>
                </a:solidFill>
              </a:rPr>
              <a:t> Simulator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3BEACC-214A-47C3-A9E8-B7D0B9E48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744" y="2851187"/>
            <a:ext cx="8955313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HostCardEmulatorService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HostApduService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processCommandApdu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commandApdu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p1: Bundle?):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commandApduStr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TypeConvertor.toHex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commandApdu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A9B7C6"/>
                </a:solidFill>
                <a:latin typeface="JetBrains Mono"/>
              </a:rPr>
              <a:t>handle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ApduRequest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onDeactivated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(reason: Int)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Log.d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HostCardEmulatorService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Deactivated: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reason)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971573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4EB45-543F-4656-A126-7B1BD0E92487}"/>
              </a:ext>
            </a:extLst>
          </p:cNvPr>
          <p:cNvSpPr/>
          <p:nvPr/>
        </p:nvSpPr>
        <p:spPr>
          <a:xfrm>
            <a:off x="3244098" y="2967335"/>
            <a:ext cx="570380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all !</a:t>
            </a:r>
          </a:p>
        </p:txBody>
      </p:sp>
    </p:spTree>
    <p:extLst>
      <p:ext uri="{BB962C8B-B14F-4D97-AF65-F5344CB8AC3E}">
        <p14:creationId xmlns:p14="http://schemas.microsoft.com/office/powerpoint/2010/main" val="248505032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NFC Basic</a:t>
            </a:r>
          </a:p>
        </p:txBody>
      </p:sp>
      <p:sp>
        <p:nvSpPr>
          <p:cNvPr id="10" name="椭圆形标注 1"/>
          <p:cNvSpPr/>
          <p:nvPr/>
        </p:nvSpPr>
        <p:spPr bwMode="auto">
          <a:xfrm flipH="1">
            <a:off x="4019550" y="3595688"/>
            <a:ext cx="1905000" cy="2163763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8" name="组合 8"/>
          <p:cNvGrpSpPr/>
          <p:nvPr/>
        </p:nvGrpSpPr>
        <p:grpSpPr>
          <a:xfrm>
            <a:off x="4114800" y="3716338"/>
            <a:ext cx="1673225" cy="1142375"/>
            <a:chOff x="3171602" y="2429408"/>
            <a:chExt cx="1256724" cy="859302"/>
          </a:xfrm>
        </p:grpSpPr>
        <p:sp>
          <p:nvSpPr>
            <p:cNvPr id="12" name="TextBox 29"/>
            <p:cNvSpPr txBox="1"/>
            <p:nvPr/>
          </p:nvSpPr>
          <p:spPr>
            <a:xfrm>
              <a:off x="3478033" y="2864363"/>
              <a:ext cx="673909" cy="2383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Benefits</a:t>
              </a:r>
            </a:p>
          </p:txBody>
        </p:sp>
        <p:sp>
          <p:nvSpPr>
            <p:cNvPr id="6150" name="矩形 12"/>
            <p:cNvSpPr/>
            <p:nvPr/>
          </p:nvSpPr>
          <p:spPr>
            <a:xfrm>
              <a:off x="3171602" y="3065647"/>
              <a:ext cx="1256724" cy="2230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The benefit of NFC</a:t>
              </a:r>
            </a:p>
          </p:txBody>
        </p:sp>
        <p:sp>
          <p:nvSpPr>
            <p:cNvPr id="14" name="TextBox 31"/>
            <p:cNvSpPr txBox="1"/>
            <p:nvPr/>
          </p:nvSpPr>
          <p:spPr>
            <a:xfrm>
              <a:off x="3563881" y="2429408"/>
              <a:ext cx="457858" cy="4380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19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02</a:t>
              </a:r>
              <a:endParaRPr kumimoji="0" lang="zh-CN" altLang="en-US" sz="31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sp>
        <p:nvSpPr>
          <p:cNvPr id="16" name="椭圆形标注 1"/>
          <p:cNvSpPr/>
          <p:nvPr/>
        </p:nvSpPr>
        <p:spPr bwMode="auto">
          <a:xfrm flipH="1">
            <a:off x="823913" y="2416175"/>
            <a:ext cx="2663825" cy="3028950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36"/>
          <p:cNvSpPr txBox="1"/>
          <p:nvPr/>
        </p:nvSpPr>
        <p:spPr bwMode="auto">
          <a:xfrm>
            <a:off x="1401763" y="3478213"/>
            <a:ext cx="1536065" cy="4191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itchFamily="2" charset="-122"/>
                <a:ea typeface="方正大黑简体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3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Defination</a:t>
            </a:r>
          </a:p>
        </p:txBody>
      </p:sp>
      <p:sp>
        <p:nvSpPr>
          <p:cNvPr id="6154" name="矩形 17"/>
          <p:cNvSpPr/>
          <p:nvPr/>
        </p:nvSpPr>
        <p:spPr>
          <a:xfrm>
            <a:off x="1306513" y="3906838"/>
            <a:ext cx="1673225" cy="50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NFC technology?</a:t>
            </a:r>
          </a:p>
        </p:txBody>
      </p:sp>
      <p:sp>
        <p:nvSpPr>
          <p:cNvPr id="19" name="TextBox 38"/>
          <p:cNvSpPr txBox="1"/>
          <p:nvPr/>
        </p:nvSpPr>
        <p:spPr bwMode="auto">
          <a:xfrm>
            <a:off x="1730375" y="2686050"/>
            <a:ext cx="74771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itchFamily="2" charset="-122"/>
                <a:ea typeface="方正大黑简体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79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rPr>
              <a:t>01</a:t>
            </a:r>
            <a:endParaRPr kumimoji="0" lang="zh-CN" altLang="en-US" sz="479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pitchFamily="34" charset="0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1" name="椭圆形标注 1"/>
          <p:cNvSpPr/>
          <p:nvPr/>
        </p:nvSpPr>
        <p:spPr bwMode="auto">
          <a:xfrm>
            <a:off x="5270500" y="1484313"/>
            <a:ext cx="1990725" cy="2263775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7" name="组合 19"/>
          <p:cNvGrpSpPr/>
          <p:nvPr/>
        </p:nvGrpSpPr>
        <p:grpSpPr>
          <a:xfrm>
            <a:off x="5429250" y="1606550"/>
            <a:ext cx="1673225" cy="1142239"/>
            <a:chOff x="3171964" y="2429697"/>
            <a:chExt cx="1257110" cy="858596"/>
          </a:xfrm>
        </p:grpSpPr>
        <p:sp>
          <p:nvSpPr>
            <p:cNvPr id="23" name="TextBox 40"/>
            <p:cNvSpPr txBox="1"/>
            <p:nvPr/>
          </p:nvSpPr>
          <p:spPr>
            <a:xfrm>
              <a:off x="3486600" y="2849721"/>
              <a:ext cx="553892" cy="2381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Usage</a:t>
              </a:r>
            </a:p>
          </p:txBody>
        </p:sp>
        <p:sp>
          <p:nvSpPr>
            <p:cNvPr id="6159" name="矩形 23"/>
            <p:cNvSpPr/>
            <p:nvPr/>
          </p:nvSpPr>
          <p:spPr>
            <a:xfrm>
              <a:off x="3171964" y="3065387"/>
              <a:ext cx="1257110" cy="2229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The usage of NFC</a:t>
              </a:r>
            </a:p>
          </p:txBody>
        </p:sp>
        <p:sp>
          <p:nvSpPr>
            <p:cNvPr id="25" name="TextBox 42"/>
            <p:cNvSpPr txBox="1"/>
            <p:nvPr/>
          </p:nvSpPr>
          <p:spPr>
            <a:xfrm>
              <a:off x="3564364" y="2429697"/>
              <a:ext cx="466347" cy="438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19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03</a:t>
              </a:r>
              <a:endParaRPr kumimoji="0" lang="zh-CN" altLang="en-US" sz="31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sp>
        <p:nvSpPr>
          <p:cNvPr id="27" name="椭圆形标注 1"/>
          <p:cNvSpPr/>
          <p:nvPr/>
        </p:nvSpPr>
        <p:spPr bwMode="auto">
          <a:xfrm>
            <a:off x="7877175" y="1309688"/>
            <a:ext cx="1485900" cy="1689100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62" name="组合 25"/>
          <p:cNvGrpSpPr/>
          <p:nvPr/>
        </p:nvGrpSpPr>
        <p:grpSpPr>
          <a:xfrm>
            <a:off x="7773988" y="1404938"/>
            <a:ext cx="1681796" cy="997139"/>
            <a:chOff x="3190709" y="2473570"/>
            <a:chExt cx="1263299" cy="749122"/>
          </a:xfrm>
        </p:grpSpPr>
        <p:sp>
          <p:nvSpPr>
            <p:cNvPr id="29" name="TextBox 44"/>
            <p:cNvSpPr txBox="1"/>
            <p:nvPr/>
          </p:nvSpPr>
          <p:spPr>
            <a:xfrm>
              <a:off x="3311147" y="2801338"/>
              <a:ext cx="1142861" cy="238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Basic Concepts</a:t>
              </a:r>
            </a:p>
          </p:txBody>
        </p:sp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3190709" y="3000383"/>
              <a:ext cx="1256861" cy="22230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59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Some concepts</a:t>
              </a:r>
            </a:p>
          </p:txBody>
        </p:sp>
        <p:sp>
          <p:nvSpPr>
            <p:cNvPr id="31" name="TextBox 46"/>
            <p:cNvSpPr txBox="1"/>
            <p:nvPr/>
          </p:nvSpPr>
          <p:spPr>
            <a:xfrm>
              <a:off x="3594955" y="2473570"/>
              <a:ext cx="456716" cy="4374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19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04</a:t>
              </a:r>
              <a:endParaRPr kumimoji="0" lang="zh-CN" altLang="en-US" sz="319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sp>
        <p:nvSpPr>
          <p:cNvPr id="33" name="椭圆形标注 1"/>
          <p:cNvSpPr/>
          <p:nvPr/>
        </p:nvSpPr>
        <p:spPr bwMode="auto">
          <a:xfrm>
            <a:off x="9018588" y="3138488"/>
            <a:ext cx="2189163" cy="2489200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67" name="组合 33"/>
          <p:cNvGrpSpPr/>
          <p:nvPr/>
        </p:nvGrpSpPr>
        <p:grpSpPr>
          <a:xfrm>
            <a:off x="9290050" y="3309938"/>
            <a:ext cx="1693862" cy="1654028"/>
            <a:chOff x="3162459" y="2429163"/>
            <a:chExt cx="1273036" cy="1243779"/>
          </a:xfrm>
        </p:grpSpPr>
        <p:sp>
          <p:nvSpPr>
            <p:cNvPr id="35" name="TextBox 48"/>
            <p:cNvSpPr txBox="1"/>
            <p:nvPr/>
          </p:nvSpPr>
          <p:spPr>
            <a:xfrm>
              <a:off x="3235238" y="2915935"/>
              <a:ext cx="1200257" cy="2535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595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NFC Detection</a:t>
              </a:r>
            </a:p>
          </p:txBody>
        </p:sp>
        <p:sp>
          <p:nvSpPr>
            <p:cNvPr id="6169" name="矩形 35"/>
            <p:cNvSpPr/>
            <p:nvPr/>
          </p:nvSpPr>
          <p:spPr>
            <a:xfrm>
              <a:off x="3162459" y="3141484"/>
              <a:ext cx="1256333" cy="531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How to detect if device has NFC available?</a:t>
              </a:r>
            </a:p>
          </p:txBody>
        </p:sp>
        <p:sp>
          <p:nvSpPr>
            <p:cNvPr id="37" name="TextBox 50"/>
            <p:cNvSpPr txBox="1"/>
            <p:nvPr/>
          </p:nvSpPr>
          <p:spPr>
            <a:xfrm>
              <a:off x="3496527" y="2429163"/>
              <a:ext cx="524963" cy="4998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72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05</a:t>
              </a:r>
              <a:endParaRPr kumimoji="0" lang="zh-CN" altLang="en-US" sz="372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3413125" y="4089400"/>
            <a:ext cx="658813" cy="1682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5218113" y="3160713"/>
            <a:ext cx="36195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7227888" y="2165350"/>
            <a:ext cx="665163" cy="146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072563" y="2603500"/>
            <a:ext cx="474663" cy="6778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1. What is NFC?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07305" y="279400"/>
            <a:ext cx="22498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339590" y="1342390"/>
            <a:ext cx="2040255" cy="209423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333375" y="1181100"/>
            <a:ext cx="2828925" cy="1518285"/>
          </a:xfrm>
          <a:prstGeom prst="wedgeRoundRectCallout">
            <a:avLst>
              <a:gd name="adj1" fmla="val 104455"/>
              <a:gd name="adj2" fmla="val 4506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Near Field Communication</a:t>
            </a:r>
          </a:p>
          <a:p>
            <a:pPr algn="ctr"/>
            <a:endParaRPr lang="en-US" altLang="zh-CN" sz="1600" b="1" dirty="0">
              <a:solidFill>
                <a:srgbClr val="0070C0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short range high frequency wireless communicaton technology</a:t>
            </a:r>
            <a:endParaRPr lang="en-US" altLang="zh-CN" sz="12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 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33375" y="4037965"/>
            <a:ext cx="2828925" cy="1550035"/>
          </a:xfrm>
          <a:prstGeom prst="wedgeRoundRectCallout">
            <a:avLst>
              <a:gd name="adj1" fmla="val 118260"/>
              <a:gd name="adj2" fmla="val -11526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Radio Communication</a:t>
            </a:r>
          </a:p>
          <a:p>
            <a:pPr algn="ctr"/>
            <a:endParaRPr lang="en-US" altLang="zh-CN" sz="1600" b="1" dirty="0">
              <a:solidFill>
                <a:srgbClr val="0070C0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established by touching the two phones or keeping them in a proximity of a few centimeters (up to 10 cm)</a:t>
            </a:r>
            <a:endParaRPr lang="en-US" altLang="zh-CN" sz="12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 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8258175" y="872490"/>
            <a:ext cx="2828925" cy="1006475"/>
          </a:xfrm>
          <a:prstGeom prst="wedgeRoundRectCallout">
            <a:avLst>
              <a:gd name="adj1" fmla="val -121200"/>
              <a:gd name="adj2" fmla="val 723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Communication mode</a:t>
            </a:r>
          </a:p>
          <a:p>
            <a:pPr algn="ctr"/>
            <a:endParaRPr lang="en-US" altLang="zh-CN" sz="1200" dirty="0">
              <a:solidFill>
                <a:schemeClr val="tx2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6895465" y="2444750"/>
            <a:ext cx="1761490" cy="17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Card Emulation</a:t>
            </a:r>
          </a:p>
          <a:p>
            <a:pPr algn="ctr"/>
            <a:r>
              <a:rPr lang="en-US" sz="1200" dirty="0"/>
              <a:t>Enables NFC-enabled devices such as smartphones to act like smart cards, allowing users to perform transactions such as payment or ticketing</a:t>
            </a:r>
          </a:p>
        </p:txBody>
      </p:sp>
      <p:sp>
        <p:nvSpPr>
          <p:cNvPr id="16" name="Rectangles 15"/>
          <p:cNvSpPr/>
          <p:nvPr/>
        </p:nvSpPr>
        <p:spPr>
          <a:xfrm>
            <a:off x="8844915" y="2444750"/>
            <a:ext cx="1655445" cy="177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Card Reader/ Writer</a:t>
            </a:r>
          </a:p>
          <a:p>
            <a:pPr algn="ctr"/>
            <a:r>
              <a:rPr lang="en-US" sz="1200" dirty="0"/>
              <a:t>Enables NFC-enabled devices to read information stored on inexpensive NFC tags embedded in labels or smart posters</a:t>
            </a:r>
          </a:p>
        </p:txBody>
      </p:sp>
      <p:sp>
        <p:nvSpPr>
          <p:cNvPr id="17" name="Rectangles 16"/>
          <p:cNvSpPr/>
          <p:nvPr/>
        </p:nvSpPr>
        <p:spPr>
          <a:xfrm>
            <a:off x="10675620" y="2444750"/>
            <a:ext cx="1409065" cy="177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peer-to-peer</a:t>
            </a:r>
          </a:p>
          <a:p>
            <a:pPr algn="ctr"/>
            <a:endParaRPr lang="en-US" sz="1000" dirty="0"/>
          </a:p>
          <a:p>
            <a:pPr algn="ctr"/>
            <a:r>
              <a:rPr lang="en-US" sz="1200" dirty="0"/>
              <a:t>Enables two NFC-enabled devices to communicate with each other to exchange information</a:t>
            </a:r>
          </a:p>
        </p:txBody>
      </p: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 flipH="1">
            <a:off x="7776210" y="1878965"/>
            <a:ext cx="1896745" cy="565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6" idx="0"/>
          </p:cNvCxnSpPr>
          <p:nvPr/>
        </p:nvCxnSpPr>
        <p:spPr>
          <a:xfrm>
            <a:off x="9672955" y="1878965"/>
            <a:ext cx="0" cy="565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7" idx="0"/>
          </p:cNvCxnSpPr>
          <p:nvPr/>
        </p:nvCxnSpPr>
        <p:spPr>
          <a:xfrm>
            <a:off x="9672955" y="1878965"/>
            <a:ext cx="1707515" cy="565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ounded Rectangular Callout 20"/>
          <p:cNvSpPr/>
          <p:nvPr/>
        </p:nvSpPr>
        <p:spPr>
          <a:xfrm>
            <a:off x="3945255" y="5150485"/>
            <a:ext cx="2828925" cy="876935"/>
          </a:xfrm>
          <a:prstGeom prst="wedgeRoundRectCallout">
            <a:avLst>
              <a:gd name="adj1" fmla="val 23355"/>
              <a:gd name="adj2" fmla="val -2360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Communication Type</a:t>
            </a:r>
            <a:r>
              <a:rPr lang="en-US" altLang="zh-CN" sz="1200" dirty="0">
                <a:solidFill>
                  <a:schemeClr val="tx2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 </a:t>
            </a:r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963535" y="4624705"/>
            <a:ext cx="1384300" cy="7435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535" y="5516245"/>
            <a:ext cx="1389380" cy="1221105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21" idx="3"/>
            <a:endCxn id="22" idx="1"/>
          </p:cNvCxnSpPr>
          <p:nvPr/>
        </p:nvCxnSpPr>
        <p:spPr>
          <a:xfrm flipV="1">
            <a:off x="6774180" y="4996815"/>
            <a:ext cx="1189355" cy="5924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4" idx="1"/>
          </p:cNvCxnSpPr>
          <p:nvPr/>
        </p:nvCxnSpPr>
        <p:spPr>
          <a:xfrm>
            <a:off x="6783070" y="5600700"/>
            <a:ext cx="1180465" cy="5264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9594850" y="4658995"/>
            <a:ext cx="2372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Active communication</a:t>
            </a:r>
          </a:p>
          <a:p>
            <a:r>
              <a:rPr lang="en-US" sz="1000">
                <a:solidFill>
                  <a:schemeClr val="bg1"/>
                </a:solidFill>
              </a:rPr>
              <a:t>(2 powered NFC devices)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9672955" y="5695315"/>
            <a:ext cx="237236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Passive communication</a:t>
            </a:r>
          </a:p>
          <a:p>
            <a:r>
              <a:rPr lang="en-US" sz="1000">
                <a:solidFill>
                  <a:schemeClr val="bg1"/>
                </a:solidFill>
              </a:rPr>
              <a:t>(1 powered NFC device &amp; 1 non (self) powered device)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805"/>
            <a:ext cx="32372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2. Benefit of NFC?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11885" y="1395423"/>
            <a:ext cx="2547620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Convenience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88490" y="3047058"/>
            <a:ext cx="994410" cy="8013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888490" y="4212918"/>
            <a:ext cx="994410" cy="781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300" y="5206058"/>
            <a:ext cx="990600" cy="11125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080760" y="1454478"/>
            <a:ext cx="3172460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Security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8618220" y="3674438"/>
            <a:ext cx="2540000" cy="156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SmartCard using Secure Element </a:t>
            </a:r>
          </a:p>
          <a:p>
            <a:r>
              <a:rPr lang="en-US" sz="1200">
                <a:solidFill>
                  <a:schemeClr val="bg1"/>
                </a:solidFill>
              </a:rPr>
              <a:t>(a tamper resistant smart card chip capable of running smart card applications (called applets or cardlets) with a certain level of security and features)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5572760" y="3674438"/>
            <a:ext cx="2540000" cy="829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Short range communication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(hard to </a:t>
            </a:r>
            <a:r>
              <a:rPr lang="en-US" sz="1200" dirty="0" err="1">
                <a:solidFill>
                  <a:schemeClr val="bg1"/>
                </a:solidFill>
              </a:rPr>
              <a:t>stolent</a:t>
            </a:r>
            <a:r>
              <a:rPr lang="en-US" sz="1200" dirty="0">
                <a:solidFill>
                  <a:schemeClr val="bg1"/>
                </a:solidFill>
              </a:rPr>
              <a:t> the </a:t>
            </a:r>
            <a:r>
              <a:rPr lang="en-US" sz="1200" dirty="0" err="1">
                <a:solidFill>
                  <a:schemeClr val="bg1"/>
                </a:solidFill>
              </a:rPr>
              <a:t>transfering</a:t>
            </a:r>
            <a:r>
              <a:rPr lang="en-US" sz="1200" dirty="0">
                <a:solidFill>
                  <a:schemeClr val="bg1"/>
                </a:solidFill>
              </a:rPr>
              <a:t> data)</a:t>
            </a:r>
          </a:p>
        </p:txBody>
      </p:sp>
      <p:cxnSp>
        <p:nvCxnSpPr>
          <p:cNvPr id="14" name="Straight Arrow Connector 13"/>
          <p:cNvCxnSpPr>
            <a:cxnSpLocks/>
            <a:stCxn id="10" idx="2"/>
            <a:endCxn id="13" idx="0"/>
          </p:cNvCxnSpPr>
          <p:nvPr/>
        </p:nvCxnSpPr>
        <p:spPr>
          <a:xfrm flipH="1">
            <a:off x="6842760" y="2616528"/>
            <a:ext cx="824230" cy="10579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12" idx="0"/>
          </p:cNvCxnSpPr>
          <p:nvPr/>
        </p:nvCxnSpPr>
        <p:spPr>
          <a:xfrm>
            <a:off x="7666990" y="2616528"/>
            <a:ext cx="2221230" cy="10579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755" y="5350838"/>
            <a:ext cx="1344930" cy="967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8680" y="5206058"/>
            <a:ext cx="1438275" cy="10477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3. NFC Usage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45210" y="1429385"/>
            <a:ext cx="283019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F0"/>
                </a:solidFill>
                <a:sym typeface="+mn-ea"/>
              </a:rPr>
              <a:t>Mobile transactions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493260" y="1429385"/>
            <a:ext cx="3167380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F0"/>
                </a:solidFill>
                <a:sym typeface="+mn-ea"/>
              </a:rPr>
              <a:t>Access Information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22945" y="1429385"/>
            <a:ext cx="313245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F0"/>
                </a:solidFill>
                <a:sym typeface="+mn-ea"/>
              </a:rPr>
              <a:t>Connect Electronic Devices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69745" y="2861310"/>
            <a:ext cx="1932940" cy="13741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33375" y="3225800"/>
            <a:ext cx="1314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sym typeface="+mn-ea"/>
              </a:rPr>
              <a:t>Contactless payment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769745" y="4841875"/>
            <a:ext cx="1874520" cy="12382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302895" y="5120005"/>
            <a:ext cx="9747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sym typeface="+mn-ea"/>
              </a:rPr>
              <a:t>Mobile </a:t>
            </a:r>
          </a:p>
          <a:p>
            <a:r>
              <a:rPr lang="en-US">
                <a:solidFill>
                  <a:schemeClr val="bg1"/>
                </a:solidFill>
                <a:sym typeface="+mn-ea"/>
              </a:rPr>
              <a:t>ticketing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980" y="2896870"/>
            <a:ext cx="2038350" cy="160083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3582035" y="3364230"/>
            <a:ext cx="20999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 eaLnBrk="1" hangingPunct="1"/>
            <a:r>
              <a:rPr lang="en-US">
                <a:solidFill>
                  <a:schemeClr val="bg1"/>
                </a:solidFill>
                <a:sym typeface="+mn-ea"/>
              </a:rPr>
              <a:t>Advertisements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580" y="4830445"/>
            <a:ext cx="2952750" cy="141922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4699000" y="6249670"/>
            <a:ext cx="24415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 eaLnBrk="1" hangingPunct="1"/>
            <a:r>
              <a:rPr lang="en-US">
                <a:solidFill>
                  <a:schemeClr val="bg1"/>
                </a:solidFill>
                <a:sym typeface="+mn-ea"/>
              </a:rPr>
              <a:t>Identification Cards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9625" y="3028315"/>
            <a:ext cx="1561465" cy="146939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8096250" y="3098165"/>
            <a:ext cx="15417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eaLnBrk="1" hangingPunct="1"/>
            <a:r>
              <a:rPr lang="en-US">
                <a:solidFill>
                  <a:schemeClr val="bg1"/>
                </a:solidFill>
                <a:sym typeface="+mn-ea"/>
              </a:rPr>
              <a:t>Control IOT device</a:t>
            </a:r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48983" y="4583322"/>
            <a:ext cx="1523365" cy="1739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NFC Tags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33408" y="4583322"/>
            <a:ext cx="1523365" cy="1739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NDEF</a:t>
            </a:r>
          </a:p>
          <a:p>
            <a:pPr algn="ctr"/>
            <a:r>
              <a:rPr lang="en-US" sz="1800">
                <a:solidFill>
                  <a:srgbClr val="0070C0"/>
                </a:solidFill>
              </a:rPr>
              <a:t>NFC Data Exchange Format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17834" y="4583322"/>
            <a:ext cx="1593215" cy="17386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APDU</a:t>
            </a:r>
          </a:p>
          <a:p>
            <a:pPr algn="ctr"/>
            <a:r>
              <a:rPr lang="en-US" sz="1800" dirty="0">
                <a:solidFill>
                  <a:srgbClr val="0070C0"/>
                </a:solidFill>
              </a:rPr>
              <a:t>Application Protocol data unit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E1A7F3-4CED-4A61-BBC1-8755885EA6E9}"/>
              </a:ext>
            </a:extLst>
          </p:cNvPr>
          <p:cNvSpPr/>
          <p:nvPr/>
        </p:nvSpPr>
        <p:spPr>
          <a:xfrm>
            <a:off x="8517834" y="678180"/>
            <a:ext cx="2637182" cy="27508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B33607-20A2-4759-8B5E-D337D1F795B7}"/>
              </a:ext>
            </a:extLst>
          </p:cNvPr>
          <p:cNvSpPr/>
          <p:nvPr/>
        </p:nvSpPr>
        <p:spPr>
          <a:xfrm>
            <a:off x="9100929" y="1049717"/>
            <a:ext cx="1567070" cy="19480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490010-D1C0-4B30-A8A1-6BBB9015A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80" y="975760"/>
            <a:ext cx="1945807" cy="19938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938BC7F-37ED-44B3-AF23-11838D342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055" y="1166707"/>
            <a:ext cx="2543175" cy="172402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A6A50E-78E0-485D-8DE6-D43FE0E907F9}"/>
              </a:ext>
            </a:extLst>
          </p:cNvPr>
          <p:cNvCxnSpPr/>
          <p:nvPr/>
        </p:nvCxnSpPr>
        <p:spPr>
          <a:xfrm>
            <a:off x="2748391" y="1669774"/>
            <a:ext cx="1770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32D9FC-1959-4828-AC33-980AE651105D}"/>
              </a:ext>
            </a:extLst>
          </p:cNvPr>
          <p:cNvCxnSpPr/>
          <p:nvPr/>
        </p:nvCxnSpPr>
        <p:spPr>
          <a:xfrm flipH="1">
            <a:off x="2748391" y="2252870"/>
            <a:ext cx="17706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AE881AA-F117-45FA-ACEA-64C4F605BF35}"/>
              </a:ext>
            </a:extLst>
          </p:cNvPr>
          <p:cNvSpPr txBox="1"/>
          <p:nvPr/>
        </p:nvSpPr>
        <p:spPr>
          <a:xfrm>
            <a:off x="3089932" y="1019742"/>
            <a:ext cx="12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APDU command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A814B9-BE2A-47B9-904C-B417B60CB6FD}"/>
              </a:ext>
            </a:extLst>
          </p:cNvPr>
          <p:cNvSpPr/>
          <p:nvPr/>
        </p:nvSpPr>
        <p:spPr>
          <a:xfrm>
            <a:off x="3110806" y="2369764"/>
            <a:ext cx="1096069" cy="52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NDEF message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FA8846-289B-4429-9E88-00B09F851819}"/>
              </a:ext>
            </a:extLst>
          </p:cNvPr>
          <p:cNvSpPr txBox="1"/>
          <p:nvPr/>
        </p:nvSpPr>
        <p:spPr>
          <a:xfrm>
            <a:off x="9352720" y="1158241"/>
            <a:ext cx="96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F573EB-9A8F-4400-A291-1EC542692BC5}"/>
              </a:ext>
            </a:extLst>
          </p:cNvPr>
          <p:cNvSpPr txBox="1"/>
          <p:nvPr/>
        </p:nvSpPr>
        <p:spPr>
          <a:xfrm>
            <a:off x="8920175" y="678180"/>
            <a:ext cx="190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Secure element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AA0C31-7C74-44A9-A1B2-F01385FAA428}"/>
              </a:ext>
            </a:extLst>
          </p:cNvPr>
          <p:cNvSpPr/>
          <p:nvPr/>
        </p:nvSpPr>
        <p:spPr>
          <a:xfrm>
            <a:off x="9884464" y="1666073"/>
            <a:ext cx="571501" cy="18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A23DD1-B23D-4166-B889-49C922D22122}"/>
              </a:ext>
            </a:extLst>
          </p:cNvPr>
          <p:cNvSpPr/>
          <p:nvPr/>
        </p:nvSpPr>
        <p:spPr>
          <a:xfrm>
            <a:off x="9884464" y="1988938"/>
            <a:ext cx="571501" cy="18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36E8C1-3B9F-4E38-8E83-BB0F3EF02609}"/>
              </a:ext>
            </a:extLst>
          </p:cNvPr>
          <p:cNvSpPr/>
          <p:nvPr/>
        </p:nvSpPr>
        <p:spPr>
          <a:xfrm>
            <a:off x="9890261" y="2338167"/>
            <a:ext cx="571501" cy="18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93180F-040C-44BC-9D9A-E09FD1F1D2F5}"/>
              </a:ext>
            </a:extLst>
          </p:cNvPr>
          <p:cNvSpPr/>
          <p:nvPr/>
        </p:nvSpPr>
        <p:spPr>
          <a:xfrm>
            <a:off x="9884464" y="2658827"/>
            <a:ext cx="571501" cy="18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840605" y="290195"/>
            <a:ext cx="1591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chemeClr val="bg1"/>
                </a:solidFill>
              </a:rPr>
              <a:t>NFC TAGS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99210" y="1363345"/>
            <a:ext cx="283019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passive data stores</a:t>
            </a:r>
          </a:p>
        </p:txBody>
      </p:sp>
      <p:sp>
        <p:nvSpPr>
          <p:cNvPr id="6" name="Rectangles 5"/>
          <p:cNvSpPr/>
          <p:nvPr/>
        </p:nvSpPr>
        <p:spPr>
          <a:xfrm>
            <a:off x="4928870" y="1374140"/>
            <a:ext cx="5544185" cy="11512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contain data (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betweens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96 and 8,192 bytes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).</a:t>
            </a: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are read-only in normal use, but may be rewritable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can be read, and under some circumstances written to, by an NFC device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.</a:t>
            </a:r>
            <a:endParaRPr lang="en-US" sz="1600"/>
          </a:p>
        </p:txBody>
      </p:sp>
      <p:sp>
        <p:nvSpPr>
          <p:cNvPr id="7" name="Rounded Rectangle 6"/>
          <p:cNvSpPr/>
          <p:nvPr/>
        </p:nvSpPr>
        <p:spPr>
          <a:xfrm>
            <a:off x="1299210" y="3296920"/>
            <a:ext cx="283019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secure personal data storage</a:t>
            </a:r>
          </a:p>
        </p:txBody>
      </p:sp>
      <p:sp>
        <p:nvSpPr>
          <p:cNvPr id="8" name="Rectangles 7"/>
          <p:cNvSpPr/>
          <p:nvPr/>
        </p:nvSpPr>
        <p:spPr>
          <a:xfrm>
            <a:off x="4928870" y="3241040"/>
            <a:ext cx="5544185" cy="129730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includes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debit or credit card information, loyalty program data, personal identification numbers (PINs), contacts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.</a:t>
            </a: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NFC tags can be custom-encoded by their manufacturers or use the industry specifications.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2072</Words>
  <Application>Microsoft Office PowerPoint</Application>
  <PresentationFormat>Widescreen</PresentationFormat>
  <Paragraphs>239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Microsoft JhengHei</vt:lpstr>
      <vt:lpstr>Microsoft YaHei</vt:lpstr>
      <vt:lpstr>Arial</vt:lpstr>
      <vt:lpstr>Arial Unicode MS</vt:lpstr>
      <vt:lpstr>Calibri</vt:lpstr>
      <vt:lpstr>Calibri Light</vt:lpstr>
      <vt:lpstr>Impact</vt:lpstr>
      <vt:lpstr>JetBrains Mono</vt:lpstr>
      <vt:lpstr>open-sans</vt:lpstr>
      <vt:lpstr>Roboto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TanHoang</cp:lastModifiedBy>
  <cp:revision>53</cp:revision>
  <dcterms:created xsi:type="dcterms:W3CDTF">2015-04-20T08:43:17Z</dcterms:created>
  <dcterms:modified xsi:type="dcterms:W3CDTF">2021-11-24T20:14:54Z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8EE6651CFB054A01B99751ABE33BB51C</vt:lpwstr>
  </property>
</Properties>
</file>