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 id="261" r:id="rId7"/>
    <p:sldId id="262" r:id="rId8"/>
    <p:sldId id="265" r:id="rId9"/>
    <p:sldId id="264" r:id="rId10"/>
    <p:sldId id="266" r:id="rId11"/>
    <p:sldId id="267" r:id="rId12"/>
    <p:sldId id="268" r:id="rId13"/>
    <p:sldId id="270"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3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5129-D8A3-41FB-861C-B242D08347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7C3EDE34-54DA-4B3A-8A87-32C5096C41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D828DB01-6F54-416D-81AF-FA7F8A19ADA0}"/>
              </a:ext>
            </a:extLst>
          </p:cNvPr>
          <p:cNvSpPr>
            <a:spLocks noGrp="1"/>
          </p:cNvSpPr>
          <p:nvPr>
            <p:ph type="dt" sz="half" idx="10"/>
          </p:nvPr>
        </p:nvSpPr>
        <p:spPr/>
        <p:txBody>
          <a:bodyPr/>
          <a:lstStyle/>
          <a:p>
            <a:fld id="{C11B5BCC-6DFA-411B-9873-582CAAEE36B2}" type="datetimeFigureOut">
              <a:rPr lang="en-PH" smtClean="0"/>
              <a:t>14/02/2022</a:t>
            </a:fld>
            <a:endParaRPr lang="en-PH"/>
          </a:p>
        </p:txBody>
      </p:sp>
      <p:sp>
        <p:nvSpPr>
          <p:cNvPr id="5" name="Footer Placeholder 4">
            <a:extLst>
              <a:ext uri="{FF2B5EF4-FFF2-40B4-BE49-F238E27FC236}">
                <a16:creationId xmlns:a16="http://schemas.microsoft.com/office/drawing/2014/main" id="{23278E8F-D2C8-462A-87D6-453C4CC958E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AC0C57D-4C0A-40C0-BEF8-F29A60B33FBA}"/>
              </a:ext>
            </a:extLst>
          </p:cNvPr>
          <p:cNvSpPr>
            <a:spLocks noGrp="1"/>
          </p:cNvSpPr>
          <p:nvPr>
            <p:ph type="sldNum" sz="quarter" idx="12"/>
          </p:nvPr>
        </p:nvSpPr>
        <p:spPr/>
        <p:txBody>
          <a:bodyPr/>
          <a:lstStyle/>
          <a:p>
            <a:fld id="{05D59FC6-2B2D-4C7B-B453-93950D180A36}" type="slidenum">
              <a:rPr lang="en-PH" smtClean="0"/>
              <a:t>‹#›</a:t>
            </a:fld>
            <a:endParaRPr lang="en-PH"/>
          </a:p>
        </p:txBody>
      </p:sp>
    </p:spTree>
    <p:extLst>
      <p:ext uri="{BB962C8B-B14F-4D97-AF65-F5344CB8AC3E}">
        <p14:creationId xmlns:p14="http://schemas.microsoft.com/office/powerpoint/2010/main" val="376899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43AD2-855E-4D89-8444-E0F7C9F269E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2DFA9E9F-E1EC-4A26-AA93-7319EB7D53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D44E33C-B03E-43B8-9CDE-75D7F5337D2B}"/>
              </a:ext>
            </a:extLst>
          </p:cNvPr>
          <p:cNvSpPr>
            <a:spLocks noGrp="1"/>
          </p:cNvSpPr>
          <p:nvPr>
            <p:ph type="dt" sz="half" idx="10"/>
          </p:nvPr>
        </p:nvSpPr>
        <p:spPr/>
        <p:txBody>
          <a:bodyPr/>
          <a:lstStyle/>
          <a:p>
            <a:fld id="{C11B5BCC-6DFA-411B-9873-582CAAEE36B2}" type="datetimeFigureOut">
              <a:rPr lang="en-PH" smtClean="0"/>
              <a:t>14/02/2022</a:t>
            </a:fld>
            <a:endParaRPr lang="en-PH"/>
          </a:p>
        </p:txBody>
      </p:sp>
      <p:sp>
        <p:nvSpPr>
          <p:cNvPr id="5" name="Footer Placeholder 4">
            <a:extLst>
              <a:ext uri="{FF2B5EF4-FFF2-40B4-BE49-F238E27FC236}">
                <a16:creationId xmlns:a16="http://schemas.microsoft.com/office/drawing/2014/main" id="{BEB33668-446A-40AD-B334-D98C4B287C0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B1B91EC-1D48-4D40-A8A3-738C8E6848EA}"/>
              </a:ext>
            </a:extLst>
          </p:cNvPr>
          <p:cNvSpPr>
            <a:spLocks noGrp="1"/>
          </p:cNvSpPr>
          <p:nvPr>
            <p:ph type="sldNum" sz="quarter" idx="12"/>
          </p:nvPr>
        </p:nvSpPr>
        <p:spPr/>
        <p:txBody>
          <a:bodyPr/>
          <a:lstStyle/>
          <a:p>
            <a:fld id="{05D59FC6-2B2D-4C7B-B453-93950D180A36}" type="slidenum">
              <a:rPr lang="en-PH" smtClean="0"/>
              <a:t>‹#›</a:t>
            </a:fld>
            <a:endParaRPr lang="en-PH"/>
          </a:p>
        </p:txBody>
      </p:sp>
    </p:spTree>
    <p:extLst>
      <p:ext uri="{BB962C8B-B14F-4D97-AF65-F5344CB8AC3E}">
        <p14:creationId xmlns:p14="http://schemas.microsoft.com/office/powerpoint/2010/main" val="336969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7C3B59-9C93-46DB-AE30-AA30836C21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0A9EEC7-A4B4-4113-BC9B-4A6D6C7048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57534FC-4AE8-4F2B-8ACB-C52B391CF94D}"/>
              </a:ext>
            </a:extLst>
          </p:cNvPr>
          <p:cNvSpPr>
            <a:spLocks noGrp="1"/>
          </p:cNvSpPr>
          <p:nvPr>
            <p:ph type="dt" sz="half" idx="10"/>
          </p:nvPr>
        </p:nvSpPr>
        <p:spPr/>
        <p:txBody>
          <a:bodyPr/>
          <a:lstStyle/>
          <a:p>
            <a:fld id="{C11B5BCC-6DFA-411B-9873-582CAAEE36B2}" type="datetimeFigureOut">
              <a:rPr lang="en-PH" smtClean="0"/>
              <a:t>14/02/2022</a:t>
            </a:fld>
            <a:endParaRPr lang="en-PH"/>
          </a:p>
        </p:txBody>
      </p:sp>
      <p:sp>
        <p:nvSpPr>
          <p:cNvPr id="5" name="Footer Placeholder 4">
            <a:extLst>
              <a:ext uri="{FF2B5EF4-FFF2-40B4-BE49-F238E27FC236}">
                <a16:creationId xmlns:a16="http://schemas.microsoft.com/office/drawing/2014/main" id="{1E4B49C9-7C1E-4B85-8302-9710C63DC7F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03F9512-9D37-46D2-8F6B-0804D641E0A8}"/>
              </a:ext>
            </a:extLst>
          </p:cNvPr>
          <p:cNvSpPr>
            <a:spLocks noGrp="1"/>
          </p:cNvSpPr>
          <p:nvPr>
            <p:ph type="sldNum" sz="quarter" idx="12"/>
          </p:nvPr>
        </p:nvSpPr>
        <p:spPr/>
        <p:txBody>
          <a:bodyPr/>
          <a:lstStyle/>
          <a:p>
            <a:fld id="{05D59FC6-2B2D-4C7B-B453-93950D180A36}" type="slidenum">
              <a:rPr lang="en-PH" smtClean="0"/>
              <a:t>‹#›</a:t>
            </a:fld>
            <a:endParaRPr lang="en-PH"/>
          </a:p>
        </p:txBody>
      </p:sp>
    </p:spTree>
    <p:extLst>
      <p:ext uri="{BB962C8B-B14F-4D97-AF65-F5344CB8AC3E}">
        <p14:creationId xmlns:p14="http://schemas.microsoft.com/office/powerpoint/2010/main" val="132991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CF9A-6699-4222-A145-D6710000D99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9A296326-E6F8-4268-8487-712CF56B9E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33D7196-36F9-4EF3-9E25-17BF021707E8}"/>
              </a:ext>
            </a:extLst>
          </p:cNvPr>
          <p:cNvSpPr>
            <a:spLocks noGrp="1"/>
          </p:cNvSpPr>
          <p:nvPr>
            <p:ph type="dt" sz="half" idx="10"/>
          </p:nvPr>
        </p:nvSpPr>
        <p:spPr/>
        <p:txBody>
          <a:bodyPr/>
          <a:lstStyle/>
          <a:p>
            <a:fld id="{C11B5BCC-6DFA-411B-9873-582CAAEE36B2}" type="datetimeFigureOut">
              <a:rPr lang="en-PH" smtClean="0"/>
              <a:t>14/02/2022</a:t>
            </a:fld>
            <a:endParaRPr lang="en-PH"/>
          </a:p>
        </p:txBody>
      </p:sp>
      <p:sp>
        <p:nvSpPr>
          <p:cNvPr id="5" name="Footer Placeholder 4">
            <a:extLst>
              <a:ext uri="{FF2B5EF4-FFF2-40B4-BE49-F238E27FC236}">
                <a16:creationId xmlns:a16="http://schemas.microsoft.com/office/drawing/2014/main" id="{1187FCE3-5569-4982-A1B5-8D3CA912B41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069E23A-61B1-4D03-BF94-488C3C799173}"/>
              </a:ext>
            </a:extLst>
          </p:cNvPr>
          <p:cNvSpPr>
            <a:spLocks noGrp="1"/>
          </p:cNvSpPr>
          <p:nvPr>
            <p:ph type="sldNum" sz="quarter" idx="12"/>
          </p:nvPr>
        </p:nvSpPr>
        <p:spPr/>
        <p:txBody>
          <a:bodyPr/>
          <a:lstStyle/>
          <a:p>
            <a:fld id="{05D59FC6-2B2D-4C7B-B453-93950D180A36}" type="slidenum">
              <a:rPr lang="en-PH" smtClean="0"/>
              <a:t>‹#›</a:t>
            </a:fld>
            <a:endParaRPr lang="en-PH"/>
          </a:p>
        </p:txBody>
      </p:sp>
    </p:spTree>
    <p:extLst>
      <p:ext uri="{BB962C8B-B14F-4D97-AF65-F5344CB8AC3E}">
        <p14:creationId xmlns:p14="http://schemas.microsoft.com/office/powerpoint/2010/main" val="196610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469F-AFEA-4259-8E4D-A2C747CD5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9290D23C-ACBD-429E-A0F3-9BEACEC072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3E65E7-7D42-4CED-BCC7-A379AB6FA001}"/>
              </a:ext>
            </a:extLst>
          </p:cNvPr>
          <p:cNvSpPr>
            <a:spLocks noGrp="1"/>
          </p:cNvSpPr>
          <p:nvPr>
            <p:ph type="dt" sz="half" idx="10"/>
          </p:nvPr>
        </p:nvSpPr>
        <p:spPr/>
        <p:txBody>
          <a:bodyPr/>
          <a:lstStyle/>
          <a:p>
            <a:fld id="{C11B5BCC-6DFA-411B-9873-582CAAEE36B2}" type="datetimeFigureOut">
              <a:rPr lang="en-PH" smtClean="0"/>
              <a:t>14/02/2022</a:t>
            </a:fld>
            <a:endParaRPr lang="en-PH"/>
          </a:p>
        </p:txBody>
      </p:sp>
      <p:sp>
        <p:nvSpPr>
          <p:cNvPr id="5" name="Footer Placeholder 4">
            <a:extLst>
              <a:ext uri="{FF2B5EF4-FFF2-40B4-BE49-F238E27FC236}">
                <a16:creationId xmlns:a16="http://schemas.microsoft.com/office/drawing/2014/main" id="{94D7DEA0-90BB-43F9-B565-B549D1BE73F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7F0D268-5DA3-4554-9438-060E886DEE08}"/>
              </a:ext>
            </a:extLst>
          </p:cNvPr>
          <p:cNvSpPr>
            <a:spLocks noGrp="1"/>
          </p:cNvSpPr>
          <p:nvPr>
            <p:ph type="sldNum" sz="quarter" idx="12"/>
          </p:nvPr>
        </p:nvSpPr>
        <p:spPr/>
        <p:txBody>
          <a:bodyPr/>
          <a:lstStyle/>
          <a:p>
            <a:fld id="{05D59FC6-2B2D-4C7B-B453-93950D180A36}" type="slidenum">
              <a:rPr lang="en-PH" smtClean="0"/>
              <a:t>‹#›</a:t>
            </a:fld>
            <a:endParaRPr lang="en-PH"/>
          </a:p>
        </p:txBody>
      </p:sp>
    </p:spTree>
    <p:extLst>
      <p:ext uri="{BB962C8B-B14F-4D97-AF65-F5344CB8AC3E}">
        <p14:creationId xmlns:p14="http://schemas.microsoft.com/office/powerpoint/2010/main" val="113553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696-90FA-4B1E-95D1-F4A976A08263}"/>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8341FF65-DD15-4AF3-B873-08CF3FC60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54451E27-4959-4F75-9343-3C5468E056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73447499-20B3-42F8-B9FF-20C1E6AAA089}"/>
              </a:ext>
            </a:extLst>
          </p:cNvPr>
          <p:cNvSpPr>
            <a:spLocks noGrp="1"/>
          </p:cNvSpPr>
          <p:nvPr>
            <p:ph type="dt" sz="half" idx="10"/>
          </p:nvPr>
        </p:nvSpPr>
        <p:spPr/>
        <p:txBody>
          <a:bodyPr/>
          <a:lstStyle/>
          <a:p>
            <a:fld id="{C11B5BCC-6DFA-411B-9873-582CAAEE36B2}" type="datetimeFigureOut">
              <a:rPr lang="en-PH" smtClean="0"/>
              <a:t>14/02/2022</a:t>
            </a:fld>
            <a:endParaRPr lang="en-PH"/>
          </a:p>
        </p:txBody>
      </p:sp>
      <p:sp>
        <p:nvSpPr>
          <p:cNvPr id="6" name="Footer Placeholder 5">
            <a:extLst>
              <a:ext uri="{FF2B5EF4-FFF2-40B4-BE49-F238E27FC236}">
                <a16:creationId xmlns:a16="http://schemas.microsoft.com/office/drawing/2014/main" id="{2784CB90-5E55-44F4-9050-6888976F4CA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C71102B-2987-49F8-803A-B3895D513501}"/>
              </a:ext>
            </a:extLst>
          </p:cNvPr>
          <p:cNvSpPr>
            <a:spLocks noGrp="1"/>
          </p:cNvSpPr>
          <p:nvPr>
            <p:ph type="sldNum" sz="quarter" idx="12"/>
          </p:nvPr>
        </p:nvSpPr>
        <p:spPr/>
        <p:txBody>
          <a:bodyPr/>
          <a:lstStyle/>
          <a:p>
            <a:fld id="{05D59FC6-2B2D-4C7B-B453-93950D180A36}" type="slidenum">
              <a:rPr lang="en-PH" smtClean="0"/>
              <a:t>‹#›</a:t>
            </a:fld>
            <a:endParaRPr lang="en-PH"/>
          </a:p>
        </p:txBody>
      </p:sp>
    </p:spTree>
    <p:extLst>
      <p:ext uri="{BB962C8B-B14F-4D97-AF65-F5344CB8AC3E}">
        <p14:creationId xmlns:p14="http://schemas.microsoft.com/office/powerpoint/2010/main" val="138889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390B-E224-4552-8445-8A72CC84BB1B}"/>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82EF6B39-5D58-4A71-8545-5A3BC96AE1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7DFB03-EEB2-48BE-866B-77402E06BA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92108EB2-E32D-4CC5-9A84-E13F60E24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C1AEE-ED58-4864-9B5F-B8AB8E644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4E2A109-9940-4E2D-8A8C-64C0DE7DE033}"/>
              </a:ext>
            </a:extLst>
          </p:cNvPr>
          <p:cNvSpPr>
            <a:spLocks noGrp="1"/>
          </p:cNvSpPr>
          <p:nvPr>
            <p:ph type="dt" sz="half" idx="10"/>
          </p:nvPr>
        </p:nvSpPr>
        <p:spPr/>
        <p:txBody>
          <a:bodyPr/>
          <a:lstStyle/>
          <a:p>
            <a:fld id="{C11B5BCC-6DFA-411B-9873-582CAAEE36B2}" type="datetimeFigureOut">
              <a:rPr lang="en-PH" smtClean="0"/>
              <a:t>14/02/2022</a:t>
            </a:fld>
            <a:endParaRPr lang="en-PH"/>
          </a:p>
        </p:txBody>
      </p:sp>
      <p:sp>
        <p:nvSpPr>
          <p:cNvPr id="8" name="Footer Placeholder 7">
            <a:extLst>
              <a:ext uri="{FF2B5EF4-FFF2-40B4-BE49-F238E27FC236}">
                <a16:creationId xmlns:a16="http://schemas.microsoft.com/office/drawing/2014/main" id="{3BC038C4-B91E-4F7B-8168-319680F97021}"/>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9DD9D140-E508-4C72-8909-05BF5D9A4551}"/>
              </a:ext>
            </a:extLst>
          </p:cNvPr>
          <p:cNvSpPr>
            <a:spLocks noGrp="1"/>
          </p:cNvSpPr>
          <p:nvPr>
            <p:ph type="sldNum" sz="quarter" idx="12"/>
          </p:nvPr>
        </p:nvSpPr>
        <p:spPr/>
        <p:txBody>
          <a:bodyPr/>
          <a:lstStyle/>
          <a:p>
            <a:fld id="{05D59FC6-2B2D-4C7B-B453-93950D180A36}" type="slidenum">
              <a:rPr lang="en-PH" smtClean="0"/>
              <a:t>‹#›</a:t>
            </a:fld>
            <a:endParaRPr lang="en-PH"/>
          </a:p>
        </p:txBody>
      </p:sp>
    </p:spTree>
    <p:extLst>
      <p:ext uri="{BB962C8B-B14F-4D97-AF65-F5344CB8AC3E}">
        <p14:creationId xmlns:p14="http://schemas.microsoft.com/office/powerpoint/2010/main" val="309308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408B-3FCC-4663-AE99-D8A52A179E7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1AADCB16-59F9-4E14-9F27-B0232F312548}"/>
              </a:ext>
            </a:extLst>
          </p:cNvPr>
          <p:cNvSpPr>
            <a:spLocks noGrp="1"/>
          </p:cNvSpPr>
          <p:nvPr>
            <p:ph type="dt" sz="half" idx="10"/>
          </p:nvPr>
        </p:nvSpPr>
        <p:spPr/>
        <p:txBody>
          <a:bodyPr/>
          <a:lstStyle/>
          <a:p>
            <a:fld id="{C11B5BCC-6DFA-411B-9873-582CAAEE36B2}" type="datetimeFigureOut">
              <a:rPr lang="en-PH" smtClean="0"/>
              <a:t>14/02/2022</a:t>
            </a:fld>
            <a:endParaRPr lang="en-PH"/>
          </a:p>
        </p:txBody>
      </p:sp>
      <p:sp>
        <p:nvSpPr>
          <p:cNvPr id="4" name="Footer Placeholder 3">
            <a:extLst>
              <a:ext uri="{FF2B5EF4-FFF2-40B4-BE49-F238E27FC236}">
                <a16:creationId xmlns:a16="http://schemas.microsoft.com/office/drawing/2014/main" id="{6FB9F2D0-54B1-44F1-9CE4-28A64DD8C5C8}"/>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973662F0-0A44-4BF3-8F16-DF6364A3B6BE}"/>
              </a:ext>
            </a:extLst>
          </p:cNvPr>
          <p:cNvSpPr>
            <a:spLocks noGrp="1"/>
          </p:cNvSpPr>
          <p:nvPr>
            <p:ph type="sldNum" sz="quarter" idx="12"/>
          </p:nvPr>
        </p:nvSpPr>
        <p:spPr/>
        <p:txBody>
          <a:bodyPr/>
          <a:lstStyle/>
          <a:p>
            <a:fld id="{05D59FC6-2B2D-4C7B-B453-93950D180A36}" type="slidenum">
              <a:rPr lang="en-PH" smtClean="0"/>
              <a:t>‹#›</a:t>
            </a:fld>
            <a:endParaRPr lang="en-PH"/>
          </a:p>
        </p:txBody>
      </p:sp>
    </p:spTree>
    <p:extLst>
      <p:ext uri="{BB962C8B-B14F-4D97-AF65-F5344CB8AC3E}">
        <p14:creationId xmlns:p14="http://schemas.microsoft.com/office/powerpoint/2010/main" val="1609527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91EB9-E1F4-4B2A-BA43-56BF2A10B9C8}"/>
              </a:ext>
            </a:extLst>
          </p:cNvPr>
          <p:cNvSpPr>
            <a:spLocks noGrp="1"/>
          </p:cNvSpPr>
          <p:nvPr>
            <p:ph type="dt" sz="half" idx="10"/>
          </p:nvPr>
        </p:nvSpPr>
        <p:spPr/>
        <p:txBody>
          <a:bodyPr/>
          <a:lstStyle/>
          <a:p>
            <a:fld id="{C11B5BCC-6DFA-411B-9873-582CAAEE36B2}" type="datetimeFigureOut">
              <a:rPr lang="en-PH" smtClean="0"/>
              <a:t>14/02/2022</a:t>
            </a:fld>
            <a:endParaRPr lang="en-PH"/>
          </a:p>
        </p:txBody>
      </p:sp>
      <p:sp>
        <p:nvSpPr>
          <p:cNvPr id="3" name="Footer Placeholder 2">
            <a:extLst>
              <a:ext uri="{FF2B5EF4-FFF2-40B4-BE49-F238E27FC236}">
                <a16:creationId xmlns:a16="http://schemas.microsoft.com/office/drawing/2014/main" id="{4E163863-160D-4D07-9AE6-B94454669331}"/>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AAD51F65-0996-4FA9-B7D5-89D84D1E10BB}"/>
              </a:ext>
            </a:extLst>
          </p:cNvPr>
          <p:cNvSpPr>
            <a:spLocks noGrp="1"/>
          </p:cNvSpPr>
          <p:nvPr>
            <p:ph type="sldNum" sz="quarter" idx="12"/>
          </p:nvPr>
        </p:nvSpPr>
        <p:spPr/>
        <p:txBody>
          <a:bodyPr/>
          <a:lstStyle/>
          <a:p>
            <a:fld id="{05D59FC6-2B2D-4C7B-B453-93950D180A36}" type="slidenum">
              <a:rPr lang="en-PH" smtClean="0"/>
              <a:t>‹#›</a:t>
            </a:fld>
            <a:endParaRPr lang="en-PH"/>
          </a:p>
        </p:txBody>
      </p:sp>
    </p:spTree>
    <p:extLst>
      <p:ext uri="{BB962C8B-B14F-4D97-AF65-F5344CB8AC3E}">
        <p14:creationId xmlns:p14="http://schemas.microsoft.com/office/powerpoint/2010/main" val="73446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01E9-5295-41A8-A778-20067024B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BCE81F5C-628A-46F0-AE08-1D192B8322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54221BA-7221-4967-A741-088B97489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A3C70-0BFF-4582-848C-8B1A6FD092E6}"/>
              </a:ext>
            </a:extLst>
          </p:cNvPr>
          <p:cNvSpPr>
            <a:spLocks noGrp="1"/>
          </p:cNvSpPr>
          <p:nvPr>
            <p:ph type="dt" sz="half" idx="10"/>
          </p:nvPr>
        </p:nvSpPr>
        <p:spPr/>
        <p:txBody>
          <a:bodyPr/>
          <a:lstStyle/>
          <a:p>
            <a:fld id="{C11B5BCC-6DFA-411B-9873-582CAAEE36B2}" type="datetimeFigureOut">
              <a:rPr lang="en-PH" smtClean="0"/>
              <a:t>14/02/2022</a:t>
            </a:fld>
            <a:endParaRPr lang="en-PH"/>
          </a:p>
        </p:txBody>
      </p:sp>
      <p:sp>
        <p:nvSpPr>
          <p:cNvPr id="6" name="Footer Placeholder 5">
            <a:extLst>
              <a:ext uri="{FF2B5EF4-FFF2-40B4-BE49-F238E27FC236}">
                <a16:creationId xmlns:a16="http://schemas.microsoft.com/office/drawing/2014/main" id="{25EBEF50-D78D-41A9-948A-5900BC99DC5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85DD97A-BE64-42C2-9EC3-35B1003B1C33}"/>
              </a:ext>
            </a:extLst>
          </p:cNvPr>
          <p:cNvSpPr>
            <a:spLocks noGrp="1"/>
          </p:cNvSpPr>
          <p:nvPr>
            <p:ph type="sldNum" sz="quarter" idx="12"/>
          </p:nvPr>
        </p:nvSpPr>
        <p:spPr/>
        <p:txBody>
          <a:bodyPr/>
          <a:lstStyle/>
          <a:p>
            <a:fld id="{05D59FC6-2B2D-4C7B-B453-93950D180A36}" type="slidenum">
              <a:rPr lang="en-PH" smtClean="0"/>
              <a:t>‹#›</a:t>
            </a:fld>
            <a:endParaRPr lang="en-PH"/>
          </a:p>
        </p:txBody>
      </p:sp>
    </p:spTree>
    <p:extLst>
      <p:ext uri="{BB962C8B-B14F-4D97-AF65-F5344CB8AC3E}">
        <p14:creationId xmlns:p14="http://schemas.microsoft.com/office/powerpoint/2010/main" val="276963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DB5A-32AE-416C-8127-7D854497C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771E2AF7-2A6C-48D8-80AD-642ADFE16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692ADB98-1FD8-4651-9656-66A49B67D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97BBF3-136E-4608-8A19-12720DA3562C}"/>
              </a:ext>
            </a:extLst>
          </p:cNvPr>
          <p:cNvSpPr>
            <a:spLocks noGrp="1"/>
          </p:cNvSpPr>
          <p:nvPr>
            <p:ph type="dt" sz="half" idx="10"/>
          </p:nvPr>
        </p:nvSpPr>
        <p:spPr/>
        <p:txBody>
          <a:bodyPr/>
          <a:lstStyle/>
          <a:p>
            <a:fld id="{C11B5BCC-6DFA-411B-9873-582CAAEE36B2}" type="datetimeFigureOut">
              <a:rPr lang="en-PH" smtClean="0"/>
              <a:t>14/02/2022</a:t>
            </a:fld>
            <a:endParaRPr lang="en-PH"/>
          </a:p>
        </p:txBody>
      </p:sp>
      <p:sp>
        <p:nvSpPr>
          <p:cNvPr id="6" name="Footer Placeholder 5">
            <a:extLst>
              <a:ext uri="{FF2B5EF4-FFF2-40B4-BE49-F238E27FC236}">
                <a16:creationId xmlns:a16="http://schemas.microsoft.com/office/drawing/2014/main" id="{4E8446D1-41FA-4950-9914-5A68F7CC129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5D77980-DA51-4B9F-BB63-69937DD9B392}"/>
              </a:ext>
            </a:extLst>
          </p:cNvPr>
          <p:cNvSpPr>
            <a:spLocks noGrp="1"/>
          </p:cNvSpPr>
          <p:nvPr>
            <p:ph type="sldNum" sz="quarter" idx="12"/>
          </p:nvPr>
        </p:nvSpPr>
        <p:spPr/>
        <p:txBody>
          <a:bodyPr/>
          <a:lstStyle/>
          <a:p>
            <a:fld id="{05D59FC6-2B2D-4C7B-B453-93950D180A36}" type="slidenum">
              <a:rPr lang="en-PH" smtClean="0"/>
              <a:t>‹#›</a:t>
            </a:fld>
            <a:endParaRPr lang="en-PH"/>
          </a:p>
        </p:txBody>
      </p:sp>
    </p:spTree>
    <p:extLst>
      <p:ext uri="{BB962C8B-B14F-4D97-AF65-F5344CB8AC3E}">
        <p14:creationId xmlns:p14="http://schemas.microsoft.com/office/powerpoint/2010/main" val="186674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67804B-7AD3-4C7B-BF0F-F7EFC5E29E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3C87EDA-1783-498B-AF15-83C80E989D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E3196C3-63DE-45B9-8F06-E59947686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B5BCC-6DFA-411B-9873-582CAAEE36B2}" type="datetimeFigureOut">
              <a:rPr lang="en-PH" smtClean="0"/>
              <a:t>14/02/2022</a:t>
            </a:fld>
            <a:endParaRPr lang="en-PH"/>
          </a:p>
        </p:txBody>
      </p:sp>
      <p:sp>
        <p:nvSpPr>
          <p:cNvPr id="5" name="Footer Placeholder 4">
            <a:extLst>
              <a:ext uri="{FF2B5EF4-FFF2-40B4-BE49-F238E27FC236}">
                <a16:creationId xmlns:a16="http://schemas.microsoft.com/office/drawing/2014/main" id="{04A053A2-AB92-4E0F-B64F-8BC5BD6E87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7999C188-3237-4EEE-9EB6-DADD1DD4A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59FC6-2B2D-4C7B-B453-93950D180A36}" type="slidenum">
              <a:rPr lang="en-PH" smtClean="0"/>
              <a:t>‹#›</a:t>
            </a:fld>
            <a:endParaRPr lang="en-PH"/>
          </a:p>
        </p:txBody>
      </p:sp>
    </p:spTree>
    <p:extLst>
      <p:ext uri="{BB962C8B-B14F-4D97-AF65-F5344CB8AC3E}">
        <p14:creationId xmlns:p14="http://schemas.microsoft.com/office/powerpoint/2010/main" val="144522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yoclinic.org/diseases-conditions/obesity/symptoms-causes/syc-20375742" TargetMode="External"/><Relationship Id="rId2" Type="http://schemas.openxmlformats.org/officeDocument/2006/relationships/hyperlink" Target="https://libguides.cccneb.edu/obesity#:~:text=Obesity%20is%20a%20chronic%20condition,is%20about%2030%20pounds%20overweight" TargetMode="External"/><Relationship Id="rId1" Type="http://schemas.openxmlformats.org/officeDocument/2006/relationships/slideLayout" Target="../slideLayouts/slideLayout2.xml"/><Relationship Id="rId5" Type="http://schemas.openxmlformats.org/officeDocument/2006/relationships/hyperlink" Target="https://towardsdatascience.com/the-perfect-recipe-for-classification-using-logistic-regression-f8648e267592#:~:text=Logistic%20regression%20is%20easier%20to,as%20indicators%20of%20feature%20importance" TargetMode="External"/><Relationship Id="rId4" Type="http://schemas.openxmlformats.org/officeDocument/2006/relationships/hyperlink" Target="https://www.hopkinsmedicine.org/health/conditions-and-diseases/obesity/overview-of-obes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0584-5BA0-4F61-872C-6A3DF7C1B8EA}"/>
              </a:ext>
            </a:extLst>
          </p:cNvPr>
          <p:cNvSpPr>
            <a:spLocks noGrp="1"/>
          </p:cNvSpPr>
          <p:nvPr>
            <p:ph type="ctrTitle"/>
          </p:nvPr>
        </p:nvSpPr>
        <p:spPr/>
        <p:txBody>
          <a:bodyPr>
            <a:normAutofit/>
          </a:bodyPr>
          <a:lstStyle/>
          <a:p>
            <a:r>
              <a:rPr lang="en-PH" sz="4800" dirty="0"/>
              <a:t>Estimation of Obesity Based on Eating Habits and Physical Condition</a:t>
            </a:r>
            <a:endParaRPr lang="en-PH" dirty="0"/>
          </a:p>
        </p:txBody>
      </p:sp>
      <p:sp>
        <p:nvSpPr>
          <p:cNvPr id="3" name="Subtitle 2">
            <a:extLst>
              <a:ext uri="{FF2B5EF4-FFF2-40B4-BE49-F238E27FC236}">
                <a16:creationId xmlns:a16="http://schemas.microsoft.com/office/drawing/2014/main" id="{C59EB853-D489-43AA-B42D-9070D9C88DC6}"/>
              </a:ext>
            </a:extLst>
          </p:cNvPr>
          <p:cNvSpPr>
            <a:spLocks noGrp="1"/>
          </p:cNvSpPr>
          <p:nvPr>
            <p:ph type="subTitle" idx="1"/>
          </p:nvPr>
        </p:nvSpPr>
        <p:spPr/>
        <p:txBody>
          <a:bodyPr/>
          <a:lstStyle/>
          <a:p>
            <a:r>
              <a:rPr lang="en-PH" dirty="0"/>
              <a:t>By: Tommy Tan, Feb 2022</a:t>
            </a:r>
          </a:p>
        </p:txBody>
      </p:sp>
    </p:spTree>
    <p:extLst>
      <p:ext uri="{BB962C8B-B14F-4D97-AF65-F5344CB8AC3E}">
        <p14:creationId xmlns:p14="http://schemas.microsoft.com/office/powerpoint/2010/main" val="602615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A6D8-C00B-4ADC-B4E5-A31680505126}"/>
              </a:ext>
            </a:extLst>
          </p:cNvPr>
          <p:cNvSpPr>
            <a:spLocks noGrp="1"/>
          </p:cNvSpPr>
          <p:nvPr>
            <p:ph type="title"/>
          </p:nvPr>
        </p:nvSpPr>
        <p:spPr/>
        <p:txBody>
          <a:bodyPr/>
          <a:lstStyle/>
          <a:p>
            <a:r>
              <a:rPr lang="en-PH" dirty="0"/>
              <a:t>The Data Model</a:t>
            </a:r>
          </a:p>
        </p:txBody>
      </p:sp>
      <p:sp>
        <p:nvSpPr>
          <p:cNvPr id="3" name="Content Placeholder 2">
            <a:extLst>
              <a:ext uri="{FF2B5EF4-FFF2-40B4-BE49-F238E27FC236}">
                <a16:creationId xmlns:a16="http://schemas.microsoft.com/office/drawing/2014/main" id="{AF37F860-4BD0-4532-BD17-83F8FBBE1B11}"/>
              </a:ext>
            </a:extLst>
          </p:cNvPr>
          <p:cNvSpPr>
            <a:spLocks noGrp="1"/>
          </p:cNvSpPr>
          <p:nvPr>
            <p:ph idx="1"/>
          </p:nvPr>
        </p:nvSpPr>
        <p:spPr/>
        <p:txBody>
          <a:bodyPr>
            <a:normAutofit fontScale="92500" lnSpcReduction="20000"/>
          </a:bodyPr>
          <a:lstStyle/>
          <a:p>
            <a:r>
              <a:rPr lang="en-PH" dirty="0"/>
              <a:t>Analysis were created using different machine learning model with the data presented earlier as input. And by analyzing these data points, the models were able to successfully classify the types of obesity based on the physical and behavioral data provided.</a:t>
            </a:r>
          </a:p>
          <a:p>
            <a:endParaRPr lang="en-PH" dirty="0"/>
          </a:p>
          <a:p>
            <a:r>
              <a:rPr lang="en-PH" dirty="0"/>
              <a:t>We also compared the metrics of these different models and came up with our choice that gives utmost prediction accuracy when given a test dataset.</a:t>
            </a:r>
          </a:p>
          <a:p>
            <a:endParaRPr lang="en-PH" dirty="0"/>
          </a:p>
          <a:p>
            <a:r>
              <a:rPr lang="en-PH" dirty="0"/>
              <a:t>The final choice is </a:t>
            </a:r>
            <a:r>
              <a:rPr lang="en-PH" b="1" u="sng" dirty="0"/>
              <a:t>Logistic Regression</a:t>
            </a:r>
            <a:r>
              <a:rPr lang="en-PH" b="1" dirty="0"/>
              <a:t> </a:t>
            </a:r>
            <a:r>
              <a:rPr lang="en-PH" dirty="0"/>
              <a:t>as it is best for estimating relationships and determine the patterns among the datapoints provided. It allows us to use independent variables to determine categorical outcome and avoid overfitting problem like in Linear Regression.</a:t>
            </a:r>
          </a:p>
          <a:p>
            <a:endParaRPr lang="en-PH" dirty="0"/>
          </a:p>
        </p:txBody>
      </p:sp>
    </p:spTree>
    <p:extLst>
      <p:ext uri="{BB962C8B-B14F-4D97-AF65-F5344CB8AC3E}">
        <p14:creationId xmlns:p14="http://schemas.microsoft.com/office/powerpoint/2010/main" val="268415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2450-77D2-4294-931D-D2A7D5104999}"/>
              </a:ext>
            </a:extLst>
          </p:cNvPr>
          <p:cNvSpPr>
            <a:spLocks noGrp="1"/>
          </p:cNvSpPr>
          <p:nvPr>
            <p:ph type="title"/>
          </p:nvPr>
        </p:nvSpPr>
        <p:spPr/>
        <p:txBody>
          <a:bodyPr/>
          <a:lstStyle/>
          <a:p>
            <a:r>
              <a:rPr lang="en-PH" dirty="0"/>
              <a:t>Results of Logistic Regression</a:t>
            </a:r>
          </a:p>
        </p:txBody>
      </p:sp>
      <p:sp>
        <p:nvSpPr>
          <p:cNvPr id="3" name="Content Placeholder 2">
            <a:extLst>
              <a:ext uri="{FF2B5EF4-FFF2-40B4-BE49-F238E27FC236}">
                <a16:creationId xmlns:a16="http://schemas.microsoft.com/office/drawing/2014/main" id="{7E0796BC-D875-4E01-AF2B-B24C81CE5255}"/>
              </a:ext>
            </a:extLst>
          </p:cNvPr>
          <p:cNvSpPr>
            <a:spLocks noGrp="1"/>
          </p:cNvSpPr>
          <p:nvPr>
            <p:ph idx="1"/>
          </p:nvPr>
        </p:nvSpPr>
        <p:spPr>
          <a:xfrm>
            <a:off x="838200" y="1825625"/>
            <a:ext cx="5734050" cy="4351338"/>
          </a:xfrm>
        </p:spPr>
        <p:txBody>
          <a:bodyPr>
            <a:normAutofit/>
          </a:bodyPr>
          <a:lstStyle/>
          <a:p>
            <a:r>
              <a:rPr lang="en-PH" dirty="0"/>
              <a:t>We extracted a portion of the data to validate the selected model and was able to achieve more than 95% accuracy for all the classification types we are expecting. </a:t>
            </a:r>
          </a:p>
          <a:p>
            <a:endParaRPr lang="en-PH" dirty="0"/>
          </a:p>
          <a:p>
            <a:r>
              <a:rPr lang="en-PH" dirty="0"/>
              <a:t>Other models we tried has given us high accuracy but was too perfect for the test data compare to the validation data – </a:t>
            </a:r>
            <a:r>
              <a:rPr lang="en-PH" u="sng" dirty="0"/>
              <a:t>overfitting</a:t>
            </a:r>
            <a:r>
              <a:rPr lang="en-PH" dirty="0"/>
              <a:t> </a:t>
            </a:r>
          </a:p>
        </p:txBody>
      </p:sp>
      <p:pic>
        <p:nvPicPr>
          <p:cNvPr id="5" name="Picture 4">
            <a:extLst>
              <a:ext uri="{FF2B5EF4-FFF2-40B4-BE49-F238E27FC236}">
                <a16:creationId xmlns:a16="http://schemas.microsoft.com/office/drawing/2014/main" id="{7AD43BD0-28DE-43E7-9E8F-8D2D21DF257C}"/>
              </a:ext>
            </a:extLst>
          </p:cNvPr>
          <p:cNvPicPr>
            <a:picLocks noChangeAspect="1"/>
          </p:cNvPicPr>
          <p:nvPr/>
        </p:nvPicPr>
        <p:blipFill>
          <a:blip r:embed="rId2"/>
          <a:stretch>
            <a:fillRect/>
          </a:stretch>
        </p:blipFill>
        <p:spPr>
          <a:xfrm>
            <a:off x="6738937" y="1825625"/>
            <a:ext cx="4772025" cy="2590800"/>
          </a:xfrm>
          <a:prstGeom prst="rect">
            <a:avLst/>
          </a:prstGeom>
        </p:spPr>
      </p:pic>
    </p:spTree>
    <p:extLst>
      <p:ext uri="{BB962C8B-B14F-4D97-AF65-F5344CB8AC3E}">
        <p14:creationId xmlns:p14="http://schemas.microsoft.com/office/powerpoint/2010/main" val="31179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BC2A-67D4-427A-BC51-00D1DE75F0BE}"/>
              </a:ext>
            </a:extLst>
          </p:cNvPr>
          <p:cNvSpPr>
            <a:spLocks noGrp="1"/>
          </p:cNvSpPr>
          <p:nvPr>
            <p:ph type="title"/>
          </p:nvPr>
        </p:nvSpPr>
        <p:spPr/>
        <p:txBody>
          <a:bodyPr/>
          <a:lstStyle/>
          <a:p>
            <a:r>
              <a:rPr lang="en-PH" dirty="0"/>
              <a:t>Conclusions</a:t>
            </a:r>
          </a:p>
        </p:txBody>
      </p:sp>
      <p:sp>
        <p:nvSpPr>
          <p:cNvPr id="3" name="Content Placeholder 2">
            <a:extLst>
              <a:ext uri="{FF2B5EF4-FFF2-40B4-BE49-F238E27FC236}">
                <a16:creationId xmlns:a16="http://schemas.microsoft.com/office/drawing/2014/main" id="{EC96817A-1C53-4AF2-AE75-448DECF21468}"/>
              </a:ext>
            </a:extLst>
          </p:cNvPr>
          <p:cNvSpPr>
            <a:spLocks noGrp="1"/>
          </p:cNvSpPr>
          <p:nvPr>
            <p:ph idx="1"/>
          </p:nvPr>
        </p:nvSpPr>
        <p:spPr/>
        <p:txBody>
          <a:bodyPr>
            <a:normAutofit fontScale="92500" lnSpcReduction="20000"/>
          </a:bodyPr>
          <a:lstStyle/>
          <a:p>
            <a:r>
              <a:rPr lang="en-PH" dirty="0"/>
              <a:t>Based on the data, weight is always the primary indicator for obesity and the major contributing factors to this can be: </a:t>
            </a:r>
          </a:p>
          <a:p>
            <a:endParaRPr lang="en-PH" dirty="0"/>
          </a:p>
          <a:p>
            <a:pPr marL="971550" lvl="1" indent="-514350">
              <a:buFont typeface="+mj-lt"/>
              <a:buAutoNum type="arabicPeriod"/>
            </a:pPr>
            <a:r>
              <a:rPr lang="en-PH" dirty="0"/>
              <a:t>Family history of obesity</a:t>
            </a:r>
          </a:p>
          <a:p>
            <a:pPr marL="971550" lvl="1" indent="-514350">
              <a:buFont typeface="+mj-lt"/>
              <a:buAutoNum type="arabicPeriod"/>
            </a:pPr>
            <a:r>
              <a:rPr lang="en-PH" dirty="0"/>
              <a:t>Frequent consumption of high calorie food</a:t>
            </a:r>
          </a:p>
          <a:p>
            <a:pPr marL="971550" lvl="1" indent="-514350">
              <a:buFont typeface="+mj-lt"/>
              <a:buAutoNum type="arabicPeriod"/>
            </a:pPr>
            <a:r>
              <a:rPr lang="en-PH" dirty="0"/>
              <a:t>Consumption of alcohol</a:t>
            </a:r>
          </a:p>
          <a:p>
            <a:endParaRPr lang="en-PH" dirty="0"/>
          </a:p>
          <a:p>
            <a:r>
              <a:rPr lang="en-PH" dirty="0"/>
              <a:t>These should be taking into considerations to avoid obesity and further complications on health.</a:t>
            </a:r>
          </a:p>
          <a:p>
            <a:endParaRPr lang="en-PH" dirty="0"/>
          </a:p>
          <a:p>
            <a:r>
              <a:rPr lang="en-PH" dirty="0"/>
              <a:t>The model help us simplified the processing of the datapoints in generating the predictions we need.</a:t>
            </a:r>
          </a:p>
          <a:p>
            <a:endParaRPr lang="en-PH" dirty="0"/>
          </a:p>
        </p:txBody>
      </p:sp>
    </p:spTree>
    <p:extLst>
      <p:ext uri="{BB962C8B-B14F-4D97-AF65-F5344CB8AC3E}">
        <p14:creationId xmlns:p14="http://schemas.microsoft.com/office/powerpoint/2010/main" val="1389771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D2FA-2010-4FCF-BB36-A8CA9E1DAF38}"/>
              </a:ext>
            </a:extLst>
          </p:cNvPr>
          <p:cNvSpPr>
            <a:spLocks noGrp="1"/>
          </p:cNvSpPr>
          <p:nvPr>
            <p:ph type="title"/>
          </p:nvPr>
        </p:nvSpPr>
        <p:spPr/>
        <p:txBody>
          <a:bodyPr/>
          <a:lstStyle/>
          <a:p>
            <a:r>
              <a:rPr lang="en-PH" dirty="0"/>
              <a:t>Thank you!</a:t>
            </a:r>
          </a:p>
        </p:txBody>
      </p:sp>
      <p:sp>
        <p:nvSpPr>
          <p:cNvPr id="3" name="Text Placeholder 2">
            <a:extLst>
              <a:ext uri="{FF2B5EF4-FFF2-40B4-BE49-F238E27FC236}">
                <a16:creationId xmlns:a16="http://schemas.microsoft.com/office/drawing/2014/main" id="{D6DF6C74-F05B-459C-9D93-3A38A445D4C1}"/>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288770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02C1-4E5C-401B-9258-6908651B9C3B}"/>
              </a:ext>
            </a:extLst>
          </p:cNvPr>
          <p:cNvSpPr>
            <a:spLocks noGrp="1"/>
          </p:cNvSpPr>
          <p:nvPr>
            <p:ph type="title"/>
          </p:nvPr>
        </p:nvSpPr>
        <p:spPr/>
        <p:txBody>
          <a:bodyPr/>
          <a:lstStyle/>
          <a:p>
            <a:r>
              <a:rPr lang="en-PH" dirty="0"/>
              <a:t>References</a:t>
            </a:r>
          </a:p>
        </p:txBody>
      </p:sp>
      <p:sp>
        <p:nvSpPr>
          <p:cNvPr id="3" name="Content Placeholder 2">
            <a:extLst>
              <a:ext uri="{FF2B5EF4-FFF2-40B4-BE49-F238E27FC236}">
                <a16:creationId xmlns:a16="http://schemas.microsoft.com/office/drawing/2014/main" id="{0745D490-4841-4492-BE10-F18FF1978383}"/>
              </a:ext>
            </a:extLst>
          </p:cNvPr>
          <p:cNvSpPr>
            <a:spLocks noGrp="1"/>
          </p:cNvSpPr>
          <p:nvPr>
            <p:ph idx="1"/>
          </p:nvPr>
        </p:nvSpPr>
        <p:spPr/>
        <p:txBody>
          <a:bodyPr/>
          <a:lstStyle/>
          <a:p>
            <a:r>
              <a:rPr lang="en-PH" dirty="0">
                <a:hlinkClick r:id="rId2"/>
              </a:rPr>
              <a:t>https://libguides.cccneb.edu/obesity#:~:text=Obesity%20is%20a%20chronic%20condition,is%20about%2030%20pounds%20overweight</a:t>
            </a:r>
            <a:endParaRPr lang="en-PH" dirty="0"/>
          </a:p>
          <a:p>
            <a:r>
              <a:rPr lang="en-PH" dirty="0">
                <a:hlinkClick r:id="rId3"/>
              </a:rPr>
              <a:t>https://www.mayoclinic.org/diseases-conditions/obesity/symptoms-causes/syc-20375742</a:t>
            </a:r>
            <a:endParaRPr lang="en-PH" dirty="0"/>
          </a:p>
          <a:p>
            <a:r>
              <a:rPr lang="en-PH" dirty="0">
                <a:hlinkClick r:id="rId4"/>
              </a:rPr>
              <a:t>https://www.hopkinsmedicine.org/health/conditions-and-diseases/obesity/overview-of-obesity</a:t>
            </a:r>
            <a:endParaRPr lang="en-PH" dirty="0"/>
          </a:p>
          <a:p>
            <a:r>
              <a:rPr lang="en-PH" dirty="0">
                <a:hlinkClick r:id="rId5"/>
              </a:rPr>
              <a:t>https://towardsdatascience.com/the-perfect-recipe-for-classification-using-logistic-regression-f8648e267592#:~:text=Logistic%20regression%20is%20easier%20to,as%20indicators%20of%20feature%20importance</a:t>
            </a:r>
            <a:endParaRPr lang="en-PH" dirty="0"/>
          </a:p>
          <a:p>
            <a:endParaRPr lang="en-PH" dirty="0"/>
          </a:p>
        </p:txBody>
      </p:sp>
    </p:spTree>
    <p:extLst>
      <p:ext uri="{BB962C8B-B14F-4D97-AF65-F5344CB8AC3E}">
        <p14:creationId xmlns:p14="http://schemas.microsoft.com/office/powerpoint/2010/main" val="378460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5DAF-D3AC-4CDA-B829-F2D8AE071659}"/>
              </a:ext>
            </a:extLst>
          </p:cNvPr>
          <p:cNvSpPr>
            <a:spLocks noGrp="1"/>
          </p:cNvSpPr>
          <p:nvPr>
            <p:ph type="title"/>
          </p:nvPr>
        </p:nvSpPr>
        <p:spPr/>
        <p:txBody>
          <a:bodyPr/>
          <a:lstStyle/>
          <a:p>
            <a:r>
              <a:rPr lang="en-PH" dirty="0"/>
              <a:t>Introduction</a:t>
            </a:r>
          </a:p>
        </p:txBody>
      </p:sp>
      <p:sp>
        <p:nvSpPr>
          <p:cNvPr id="3" name="Content Placeholder 2">
            <a:extLst>
              <a:ext uri="{FF2B5EF4-FFF2-40B4-BE49-F238E27FC236}">
                <a16:creationId xmlns:a16="http://schemas.microsoft.com/office/drawing/2014/main" id="{EFB01D0B-FA20-4553-BE04-5CCAF75F1E4D}"/>
              </a:ext>
            </a:extLst>
          </p:cNvPr>
          <p:cNvSpPr>
            <a:spLocks noGrp="1"/>
          </p:cNvSpPr>
          <p:nvPr>
            <p:ph idx="1"/>
          </p:nvPr>
        </p:nvSpPr>
        <p:spPr/>
        <p:txBody>
          <a:bodyPr>
            <a:normAutofit/>
          </a:bodyPr>
          <a:lstStyle/>
          <a:p>
            <a:r>
              <a:rPr lang="en-PH" dirty="0"/>
              <a:t>Obesity is a condition defined by an excess amount of body fat, measure by BMI (Body Mass Index) of 30 and above. It is generally caused by eating too much and moving too little.</a:t>
            </a:r>
          </a:p>
          <a:p>
            <a:endParaRPr lang="en-PH" dirty="0"/>
          </a:p>
          <a:p>
            <a:r>
              <a:rPr lang="en-PH" dirty="0"/>
              <a:t>The amount of food we eat, were converted to energy and if not burn off the body through physical activities, it is stored as fat. This accumulation is not just a cosmetic concern but can be a medical problem that increases the risk for heart disease, diabetes, high blood pressure and certain cancers.</a:t>
            </a:r>
          </a:p>
        </p:txBody>
      </p:sp>
    </p:spTree>
    <p:extLst>
      <p:ext uri="{BB962C8B-B14F-4D97-AF65-F5344CB8AC3E}">
        <p14:creationId xmlns:p14="http://schemas.microsoft.com/office/powerpoint/2010/main" val="287891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E075-3024-4493-A287-35FF1AEDC551}"/>
              </a:ext>
            </a:extLst>
          </p:cNvPr>
          <p:cNvSpPr>
            <a:spLocks noGrp="1"/>
          </p:cNvSpPr>
          <p:nvPr>
            <p:ph type="title"/>
          </p:nvPr>
        </p:nvSpPr>
        <p:spPr/>
        <p:txBody>
          <a:bodyPr/>
          <a:lstStyle/>
          <a:p>
            <a:r>
              <a:rPr lang="en-PH" dirty="0"/>
              <a:t>What are the…?</a:t>
            </a:r>
          </a:p>
        </p:txBody>
      </p:sp>
      <p:sp>
        <p:nvSpPr>
          <p:cNvPr id="3" name="Content Placeholder 2">
            <a:extLst>
              <a:ext uri="{FF2B5EF4-FFF2-40B4-BE49-F238E27FC236}">
                <a16:creationId xmlns:a16="http://schemas.microsoft.com/office/drawing/2014/main" id="{71B9193D-AEC9-48C4-BBD8-43280FA45AEE}"/>
              </a:ext>
            </a:extLst>
          </p:cNvPr>
          <p:cNvSpPr>
            <a:spLocks noGrp="1"/>
          </p:cNvSpPr>
          <p:nvPr>
            <p:ph idx="1"/>
          </p:nvPr>
        </p:nvSpPr>
        <p:spPr>
          <a:xfrm>
            <a:off x="838200" y="2193098"/>
            <a:ext cx="4930211" cy="4351338"/>
          </a:xfrm>
        </p:spPr>
        <p:txBody>
          <a:bodyPr/>
          <a:lstStyle/>
          <a:p>
            <a:r>
              <a:rPr lang="en-PH" dirty="0"/>
              <a:t>Genetics</a:t>
            </a:r>
          </a:p>
          <a:p>
            <a:r>
              <a:rPr lang="en-PH" dirty="0"/>
              <a:t>Metabolism Factors</a:t>
            </a:r>
          </a:p>
          <a:p>
            <a:r>
              <a:rPr lang="en-PH" dirty="0"/>
              <a:t>Socioeconomic Factors</a:t>
            </a:r>
          </a:p>
          <a:p>
            <a:r>
              <a:rPr lang="en-PH" dirty="0"/>
              <a:t>Lifestyle Choices</a:t>
            </a:r>
          </a:p>
          <a:p>
            <a:r>
              <a:rPr lang="en-PH" dirty="0"/>
              <a:t>Medicines</a:t>
            </a:r>
          </a:p>
          <a:p>
            <a:r>
              <a:rPr lang="en-PH" dirty="0"/>
              <a:t>Emotions</a:t>
            </a:r>
          </a:p>
          <a:p>
            <a:endParaRPr lang="en-PH" dirty="0"/>
          </a:p>
          <a:p>
            <a:endParaRPr lang="en-PH" dirty="0"/>
          </a:p>
        </p:txBody>
      </p:sp>
      <p:sp>
        <p:nvSpPr>
          <p:cNvPr id="4" name="Content Placeholder 2">
            <a:extLst>
              <a:ext uri="{FF2B5EF4-FFF2-40B4-BE49-F238E27FC236}">
                <a16:creationId xmlns:a16="http://schemas.microsoft.com/office/drawing/2014/main" id="{60A7A6D7-D4B6-42F8-AFA2-544003563E63}"/>
              </a:ext>
            </a:extLst>
          </p:cNvPr>
          <p:cNvSpPr txBox="1">
            <a:spLocks/>
          </p:cNvSpPr>
          <p:nvPr/>
        </p:nvSpPr>
        <p:spPr>
          <a:xfrm>
            <a:off x="6096000" y="2193098"/>
            <a:ext cx="49302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dirty="0"/>
              <a:t>High Blood Pressure</a:t>
            </a:r>
          </a:p>
          <a:p>
            <a:r>
              <a:rPr lang="en-PH" dirty="0"/>
              <a:t>Type 2 Diabetes</a:t>
            </a:r>
          </a:p>
          <a:p>
            <a:r>
              <a:rPr lang="en-PH" dirty="0"/>
              <a:t>Heart Disease</a:t>
            </a:r>
          </a:p>
          <a:p>
            <a:r>
              <a:rPr lang="en-PH" dirty="0"/>
              <a:t>Joint Problems</a:t>
            </a:r>
          </a:p>
          <a:p>
            <a:r>
              <a:rPr lang="en-PH" dirty="0"/>
              <a:t>Sleep Apnea and respiratory Problems</a:t>
            </a:r>
          </a:p>
          <a:p>
            <a:r>
              <a:rPr lang="en-PH" dirty="0"/>
              <a:t>Cancer</a:t>
            </a:r>
          </a:p>
          <a:p>
            <a:r>
              <a:rPr lang="en-PH" dirty="0"/>
              <a:t>Psychosocial Effects</a:t>
            </a:r>
          </a:p>
          <a:p>
            <a:endParaRPr lang="en-PH" dirty="0"/>
          </a:p>
          <a:p>
            <a:endParaRPr lang="en-PH" dirty="0"/>
          </a:p>
        </p:txBody>
      </p:sp>
      <p:sp>
        <p:nvSpPr>
          <p:cNvPr id="5" name="TextBox 4">
            <a:extLst>
              <a:ext uri="{FF2B5EF4-FFF2-40B4-BE49-F238E27FC236}">
                <a16:creationId xmlns:a16="http://schemas.microsoft.com/office/drawing/2014/main" id="{37A28C08-4BDB-4931-BA31-33CB576FEC34}"/>
              </a:ext>
            </a:extLst>
          </p:cNvPr>
          <p:cNvSpPr txBox="1"/>
          <p:nvPr/>
        </p:nvSpPr>
        <p:spPr>
          <a:xfrm>
            <a:off x="838200" y="1495682"/>
            <a:ext cx="1583254" cy="584775"/>
          </a:xfrm>
          <a:prstGeom prst="rect">
            <a:avLst/>
          </a:prstGeom>
          <a:noFill/>
        </p:spPr>
        <p:txBody>
          <a:bodyPr wrap="none" rtlCol="0">
            <a:spAutoFit/>
          </a:bodyPr>
          <a:lstStyle/>
          <a:p>
            <a:r>
              <a:rPr lang="en-PH" sz="3200" dirty="0">
                <a:solidFill>
                  <a:schemeClr val="accent1">
                    <a:lumMod val="75000"/>
                  </a:schemeClr>
                </a:solidFill>
              </a:rPr>
              <a:t>CAUSES:</a:t>
            </a:r>
          </a:p>
        </p:txBody>
      </p:sp>
      <p:sp>
        <p:nvSpPr>
          <p:cNvPr id="6" name="TextBox 5">
            <a:extLst>
              <a:ext uri="{FF2B5EF4-FFF2-40B4-BE49-F238E27FC236}">
                <a16:creationId xmlns:a16="http://schemas.microsoft.com/office/drawing/2014/main" id="{56D2BAFC-566D-4FF4-AFFB-F86DA43BEA2D}"/>
              </a:ext>
            </a:extLst>
          </p:cNvPr>
          <p:cNvSpPr txBox="1"/>
          <p:nvPr/>
        </p:nvSpPr>
        <p:spPr>
          <a:xfrm>
            <a:off x="6096000" y="1458324"/>
            <a:ext cx="1678665" cy="584775"/>
          </a:xfrm>
          <a:prstGeom prst="rect">
            <a:avLst/>
          </a:prstGeom>
          <a:noFill/>
        </p:spPr>
        <p:txBody>
          <a:bodyPr wrap="none" rtlCol="0">
            <a:spAutoFit/>
          </a:bodyPr>
          <a:lstStyle/>
          <a:p>
            <a:r>
              <a:rPr lang="en-PH" sz="3200" dirty="0">
                <a:solidFill>
                  <a:schemeClr val="accent1">
                    <a:lumMod val="75000"/>
                  </a:schemeClr>
                </a:solidFill>
              </a:rPr>
              <a:t>EFFECTS:</a:t>
            </a:r>
          </a:p>
        </p:txBody>
      </p:sp>
    </p:spTree>
    <p:extLst>
      <p:ext uri="{BB962C8B-B14F-4D97-AF65-F5344CB8AC3E}">
        <p14:creationId xmlns:p14="http://schemas.microsoft.com/office/powerpoint/2010/main" val="408221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5941-D4F9-42C2-9E44-66BA634A0D78}"/>
              </a:ext>
            </a:extLst>
          </p:cNvPr>
          <p:cNvSpPr>
            <a:spLocks noGrp="1"/>
          </p:cNvSpPr>
          <p:nvPr>
            <p:ph type="title"/>
          </p:nvPr>
        </p:nvSpPr>
        <p:spPr/>
        <p:txBody>
          <a:bodyPr/>
          <a:lstStyle/>
          <a:p>
            <a:r>
              <a:rPr lang="en-PH" dirty="0"/>
              <a:t>Why measure?</a:t>
            </a:r>
          </a:p>
        </p:txBody>
      </p:sp>
      <p:sp>
        <p:nvSpPr>
          <p:cNvPr id="3" name="Content Placeholder 2">
            <a:extLst>
              <a:ext uri="{FF2B5EF4-FFF2-40B4-BE49-F238E27FC236}">
                <a16:creationId xmlns:a16="http://schemas.microsoft.com/office/drawing/2014/main" id="{6C2D072F-A4C8-45D3-8C04-CB20C212A9D8}"/>
              </a:ext>
            </a:extLst>
          </p:cNvPr>
          <p:cNvSpPr>
            <a:spLocks noGrp="1"/>
          </p:cNvSpPr>
          <p:nvPr>
            <p:ph idx="1"/>
          </p:nvPr>
        </p:nvSpPr>
        <p:spPr/>
        <p:txBody>
          <a:bodyPr>
            <a:normAutofit fontScale="92500" lnSpcReduction="20000"/>
          </a:bodyPr>
          <a:lstStyle/>
          <a:p>
            <a:r>
              <a:rPr lang="en-PH" dirty="0"/>
              <a:t>Obesity is serious because it is associated with poorer health outcome and reduces quality of life. It is also associated with leading cause of death worldwide.</a:t>
            </a:r>
          </a:p>
          <a:p>
            <a:endParaRPr lang="en-PH" dirty="0"/>
          </a:p>
          <a:p>
            <a:r>
              <a:rPr lang="en-PH" dirty="0"/>
              <a:t>By measuring the state of obesity and define its contributing factors, a person get to understand his/her current standing against potential life threatening conditions.</a:t>
            </a:r>
          </a:p>
          <a:p>
            <a:endParaRPr lang="en-PH" dirty="0"/>
          </a:p>
          <a:p>
            <a:r>
              <a:rPr lang="en-PH" dirty="0"/>
              <a:t>Correlating and predicting the results of obesity status vs. the contributing factors also allow us to confirm what course of actions is effective in achieving the ideal weight or, reversing the said conditions to improve our longevity with a healthier body.</a:t>
            </a:r>
          </a:p>
        </p:txBody>
      </p:sp>
    </p:spTree>
    <p:extLst>
      <p:ext uri="{BB962C8B-B14F-4D97-AF65-F5344CB8AC3E}">
        <p14:creationId xmlns:p14="http://schemas.microsoft.com/office/powerpoint/2010/main" val="203856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7992-B270-40F8-B69D-18271D4F2643}"/>
              </a:ext>
            </a:extLst>
          </p:cNvPr>
          <p:cNvSpPr>
            <a:spLocks noGrp="1"/>
          </p:cNvSpPr>
          <p:nvPr>
            <p:ph type="title"/>
          </p:nvPr>
        </p:nvSpPr>
        <p:spPr/>
        <p:txBody>
          <a:bodyPr/>
          <a:lstStyle/>
          <a:p>
            <a:r>
              <a:rPr lang="en-PH" dirty="0"/>
              <a:t>How we did it?</a:t>
            </a:r>
          </a:p>
        </p:txBody>
      </p:sp>
      <p:sp>
        <p:nvSpPr>
          <p:cNvPr id="3" name="Content Placeholder 2">
            <a:extLst>
              <a:ext uri="{FF2B5EF4-FFF2-40B4-BE49-F238E27FC236}">
                <a16:creationId xmlns:a16="http://schemas.microsoft.com/office/drawing/2014/main" id="{289A1D24-1F6D-4AFF-B687-F704FFFEE8FF}"/>
              </a:ext>
            </a:extLst>
          </p:cNvPr>
          <p:cNvSpPr>
            <a:spLocks noGrp="1"/>
          </p:cNvSpPr>
          <p:nvPr>
            <p:ph idx="1"/>
          </p:nvPr>
        </p:nvSpPr>
        <p:spPr/>
        <p:txBody>
          <a:bodyPr>
            <a:normAutofit lnSpcReduction="10000"/>
          </a:bodyPr>
          <a:lstStyle/>
          <a:p>
            <a:r>
              <a:rPr lang="en-PH" dirty="0"/>
              <a:t>The idea is to get all the datapoints available and create a prediction model what will intelligently predict a person’s obesity levels with these inputs.</a:t>
            </a:r>
          </a:p>
          <a:p>
            <a:endParaRPr lang="en-PH" dirty="0"/>
          </a:p>
          <a:p>
            <a:r>
              <a:rPr lang="en-PH" dirty="0"/>
              <a:t>Based on these data, we will determine how these factors are related and can influence obesity. Obesity Level is used to classify the outcome of the model.</a:t>
            </a:r>
          </a:p>
          <a:p>
            <a:endParaRPr lang="en-PH" dirty="0"/>
          </a:p>
          <a:p>
            <a:r>
              <a:rPr lang="en-PH" dirty="0"/>
              <a:t>The model should be able to correlate the datapoints using a selected model with high accuracy.</a:t>
            </a:r>
          </a:p>
          <a:p>
            <a:endParaRPr lang="en-PH" dirty="0"/>
          </a:p>
          <a:p>
            <a:endParaRPr lang="en-PH" dirty="0"/>
          </a:p>
        </p:txBody>
      </p:sp>
    </p:spTree>
    <p:extLst>
      <p:ext uri="{BB962C8B-B14F-4D97-AF65-F5344CB8AC3E}">
        <p14:creationId xmlns:p14="http://schemas.microsoft.com/office/powerpoint/2010/main" val="40160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1848-7BFD-4E94-BAA9-6B8F52C356CC}"/>
              </a:ext>
            </a:extLst>
          </p:cNvPr>
          <p:cNvSpPr>
            <a:spLocks noGrp="1"/>
          </p:cNvSpPr>
          <p:nvPr>
            <p:ph type="title"/>
          </p:nvPr>
        </p:nvSpPr>
        <p:spPr/>
        <p:txBody>
          <a:bodyPr/>
          <a:lstStyle/>
          <a:p>
            <a:r>
              <a:rPr lang="en-PH" dirty="0"/>
              <a:t>Our Data</a:t>
            </a:r>
          </a:p>
        </p:txBody>
      </p:sp>
      <p:sp>
        <p:nvSpPr>
          <p:cNvPr id="3" name="Content Placeholder 2">
            <a:extLst>
              <a:ext uri="{FF2B5EF4-FFF2-40B4-BE49-F238E27FC236}">
                <a16:creationId xmlns:a16="http://schemas.microsoft.com/office/drawing/2014/main" id="{9B34FD71-1977-4FFA-8916-16D9DCF35E95}"/>
              </a:ext>
            </a:extLst>
          </p:cNvPr>
          <p:cNvSpPr>
            <a:spLocks noGrp="1"/>
          </p:cNvSpPr>
          <p:nvPr>
            <p:ph idx="1"/>
          </p:nvPr>
        </p:nvSpPr>
        <p:spPr/>
        <p:txBody>
          <a:bodyPr>
            <a:normAutofit lnSpcReduction="10000"/>
          </a:bodyPr>
          <a:lstStyle/>
          <a:p>
            <a:r>
              <a:rPr lang="en-PH" dirty="0"/>
              <a:t>The data we used in this research can be grouped in to 2 types:</a:t>
            </a:r>
          </a:p>
          <a:p>
            <a:pPr marL="0" indent="0">
              <a:buNone/>
            </a:pPr>
            <a:endParaRPr lang="en-PH" dirty="0"/>
          </a:p>
          <a:p>
            <a:pPr marL="914400" lvl="1" indent="-457200">
              <a:buAutoNum type="arabicPeriod"/>
            </a:pPr>
            <a:r>
              <a:rPr lang="en-PH" dirty="0"/>
              <a:t>Physical – Gender, age, height, weight and family history with Overweight</a:t>
            </a:r>
          </a:p>
          <a:p>
            <a:pPr marL="914400" lvl="1" indent="-457200">
              <a:buAutoNum type="arabicPeriod"/>
            </a:pPr>
            <a:endParaRPr lang="en-PH" dirty="0"/>
          </a:p>
          <a:p>
            <a:pPr marL="914400" lvl="1" indent="-457200">
              <a:buAutoNum type="arabicPeriod"/>
            </a:pPr>
            <a:r>
              <a:rPr lang="en-PH" dirty="0"/>
              <a:t>Behavioral or Habitual – Consumptions of alcohol, vegetables, water and meals. Physical activities, mode of transportation and time using technology devices.</a:t>
            </a:r>
          </a:p>
          <a:p>
            <a:endParaRPr lang="en-PH" dirty="0"/>
          </a:p>
          <a:p>
            <a:r>
              <a:rPr lang="en-PH" dirty="0"/>
              <a:t>There might be some constraints with the data considering it may not contain all the information we need and not equally distributed across all the sampling sets such as age and gender.</a:t>
            </a:r>
          </a:p>
        </p:txBody>
      </p:sp>
    </p:spTree>
    <p:extLst>
      <p:ext uri="{BB962C8B-B14F-4D97-AF65-F5344CB8AC3E}">
        <p14:creationId xmlns:p14="http://schemas.microsoft.com/office/powerpoint/2010/main" val="181032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47BF-5DC4-48F7-83B9-D2B2BA9EDFBF}"/>
              </a:ext>
            </a:extLst>
          </p:cNvPr>
          <p:cNvSpPr>
            <a:spLocks noGrp="1"/>
          </p:cNvSpPr>
          <p:nvPr>
            <p:ph type="title"/>
          </p:nvPr>
        </p:nvSpPr>
        <p:spPr/>
        <p:txBody>
          <a:bodyPr/>
          <a:lstStyle/>
          <a:p>
            <a:r>
              <a:rPr lang="en-PH" dirty="0"/>
              <a:t>Visualizing the Data</a:t>
            </a:r>
          </a:p>
        </p:txBody>
      </p:sp>
      <p:sp>
        <p:nvSpPr>
          <p:cNvPr id="3" name="Content Placeholder 2">
            <a:extLst>
              <a:ext uri="{FF2B5EF4-FFF2-40B4-BE49-F238E27FC236}">
                <a16:creationId xmlns:a16="http://schemas.microsoft.com/office/drawing/2014/main" id="{8833B645-F0A5-4537-B98C-7D1D3BADBB8B}"/>
              </a:ext>
            </a:extLst>
          </p:cNvPr>
          <p:cNvSpPr>
            <a:spLocks noGrp="1"/>
          </p:cNvSpPr>
          <p:nvPr>
            <p:ph idx="1"/>
          </p:nvPr>
        </p:nvSpPr>
        <p:spPr/>
        <p:txBody>
          <a:bodyPr/>
          <a:lstStyle/>
          <a:p>
            <a:r>
              <a:rPr lang="en-PH" dirty="0"/>
              <a:t>Our data is not balanced in terms of age groups, this may skew the results and therefore age may not be considered here.</a:t>
            </a:r>
          </a:p>
        </p:txBody>
      </p:sp>
      <p:pic>
        <p:nvPicPr>
          <p:cNvPr id="5" name="Picture 4">
            <a:extLst>
              <a:ext uri="{FF2B5EF4-FFF2-40B4-BE49-F238E27FC236}">
                <a16:creationId xmlns:a16="http://schemas.microsoft.com/office/drawing/2014/main" id="{A1CAE4DF-578B-473A-8190-1FD7BBA262B5}"/>
              </a:ext>
            </a:extLst>
          </p:cNvPr>
          <p:cNvPicPr>
            <a:picLocks noChangeAspect="1"/>
          </p:cNvPicPr>
          <p:nvPr/>
        </p:nvPicPr>
        <p:blipFill>
          <a:blip r:embed="rId2"/>
          <a:stretch>
            <a:fillRect/>
          </a:stretch>
        </p:blipFill>
        <p:spPr>
          <a:xfrm>
            <a:off x="1147985" y="3026145"/>
            <a:ext cx="3657600" cy="2600325"/>
          </a:xfrm>
          <a:prstGeom prst="rect">
            <a:avLst/>
          </a:prstGeom>
        </p:spPr>
      </p:pic>
      <p:sp>
        <p:nvSpPr>
          <p:cNvPr id="6" name="TextBox 5">
            <a:extLst>
              <a:ext uri="{FF2B5EF4-FFF2-40B4-BE49-F238E27FC236}">
                <a16:creationId xmlns:a16="http://schemas.microsoft.com/office/drawing/2014/main" id="{6B1604AB-1892-4E45-BB62-7669B56A47F1}"/>
              </a:ext>
            </a:extLst>
          </p:cNvPr>
          <p:cNvSpPr txBox="1"/>
          <p:nvPr/>
        </p:nvSpPr>
        <p:spPr>
          <a:xfrm>
            <a:off x="5250767" y="2895146"/>
            <a:ext cx="6522133" cy="3139321"/>
          </a:xfrm>
          <a:prstGeom prst="rect">
            <a:avLst/>
          </a:prstGeom>
          <a:noFill/>
        </p:spPr>
        <p:txBody>
          <a:bodyPr wrap="square" rtlCol="0">
            <a:spAutoFit/>
          </a:bodyPr>
          <a:lstStyle/>
          <a:p>
            <a:r>
              <a:rPr lang="en-PH" dirty="0"/>
              <a:t>X-axis: Weight</a:t>
            </a:r>
          </a:p>
          <a:p>
            <a:r>
              <a:rPr lang="en-PH" dirty="0"/>
              <a:t>Y-axis: Age</a:t>
            </a:r>
          </a:p>
          <a:p>
            <a:endParaRPr lang="en-PH" dirty="0"/>
          </a:p>
          <a:p>
            <a:pPr marL="285750" indent="-285750">
              <a:buFont typeface="Arial" panose="020B0604020202020204" pitchFamily="34" charset="0"/>
              <a:buChar char="•"/>
            </a:pPr>
            <a:r>
              <a:rPr lang="en-PH" dirty="0"/>
              <a:t>3 major groups presented in the clustering graph based on the weight and age distributions – taking other datapoints into considerations.</a:t>
            </a:r>
          </a:p>
          <a:p>
            <a:pPr marL="285750" indent="-285750">
              <a:buFont typeface="Arial" panose="020B0604020202020204" pitchFamily="34" charset="0"/>
              <a:buChar char="•"/>
            </a:pPr>
            <a:endParaRPr lang="en-PH" dirty="0"/>
          </a:p>
          <a:p>
            <a:pPr marL="285750" indent="-285750">
              <a:buFont typeface="Arial" panose="020B0604020202020204" pitchFamily="34" charset="0"/>
              <a:buChar char="•"/>
            </a:pPr>
            <a:r>
              <a:rPr lang="en-PH" dirty="0"/>
              <a:t>Although we see people with weight 140kgs mostly at the age between 18-23 as one cluster,  it has very limited datapoints for ages 40 and above and it may affect the accuracy of our prediction model for those age groups</a:t>
            </a:r>
          </a:p>
        </p:txBody>
      </p:sp>
    </p:spTree>
    <p:extLst>
      <p:ext uri="{BB962C8B-B14F-4D97-AF65-F5344CB8AC3E}">
        <p14:creationId xmlns:p14="http://schemas.microsoft.com/office/powerpoint/2010/main" val="52486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A2AD-0989-4336-A536-AE1B24280ABA}"/>
              </a:ext>
            </a:extLst>
          </p:cNvPr>
          <p:cNvSpPr>
            <a:spLocks noGrp="1"/>
          </p:cNvSpPr>
          <p:nvPr>
            <p:ph type="title"/>
          </p:nvPr>
        </p:nvSpPr>
        <p:spPr/>
        <p:txBody>
          <a:bodyPr/>
          <a:lstStyle/>
          <a:p>
            <a:r>
              <a:rPr lang="en-PH" dirty="0"/>
              <a:t>The Heatmap</a:t>
            </a:r>
          </a:p>
        </p:txBody>
      </p:sp>
      <p:sp>
        <p:nvSpPr>
          <p:cNvPr id="3" name="Content Placeholder 2">
            <a:extLst>
              <a:ext uri="{FF2B5EF4-FFF2-40B4-BE49-F238E27FC236}">
                <a16:creationId xmlns:a16="http://schemas.microsoft.com/office/drawing/2014/main" id="{D944CE40-DB61-4495-9616-8528B6F75B42}"/>
              </a:ext>
            </a:extLst>
          </p:cNvPr>
          <p:cNvSpPr>
            <a:spLocks noGrp="1"/>
          </p:cNvSpPr>
          <p:nvPr>
            <p:ph idx="1"/>
          </p:nvPr>
        </p:nvSpPr>
        <p:spPr/>
        <p:txBody>
          <a:bodyPr/>
          <a:lstStyle/>
          <a:p>
            <a:r>
              <a:rPr lang="en-PH" dirty="0"/>
              <a:t>We created a heatmap to correlate the available datapoints to seen how dependent are they on each other. </a:t>
            </a:r>
          </a:p>
          <a:p>
            <a:endParaRPr lang="en-PH" dirty="0"/>
          </a:p>
          <a:p>
            <a:r>
              <a:rPr lang="en-PH" dirty="0"/>
              <a:t>The data points may not show strong relationship based on the numbers but was enough to differentiate one data set to another.</a:t>
            </a:r>
          </a:p>
          <a:p>
            <a:endParaRPr lang="en-PH" dirty="0"/>
          </a:p>
          <a:p>
            <a:r>
              <a:rPr lang="en-PH" dirty="0"/>
              <a:t>Some categorized values were given weighting in order to be included in the correlations.</a:t>
            </a:r>
          </a:p>
        </p:txBody>
      </p:sp>
    </p:spTree>
    <p:extLst>
      <p:ext uri="{BB962C8B-B14F-4D97-AF65-F5344CB8AC3E}">
        <p14:creationId xmlns:p14="http://schemas.microsoft.com/office/powerpoint/2010/main" val="3934841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998AC57D-9974-4C54-8437-F3E0F5D88E39}"/>
              </a:ext>
            </a:extLst>
          </p:cNvPr>
          <p:cNvPicPr>
            <a:picLocks noChangeAspect="1"/>
          </p:cNvPicPr>
          <p:nvPr/>
        </p:nvPicPr>
        <p:blipFill>
          <a:blip r:embed="rId2"/>
          <a:stretch>
            <a:fillRect/>
          </a:stretch>
        </p:blipFill>
        <p:spPr>
          <a:xfrm>
            <a:off x="1087563" y="1596684"/>
            <a:ext cx="8867775" cy="4267200"/>
          </a:xfrm>
          <a:prstGeom prst="rect">
            <a:avLst/>
          </a:prstGeom>
        </p:spPr>
      </p:pic>
      <p:sp>
        <p:nvSpPr>
          <p:cNvPr id="2" name="Title 1">
            <a:extLst>
              <a:ext uri="{FF2B5EF4-FFF2-40B4-BE49-F238E27FC236}">
                <a16:creationId xmlns:a16="http://schemas.microsoft.com/office/drawing/2014/main" id="{056BEDA9-5E8D-4B7B-AA04-61951BCECFFC}"/>
              </a:ext>
            </a:extLst>
          </p:cNvPr>
          <p:cNvSpPr>
            <a:spLocks noGrp="1"/>
          </p:cNvSpPr>
          <p:nvPr>
            <p:ph type="title"/>
          </p:nvPr>
        </p:nvSpPr>
        <p:spPr/>
        <p:txBody>
          <a:bodyPr/>
          <a:lstStyle/>
          <a:p>
            <a:r>
              <a:rPr lang="en-PH" dirty="0"/>
              <a:t>The Heatmap</a:t>
            </a:r>
          </a:p>
        </p:txBody>
      </p:sp>
      <p:pic>
        <p:nvPicPr>
          <p:cNvPr id="13" name="Picture 12">
            <a:extLst>
              <a:ext uri="{FF2B5EF4-FFF2-40B4-BE49-F238E27FC236}">
                <a16:creationId xmlns:a16="http://schemas.microsoft.com/office/drawing/2014/main" id="{7234A966-11DE-4171-A4A0-E153870029BD}"/>
              </a:ext>
            </a:extLst>
          </p:cNvPr>
          <p:cNvPicPr>
            <a:picLocks noChangeAspect="1"/>
          </p:cNvPicPr>
          <p:nvPr/>
        </p:nvPicPr>
        <p:blipFill>
          <a:blip r:embed="rId3"/>
          <a:stretch>
            <a:fillRect/>
          </a:stretch>
        </p:blipFill>
        <p:spPr>
          <a:xfrm>
            <a:off x="8417608" y="4909380"/>
            <a:ext cx="2866446" cy="1338441"/>
          </a:xfrm>
          <a:prstGeom prst="rect">
            <a:avLst/>
          </a:prstGeom>
        </p:spPr>
      </p:pic>
      <p:sp>
        <p:nvSpPr>
          <p:cNvPr id="14" name="Rectangle 13">
            <a:extLst>
              <a:ext uri="{FF2B5EF4-FFF2-40B4-BE49-F238E27FC236}">
                <a16:creationId xmlns:a16="http://schemas.microsoft.com/office/drawing/2014/main" id="{6435EF7F-D5AC-405A-BA87-91E431A04E5B}"/>
              </a:ext>
            </a:extLst>
          </p:cNvPr>
          <p:cNvSpPr/>
          <p:nvPr/>
        </p:nvSpPr>
        <p:spPr>
          <a:xfrm>
            <a:off x="5253292" y="1649650"/>
            <a:ext cx="435059" cy="18800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ngle 15">
            <a:extLst>
              <a:ext uri="{FF2B5EF4-FFF2-40B4-BE49-F238E27FC236}">
                <a16:creationId xmlns:a16="http://schemas.microsoft.com/office/drawing/2014/main" id="{BEBFC9D5-76CA-42E6-AF15-7865D5978331}"/>
              </a:ext>
            </a:extLst>
          </p:cNvPr>
          <p:cNvSpPr/>
          <p:nvPr/>
        </p:nvSpPr>
        <p:spPr>
          <a:xfrm>
            <a:off x="3986467" y="1807080"/>
            <a:ext cx="435059" cy="1709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Rectangle 16">
            <a:extLst>
              <a:ext uri="{FF2B5EF4-FFF2-40B4-BE49-F238E27FC236}">
                <a16:creationId xmlns:a16="http://schemas.microsoft.com/office/drawing/2014/main" id="{37B5102E-3478-407C-BE71-949509DE1C18}"/>
              </a:ext>
            </a:extLst>
          </p:cNvPr>
          <p:cNvSpPr/>
          <p:nvPr/>
        </p:nvSpPr>
        <p:spPr>
          <a:xfrm>
            <a:off x="4415817" y="1807080"/>
            <a:ext cx="395508" cy="1709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Rectangle 17">
            <a:extLst>
              <a:ext uri="{FF2B5EF4-FFF2-40B4-BE49-F238E27FC236}">
                <a16:creationId xmlns:a16="http://schemas.microsoft.com/office/drawing/2014/main" id="{DDEF0D09-D79B-4F8D-A0A0-A81580D47D7A}"/>
              </a:ext>
            </a:extLst>
          </p:cNvPr>
          <p:cNvSpPr/>
          <p:nvPr/>
        </p:nvSpPr>
        <p:spPr>
          <a:xfrm>
            <a:off x="4805617" y="1979509"/>
            <a:ext cx="435059" cy="18800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ectangle 18">
            <a:extLst>
              <a:ext uri="{FF2B5EF4-FFF2-40B4-BE49-F238E27FC236}">
                <a16:creationId xmlns:a16="http://schemas.microsoft.com/office/drawing/2014/main" id="{E1DC0417-41C0-441C-9090-EF99499EC911}"/>
              </a:ext>
            </a:extLst>
          </p:cNvPr>
          <p:cNvSpPr/>
          <p:nvPr/>
        </p:nvSpPr>
        <p:spPr>
          <a:xfrm>
            <a:off x="5672392" y="1979509"/>
            <a:ext cx="435059" cy="18800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Rectangle 19">
            <a:extLst>
              <a:ext uri="{FF2B5EF4-FFF2-40B4-BE49-F238E27FC236}">
                <a16:creationId xmlns:a16="http://schemas.microsoft.com/office/drawing/2014/main" id="{735FCD2A-8359-42BE-96D3-C9AB8C63395F}"/>
              </a:ext>
            </a:extLst>
          </p:cNvPr>
          <p:cNvSpPr/>
          <p:nvPr/>
        </p:nvSpPr>
        <p:spPr>
          <a:xfrm>
            <a:off x="6939217" y="1979509"/>
            <a:ext cx="435059" cy="18800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ectangle 20">
            <a:extLst>
              <a:ext uri="{FF2B5EF4-FFF2-40B4-BE49-F238E27FC236}">
                <a16:creationId xmlns:a16="http://schemas.microsoft.com/office/drawing/2014/main" id="{BF2DA32A-33D5-4ABD-9A6A-6FBFA46ED943}"/>
              </a:ext>
            </a:extLst>
          </p:cNvPr>
          <p:cNvSpPr/>
          <p:nvPr/>
        </p:nvSpPr>
        <p:spPr>
          <a:xfrm>
            <a:off x="7823962" y="1994375"/>
            <a:ext cx="395508" cy="18800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a:extLst>
              <a:ext uri="{FF2B5EF4-FFF2-40B4-BE49-F238E27FC236}">
                <a16:creationId xmlns:a16="http://schemas.microsoft.com/office/drawing/2014/main" id="{92148E36-7708-4D32-9A20-FA57272404C2}"/>
              </a:ext>
            </a:extLst>
          </p:cNvPr>
          <p:cNvSpPr/>
          <p:nvPr/>
        </p:nvSpPr>
        <p:spPr>
          <a:xfrm>
            <a:off x="4805617" y="2168184"/>
            <a:ext cx="435059" cy="1709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Rectangle 22">
            <a:extLst>
              <a:ext uri="{FF2B5EF4-FFF2-40B4-BE49-F238E27FC236}">
                <a16:creationId xmlns:a16="http://schemas.microsoft.com/office/drawing/2014/main" id="{263910C9-FFF9-44D8-B702-A292994F9D25}"/>
              </a:ext>
            </a:extLst>
          </p:cNvPr>
          <p:cNvSpPr/>
          <p:nvPr/>
        </p:nvSpPr>
        <p:spPr>
          <a:xfrm>
            <a:off x="5234242" y="2168184"/>
            <a:ext cx="435059" cy="1709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2A3599B0-FCA6-4D60-8FDA-1E6F67D7D3C9}"/>
              </a:ext>
            </a:extLst>
          </p:cNvPr>
          <p:cNvSpPr/>
          <p:nvPr/>
        </p:nvSpPr>
        <p:spPr>
          <a:xfrm>
            <a:off x="5674239" y="2168184"/>
            <a:ext cx="435059" cy="1709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 name="Rectangle 24">
            <a:extLst>
              <a:ext uri="{FF2B5EF4-FFF2-40B4-BE49-F238E27FC236}">
                <a16:creationId xmlns:a16="http://schemas.microsoft.com/office/drawing/2014/main" id="{94A74D0B-434B-4E94-AD15-121BC2D4540B}"/>
              </a:ext>
            </a:extLst>
          </p:cNvPr>
          <p:cNvSpPr/>
          <p:nvPr/>
        </p:nvSpPr>
        <p:spPr>
          <a:xfrm>
            <a:off x="6939217" y="2167516"/>
            <a:ext cx="435059" cy="18800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ectangle 25">
            <a:extLst>
              <a:ext uri="{FF2B5EF4-FFF2-40B4-BE49-F238E27FC236}">
                <a16:creationId xmlns:a16="http://schemas.microsoft.com/office/drawing/2014/main" id="{3369136D-D69E-491D-ADF3-079C7DA341E4}"/>
              </a:ext>
            </a:extLst>
          </p:cNvPr>
          <p:cNvSpPr/>
          <p:nvPr/>
        </p:nvSpPr>
        <p:spPr>
          <a:xfrm>
            <a:off x="4800601" y="2331976"/>
            <a:ext cx="435059" cy="18800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 name="Rectangle 26">
            <a:extLst>
              <a:ext uri="{FF2B5EF4-FFF2-40B4-BE49-F238E27FC236}">
                <a16:creationId xmlns:a16="http://schemas.microsoft.com/office/drawing/2014/main" id="{0E8B9D3E-5061-41EA-A181-4D42D24CFF96}"/>
              </a:ext>
            </a:extLst>
          </p:cNvPr>
          <p:cNvSpPr/>
          <p:nvPr/>
        </p:nvSpPr>
        <p:spPr>
          <a:xfrm>
            <a:off x="6939217" y="2366695"/>
            <a:ext cx="435059" cy="18800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Rectangle 27">
            <a:extLst>
              <a:ext uri="{FF2B5EF4-FFF2-40B4-BE49-F238E27FC236}">
                <a16:creationId xmlns:a16="http://schemas.microsoft.com/office/drawing/2014/main" id="{25B2E6BA-4A6E-430D-9204-8684A7B91FB3}"/>
              </a:ext>
            </a:extLst>
          </p:cNvPr>
          <p:cNvSpPr/>
          <p:nvPr/>
        </p:nvSpPr>
        <p:spPr>
          <a:xfrm>
            <a:off x="7828081" y="3369848"/>
            <a:ext cx="395508" cy="1709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Rectangle 30">
            <a:extLst>
              <a:ext uri="{FF2B5EF4-FFF2-40B4-BE49-F238E27FC236}">
                <a16:creationId xmlns:a16="http://schemas.microsoft.com/office/drawing/2014/main" id="{28A56F4A-357B-42FC-B265-BD5E290EAA05}"/>
              </a:ext>
            </a:extLst>
          </p:cNvPr>
          <p:cNvSpPr/>
          <p:nvPr/>
        </p:nvSpPr>
        <p:spPr>
          <a:xfrm>
            <a:off x="8677309" y="2175392"/>
            <a:ext cx="395508" cy="18800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Rectangle 31">
            <a:extLst>
              <a:ext uri="{FF2B5EF4-FFF2-40B4-BE49-F238E27FC236}">
                <a16:creationId xmlns:a16="http://schemas.microsoft.com/office/drawing/2014/main" id="{6389BC8B-935D-494F-A94C-2952BDB5A451}"/>
              </a:ext>
            </a:extLst>
          </p:cNvPr>
          <p:cNvSpPr/>
          <p:nvPr/>
        </p:nvSpPr>
        <p:spPr>
          <a:xfrm>
            <a:off x="8677309" y="1994417"/>
            <a:ext cx="395508" cy="18800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Rectangle 32">
            <a:extLst>
              <a:ext uri="{FF2B5EF4-FFF2-40B4-BE49-F238E27FC236}">
                <a16:creationId xmlns:a16="http://schemas.microsoft.com/office/drawing/2014/main" id="{10D60E28-64BA-48DC-AB6C-BC5D7724C435}"/>
              </a:ext>
            </a:extLst>
          </p:cNvPr>
          <p:cNvSpPr/>
          <p:nvPr/>
        </p:nvSpPr>
        <p:spPr>
          <a:xfrm>
            <a:off x="4406292" y="2160484"/>
            <a:ext cx="395508" cy="18800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Rectangle 33">
            <a:extLst>
              <a:ext uri="{FF2B5EF4-FFF2-40B4-BE49-F238E27FC236}">
                <a16:creationId xmlns:a16="http://schemas.microsoft.com/office/drawing/2014/main" id="{D22F5588-255B-46B0-A92D-49683D27F065}"/>
              </a:ext>
            </a:extLst>
          </p:cNvPr>
          <p:cNvSpPr/>
          <p:nvPr/>
        </p:nvSpPr>
        <p:spPr>
          <a:xfrm>
            <a:off x="3986467" y="1969984"/>
            <a:ext cx="435059" cy="18800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Rectangle 34">
            <a:extLst>
              <a:ext uri="{FF2B5EF4-FFF2-40B4-BE49-F238E27FC236}">
                <a16:creationId xmlns:a16="http://schemas.microsoft.com/office/drawing/2014/main" id="{45F8F1DA-721D-4E5B-8F70-60B384B9DD13}"/>
              </a:ext>
            </a:extLst>
          </p:cNvPr>
          <p:cNvSpPr/>
          <p:nvPr/>
        </p:nvSpPr>
        <p:spPr>
          <a:xfrm>
            <a:off x="4415817" y="1969984"/>
            <a:ext cx="395508" cy="18800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806258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914</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Estimation of Obesity Based on Eating Habits and Physical Condition</vt:lpstr>
      <vt:lpstr>Introduction</vt:lpstr>
      <vt:lpstr>What are the…?</vt:lpstr>
      <vt:lpstr>Why measure?</vt:lpstr>
      <vt:lpstr>How we did it?</vt:lpstr>
      <vt:lpstr>Our Data</vt:lpstr>
      <vt:lpstr>Visualizing the Data</vt:lpstr>
      <vt:lpstr>The Heatmap</vt:lpstr>
      <vt:lpstr>The Heatmap</vt:lpstr>
      <vt:lpstr>The Data Model</vt:lpstr>
      <vt:lpstr>Results of Logistic Regression</vt:lpstr>
      <vt:lpstr>Conclusions</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Tommy</dc:creator>
  <cp:lastModifiedBy>Tommy</cp:lastModifiedBy>
  <cp:revision>6</cp:revision>
  <dcterms:created xsi:type="dcterms:W3CDTF">2022-02-14T00:26:51Z</dcterms:created>
  <dcterms:modified xsi:type="dcterms:W3CDTF">2022-02-14T04:58:32Z</dcterms:modified>
</cp:coreProperties>
</file>