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EDAF-1DE2-42D8-8303-22731955B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B6EB3-D7DE-403B-B283-E87277511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B390C-7170-4ED3-B836-58B37B39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BABA-CB73-4C64-AB83-00174B82B767}" type="datetimeFigureOut">
              <a:rPr lang="en-PH" smtClean="0"/>
              <a:t>16/01/2022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30609-0998-49D4-82F1-C36178BA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8DE46-C3F6-450D-9FDE-91E4B788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8CF-7D0C-45DB-B5AE-E5EDB9E645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649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70A2-E29F-42CA-96CC-FD3C647D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A2CCF-5C2C-4412-BEE2-3FB8C9DA4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5C68F-A0A2-4C5D-90E5-DB91C84D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BABA-CB73-4C64-AB83-00174B82B767}" type="datetimeFigureOut">
              <a:rPr lang="en-PH" smtClean="0"/>
              <a:t>16/01/2022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60254-917A-4BEC-8A0E-1CC58E48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6A6A9-BFFA-43B4-A746-E4AEA00A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8CF-7D0C-45DB-B5AE-E5EDB9E645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852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17F9D-8320-4D28-9BA4-92C00D231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1F734-7D7C-42F3-A0AD-ACD20FA61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607D-A1D9-463D-B843-306299B7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BABA-CB73-4C64-AB83-00174B82B767}" type="datetimeFigureOut">
              <a:rPr lang="en-PH" smtClean="0"/>
              <a:t>16/01/2022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CEE2-82F2-4B75-BE83-1FCC80D9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402C9-2930-44B5-9DFC-CC4A391C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8CF-7D0C-45DB-B5AE-E5EDB9E645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549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D6B5-00FC-4D8B-9EEA-FF7EFB01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701E-D4D4-4787-9922-B57FE0E72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CC06B-4CD2-4557-9A0A-F9547C10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BABA-CB73-4C64-AB83-00174B82B767}" type="datetimeFigureOut">
              <a:rPr lang="en-PH" smtClean="0"/>
              <a:t>16/01/2022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2842B-E0A6-4F3D-93E7-225CEB3D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19D9C-E5A2-4777-81DA-C234739C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8CF-7D0C-45DB-B5AE-E5EDB9E645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165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8C3E-C784-4331-8C00-708C8F2C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2A247-2BD7-4C50-A86C-56C1EAF38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A247-7943-4AA9-BAB3-CA813E0E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BABA-CB73-4C64-AB83-00174B82B767}" type="datetimeFigureOut">
              <a:rPr lang="en-PH" smtClean="0"/>
              <a:t>16/01/2022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E72D8-B756-4CD0-98CE-2F8DECD9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5D1BC-C3F2-4C08-8837-117B4BDF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8CF-7D0C-45DB-B5AE-E5EDB9E645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983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0A33-AAAA-4D9D-A910-8D982968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741C-2E2D-4B94-833C-E21A09E02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B00DB-EB57-4489-92EE-F282F2596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2F165-6D19-4BF0-97BE-A9477BDC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BABA-CB73-4C64-AB83-00174B82B767}" type="datetimeFigureOut">
              <a:rPr lang="en-PH" smtClean="0"/>
              <a:t>16/01/2022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E7443-D2D6-496E-A74A-B3ADB13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959EE-1532-47C3-8039-A3268DF3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8CF-7D0C-45DB-B5AE-E5EDB9E645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42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0CD5-2FBC-4B9E-85E8-FC9B36BE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87EDB-CD5C-415A-A558-130B847A6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7EEAF-0301-4EE2-BA49-A85EE4C70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2736D-B001-432C-96AA-FD7D7193C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A74A8-C584-41B5-8EF5-E977106D9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4C961-84A5-4C84-8016-0E519420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BABA-CB73-4C64-AB83-00174B82B767}" type="datetimeFigureOut">
              <a:rPr lang="en-PH" smtClean="0"/>
              <a:t>16/01/2022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AD1F8-86B2-4769-9602-181C2214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D2A32-12AA-46A5-BA8F-EA803052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8CF-7D0C-45DB-B5AE-E5EDB9E645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009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2677-588A-4580-9843-4C902E8B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4EC0F-E93F-4A3A-9C98-72497A73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BABA-CB73-4C64-AB83-00174B82B767}" type="datetimeFigureOut">
              <a:rPr lang="en-PH" smtClean="0"/>
              <a:t>16/01/2022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1BC54-6B5F-4C3B-B4C3-32B4C452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5F2D1-59A6-4E8D-B201-3C697D74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8CF-7D0C-45DB-B5AE-E5EDB9E645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56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2BB95-9258-4F38-9033-857676D2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BABA-CB73-4C64-AB83-00174B82B767}" type="datetimeFigureOut">
              <a:rPr lang="en-PH" smtClean="0"/>
              <a:t>16/01/2022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87717-D135-45DE-8BF4-432A5ABC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E673F-5ACB-47A6-9382-B6A2AD59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8CF-7D0C-45DB-B5AE-E5EDB9E645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06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2766-D3C2-4E2E-92A4-905A405C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839B-E4B2-4668-B96F-194FFA386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8D5D1-340E-4AF9-A5A9-AFA8D5FEF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F2E14-CC68-4A82-AC13-4D9EB29D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BABA-CB73-4C64-AB83-00174B82B767}" type="datetimeFigureOut">
              <a:rPr lang="en-PH" smtClean="0"/>
              <a:t>16/01/2022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ED5FB-50D9-472A-BB30-8ACD359B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4E73E-BF52-4DBA-85F2-2C454D49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8CF-7D0C-45DB-B5AE-E5EDB9E645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714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2DF6-E347-423B-93DC-776251D5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11C15-F669-4CA0-8282-FF37CFF9F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B81B-34F7-4659-BEA0-D6C7EA2D5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F7D22-0832-4E44-B581-54F57198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BABA-CB73-4C64-AB83-00174B82B767}" type="datetimeFigureOut">
              <a:rPr lang="en-PH" smtClean="0"/>
              <a:t>16/01/2022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3A524-ACFB-4823-9C3D-BB42DD09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3EAAD-ED5A-4E00-BFFA-BAA77DC2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8CF-7D0C-45DB-B5AE-E5EDB9E645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646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55282-D894-4377-A517-D0BFF9C9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E9791-D77D-4431-B39A-E7F65A888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FF227-16B4-4C45-86B9-516550565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BABA-CB73-4C64-AB83-00174B82B767}" type="datetimeFigureOut">
              <a:rPr lang="en-PH" smtClean="0"/>
              <a:t>16/01/2022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EEBB1-A53C-409F-9F06-4D3920A4E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46A08-09D8-485B-91BB-5E4E227BE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CE8CF-7D0C-45DB-B5AE-E5EDB9E645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806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15ED-1FD1-4903-BCF4-3A7545958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Wholesale Customer Classifications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18CD0-8211-44D9-9D6E-DA2144E58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434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C3DA-797E-4941-B80D-18963807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DBSCAN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0D1B-C36F-477D-B48C-61B4F5A7E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Using a different parameter values (eps=0.9 and </a:t>
            </a:r>
            <a:r>
              <a:rPr lang="en-PH" dirty="0" err="1"/>
              <a:t>min_samples</a:t>
            </a:r>
            <a:r>
              <a:rPr lang="en-PH" dirty="0"/>
              <a:t>=7) we are getting a better silhouette score using DBSCAN: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54EF8D-23C5-4335-9FF1-714EEC70E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86" y="3181795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F75FC5-E0E8-4492-8AEF-5C0F68965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454" y="4429214"/>
            <a:ext cx="3135996" cy="744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7EBDD2-5064-4D18-84E0-20C654A62276}"/>
              </a:ext>
            </a:extLst>
          </p:cNvPr>
          <p:cNvSpPr txBox="1"/>
          <p:nvPr/>
        </p:nvSpPr>
        <p:spPr>
          <a:xfrm>
            <a:off x="5582682" y="3071900"/>
            <a:ext cx="3681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Using DBSCAN is not giving us a clear presentation of the customer segment classification, unlike </a:t>
            </a:r>
            <a:r>
              <a:rPr lang="en-PH" dirty="0" err="1"/>
              <a:t>KMeans</a:t>
            </a:r>
            <a:r>
              <a:rPr lang="en-PH" dirty="0"/>
              <a:t> and Hierarchical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201121-37A4-4062-900C-B530DE9C4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983" y="5052389"/>
            <a:ext cx="3135996" cy="71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3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9414-D197-4AAB-A240-6CE50AF3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E382-B279-4BB4-8B5C-EE5C64EAA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It appears </a:t>
            </a:r>
            <a:r>
              <a:rPr lang="en-PH" dirty="0" err="1"/>
              <a:t>KMeans</a:t>
            </a:r>
            <a:r>
              <a:rPr lang="en-PH" dirty="0"/>
              <a:t> and Hierarchical Clustering algorithm are giving more consistent results that puts our wholesale customer segmentations at 2 or 3</a:t>
            </a:r>
          </a:p>
        </p:txBody>
      </p:sp>
    </p:spTree>
    <p:extLst>
      <p:ext uri="{BB962C8B-B14F-4D97-AF65-F5344CB8AC3E}">
        <p14:creationId xmlns:p14="http://schemas.microsoft.com/office/powerpoint/2010/main" val="8678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DDED-604C-4CFB-9711-BB668F35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F736-F49D-4667-A434-7F00A415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dataset contains annual wholesale customer spendings based on a few categories such as:</a:t>
            </a:r>
          </a:p>
          <a:p>
            <a:pPr lvl="1">
              <a:buFontTx/>
              <a:buChar char="-"/>
            </a:pPr>
            <a:r>
              <a:rPr lang="en-PH" dirty="0"/>
              <a:t>Fresh Products</a:t>
            </a:r>
          </a:p>
          <a:p>
            <a:pPr lvl="1">
              <a:buFontTx/>
              <a:buChar char="-"/>
            </a:pPr>
            <a:r>
              <a:rPr lang="en-PH" dirty="0"/>
              <a:t>Milk Products</a:t>
            </a:r>
          </a:p>
          <a:p>
            <a:pPr lvl="1">
              <a:buFontTx/>
              <a:buChar char="-"/>
            </a:pPr>
            <a:r>
              <a:rPr lang="en-PH" dirty="0"/>
              <a:t>Grocery Products</a:t>
            </a:r>
          </a:p>
          <a:p>
            <a:pPr lvl="1">
              <a:buFontTx/>
              <a:buChar char="-"/>
            </a:pPr>
            <a:r>
              <a:rPr lang="en-PH" dirty="0"/>
              <a:t>Frozen Products</a:t>
            </a:r>
          </a:p>
          <a:p>
            <a:pPr lvl="1">
              <a:buFontTx/>
              <a:buChar char="-"/>
            </a:pPr>
            <a:r>
              <a:rPr lang="en-PH" dirty="0"/>
              <a:t>Detergents and Paper</a:t>
            </a:r>
          </a:p>
          <a:p>
            <a:pPr lvl="1">
              <a:buFontTx/>
              <a:buChar char="-"/>
            </a:pPr>
            <a:r>
              <a:rPr lang="en-PH" dirty="0"/>
              <a:t>Delicatessen Products</a:t>
            </a:r>
          </a:p>
          <a:p>
            <a:pPr lvl="1">
              <a:buFontTx/>
              <a:buChar char="-"/>
            </a:pPr>
            <a:r>
              <a:rPr lang="en-PH" dirty="0"/>
              <a:t>Channel</a:t>
            </a:r>
          </a:p>
          <a:p>
            <a:pPr lvl="1">
              <a:buFontTx/>
              <a:buChar char="-"/>
            </a:pPr>
            <a:r>
              <a:rPr lang="en-PH" dirty="0"/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359484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3D1B-66DE-415A-A02C-0C30D00A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CC7C-EDD2-4A6E-9B4B-BDB6DFF19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dataset contains 440 of instances and 8 attributes in integers which is perfect for classification and clustering analysis</a:t>
            </a:r>
          </a:p>
          <a:p>
            <a:r>
              <a:rPr lang="en-PH" dirty="0"/>
              <a:t>The data also has no missing values and saves our efforts in cleaning them for analysis</a:t>
            </a:r>
          </a:p>
          <a:p>
            <a:r>
              <a:rPr lang="en-PH" dirty="0"/>
              <a:t>Reference Feature Data points will be use</a:t>
            </a:r>
          </a:p>
          <a:p>
            <a:pPr lvl="1">
              <a:buFontTx/>
              <a:buChar char="-"/>
            </a:pPr>
            <a:r>
              <a:rPr lang="en-PH" dirty="0"/>
              <a:t>Fresh</a:t>
            </a:r>
          </a:p>
          <a:p>
            <a:pPr lvl="1">
              <a:buFontTx/>
              <a:buChar char="-"/>
            </a:pPr>
            <a:r>
              <a:rPr lang="en-PH" dirty="0"/>
              <a:t>Grocery</a:t>
            </a:r>
          </a:p>
          <a:p>
            <a:r>
              <a:rPr lang="en-PH" dirty="0"/>
              <a:t>The data points can be changed to further</a:t>
            </a:r>
          </a:p>
          <a:p>
            <a:pPr marL="0" indent="0">
              <a:buNone/>
            </a:pPr>
            <a:r>
              <a:rPr lang="en-PH" dirty="0"/>
              <a:t>   validate the categorical results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AE616-E016-4422-8573-C4648E707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120" y="3645449"/>
            <a:ext cx="2974932" cy="25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1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A71C-8DD2-4A69-A496-10B36D06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D64F7-A3EE-42C3-A960-4E0AA4A7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The purpose of this exercise is to make use of the 3 clustering methods for comparison to determine the reference value (</a:t>
            </a:r>
            <a:r>
              <a:rPr lang="en-PH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silhouette Score</a:t>
            </a:r>
            <a:r>
              <a:rPr lang="en-PH" dirty="0"/>
              <a:t>) that will derive from the clustering algorithm.</a:t>
            </a:r>
          </a:p>
          <a:p>
            <a:pPr marL="0" indent="0">
              <a:buNone/>
            </a:pPr>
            <a:r>
              <a:rPr lang="en-PH" dirty="0"/>
              <a:t>	- </a:t>
            </a:r>
            <a:r>
              <a:rPr lang="en-PH" dirty="0" err="1"/>
              <a:t>KMeans</a:t>
            </a:r>
            <a:endParaRPr lang="en-PH" dirty="0"/>
          </a:p>
          <a:p>
            <a:pPr marL="0" indent="0">
              <a:buNone/>
            </a:pPr>
            <a:r>
              <a:rPr lang="en-PH" dirty="0"/>
              <a:t>	- Hierarchical</a:t>
            </a:r>
          </a:p>
          <a:p>
            <a:pPr marL="0" indent="0">
              <a:buNone/>
            </a:pPr>
            <a:r>
              <a:rPr lang="en-PH" dirty="0"/>
              <a:t>	- DBSCAN</a:t>
            </a:r>
          </a:p>
          <a:p>
            <a:r>
              <a:rPr lang="en-PH" dirty="0"/>
              <a:t>The final plan is to make use of the silhouette score to compare and find the most optimal wholesales customer segmentation for marketing use.</a:t>
            </a:r>
          </a:p>
        </p:txBody>
      </p:sp>
    </p:spTree>
    <p:extLst>
      <p:ext uri="{BB962C8B-B14F-4D97-AF65-F5344CB8AC3E}">
        <p14:creationId xmlns:p14="http://schemas.microsoft.com/office/powerpoint/2010/main" val="192191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6D8F-8EC6-4DC7-B965-D48C0ED7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Initialization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CB7C-C530-4EE2-80B6-2EE835E12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We make use of the following library imports and scale the dataset: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BBE1B-2345-43DE-B659-159BE6FD9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08" y="2746130"/>
            <a:ext cx="4857750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401ED-F5C6-44A7-AB70-6ACE1A54D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415" y="2773904"/>
            <a:ext cx="29337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5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AE44-80DE-4177-AF37-045EBD13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Silhouette Scores of </a:t>
            </a:r>
            <a:r>
              <a:rPr lang="en-PH" dirty="0" err="1"/>
              <a:t>KMeans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2566-2438-4167-AEC4-86144D972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Considering there is no way to determine the best categorizations, we use the silhouette scoring and ran through 11 possible categories to get the most optimum categorizations – </a:t>
            </a:r>
            <a:r>
              <a:rPr lang="en-PH" b="1" dirty="0"/>
              <a:t>3 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AA884-5856-4644-AFD9-F33BA5654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12" y="3387065"/>
            <a:ext cx="3115414" cy="12284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2F2B62F-FD77-46FA-A625-C58446059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092" y="3142985"/>
            <a:ext cx="3376996" cy="234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0C6C5C4-560B-4D04-BB34-D4848CECF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27" y="3292267"/>
            <a:ext cx="3288838" cy="219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16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36A5-A224-4472-9E63-7AB2936D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58CB8-0169-442B-8F0A-67763101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Using a dendrogram, graphical data presented seems to show the logical categorization of the data points is between 2-3 groupings.</a:t>
            </a:r>
          </a:p>
          <a:p>
            <a:endParaRPr lang="en-PH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B63B273-8349-4A87-9487-8C1B84C65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367" y="2923908"/>
            <a:ext cx="83058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57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E8F6-4094-45BB-AB80-AB65E882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DA2A-560C-4429-BB03-AA6DACC1B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/>
              <a:t>Using the </a:t>
            </a:r>
            <a:r>
              <a:rPr lang="en-PH" dirty="0" err="1"/>
              <a:t>hc.labels</a:t>
            </a:r>
            <a:r>
              <a:rPr lang="en-PH" dirty="0"/>
              <a:t> to visualize the clusters of the customers based on the feature sets Grocery and Fresh product shows (using 3 categories):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r>
              <a:rPr lang="en-PH" dirty="0"/>
              <a:t>The result is pretty consistent with the chart we produced from </a:t>
            </a:r>
            <a:r>
              <a:rPr lang="en-PH" dirty="0" err="1"/>
              <a:t>KMeans</a:t>
            </a:r>
            <a:endParaRPr lang="en-PH" dirty="0"/>
          </a:p>
          <a:p>
            <a:endParaRPr lang="en-PH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6ECFEF-1927-4CC1-9500-B755E106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39" y="2968150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4D7D8AC-A014-495D-A74D-790F18414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81" y="2968150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B71CB8-FC2C-4420-9C4F-DEB8C4DA2AB7}"/>
              </a:ext>
            </a:extLst>
          </p:cNvPr>
          <p:cNvSpPr txBox="1"/>
          <p:nvPr/>
        </p:nvSpPr>
        <p:spPr>
          <a:xfrm>
            <a:off x="8374878" y="262947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/>
              <a:t>KMeans</a:t>
            </a:r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83DB2-0484-420C-A83D-E77DD94619AE}"/>
              </a:ext>
            </a:extLst>
          </p:cNvPr>
          <p:cNvSpPr txBox="1"/>
          <p:nvPr/>
        </p:nvSpPr>
        <p:spPr>
          <a:xfrm>
            <a:off x="2833889" y="2629478"/>
            <a:ext cx="12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Hierarchical</a:t>
            </a:r>
          </a:p>
        </p:txBody>
      </p:sp>
    </p:spTree>
    <p:extLst>
      <p:ext uri="{BB962C8B-B14F-4D97-AF65-F5344CB8AC3E}">
        <p14:creationId xmlns:p14="http://schemas.microsoft.com/office/powerpoint/2010/main" val="93045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9F14-8D57-4E56-8A97-91455E81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DBSCAN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06030-8960-4D04-AC31-C58965EB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For DBSCAN, tweaking the eps and </a:t>
            </a:r>
            <a:r>
              <a:rPr lang="en-PH" dirty="0" err="1"/>
              <a:t>min_samples</a:t>
            </a:r>
            <a:r>
              <a:rPr lang="en-PH" dirty="0"/>
              <a:t> value produces different clustering visuals. In the example below we used 0.2 and 4 respectively:3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1F0125D-4E6E-4A23-9679-7EA020B5D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50" y="3429000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86C63-6A1E-4446-9810-04346EEF2573}"/>
              </a:ext>
            </a:extLst>
          </p:cNvPr>
          <p:cNvSpPr txBox="1"/>
          <p:nvPr/>
        </p:nvSpPr>
        <p:spPr>
          <a:xfrm>
            <a:off x="6197980" y="2999808"/>
            <a:ext cx="3681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Using DBSCAN is not giving us a clear presentation of the customer segment classification, unlike </a:t>
            </a:r>
            <a:r>
              <a:rPr lang="en-PH" dirty="0" err="1"/>
              <a:t>KMeans</a:t>
            </a:r>
            <a:r>
              <a:rPr lang="en-PH" dirty="0"/>
              <a:t> and Hierarchical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5554E3-F1D2-4573-A100-8693BA8F1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846" y="4335074"/>
            <a:ext cx="4229100" cy="666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23C04A-94EA-44D2-852F-49A0CB591534}"/>
              </a:ext>
            </a:extLst>
          </p:cNvPr>
          <p:cNvSpPr txBox="1"/>
          <p:nvPr/>
        </p:nvSpPr>
        <p:spPr>
          <a:xfrm>
            <a:off x="6197980" y="5136761"/>
            <a:ext cx="4151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Silhouette score is also low using 0.2 and 4 as our eps and </a:t>
            </a:r>
            <a:r>
              <a:rPr lang="en-PH" dirty="0" err="1"/>
              <a:t>min_samples</a:t>
            </a:r>
            <a:r>
              <a:rPr lang="en-PH" dirty="0"/>
              <a:t> parameters at: 0.10949</a:t>
            </a:r>
          </a:p>
        </p:txBody>
      </p:sp>
    </p:spTree>
    <p:extLst>
      <p:ext uri="{BB962C8B-B14F-4D97-AF65-F5344CB8AC3E}">
        <p14:creationId xmlns:p14="http://schemas.microsoft.com/office/powerpoint/2010/main" val="59754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Wholesale Customer Classifications</vt:lpstr>
      <vt:lpstr>Dataset</vt:lpstr>
      <vt:lpstr>Data Cleansing</vt:lpstr>
      <vt:lpstr>The Methods</vt:lpstr>
      <vt:lpstr>Initialization of Dataset</vt:lpstr>
      <vt:lpstr>Silhouette Scores of KMeans</vt:lpstr>
      <vt:lpstr>Hierarchical Clustering</vt:lpstr>
      <vt:lpstr>Hierarchical Clustering</vt:lpstr>
      <vt:lpstr>DBSCAN Clustering</vt:lpstr>
      <vt:lpstr>DBSCAN Clustering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Wholesale Customer Classifications</dc:title>
  <dc:creator>Tommy</dc:creator>
  <cp:lastModifiedBy>Tommy</cp:lastModifiedBy>
  <cp:revision>3</cp:revision>
  <dcterms:created xsi:type="dcterms:W3CDTF">2022-01-16T12:12:24Z</dcterms:created>
  <dcterms:modified xsi:type="dcterms:W3CDTF">2022-01-16T12:39:12Z</dcterms:modified>
</cp:coreProperties>
</file>