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8" r:id="rId3"/>
    <p:sldId id="259" r:id="rId4"/>
    <p:sldId id="261" r:id="rId5"/>
    <p:sldId id="260" r:id="rId6"/>
    <p:sldId id="262" r:id="rId7"/>
    <p:sldId id="257" r:id="rId8"/>
    <p:sldId id="263" r:id="rId9"/>
    <p:sldId id="264" r:id="rId10"/>
    <p:sldId id="266" r:id="rId11"/>
    <p:sldId id="268" r:id="rId12"/>
    <p:sldId id="276" r:id="rId13"/>
    <p:sldId id="277" r:id="rId14"/>
    <p:sldId id="269" r:id="rId15"/>
    <p:sldId id="267" r:id="rId16"/>
    <p:sldId id="280" r:id="rId17"/>
    <p:sldId id="281" r:id="rId18"/>
    <p:sldId id="283" r:id="rId19"/>
    <p:sldId id="284" r:id="rId20"/>
    <p:sldId id="286" r:id="rId21"/>
    <p:sldId id="285" r:id="rId22"/>
    <p:sldId id="287" r:id="rId23"/>
    <p:sldId id="290" r:id="rId24"/>
    <p:sldId id="291" r:id="rId25"/>
    <p:sldId id="288" r:id="rId26"/>
    <p:sldId id="289" r:id="rId27"/>
    <p:sldId id="270" r:id="rId28"/>
    <p:sldId id="295" r:id="rId29"/>
    <p:sldId id="271" r:id="rId30"/>
    <p:sldId id="272" r:id="rId31"/>
    <p:sldId id="273" r:id="rId32"/>
    <p:sldId id="292" r:id="rId33"/>
    <p:sldId id="275" r:id="rId34"/>
    <p:sldId id="294" r:id="rId35"/>
    <p:sldId id="29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76352" autoAdjust="0"/>
  </p:normalViewPr>
  <p:slideViewPr>
    <p:cSldViewPr snapToGrid="0">
      <p:cViewPr varScale="1">
        <p:scale>
          <a:sx n="65" d="100"/>
          <a:sy n="65" d="100"/>
        </p:scale>
        <p:origin x="112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D3CC8-22B5-4C3A-97DA-CB3616AF7A62}" type="datetimeFigureOut">
              <a:rPr lang="en-US" smtClean="0"/>
              <a:t>7/12/2020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FB4E22-4E04-4227-AC2D-6C9A46D5A035}" type="slidenum">
              <a:rPr lang="en-US" smtClean="0"/>
              <a:t>‹#›</a:t>
            </a:fld>
            <a:endParaRPr lang="en-US" dirty="0"/>
          </a:p>
        </p:txBody>
      </p:sp>
    </p:spTree>
    <p:extLst>
      <p:ext uri="{BB962C8B-B14F-4D97-AF65-F5344CB8AC3E}">
        <p14:creationId xmlns:p14="http://schemas.microsoft.com/office/powerpoint/2010/main" val="164745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towardsdatascience.com/how-does-a-face-detection-program-work-using-neural-networks-17896df8e6f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Rapid Object Detection using a Boosted Cascade of Simple Features , 2001.</a:t>
            </a:r>
          </a:p>
        </p:txBody>
      </p:sp>
      <p:sp>
        <p:nvSpPr>
          <p:cNvPr id="4" name="Slide Number Placeholder 3"/>
          <p:cNvSpPr>
            <a:spLocks noGrp="1"/>
          </p:cNvSpPr>
          <p:nvPr>
            <p:ph type="sldNum" sz="quarter" idx="5"/>
          </p:nvPr>
        </p:nvSpPr>
        <p:spPr/>
        <p:txBody>
          <a:bodyPr/>
          <a:lstStyle/>
          <a:p>
            <a:fld id="{79FB4E22-4E04-4227-AC2D-6C9A46D5A035}" type="slidenum">
              <a:rPr lang="en-US" smtClean="0"/>
              <a:t>9</a:t>
            </a:fld>
            <a:endParaRPr lang="en-US"/>
          </a:p>
        </p:txBody>
      </p:sp>
    </p:spTree>
    <p:extLst>
      <p:ext uri="{BB962C8B-B14F-4D97-AF65-F5344CB8AC3E}">
        <p14:creationId xmlns:p14="http://schemas.microsoft.com/office/powerpoint/2010/main" val="3615067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a:t>
            </a:r>
            <a:r>
              <a:rPr lang="en-US" sz="1200" b="0" i="0" kern="1200" dirty="0">
                <a:solidFill>
                  <a:schemeClr val="tx1"/>
                </a:solidFill>
                <a:effectLst/>
                <a:latin typeface="+mn-lt"/>
                <a:ea typeface="+mn-ea"/>
                <a:cs typeface="+mn-cs"/>
              </a:rPr>
              <a:t>Zhang, K., Zhang, Z., Li, Z., and Qiao, Y. (2016). Joint face detection and alignment using multitask cascaded convolutional networks. IEEE Signal Processing Letters, 23(10):1499–1503.</a:t>
            </a:r>
          </a:p>
          <a:p>
            <a:r>
              <a:rPr lang="en-US" sz="1200" b="0" i="0" kern="1200" dirty="0" err="1">
                <a:solidFill>
                  <a:schemeClr val="tx1"/>
                </a:solidFill>
                <a:effectLst/>
                <a:latin typeface="+mn-lt"/>
                <a:ea typeface="+mn-ea"/>
                <a:cs typeface="+mn-cs"/>
              </a:rPr>
              <a:t>Explaination</a:t>
            </a:r>
            <a:r>
              <a:rPr lang="en-US" sz="1200" b="0" i="0" kern="1200" dirty="0">
                <a:solidFill>
                  <a:schemeClr val="tx1"/>
                </a:solidFill>
                <a:effectLst/>
                <a:latin typeface="+mn-lt"/>
                <a:ea typeface="+mn-ea"/>
                <a:cs typeface="+mn-cs"/>
              </a:rPr>
              <a:t>: </a:t>
            </a:r>
            <a:r>
              <a:rPr lang="en-US" dirty="0">
                <a:hlinkClick r:id="rId3"/>
              </a:rPr>
              <a:t>https://towardsdatascience.com/how-does-a-face-detection-program-work-using-neural-networks-17896df8e6ff</a:t>
            </a:r>
            <a:endParaRPr lang="en-US" dirty="0"/>
          </a:p>
          <a:p>
            <a:endParaRPr lang="en-US" dirty="0"/>
          </a:p>
        </p:txBody>
      </p:sp>
      <p:sp>
        <p:nvSpPr>
          <p:cNvPr id="4" name="Slide Number Placeholder 3"/>
          <p:cNvSpPr>
            <a:spLocks noGrp="1"/>
          </p:cNvSpPr>
          <p:nvPr>
            <p:ph type="sldNum" sz="quarter" idx="5"/>
          </p:nvPr>
        </p:nvSpPr>
        <p:spPr/>
        <p:txBody>
          <a:bodyPr/>
          <a:lstStyle/>
          <a:p>
            <a:fld id="{79FB4E22-4E04-4227-AC2D-6C9A46D5A035}" type="slidenum">
              <a:rPr lang="en-US" smtClean="0"/>
              <a:t>11</a:t>
            </a:fld>
            <a:endParaRPr lang="en-US" dirty="0"/>
          </a:p>
        </p:txBody>
      </p:sp>
    </p:spTree>
    <p:extLst>
      <p:ext uri="{BB962C8B-B14F-4D97-AF65-F5344CB8AC3E}">
        <p14:creationId xmlns:p14="http://schemas.microsoft.com/office/powerpoint/2010/main" val="1350980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FB4E22-4E04-4227-AC2D-6C9A46D5A035}" type="slidenum">
              <a:rPr lang="en-US" smtClean="0"/>
              <a:t>15</a:t>
            </a:fld>
            <a:endParaRPr lang="en-US" dirty="0"/>
          </a:p>
        </p:txBody>
      </p:sp>
    </p:spTree>
    <p:extLst>
      <p:ext uri="{BB962C8B-B14F-4D97-AF65-F5344CB8AC3E}">
        <p14:creationId xmlns:p14="http://schemas.microsoft.com/office/powerpoint/2010/main" val="2875271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[3] Theory: https://medium.com/@ageitgey/machine-learning-is-fun-part-4-modern-face-recognition-with-deep-learning-c3cffc121d78</a:t>
            </a:r>
          </a:p>
          <a:p>
            <a:r>
              <a:rPr lang="en-MY" dirty="0"/>
              <a:t>      </a:t>
            </a:r>
            <a:r>
              <a:rPr lang="en-MY" dirty="0" err="1"/>
              <a:t>Github</a:t>
            </a:r>
            <a:r>
              <a:rPr lang="en-MY" dirty="0"/>
              <a:t>: https://github.com/ageitgey/face_recognition</a:t>
            </a:r>
          </a:p>
          <a:p>
            <a:endParaRPr lang="en-MY" dirty="0"/>
          </a:p>
          <a:p>
            <a:endParaRPr lang="en-MY" dirty="0"/>
          </a:p>
        </p:txBody>
      </p:sp>
      <p:sp>
        <p:nvSpPr>
          <p:cNvPr id="4" name="Slide Number Placeholder 3"/>
          <p:cNvSpPr>
            <a:spLocks noGrp="1"/>
          </p:cNvSpPr>
          <p:nvPr>
            <p:ph type="sldNum" sz="quarter" idx="5"/>
          </p:nvPr>
        </p:nvSpPr>
        <p:spPr/>
        <p:txBody>
          <a:bodyPr/>
          <a:lstStyle/>
          <a:p>
            <a:fld id="{79FB4E22-4E04-4227-AC2D-6C9A46D5A035}" type="slidenum">
              <a:rPr lang="en-US" smtClean="0"/>
              <a:t>16</a:t>
            </a:fld>
            <a:endParaRPr lang="en-US" dirty="0"/>
          </a:p>
        </p:txBody>
      </p:sp>
    </p:spTree>
    <p:extLst>
      <p:ext uri="{BB962C8B-B14F-4D97-AF65-F5344CB8AC3E}">
        <p14:creationId xmlns:p14="http://schemas.microsoft.com/office/powerpoint/2010/main" val="207760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FB4E22-4E04-4227-AC2D-6C9A46D5A035}" type="slidenum">
              <a:rPr lang="en-US" smtClean="0"/>
              <a:t>27</a:t>
            </a:fld>
            <a:endParaRPr lang="en-US" dirty="0"/>
          </a:p>
        </p:txBody>
      </p:sp>
    </p:spTree>
    <p:extLst>
      <p:ext uri="{BB962C8B-B14F-4D97-AF65-F5344CB8AC3E}">
        <p14:creationId xmlns:p14="http://schemas.microsoft.com/office/powerpoint/2010/main" val="933975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FB4E22-4E04-4227-AC2D-6C9A46D5A035}" type="slidenum">
              <a:rPr lang="en-US" smtClean="0"/>
              <a:t>28</a:t>
            </a:fld>
            <a:endParaRPr lang="en-US" dirty="0"/>
          </a:p>
        </p:txBody>
      </p:sp>
    </p:spTree>
    <p:extLst>
      <p:ext uri="{BB962C8B-B14F-4D97-AF65-F5344CB8AC3E}">
        <p14:creationId xmlns:p14="http://schemas.microsoft.com/office/powerpoint/2010/main" val="2706785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8E6F1-F1B6-4C02-96F1-53C043B519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0184FE-647A-4DE5-9000-BC4BFEE1A3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EEEB5C-54DC-4496-BE09-C90E12DB70DA}"/>
              </a:ext>
            </a:extLst>
          </p:cNvPr>
          <p:cNvSpPr>
            <a:spLocks noGrp="1"/>
          </p:cNvSpPr>
          <p:nvPr>
            <p:ph type="dt" sz="half" idx="10"/>
          </p:nvPr>
        </p:nvSpPr>
        <p:spPr/>
        <p:txBody>
          <a:bodyPr/>
          <a:lstStyle/>
          <a:p>
            <a:fld id="{DBA0AEA9-B681-4CF8-A519-E8BDD5DB3D30}" type="datetimeFigureOut">
              <a:rPr lang="en-US" smtClean="0"/>
              <a:t>7/12/2020</a:t>
            </a:fld>
            <a:endParaRPr lang="en-US" dirty="0"/>
          </a:p>
        </p:txBody>
      </p:sp>
      <p:sp>
        <p:nvSpPr>
          <p:cNvPr id="5" name="Footer Placeholder 4">
            <a:extLst>
              <a:ext uri="{FF2B5EF4-FFF2-40B4-BE49-F238E27FC236}">
                <a16:creationId xmlns:a16="http://schemas.microsoft.com/office/drawing/2014/main" id="{FCA588AA-B420-422D-96FD-BBF64CAA51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E5CC2F8-515D-4698-808F-DE34D379753E}"/>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452192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F24A0-7235-47B3-A036-995FD2D9CF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977E33-ACF3-4777-B5EC-2BD083905D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CEE4DE-0F1F-4430-9240-BEB03533784A}"/>
              </a:ext>
            </a:extLst>
          </p:cNvPr>
          <p:cNvSpPr>
            <a:spLocks noGrp="1"/>
          </p:cNvSpPr>
          <p:nvPr>
            <p:ph type="dt" sz="half" idx="10"/>
          </p:nvPr>
        </p:nvSpPr>
        <p:spPr/>
        <p:txBody>
          <a:bodyPr/>
          <a:lstStyle/>
          <a:p>
            <a:fld id="{DBA0AEA9-B681-4CF8-A519-E8BDD5DB3D30}" type="datetimeFigureOut">
              <a:rPr lang="en-US" smtClean="0"/>
              <a:t>7/12/2020</a:t>
            </a:fld>
            <a:endParaRPr lang="en-US" dirty="0"/>
          </a:p>
        </p:txBody>
      </p:sp>
      <p:sp>
        <p:nvSpPr>
          <p:cNvPr id="5" name="Footer Placeholder 4">
            <a:extLst>
              <a:ext uri="{FF2B5EF4-FFF2-40B4-BE49-F238E27FC236}">
                <a16:creationId xmlns:a16="http://schemas.microsoft.com/office/drawing/2014/main" id="{B35F4D7D-5357-40BC-8BF8-3279FA1911D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2F46F7-5EB3-4AA1-863F-AF4005737A6E}"/>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991106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102AE2-1CC0-4CD6-A5AA-F00F114B0E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1588B5-7EE0-44CE-B9AE-B62C72ADE5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8CD79D-BE3A-4DFB-B8A4-92258350F6D9}"/>
              </a:ext>
            </a:extLst>
          </p:cNvPr>
          <p:cNvSpPr>
            <a:spLocks noGrp="1"/>
          </p:cNvSpPr>
          <p:nvPr>
            <p:ph type="dt" sz="half" idx="10"/>
          </p:nvPr>
        </p:nvSpPr>
        <p:spPr/>
        <p:txBody>
          <a:bodyPr/>
          <a:lstStyle/>
          <a:p>
            <a:fld id="{DBA0AEA9-B681-4CF8-A519-E8BDD5DB3D30}" type="datetimeFigureOut">
              <a:rPr lang="en-US" smtClean="0"/>
              <a:t>7/12/2020</a:t>
            </a:fld>
            <a:endParaRPr lang="en-US" dirty="0"/>
          </a:p>
        </p:txBody>
      </p:sp>
      <p:sp>
        <p:nvSpPr>
          <p:cNvPr id="5" name="Footer Placeholder 4">
            <a:extLst>
              <a:ext uri="{FF2B5EF4-FFF2-40B4-BE49-F238E27FC236}">
                <a16:creationId xmlns:a16="http://schemas.microsoft.com/office/drawing/2014/main" id="{3F71EE51-A869-4258-AD0E-9B98AD40D6F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3D1153A-A98E-4149-92A1-4259F543E385}"/>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1706945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1F33-8D7B-4F5E-845A-A489F8C55B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1DEC9-0F17-4D61-B8EC-E5F8AD7F5A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D2E5F4-7844-41D3-9740-4D734248E7F6}"/>
              </a:ext>
            </a:extLst>
          </p:cNvPr>
          <p:cNvSpPr>
            <a:spLocks noGrp="1"/>
          </p:cNvSpPr>
          <p:nvPr>
            <p:ph type="dt" sz="half" idx="10"/>
          </p:nvPr>
        </p:nvSpPr>
        <p:spPr/>
        <p:txBody>
          <a:bodyPr/>
          <a:lstStyle/>
          <a:p>
            <a:fld id="{DBA0AEA9-B681-4CF8-A519-E8BDD5DB3D30}" type="datetimeFigureOut">
              <a:rPr lang="en-US" smtClean="0"/>
              <a:t>7/12/2020</a:t>
            </a:fld>
            <a:endParaRPr lang="en-US" dirty="0"/>
          </a:p>
        </p:txBody>
      </p:sp>
      <p:sp>
        <p:nvSpPr>
          <p:cNvPr id="5" name="Footer Placeholder 4">
            <a:extLst>
              <a:ext uri="{FF2B5EF4-FFF2-40B4-BE49-F238E27FC236}">
                <a16:creationId xmlns:a16="http://schemas.microsoft.com/office/drawing/2014/main" id="{65DFCE81-8DDE-4573-9998-43B83C7306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B0A3B6F-E1D0-4387-A02C-F5942818B64E}"/>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356203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DEC11-8EC9-49E4-9BF0-898F886850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BAE243-2454-49E6-9A1F-E8F67C5C61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3A1C51-5F7D-4437-B11F-7625D30AEC45}"/>
              </a:ext>
            </a:extLst>
          </p:cNvPr>
          <p:cNvSpPr>
            <a:spLocks noGrp="1"/>
          </p:cNvSpPr>
          <p:nvPr>
            <p:ph type="dt" sz="half" idx="10"/>
          </p:nvPr>
        </p:nvSpPr>
        <p:spPr/>
        <p:txBody>
          <a:bodyPr/>
          <a:lstStyle/>
          <a:p>
            <a:fld id="{DBA0AEA9-B681-4CF8-A519-E8BDD5DB3D30}" type="datetimeFigureOut">
              <a:rPr lang="en-US" smtClean="0"/>
              <a:t>7/12/2020</a:t>
            </a:fld>
            <a:endParaRPr lang="en-US" dirty="0"/>
          </a:p>
        </p:txBody>
      </p:sp>
      <p:sp>
        <p:nvSpPr>
          <p:cNvPr id="5" name="Footer Placeholder 4">
            <a:extLst>
              <a:ext uri="{FF2B5EF4-FFF2-40B4-BE49-F238E27FC236}">
                <a16:creationId xmlns:a16="http://schemas.microsoft.com/office/drawing/2014/main" id="{22D9E3A5-8268-4F6C-9EC9-B10E79E4D0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E8E636-4B4F-4886-8724-2F08026833C4}"/>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2863893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57732-0B3A-4632-BC90-1BDD27153C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241286-86CE-421E-BE7D-BE96B741EC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3F1EC4-6BE6-4E34-BC24-F7013CBFCF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EDAC29-4B1F-4692-82E8-BEBD2C833BFD}"/>
              </a:ext>
            </a:extLst>
          </p:cNvPr>
          <p:cNvSpPr>
            <a:spLocks noGrp="1"/>
          </p:cNvSpPr>
          <p:nvPr>
            <p:ph type="dt" sz="half" idx="10"/>
          </p:nvPr>
        </p:nvSpPr>
        <p:spPr/>
        <p:txBody>
          <a:bodyPr/>
          <a:lstStyle/>
          <a:p>
            <a:fld id="{DBA0AEA9-B681-4CF8-A519-E8BDD5DB3D30}" type="datetimeFigureOut">
              <a:rPr lang="en-US" smtClean="0"/>
              <a:t>7/12/2020</a:t>
            </a:fld>
            <a:endParaRPr lang="en-US" dirty="0"/>
          </a:p>
        </p:txBody>
      </p:sp>
      <p:sp>
        <p:nvSpPr>
          <p:cNvPr id="6" name="Footer Placeholder 5">
            <a:extLst>
              <a:ext uri="{FF2B5EF4-FFF2-40B4-BE49-F238E27FC236}">
                <a16:creationId xmlns:a16="http://schemas.microsoft.com/office/drawing/2014/main" id="{DEE68AB0-60E3-4500-AFED-B5D972F77F7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23567AF-3FF5-4F17-B218-3386F048E818}"/>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144106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8559-BA7E-4DD8-8F83-A4C9A9DA36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AC9336-B93C-42D2-88A9-137DE23A75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7DECFB-6738-4AC8-BDC9-F1DB0CC025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0E86C7-774A-4305-BC7B-15957143E3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1D188E-8BE7-4525-A50F-F0AD36C53F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7C0836-2F86-482E-8E51-660A5EAE8A3B}"/>
              </a:ext>
            </a:extLst>
          </p:cNvPr>
          <p:cNvSpPr>
            <a:spLocks noGrp="1"/>
          </p:cNvSpPr>
          <p:nvPr>
            <p:ph type="dt" sz="half" idx="10"/>
          </p:nvPr>
        </p:nvSpPr>
        <p:spPr/>
        <p:txBody>
          <a:bodyPr/>
          <a:lstStyle/>
          <a:p>
            <a:fld id="{DBA0AEA9-B681-4CF8-A519-E8BDD5DB3D30}" type="datetimeFigureOut">
              <a:rPr lang="en-US" smtClean="0"/>
              <a:t>7/12/2020</a:t>
            </a:fld>
            <a:endParaRPr lang="en-US" dirty="0"/>
          </a:p>
        </p:txBody>
      </p:sp>
      <p:sp>
        <p:nvSpPr>
          <p:cNvPr id="8" name="Footer Placeholder 7">
            <a:extLst>
              <a:ext uri="{FF2B5EF4-FFF2-40B4-BE49-F238E27FC236}">
                <a16:creationId xmlns:a16="http://schemas.microsoft.com/office/drawing/2014/main" id="{65C2B176-F712-4998-BA2A-54928C23638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C9CD763-066C-4A3C-92BE-D9491578259D}"/>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818269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FE056-8F09-499A-A4E2-A3FBCF1BF0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D919BC-C671-4310-901A-93528D204135}"/>
              </a:ext>
            </a:extLst>
          </p:cNvPr>
          <p:cNvSpPr>
            <a:spLocks noGrp="1"/>
          </p:cNvSpPr>
          <p:nvPr>
            <p:ph type="dt" sz="half" idx="10"/>
          </p:nvPr>
        </p:nvSpPr>
        <p:spPr/>
        <p:txBody>
          <a:bodyPr/>
          <a:lstStyle/>
          <a:p>
            <a:fld id="{DBA0AEA9-B681-4CF8-A519-E8BDD5DB3D30}" type="datetimeFigureOut">
              <a:rPr lang="en-US" smtClean="0"/>
              <a:t>7/12/2020</a:t>
            </a:fld>
            <a:endParaRPr lang="en-US" dirty="0"/>
          </a:p>
        </p:txBody>
      </p:sp>
      <p:sp>
        <p:nvSpPr>
          <p:cNvPr id="4" name="Footer Placeholder 3">
            <a:extLst>
              <a:ext uri="{FF2B5EF4-FFF2-40B4-BE49-F238E27FC236}">
                <a16:creationId xmlns:a16="http://schemas.microsoft.com/office/drawing/2014/main" id="{D635574B-40E4-426F-B7E8-AD7E61B12DC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9969ED5-3AE3-48E6-A6AA-7EE1CCD96B18}"/>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1650698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6FD52B-7D43-42EB-8741-CB4A31CC48D9}"/>
              </a:ext>
            </a:extLst>
          </p:cNvPr>
          <p:cNvSpPr>
            <a:spLocks noGrp="1"/>
          </p:cNvSpPr>
          <p:nvPr>
            <p:ph type="dt" sz="half" idx="10"/>
          </p:nvPr>
        </p:nvSpPr>
        <p:spPr/>
        <p:txBody>
          <a:bodyPr/>
          <a:lstStyle/>
          <a:p>
            <a:fld id="{DBA0AEA9-B681-4CF8-A519-E8BDD5DB3D30}" type="datetimeFigureOut">
              <a:rPr lang="en-US" smtClean="0"/>
              <a:t>7/12/2020</a:t>
            </a:fld>
            <a:endParaRPr lang="en-US" dirty="0"/>
          </a:p>
        </p:txBody>
      </p:sp>
      <p:sp>
        <p:nvSpPr>
          <p:cNvPr id="3" name="Footer Placeholder 2">
            <a:extLst>
              <a:ext uri="{FF2B5EF4-FFF2-40B4-BE49-F238E27FC236}">
                <a16:creationId xmlns:a16="http://schemas.microsoft.com/office/drawing/2014/main" id="{46B3718A-65A8-476F-9EE9-14A16DEF414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0173C2A-0F0D-4811-90D2-A90322164B9D}"/>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3482338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13FCD-652B-4122-9932-3EC52437E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EA1F95-0D2C-4B51-901F-200ACBA06E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C58DD6-7103-489B-9D81-E6AD53463D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40C253-1AEA-46D8-BDAF-403CFFB5F5D7}"/>
              </a:ext>
            </a:extLst>
          </p:cNvPr>
          <p:cNvSpPr>
            <a:spLocks noGrp="1"/>
          </p:cNvSpPr>
          <p:nvPr>
            <p:ph type="dt" sz="half" idx="10"/>
          </p:nvPr>
        </p:nvSpPr>
        <p:spPr/>
        <p:txBody>
          <a:bodyPr/>
          <a:lstStyle/>
          <a:p>
            <a:fld id="{DBA0AEA9-B681-4CF8-A519-E8BDD5DB3D30}" type="datetimeFigureOut">
              <a:rPr lang="en-US" smtClean="0"/>
              <a:t>7/12/2020</a:t>
            </a:fld>
            <a:endParaRPr lang="en-US" dirty="0"/>
          </a:p>
        </p:txBody>
      </p:sp>
      <p:sp>
        <p:nvSpPr>
          <p:cNvPr id="6" name="Footer Placeholder 5">
            <a:extLst>
              <a:ext uri="{FF2B5EF4-FFF2-40B4-BE49-F238E27FC236}">
                <a16:creationId xmlns:a16="http://schemas.microsoft.com/office/drawing/2014/main" id="{D07B9DC2-C705-4C83-AA5B-F4AF6CDD807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6DBCF2-41EF-45AF-B5E6-DFA1E593565A}"/>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1071335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B61C5-9920-411F-81CB-9E6AD546B7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9166A1-93A0-4B1F-92C0-2E8362F843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3016986-8767-456B-8030-D26D190CB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8DDA8F-972B-4A01-ADEA-9D2FF19E5CC7}"/>
              </a:ext>
            </a:extLst>
          </p:cNvPr>
          <p:cNvSpPr>
            <a:spLocks noGrp="1"/>
          </p:cNvSpPr>
          <p:nvPr>
            <p:ph type="dt" sz="half" idx="10"/>
          </p:nvPr>
        </p:nvSpPr>
        <p:spPr/>
        <p:txBody>
          <a:bodyPr/>
          <a:lstStyle/>
          <a:p>
            <a:fld id="{DBA0AEA9-B681-4CF8-A519-E8BDD5DB3D30}" type="datetimeFigureOut">
              <a:rPr lang="en-US" smtClean="0"/>
              <a:t>7/12/2020</a:t>
            </a:fld>
            <a:endParaRPr lang="en-US" dirty="0"/>
          </a:p>
        </p:txBody>
      </p:sp>
      <p:sp>
        <p:nvSpPr>
          <p:cNvPr id="6" name="Footer Placeholder 5">
            <a:extLst>
              <a:ext uri="{FF2B5EF4-FFF2-40B4-BE49-F238E27FC236}">
                <a16:creationId xmlns:a16="http://schemas.microsoft.com/office/drawing/2014/main" id="{2DA6B1D1-7E53-447C-9229-0793B1CD9D0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37C46F0-6BC2-42FD-9DCA-15CC8632FC41}"/>
              </a:ext>
            </a:extLst>
          </p:cNvPr>
          <p:cNvSpPr>
            <a:spLocks noGrp="1"/>
          </p:cNvSpPr>
          <p:nvPr>
            <p:ph type="sldNum" sz="quarter" idx="12"/>
          </p:nvPr>
        </p:nvSpPr>
        <p:spPr/>
        <p:txBody>
          <a:bodyPr/>
          <a:lstStyle/>
          <a:p>
            <a:fld id="{1E1304A2-7AF8-43D1-B373-1A0998791044}" type="slidenum">
              <a:rPr lang="en-US" smtClean="0"/>
              <a:t>‹#›</a:t>
            </a:fld>
            <a:endParaRPr lang="en-US" dirty="0"/>
          </a:p>
        </p:txBody>
      </p:sp>
    </p:spTree>
    <p:extLst>
      <p:ext uri="{BB962C8B-B14F-4D97-AF65-F5344CB8AC3E}">
        <p14:creationId xmlns:p14="http://schemas.microsoft.com/office/powerpoint/2010/main" val="3250171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F931A7-FD94-4171-A1E1-92A739B18C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2979EC-1C74-47FB-8708-3A24E5EA2F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8DC96D-94A0-4BB1-B362-708E7A7D2A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A0AEA9-B681-4CF8-A519-E8BDD5DB3D30}" type="datetimeFigureOut">
              <a:rPr lang="en-US" smtClean="0"/>
              <a:t>7/12/2020</a:t>
            </a:fld>
            <a:endParaRPr lang="en-US" dirty="0"/>
          </a:p>
        </p:txBody>
      </p:sp>
      <p:sp>
        <p:nvSpPr>
          <p:cNvPr id="5" name="Footer Placeholder 4">
            <a:extLst>
              <a:ext uri="{FF2B5EF4-FFF2-40B4-BE49-F238E27FC236}">
                <a16:creationId xmlns:a16="http://schemas.microsoft.com/office/drawing/2014/main" id="{ABED9E86-0E4F-4D00-8B3B-82FD9EE801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57261E6-837D-456B-9413-4046A3550C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304A2-7AF8-43D1-B373-1A0998791044}" type="slidenum">
              <a:rPr lang="en-US" smtClean="0"/>
              <a:t>‹#›</a:t>
            </a:fld>
            <a:endParaRPr lang="en-US" dirty="0"/>
          </a:p>
        </p:txBody>
      </p:sp>
    </p:spTree>
    <p:extLst>
      <p:ext uri="{BB962C8B-B14F-4D97-AF65-F5344CB8AC3E}">
        <p14:creationId xmlns:p14="http://schemas.microsoft.com/office/powerpoint/2010/main" val="2170726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ibug.doc.ic.ac.uk/resources/facial-point-annotation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B04D2-57EB-4048-A6FE-FE63DF11B6FF}"/>
              </a:ext>
            </a:extLst>
          </p:cNvPr>
          <p:cNvSpPr>
            <a:spLocks noGrp="1"/>
          </p:cNvSpPr>
          <p:nvPr>
            <p:ph type="ctrTitle"/>
          </p:nvPr>
        </p:nvSpPr>
        <p:spPr/>
        <p:txBody>
          <a:bodyPr/>
          <a:lstStyle/>
          <a:p>
            <a:r>
              <a:rPr lang="en-US" dirty="0"/>
              <a:t>Face Recognition at Mini Server</a:t>
            </a:r>
          </a:p>
        </p:txBody>
      </p:sp>
      <p:sp>
        <p:nvSpPr>
          <p:cNvPr id="3" name="Subtitle 2">
            <a:extLst>
              <a:ext uri="{FF2B5EF4-FFF2-40B4-BE49-F238E27FC236}">
                <a16:creationId xmlns:a16="http://schemas.microsoft.com/office/drawing/2014/main" id="{230E50A5-A973-4AEB-B1C0-92E9C64AA1A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76578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202CD-0898-4DA6-8F73-E6C742DE5DCE}"/>
              </a:ext>
            </a:extLst>
          </p:cNvPr>
          <p:cNvSpPr>
            <a:spLocks noGrp="1"/>
          </p:cNvSpPr>
          <p:nvPr>
            <p:ph type="title"/>
          </p:nvPr>
        </p:nvSpPr>
        <p:spPr/>
        <p:txBody>
          <a:bodyPr/>
          <a:lstStyle/>
          <a:p>
            <a:r>
              <a:rPr lang="en-US" dirty="0" err="1"/>
              <a:t>Haar</a:t>
            </a:r>
            <a:r>
              <a:rPr lang="en-US" dirty="0"/>
              <a:t> Face Cascade</a:t>
            </a:r>
          </a:p>
        </p:txBody>
      </p:sp>
      <p:sp>
        <p:nvSpPr>
          <p:cNvPr id="3" name="Content Placeholder 2">
            <a:extLst>
              <a:ext uri="{FF2B5EF4-FFF2-40B4-BE49-F238E27FC236}">
                <a16:creationId xmlns:a16="http://schemas.microsoft.com/office/drawing/2014/main" id="{CE4F5977-B4E3-45E2-A629-C83A615D75D0}"/>
              </a:ext>
            </a:extLst>
          </p:cNvPr>
          <p:cNvSpPr>
            <a:spLocks noGrp="1"/>
          </p:cNvSpPr>
          <p:nvPr>
            <p:ph idx="1"/>
          </p:nvPr>
        </p:nvSpPr>
        <p:spPr/>
        <p:txBody>
          <a:bodyPr>
            <a:normAutofit fontScale="92500" lnSpcReduction="10000"/>
          </a:bodyPr>
          <a:lstStyle/>
          <a:p>
            <a:r>
              <a:rPr lang="en-US" dirty="0"/>
              <a:t>For each features, we will try to find out what is the best threshold that can predict whether the trained images are human face or not. </a:t>
            </a:r>
          </a:p>
          <a:p>
            <a:r>
              <a:rPr lang="en-US" dirty="0"/>
              <a:t>However, not all features obtained thru integral images are useful. The model applied on the features are considered to be weak </a:t>
            </a:r>
            <a:r>
              <a:rPr lang="en-US" dirty="0" err="1"/>
              <a:t>classfier</a:t>
            </a:r>
            <a:r>
              <a:rPr lang="en-US" dirty="0"/>
              <a:t> as each of them only holds information at certain spatial region of the whole image.</a:t>
            </a:r>
          </a:p>
          <a:p>
            <a:r>
              <a:rPr lang="en-US" dirty="0" err="1"/>
              <a:t>Adaboost</a:t>
            </a:r>
            <a:r>
              <a:rPr lang="en-US" dirty="0"/>
              <a:t> </a:t>
            </a:r>
            <a:r>
              <a:rPr lang="en-US" dirty="0" err="1"/>
              <a:t>classfiers</a:t>
            </a:r>
            <a:r>
              <a:rPr lang="en-US" dirty="0"/>
              <a:t> are actually an ensemble </a:t>
            </a:r>
            <a:r>
              <a:rPr lang="en-US" dirty="0" err="1"/>
              <a:t>classfier</a:t>
            </a:r>
            <a:r>
              <a:rPr lang="en-US" dirty="0"/>
              <a:t> of the weak </a:t>
            </a:r>
            <a:r>
              <a:rPr lang="en-US" dirty="0" err="1"/>
              <a:t>classfier</a:t>
            </a:r>
            <a:r>
              <a:rPr lang="en-US" dirty="0"/>
              <a:t> that applied on each </a:t>
            </a:r>
            <a:r>
              <a:rPr lang="en-US" dirty="0" err="1"/>
              <a:t>Haar</a:t>
            </a:r>
            <a:r>
              <a:rPr lang="en-US" dirty="0"/>
              <a:t> feature. Boosting allows stronger feature </a:t>
            </a:r>
            <a:r>
              <a:rPr lang="en-US" dirty="0" err="1"/>
              <a:t>classifer</a:t>
            </a:r>
            <a:r>
              <a:rPr lang="en-US" dirty="0"/>
              <a:t> to be ensembled as a weighted averaged strong </a:t>
            </a:r>
            <a:r>
              <a:rPr lang="en-US" dirty="0" err="1"/>
              <a:t>classfier</a:t>
            </a:r>
            <a:r>
              <a:rPr lang="en-US" dirty="0"/>
              <a:t>.</a:t>
            </a:r>
          </a:p>
          <a:p>
            <a:r>
              <a:rPr lang="en-US" dirty="0"/>
              <a:t>Finally, the </a:t>
            </a:r>
            <a:r>
              <a:rPr lang="en-US" dirty="0" err="1"/>
              <a:t>Adaboost</a:t>
            </a:r>
            <a:r>
              <a:rPr lang="en-US" dirty="0"/>
              <a:t> </a:t>
            </a:r>
            <a:r>
              <a:rPr lang="en-US" dirty="0" err="1"/>
              <a:t>classfiers</a:t>
            </a:r>
            <a:r>
              <a:rPr lang="en-US" dirty="0"/>
              <a:t> are cascaded in stages. As a result, image area that fits the face features the most are highlighted.</a:t>
            </a:r>
          </a:p>
          <a:p>
            <a:endParaRPr lang="en-US" dirty="0"/>
          </a:p>
        </p:txBody>
      </p:sp>
    </p:spTree>
    <p:extLst>
      <p:ext uri="{BB962C8B-B14F-4D97-AF65-F5344CB8AC3E}">
        <p14:creationId xmlns:p14="http://schemas.microsoft.com/office/powerpoint/2010/main" val="2835802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5261-8FA7-41C1-BEA1-C88F99DE98D8}"/>
              </a:ext>
            </a:extLst>
          </p:cNvPr>
          <p:cNvSpPr>
            <a:spLocks noGrp="1"/>
          </p:cNvSpPr>
          <p:nvPr>
            <p:ph type="title"/>
          </p:nvPr>
        </p:nvSpPr>
        <p:spPr/>
        <p:txBody>
          <a:bodyPr/>
          <a:lstStyle/>
          <a:p>
            <a:r>
              <a:rPr lang="en-US" dirty="0"/>
              <a:t>MTCNN – Face Alignment</a:t>
            </a:r>
          </a:p>
        </p:txBody>
      </p:sp>
      <p:sp>
        <p:nvSpPr>
          <p:cNvPr id="3" name="Content Placeholder 2">
            <a:extLst>
              <a:ext uri="{FF2B5EF4-FFF2-40B4-BE49-F238E27FC236}">
                <a16:creationId xmlns:a16="http://schemas.microsoft.com/office/drawing/2014/main" id="{39B4F146-072D-4957-B14E-5BEDB868B584}"/>
              </a:ext>
            </a:extLst>
          </p:cNvPr>
          <p:cNvSpPr>
            <a:spLocks noGrp="1"/>
          </p:cNvSpPr>
          <p:nvPr>
            <p:ph idx="1"/>
          </p:nvPr>
        </p:nvSpPr>
        <p:spPr/>
        <p:txBody>
          <a:bodyPr>
            <a:normAutofit fontScale="92500" lnSpcReduction="10000"/>
          </a:bodyPr>
          <a:lstStyle/>
          <a:p>
            <a:r>
              <a:rPr lang="en-US" dirty="0"/>
              <a:t>MTCNN [2] or Multi-Task Cascaded Convolutional Neural Network is used for face landmark detection and face boundary detection.</a:t>
            </a:r>
          </a:p>
          <a:p>
            <a:r>
              <a:rPr lang="en-US" dirty="0"/>
              <a:t>MTCNN has 3 stages of neural networks.</a:t>
            </a:r>
          </a:p>
          <a:p>
            <a:r>
              <a:rPr lang="en-US" dirty="0"/>
              <a:t>At 1</a:t>
            </a:r>
            <a:r>
              <a:rPr lang="en-US" baseline="30000" dirty="0"/>
              <a:t>st</a:t>
            </a:r>
            <a:r>
              <a:rPr lang="en-US" dirty="0"/>
              <a:t> stage, the input image is scaled down multiple times to build an </a:t>
            </a:r>
            <a:r>
              <a:rPr lang="en-US" b="1" dirty="0"/>
              <a:t>image pyramid. </a:t>
            </a:r>
            <a:r>
              <a:rPr lang="en-US" dirty="0"/>
              <a:t>Each scaled version of image pyramid is passed through it’s convolutional neural network (CNN) that knowns as Proposal Network (P-Net). </a:t>
            </a:r>
          </a:p>
          <a:p>
            <a:r>
              <a:rPr lang="en-US" dirty="0"/>
              <a:t>P-Net is using 12x12 kernel with strides 2 to process input image. P-Net will produce the bounding box for each 12x12 kernel. The resultant bounding boxes that had higher probability (generated by P-Net as face classification result) will be parsed to next stage.</a:t>
            </a:r>
          </a:p>
        </p:txBody>
      </p:sp>
    </p:spTree>
    <p:extLst>
      <p:ext uri="{BB962C8B-B14F-4D97-AF65-F5344CB8AC3E}">
        <p14:creationId xmlns:p14="http://schemas.microsoft.com/office/powerpoint/2010/main" val="178135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5261-8FA7-41C1-BEA1-C88F99DE98D8}"/>
              </a:ext>
            </a:extLst>
          </p:cNvPr>
          <p:cNvSpPr>
            <a:spLocks noGrp="1"/>
          </p:cNvSpPr>
          <p:nvPr>
            <p:ph type="title"/>
          </p:nvPr>
        </p:nvSpPr>
        <p:spPr/>
        <p:txBody>
          <a:bodyPr/>
          <a:lstStyle/>
          <a:p>
            <a:r>
              <a:rPr lang="en-US" dirty="0"/>
              <a:t>MTCNN – Face Alignment</a:t>
            </a:r>
          </a:p>
        </p:txBody>
      </p:sp>
      <p:sp>
        <p:nvSpPr>
          <p:cNvPr id="3" name="Content Placeholder 2">
            <a:extLst>
              <a:ext uri="{FF2B5EF4-FFF2-40B4-BE49-F238E27FC236}">
                <a16:creationId xmlns:a16="http://schemas.microsoft.com/office/drawing/2014/main" id="{39B4F146-072D-4957-B14E-5BEDB868B584}"/>
              </a:ext>
            </a:extLst>
          </p:cNvPr>
          <p:cNvSpPr>
            <a:spLocks noGrp="1"/>
          </p:cNvSpPr>
          <p:nvPr>
            <p:ph idx="1"/>
          </p:nvPr>
        </p:nvSpPr>
        <p:spPr/>
        <p:txBody>
          <a:bodyPr>
            <a:normAutofit/>
          </a:bodyPr>
          <a:lstStyle/>
          <a:p>
            <a:r>
              <a:rPr lang="en-US" dirty="0"/>
              <a:t>At 2</a:t>
            </a:r>
            <a:r>
              <a:rPr lang="en-US" baseline="30000" dirty="0"/>
              <a:t>nd</a:t>
            </a:r>
            <a:r>
              <a:rPr lang="en-US" dirty="0"/>
              <a:t> Stage, all the candidate bounded images from stage 1 are fed into CNN that known as Refine Network or R-Net.</a:t>
            </a:r>
          </a:p>
          <a:p>
            <a:r>
              <a:rPr lang="en-US" dirty="0"/>
              <a:t>2</a:t>
            </a:r>
            <a:r>
              <a:rPr lang="en-US" baseline="30000" dirty="0"/>
              <a:t>nd</a:t>
            </a:r>
            <a:r>
              <a:rPr lang="en-US" dirty="0"/>
              <a:t> stage is using 24x24 kernel on the inputs.</a:t>
            </a:r>
          </a:p>
          <a:p>
            <a:r>
              <a:rPr lang="en-US" dirty="0"/>
              <a:t>At each 24x24 kernel output, CNN process another set of bounding boxes and probabilities. So, we are able to reject some of the candidate images from stage 1. This is how the 2</a:t>
            </a:r>
            <a:r>
              <a:rPr lang="en-US" baseline="30000" dirty="0"/>
              <a:t>nd</a:t>
            </a:r>
            <a:r>
              <a:rPr lang="en-US" dirty="0"/>
              <a:t> stage is refining 1</a:t>
            </a:r>
            <a:r>
              <a:rPr lang="en-US" baseline="30000" dirty="0"/>
              <a:t>st</a:t>
            </a:r>
            <a:r>
              <a:rPr lang="en-US" dirty="0"/>
              <a:t> stage result.</a:t>
            </a:r>
          </a:p>
        </p:txBody>
      </p:sp>
    </p:spTree>
    <p:extLst>
      <p:ext uri="{BB962C8B-B14F-4D97-AF65-F5344CB8AC3E}">
        <p14:creationId xmlns:p14="http://schemas.microsoft.com/office/powerpoint/2010/main" val="1956124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5261-8FA7-41C1-BEA1-C88F99DE98D8}"/>
              </a:ext>
            </a:extLst>
          </p:cNvPr>
          <p:cNvSpPr>
            <a:spLocks noGrp="1"/>
          </p:cNvSpPr>
          <p:nvPr>
            <p:ph type="title"/>
          </p:nvPr>
        </p:nvSpPr>
        <p:spPr/>
        <p:txBody>
          <a:bodyPr/>
          <a:lstStyle/>
          <a:p>
            <a:r>
              <a:rPr lang="en-US" dirty="0"/>
              <a:t>MTCNN – Face Alignment</a:t>
            </a:r>
          </a:p>
        </p:txBody>
      </p:sp>
      <p:sp>
        <p:nvSpPr>
          <p:cNvPr id="3" name="Content Placeholder 2">
            <a:extLst>
              <a:ext uri="{FF2B5EF4-FFF2-40B4-BE49-F238E27FC236}">
                <a16:creationId xmlns:a16="http://schemas.microsoft.com/office/drawing/2014/main" id="{39B4F146-072D-4957-B14E-5BEDB868B584}"/>
              </a:ext>
            </a:extLst>
          </p:cNvPr>
          <p:cNvSpPr>
            <a:spLocks noGrp="1"/>
          </p:cNvSpPr>
          <p:nvPr>
            <p:ph idx="1"/>
          </p:nvPr>
        </p:nvSpPr>
        <p:spPr/>
        <p:txBody>
          <a:bodyPr>
            <a:normAutofit/>
          </a:bodyPr>
          <a:lstStyle/>
          <a:p>
            <a:r>
              <a:rPr lang="en-US" dirty="0"/>
              <a:t>At stage 3</a:t>
            </a:r>
            <a:r>
              <a:rPr lang="en-US" baseline="30000" dirty="0"/>
              <a:t>rd</a:t>
            </a:r>
            <a:r>
              <a:rPr lang="en-US" dirty="0"/>
              <a:t> stage, 48x48 kernel is applied on 2nd stage candidate bounded image. </a:t>
            </a:r>
          </a:p>
          <a:p>
            <a:r>
              <a:rPr lang="en-US" dirty="0"/>
              <a:t>While producing new bounding coordinates and probability of fitting the face feature, it also compute the face landmark coordinate.</a:t>
            </a:r>
          </a:p>
          <a:p>
            <a:r>
              <a:rPr lang="en-US" dirty="0"/>
              <a:t>5 face landmark points (left/right eye, left/right mouth, nose tip) are computed. The 5-points are obtained though minimization of Euclidean loss.</a:t>
            </a:r>
          </a:p>
          <a:p>
            <a:r>
              <a:rPr lang="en-US" dirty="0"/>
              <a:t>Best bounding coordinate and 5 face landmark coordinates are selected. Hence, 3</a:t>
            </a:r>
            <a:r>
              <a:rPr lang="en-US" baseline="30000" dirty="0"/>
              <a:t>rd</a:t>
            </a:r>
            <a:r>
              <a:rPr lang="en-US" dirty="0"/>
              <a:t> stage is known as O-Network or output network.</a:t>
            </a:r>
          </a:p>
        </p:txBody>
      </p:sp>
    </p:spTree>
    <p:extLst>
      <p:ext uri="{BB962C8B-B14F-4D97-AF65-F5344CB8AC3E}">
        <p14:creationId xmlns:p14="http://schemas.microsoft.com/office/powerpoint/2010/main" val="1234774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22B18-502D-4CE6-9D00-D35125725900}"/>
              </a:ext>
            </a:extLst>
          </p:cNvPr>
          <p:cNvSpPr>
            <a:spLocks noGrp="1"/>
          </p:cNvSpPr>
          <p:nvPr>
            <p:ph type="title"/>
          </p:nvPr>
        </p:nvSpPr>
        <p:spPr/>
        <p:txBody>
          <a:bodyPr/>
          <a:lstStyle/>
          <a:p>
            <a:r>
              <a:rPr lang="en-US" dirty="0"/>
              <a:t>MTCNN</a:t>
            </a:r>
          </a:p>
        </p:txBody>
      </p:sp>
      <p:pic>
        <p:nvPicPr>
          <p:cNvPr id="7" name="Picture 6">
            <a:extLst>
              <a:ext uri="{FF2B5EF4-FFF2-40B4-BE49-F238E27FC236}">
                <a16:creationId xmlns:a16="http://schemas.microsoft.com/office/drawing/2014/main" id="{E155F8C3-09C1-4DAA-8494-C5B7FE12E50B}"/>
              </a:ext>
            </a:extLst>
          </p:cNvPr>
          <p:cNvPicPr>
            <a:picLocks noChangeAspect="1"/>
          </p:cNvPicPr>
          <p:nvPr/>
        </p:nvPicPr>
        <p:blipFill>
          <a:blip r:embed="rId2"/>
          <a:stretch>
            <a:fillRect/>
          </a:stretch>
        </p:blipFill>
        <p:spPr>
          <a:xfrm>
            <a:off x="2871787" y="2105025"/>
            <a:ext cx="6448425" cy="2647950"/>
          </a:xfrm>
          <a:prstGeom prst="rect">
            <a:avLst/>
          </a:prstGeom>
        </p:spPr>
      </p:pic>
    </p:spTree>
    <p:extLst>
      <p:ext uri="{BB962C8B-B14F-4D97-AF65-F5344CB8AC3E}">
        <p14:creationId xmlns:p14="http://schemas.microsoft.com/office/powerpoint/2010/main" val="672391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7DAB-4A9E-418F-BE82-5D7BBCD25626}"/>
              </a:ext>
            </a:extLst>
          </p:cNvPr>
          <p:cNvSpPr>
            <a:spLocks noGrp="1"/>
          </p:cNvSpPr>
          <p:nvPr>
            <p:ph type="title"/>
          </p:nvPr>
        </p:nvSpPr>
        <p:spPr/>
        <p:txBody>
          <a:bodyPr/>
          <a:lstStyle/>
          <a:p>
            <a:r>
              <a:rPr lang="en-US" dirty="0"/>
              <a:t>MTCNN – Face Alignment</a:t>
            </a:r>
          </a:p>
        </p:txBody>
      </p:sp>
      <p:sp>
        <p:nvSpPr>
          <p:cNvPr id="3" name="Content Placeholder 2">
            <a:extLst>
              <a:ext uri="{FF2B5EF4-FFF2-40B4-BE49-F238E27FC236}">
                <a16:creationId xmlns:a16="http://schemas.microsoft.com/office/drawing/2014/main" id="{C186CE0C-0D6F-4F45-9E47-DF25F9BF5120}"/>
              </a:ext>
            </a:extLst>
          </p:cNvPr>
          <p:cNvSpPr>
            <a:spLocks noGrp="1"/>
          </p:cNvSpPr>
          <p:nvPr>
            <p:ph idx="1"/>
          </p:nvPr>
        </p:nvSpPr>
        <p:spPr/>
        <p:txBody>
          <a:bodyPr>
            <a:normAutofit lnSpcReduction="10000"/>
          </a:bodyPr>
          <a:lstStyle/>
          <a:p>
            <a:r>
              <a:rPr lang="en-US" dirty="0" err="1"/>
              <a:t>Opencv</a:t>
            </a:r>
            <a:r>
              <a:rPr lang="en-US" dirty="0"/>
              <a:t> </a:t>
            </a:r>
            <a:r>
              <a:rPr lang="en-US" dirty="0" err="1"/>
              <a:t>Haar</a:t>
            </a:r>
            <a:r>
              <a:rPr lang="en-US" dirty="0"/>
              <a:t> Face Cascade is based on </a:t>
            </a:r>
            <a:r>
              <a:rPr lang="en-US" dirty="0" err="1"/>
              <a:t>Haar</a:t>
            </a:r>
            <a:r>
              <a:rPr lang="en-US" dirty="0"/>
              <a:t> features and hence it is subjected to error where features of other object fits the threshold given.</a:t>
            </a:r>
          </a:p>
          <a:p>
            <a:r>
              <a:rPr lang="en-US" dirty="0"/>
              <a:t>MTCNN can identify the face landmark (eye/mouth/nose) of an image. By input </a:t>
            </a:r>
            <a:r>
              <a:rPr lang="en-US" dirty="0" err="1"/>
              <a:t>Haar</a:t>
            </a:r>
            <a:r>
              <a:rPr lang="en-US" dirty="0"/>
              <a:t> Cascade image into MTCNN, we can reject the image captured from </a:t>
            </a:r>
            <a:r>
              <a:rPr lang="en-US" dirty="0" err="1"/>
              <a:t>Haar</a:t>
            </a:r>
            <a:r>
              <a:rPr lang="en-US" dirty="0"/>
              <a:t> Cascade from further processing if face landmark coordinates is not returned from MTCNN.</a:t>
            </a:r>
          </a:p>
          <a:p>
            <a:r>
              <a:rPr lang="en-US" dirty="0"/>
              <a:t>In this project, right eye and left eye positions are used to align the picture. The position will be aligned to the horizontal axis. This is to reduce a greatly different face encoding across images on the same person.</a:t>
            </a:r>
          </a:p>
        </p:txBody>
      </p:sp>
    </p:spTree>
    <p:extLst>
      <p:ext uri="{BB962C8B-B14F-4D97-AF65-F5344CB8AC3E}">
        <p14:creationId xmlns:p14="http://schemas.microsoft.com/office/powerpoint/2010/main" val="2656022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253E-A804-4915-AA14-A7BA4C9EFBEF}"/>
              </a:ext>
            </a:extLst>
          </p:cNvPr>
          <p:cNvSpPr>
            <a:spLocks noGrp="1"/>
          </p:cNvSpPr>
          <p:nvPr>
            <p:ph type="title"/>
          </p:nvPr>
        </p:nvSpPr>
        <p:spPr/>
        <p:txBody>
          <a:bodyPr/>
          <a:lstStyle/>
          <a:p>
            <a:r>
              <a:rPr lang="en-MY" dirty="0"/>
              <a:t>Face Encoding</a:t>
            </a:r>
          </a:p>
        </p:txBody>
      </p:sp>
      <p:sp>
        <p:nvSpPr>
          <p:cNvPr id="3" name="Content Placeholder 2">
            <a:extLst>
              <a:ext uri="{FF2B5EF4-FFF2-40B4-BE49-F238E27FC236}">
                <a16:creationId xmlns:a16="http://schemas.microsoft.com/office/drawing/2014/main" id="{0D1BEA28-1ED1-4828-B737-A7D1214E69CD}"/>
              </a:ext>
            </a:extLst>
          </p:cNvPr>
          <p:cNvSpPr>
            <a:spLocks noGrp="1"/>
          </p:cNvSpPr>
          <p:nvPr>
            <p:ph idx="1"/>
          </p:nvPr>
        </p:nvSpPr>
        <p:spPr/>
        <p:txBody>
          <a:bodyPr>
            <a:normAutofit fontScale="92500"/>
          </a:bodyPr>
          <a:lstStyle/>
          <a:p>
            <a:r>
              <a:rPr lang="en-MY" dirty="0"/>
              <a:t>Face encoding is done through </a:t>
            </a:r>
            <a:r>
              <a:rPr lang="en-MY" dirty="0" err="1"/>
              <a:t>face_recognition</a:t>
            </a:r>
            <a:r>
              <a:rPr lang="en-MY" dirty="0"/>
              <a:t> [3] python library developed by </a:t>
            </a:r>
            <a:r>
              <a:rPr lang="en-MY" dirty="0" err="1"/>
              <a:t>Ageitgey</a:t>
            </a:r>
            <a:r>
              <a:rPr lang="en-MY" dirty="0"/>
              <a:t>. This library is mainly based on open source </a:t>
            </a:r>
            <a:r>
              <a:rPr lang="en-MY" dirty="0" err="1"/>
              <a:t>Dlib</a:t>
            </a:r>
            <a:r>
              <a:rPr lang="en-MY" dirty="0"/>
              <a:t>.</a:t>
            </a:r>
          </a:p>
          <a:p>
            <a:r>
              <a:rPr lang="en-MY" dirty="0" err="1"/>
              <a:t>Face_recognition</a:t>
            </a:r>
            <a:r>
              <a:rPr lang="en-MY" dirty="0"/>
              <a:t> library return result in 128-bit code and hence suitable for face encoding.</a:t>
            </a:r>
          </a:p>
          <a:p>
            <a:r>
              <a:rPr lang="en-MY" dirty="0" err="1"/>
              <a:t>Face_recognition</a:t>
            </a:r>
            <a:r>
              <a:rPr lang="en-MY" dirty="0"/>
              <a:t> has several steps to refine and encode the face image:</a:t>
            </a:r>
          </a:p>
          <a:p>
            <a:pPr marL="0" indent="0">
              <a:buNone/>
            </a:pPr>
            <a:r>
              <a:rPr lang="en-MY" dirty="0"/>
              <a:t>   1. face detection using </a:t>
            </a:r>
            <a:r>
              <a:rPr lang="en-MY" dirty="0" err="1"/>
              <a:t>HoG</a:t>
            </a:r>
            <a:r>
              <a:rPr lang="en-MY" dirty="0"/>
              <a:t> (further refine bounding area from MTCNN in this project)</a:t>
            </a:r>
          </a:p>
          <a:p>
            <a:pPr marL="0" indent="0">
              <a:buNone/>
            </a:pPr>
            <a:r>
              <a:rPr lang="en-MY" dirty="0"/>
              <a:t>   2. </a:t>
            </a:r>
            <a:r>
              <a:rPr lang="en-MY" dirty="0" err="1"/>
              <a:t>dlib</a:t>
            </a:r>
            <a:r>
              <a:rPr lang="en-MY" dirty="0"/>
              <a:t> face landmark detection and face projection</a:t>
            </a:r>
          </a:p>
          <a:p>
            <a:pPr marL="0" indent="0">
              <a:buNone/>
            </a:pPr>
            <a:r>
              <a:rPr lang="en-MY" dirty="0"/>
              <a:t>   3. neural network trained using triplet loss for error computation</a:t>
            </a:r>
          </a:p>
        </p:txBody>
      </p:sp>
    </p:spTree>
    <p:extLst>
      <p:ext uri="{BB962C8B-B14F-4D97-AF65-F5344CB8AC3E}">
        <p14:creationId xmlns:p14="http://schemas.microsoft.com/office/powerpoint/2010/main" val="1715497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2E781-C412-446D-A88E-AF430FBD325C}"/>
              </a:ext>
            </a:extLst>
          </p:cNvPr>
          <p:cNvSpPr>
            <a:spLocks noGrp="1"/>
          </p:cNvSpPr>
          <p:nvPr>
            <p:ph type="title"/>
          </p:nvPr>
        </p:nvSpPr>
        <p:spPr/>
        <p:txBody>
          <a:bodyPr/>
          <a:lstStyle/>
          <a:p>
            <a:r>
              <a:rPr lang="en-MY" dirty="0"/>
              <a:t>Face Encoding - </a:t>
            </a:r>
            <a:r>
              <a:rPr lang="en-MY" dirty="0" err="1"/>
              <a:t>HoG</a:t>
            </a:r>
            <a:endParaRPr lang="en-MY" dirty="0"/>
          </a:p>
        </p:txBody>
      </p:sp>
      <p:sp>
        <p:nvSpPr>
          <p:cNvPr id="3" name="Content Placeholder 2">
            <a:extLst>
              <a:ext uri="{FF2B5EF4-FFF2-40B4-BE49-F238E27FC236}">
                <a16:creationId xmlns:a16="http://schemas.microsoft.com/office/drawing/2014/main" id="{D5A1DF8F-DC18-46A4-8D6E-35D0DE2D5F77}"/>
              </a:ext>
            </a:extLst>
          </p:cNvPr>
          <p:cNvSpPr>
            <a:spLocks noGrp="1"/>
          </p:cNvSpPr>
          <p:nvPr>
            <p:ph idx="1"/>
          </p:nvPr>
        </p:nvSpPr>
        <p:spPr/>
        <p:txBody>
          <a:bodyPr>
            <a:normAutofit fontScale="85000" lnSpcReduction="20000"/>
          </a:bodyPr>
          <a:lstStyle/>
          <a:p>
            <a:r>
              <a:rPr lang="en-MY" dirty="0"/>
              <a:t>Histogram of Gradient is an 2D array consists of gradient at each pixel. Gradient is to be computed from intensity difference across its neighbouring pixels.</a:t>
            </a:r>
          </a:p>
          <a:p>
            <a:r>
              <a:rPr lang="en-MY" dirty="0"/>
              <a:t>Face Cascade and MTCNN should have filtered out images which are not showing sufficient face features at this point. </a:t>
            </a:r>
            <a:r>
              <a:rPr lang="en-MY" dirty="0" err="1"/>
              <a:t>HoG</a:t>
            </a:r>
            <a:r>
              <a:rPr lang="en-MY" dirty="0"/>
              <a:t> will refine the bound of image by taking out more background pixels.</a:t>
            </a:r>
          </a:p>
          <a:p>
            <a:r>
              <a:rPr lang="en-MY" dirty="0" err="1"/>
              <a:t>HoG</a:t>
            </a:r>
            <a:r>
              <a:rPr lang="en-MY" dirty="0"/>
              <a:t> is working since nose, mouth, eyes should have unique gradient features and relative distance across nose, mouth, eyes, hair and background, will define the face area.</a:t>
            </a:r>
          </a:p>
          <a:p>
            <a:r>
              <a:rPr lang="en-MY" dirty="0" err="1"/>
              <a:t>HoG</a:t>
            </a:r>
            <a:r>
              <a:rPr lang="en-MY" dirty="0"/>
              <a:t> is less sensitive to light intensity (Gradient usually considering surround pixels rather than light intensity at one pixel) and can define the features without influence of local light intensity. (MTCNN, </a:t>
            </a:r>
            <a:r>
              <a:rPr lang="en-MY" dirty="0" err="1"/>
              <a:t>face_cascade</a:t>
            </a:r>
            <a:r>
              <a:rPr lang="en-MY" dirty="0"/>
              <a:t> should have taken out image with extreme light intensities, so less intensity will not have side effect)</a:t>
            </a:r>
          </a:p>
          <a:p>
            <a:r>
              <a:rPr lang="en-MY" dirty="0"/>
              <a:t>DLIB provides fast computation of </a:t>
            </a:r>
            <a:r>
              <a:rPr lang="en-MY" dirty="0" err="1"/>
              <a:t>HoG</a:t>
            </a:r>
            <a:r>
              <a:rPr lang="en-MY" dirty="0"/>
              <a:t>.</a:t>
            </a:r>
          </a:p>
          <a:p>
            <a:endParaRPr lang="en-MY" dirty="0"/>
          </a:p>
        </p:txBody>
      </p:sp>
    </p:spTree>
    <p:extLst>
      <p:ext uri="{BB962C8B-B14F-4D97-AF65-F5344CB8AC3E}">
        <p14:creationId xmlns:p14="http://schemas.microsoft.com/office/powerpoint/2010/main" val="1912703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D60D7-9091-433E-9B60-62BEFD48612E}"/>
              </a:ext>
            </a:extLst>
          </p:cNvPr>
          <p:cNvSpPr>
            <a:spLocks noGrp="1"/>
          </p:cNvSpPr>
          <p:nvPr>
            <p:ph type="title"/>
          </p:nvPr>
        </p:nvSpPr>
        <p:spPr/>
        <p:txBody>
          <a:bodyPr/>
          <a:lstStyle/>
          <a:p>
            <a:r>
              <a:rPr lang="en-MY" dirty="0" err="1"/>
              <a:t>HoG</a:t>
            </a:r>
            <a:r>
              <a:rPr lang="en-MY" dirty="0"/>
              <a:t> Representation</a:t>
            </a:r>
          </a:p>
        </p:txBody>
      </p:sp>
      <p:sp>
        <p:nvSpPr>
          <p:cNvPr id="3" name="Content Placeholder 2">
            <a:extLst>
              <a:ext uri="{FF2B5EF4-FFF2-40B4-BE49-F238E27FC236}">
                <a16:creationId xmlns:a16="http://schemas.microsoft.com/office/drawing/2014/main" id="{BEBCF578-9760-46A1-B730-A5FF38CF9A07}"/>
              </a:ext>
            </a:extLst>
          </p:cNvPr>
          <p:cNvSpPr>
            <a:spLocks noGrp="1"/>
          </p:cNvSpPr>
          <p:nvPr>
            <p:ph idx="1"/>
          </p:nvPr>
        </p:nvSpPr>
        <p:spPr/>
        <p:txBody>
          <a:bodyPr/>
          <a:lstStyle/>
          <a:p>
            <a:endParaRPr lang="en-MY"/>
          </a:p>
        </p:txBody>
      </p:sp>
      <p:pic>
        <p:nvPicPr>
          <p:cNvPr id="4" name="Picture 3">
            <a:extLst>
              <a:ext uri="{FF2B5EF4-FFF2-40B4-BE49-F238E27FC236}">
                <a16:creationId xmlns:a16="http://schemas.microsoft.com/office/drawing/2014/main" id="{05B9B18F-33E9-4D86-8CAF-B10A1FE7A1CA}"/>
              </a:ext>
            </a:extLst>
          </p:cNvPr>
          <p:cNvPicPr>
            <a:picLocks noChangeAspect="1"/>
          </p:cNvPicPr>
          <p:nvPr/>
        </p:nvPicPr>
        <p:blipFill>
          <a:blip r:embed="rId2"/>
          <a:stretch>
            <a:fillRect/>
          </a:stretch>
        </p:blipFill>
        <p:spPr>
          <a:xfrm>
            <a:off x="2038350" y="1977655"/>
            <a:ext cx="8115300" cy="4723181"/>
          </a:xfrm>
          <a:prstGeom prst="rect">
            <a:avLst/>
          </a:prstGeom>
        </p:spPr>
      </p:pic>
    </p:spTree>
    <p:extLst>
      <p:ext uri="{BB962C8B-B14F-4D97-AF65-F5344CB8AC3E}">
        <p14:creationId xmlns:p14="http://schemas.microsoft.com/office/powerpoint/2010/main" val="4203308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04AC8-8FA8-4DBA-920C-7D5D4E12999E}"/>
              </a:ext>
            </a:extLst>
          </p:cNvPr>
          <p:cNvSpPr>
            <a:spLocks noGrp="1"/>
          </p:cNvSpPr>
          <p:nvPr>
            <p:ph type="title"/>
          </p:nvPr>
        </p:nvSpPr>
        <p:spPr/>
        <p:txBody>
          <a:bodyPr/>
          <a:lstStyle/>
          <a:p>
            <a:r>
              <a:rPr lang="en-MY" dirty="0" err="1"/>
              <a:t>HoG</a:t>
            </a:r>
            <a:r>
              <a:rPr lang="en-MY" dirty="0"/>
              <a:t> based Face Recognition</a:t>
            </a:r>
          </a:p>
        </p:txBody>
      </p:sp>
      <p:sp>
        <p:nvSpPr>
          <p:cNvPr id="3" name="Content Placeholder 2">
            <a:extLst>
              <a:ext uri="{FF2B5EF4-FFF2-40B4-BE49-F238E27FC236}">
                <a16:creationId xmlns:a16="http://schemas.microsoft.com/office/drawing/2014/main" id="{CB8ABA6D-C903-4D80-B2D7-AA66BD4445FB}"/>
              </a:ext>
            </a:extLst>
          </p:cNvPr>
          <p:cNvSpPr>
            <a:spLocks noGrp="1"/>
          </p:cNvSpPr>
          <p:nvPr>
            <p:ph idx="1"/>
          </p:nvPr>
        </p:nvSpPr>
        <p:spPr/>
        <p:txBody>
          <a:bodyPr/>
          <a:lstStyle/>
          <a:p>
            <a:endParaRPr lang="en-MY"/>
          </a:p>
        </p:txBody>
      </p:sp>
      <p:pic>
        <p:nvPicPr>
          <p:cNvPr id="4" name="Picture 3">
            <a:extLst>
              <a:ext uri="{FF2B5EF4-FFF2-40B4-BE49-F238E27FC236}">
                <a16:creationId xmlns:a16="http://schemas.microsoft.com/office/drawing/2014/main" id="{CBB5A78E-A6F7-4363-AB23-223D6432E810}"/>
              </a:ext>
            </a:extLst>
          </p:cNvPr>
          <p:cNvPicPr>
            <a:picLocks noChangeAspect="1"/>
          </p:cNvPicPr>
          <p:nvPr/>
        </p:nvPicPr>
        <p:blipFill>
          <a:blip r:embed="rId2"/>
          <a:stretch>
            <a:fillRect/>
          </a:stretch>
        </p:blipFill>
        <p:spPr>
          <a:xfrm>
            <a:off x="1976437" y="1610946"/>
            <a:ext cx="6710363" cy="4708891"/>
          </a:xfrm>
          <a:prstGeom prst="rect">
            <a:avLst/>
          </a:prstGeom>
        </p:spPr>
      </p:pic>
    </p:spTree>
    <p:extLst>
      <p:ext uri="{BB962C8B-B14F-4D97-AF65-F5344CB8AC3E}">
        <p14:creationId xmlns:p14="http://schemas.microsoft.com/office/powerpoint/2010/main" val="430200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AD71-28BF-448B-849E-5419F135DB56}"/>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452C3396-92D0-4A35-843D-1F643DAA86C6}"/>
              </a:ext>
            </a:extLst>
          </p:cNvPr>
          <p:cNvSpPr>
            <a:spLocks noGrp="1"/>
          </p:cNvSpPr>
          <p:nvPr>
            <p:ph idx="1"/>
          </p:nvPr>
        </p:nvSpPr>
        <p:spPr/>
        <p:txBody>
          <a:bodyPr/>
          <a:lstStyle/>
          <a:p>
            <a:r>
              <a:rPr lang="en-US" dirty="0"/>
              <a:t>This is part of the demo of IoT. </a:t>
            </a:r>
          </a:p>
          <a:p>
            <a:r>
              <a:rPr lang="en-US" dirty="0"/>
              <a:t>Face recognition can be done locally at the mini server at the vicinity of sensor before transferring back to the main server/processor.</a:t>
            </a:r>
          </a:p>
          <a:p>
            <a:r>
              <a:rPr lang="en-US" dirty="0"/>
              <a:t>Hence, this project is aimed to perform face recognition at the local mini server.</a:t>
            </a:r>
          </a:p>
        </p:txBody>
      </p:sp>
    </p:spTree>
    <p:extLst>
      <p:ext uri="{BB962C8B-B14F-4D97-AF65-F5344CB8AC3E}">
        <p14:creationId xmlns:p14="http://schemas.microsoft.com/office/powerpoint/2010/main" val="3094315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2E781-C412-446D-A88E-AF430FBD325C}"/>
              </a:ext>
            </a:extLst>
          </p:cNvPr>
          <p:cNvSpPr>
            <a:spLocks noGrp="1"/>
          </p:cNvSpPr>
          <p:nvPr>
            <p:ph type="title"/>
          </p:nvPr>
        </p:nvSpPr>
        <p:spPr/>
        <p:txBody>
          <a:bodyPr/>
          <a:lstStyle/>
          <a:p>
            <a:r>
              <a:rPr lang="en-MY" dirty="0"/>
              <a:t>Face Encoding – Face Landmark</a:t>
            </a:r>
          </a:p>
        </p:txBody>
      </p:sp>
      <p:sp>
        <p:nvSpPr>
          <p:cNvPr id="3" name="Content Placeholder 2">
            <a:extLst>
              <a:ext uri="{FF2B5EF4-FFF2-40B4-BE49-F238E27FC236}">
                <a16:creationId xmlns:a16="http://schemas.microsoft.com/office/drawing/2014/main" id="{D5A1DF8F-DC18-46A4-8D6E-35D0DE2D5F77}"/>
              </a:ext>
            </a:extLst>
          </p:cNvPr>
          <p:cNvSpPr>
            <a:spLocks noGrp="1"/>
          </p:cNvSpPr>
          <p:nvPr>
            <p:ph idx="1"/>
          </p:nvPr>
        </p:nvSpPr>
        <p:spPr/>
        <p:txBody>
          <a:bodyPr>
            <a:normAutofit/>
          </a:bodyPr>
          <a:lstStyle/>
          <a:p>
            <a:r>
              <a:rPr lang="en-MY" dirty="0"/>
              <a:t>With </a:t>
            </a:r>
            <a:r>
              <a:rPr lang="en-MY" dirty="0" err="1"/>
              <a:t>HoG</a:t>
            </a:r>
            <a:r>
              <a:rPr lang="en-MY" dirty="0"/>
              <a:t> refined image, </a:t>
            </a:r>
            <a:r>
              <a:rPr lang="en-MY" dirty="0" err="1"/>
              <a:t>Dlib</a:t>
            </a:r>
            <a:r>
              <a:rPr lang="en-MY" dirty="0"/>
              <a:t> is able to output 68 landmark points.</a:t>
            </a:r>
          </a:p>
          <a:p>
            <a:r>
              <a:rPr lang="en-MY" dirty="0"/>
              <a:t>DLIB has a neural network pre-trained with 68-point </a:t>
            </a:r>
            <a:r>
              <a:rPr lang="pl-PL" b="1" dirty="0">
                <a:hlinkClick r:id="rId2"/>
              </a:rPr>
              <a:t>iBUG 300-W dataset</a:t>
            </a:r>
            <a:endParaRPr lang="en-MY" dirty="0"/>
          </a:p>
          <a:p>
            <a:r>
              <a:rPr lang="en-MY" dirty="0"/>
              <a:t>With DLIB’s landmark output, </a:t>
            </a:r>
            <a:r>
              <a:rPr lang="en-MY" dirty="0" err="1"/>
              <a:t>face_recognition</a:t>
            </a:r>
            <a:r>
              <a:rPr lang="en-MY" dirty="0"/>
              <a:t> library can make face projection.</a:t>
            </a:r>
          </a:p>
          <a:p>
            <a:r>
              <a:rPr lang="en-MY" dirty="0"/>
              <a:t>Slanting face can be re-projected with all the 68 points at largest alignment possible. Nose is at </a:t>
            </a:r>
            <a:r>
              <a:rPr lang="en-MY" dirty="0" err="1"/>
              <a:t>centered</a:t>
            </a:r>
            <a:r>
              <a:rPr lang="en-MY" dirty="0"/>
              <a:t> while the image is re-projected based on direction on other landmark point as well. (Compared to MTCNN with 5 points, total re-projection is possible)</a:t>
            </a:r>
          </a:p>
        </p:txBody>
      </p:sp>
    </p:spTree>
    <p:extLst>
      <p:ext uri="{BB962C8B-B14F-4D97-AF65-F5344CB8AC3E}">
        <p14:creationId xmlns:p14="http://schemas.microsoft.com/office/powerpoint/2010/main" val="4023547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C76E1-CC37-4AA0-A6C8-E9797B4B1B8F}"/>
              </a:ext>
            </a:extLst>
          </p:cNvPr>
          <p:cNvSpPr>
            <a:spLocks noGrp="1"/>
          </p:cNvSpPr>
          <p:nvPr>
            <p:ph type="title"/>
          </p:nvPr>
        </p:nvSpPr>
        <p:spPr/>
        <p:txBody>
          <a:bodyPr/>
          <a:lstStyle/>
          <a:p>
            <a:r>
              <a:rPr lang="en-MY" dirty="0"/>
              <a:t>68 Landmark Points</a:t>
            </a:r>
          </a:p>
        </p:txBody>
      </p:sp>
      <p:sp>
        <p:nvSpPr>
          <p:cNvPr id="3" name="Content Placeholder 2">
            <a:extLst>
              <a:ext uri="{FF2B5EF4-FFF2-40B4-BE49-F238E27FC236}">
                <a16:creationId xmlns:a16="http://schemas.microsoft.com/office/drawing/2014/main" id="{F8EE2BCC-8656-47B9-A4CC-C30AC22743E6}"/>
              </a:ext>
            </a:extLst>
          </p:cNvPr>
          <p:cNvSpPr>
            <a:spLocks noGrp="1"/>
          </p:cNvSpPr>
          <p:nvPr>
            <p:ph idx="1"/>
          </p:nvPr>
        </p:nvSpPr>
        <p:spPr/>
        <p:txBody>
          <a:bodyPr/>
          <a:lstStyle/>
          <a:p>
            <a:endParaRPr lang="en-MY"/>
          </a:p>
        </p:txBody>
      </p:sp>
      <p:pic>
        <p:nvPicPr>
          <p:cNvPr id="4" name="Picture 3">
            <a:extLst>
              <a:ext uri="{FF2B5EF4-FFF2-40B4-BE49-F238E27FC236}">
                <a16:creationId xmlns:a16="http://schemas.microsoft.com/office/drawing/2014/main" id="{21D8F908-C648-4E51-9880-66730C972B16}"/>
              </a:ext>
            </a:extLst>
          </p:cNvPr>
          <p:cNvPicPr>
            <a:picLocks noChangeAspect="1"/>
          </p:cNvPicPr>
          <p:nvPr/>
        </p:nvPicPr>
        <p:blipFill>
          <a:blip r:embed="rId2"/>
          <a:stretch>
            <a:fillRect/>
          </a:stretch>
        </p:blipFill>
        <p:spPr>
          <a:xfrm>
            <a:off x="3786188" y="1825624"/>
            <a:ext cx="3916500" cy="3908425"/>
          </a:xfrm>
          <a:prstGeom prst="rect">
            <a:avLst/>
          </a:prstGeom>
        </p:spPr>
      </p:pic>
    </p:spTree>
    <p:extLst>
      <p:ext uri="{BB962C8B-B14F-4D97-AF65-F5344CB8AC3E}">
        <p14:creationId xmlns:p14="http://schemas.microsoft.com/office/powerpoint/2010/main" val="3124764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AA0E0-C152-4F14-9B44-B99DBB26B35D}"/>
              </a:ext>
            </a:extLst>
          </p:cNvPr>
          <p:cNvSpPr>
            <a:spLocks noGrp="1"/>
          </p:cNvSpPr>
          <p:nvPr>
            <p:ph type="title"/>
          </p:nvPr>
        </p:nvSpPr>
        <p:spPr/>
        <p:txBody>
          <a:bodyPr/>
          <a:lstStyle/>
          <a:p>
            <a:r>
              <a:rPr lang="en-MY" dirty="0" err="1"/>
              <a:t>Face_recognition</a:t>
            </a:r>
            <a:r>
              <a:rPr lang="en-MY" dirty="0"/>
              <a:t> face re-projection </a:t>
            </a:r>
          </a:p>
        </p:txBody>
      </p:sp>
      <p:sp>
        <p:nvSpPr>
          <p:cNvPr id="3" name="Content Placeholder 2">
            <a:extLst>
              <a:ext uri="{FF2B5EF4-FFF2-40B4-BE49-F238E27FC236}">
                <a16:creationId xmlns:a16="http://schemas.microsoft.com/office/drawing/2014/main" id="{CE060B2A-7476-4AEC-8E60-3109DE2E1108}"/>
              </a:ext>
            </a:extLst>
          </p:cNvPr>
          <p:cNvSpPr>
            <a:spLocks noGrp="1"/>
          </p:cNvSpPr>
          <p:nvPr>
            <p:ph idx="1"/>
          </p:nvPr>
        </p:nvSpPr>
        <p:spPr/>
        <p:txBody>
          <a:bodyPr/>
          <a:lstStyle/>
          <a:p>
            <a:endParaRPr lang="en-MY"/>
          </a:p>
        </p:txBody>
      </p:sp>
      <p:pic>
        <p:nvPicPr>
          <p:cNvPr id="4" name="Picture 3">
            <a:extLst>
              <a:ext uri="{FF2B5EF4-FFF2-40B4-BE49-F238E27FC236}">
                <a16:creationId xmlns:a16="http://schemas.microsoft.com/office/drawing/2014/main" id="{E31C51DA-C55A-4C1E-A137-1F83DB8260CE}"/>
              </a:ext>
            </a:extLst>
          </p:cNvPr>
          <p:cNvPicPr>
            <a:picLocks noChangeAspect="1"/>
          </p:cNvPicPr>
          <p:nvPr/>
        </p:nvPicPr>
        <p:blipFill>
          <a:blip r:embed="rId2"/>
          <a:stretch>
            <a:fillRect/>
          </a:stretch>
        </p:blipFill>
        <p:spPr>
          <a:xfrm>
            <a:off x="1938337" y="2276475"/>
            <a:ext cx="8315325" cy="2305050"/>
          </a:xfrm>
          <a:prstGeom prst="rect">
            <a:avLst/>
          </a:prstGeom>
        </p:spPr>
      </p:pic>
    </p:spTree>
    <p:extLst>
      <p:ext uri="{BB962C8B-B14F-4D97-AF65-F5344CB8AC3E}">
        <p14:creationId xmlns:p14="http://schemas.microsoft.com/office/powerpoint/2010/main" val="601675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718A-7322-4E69-B0CF-027F40A667CC}"/>
              </a:ext>
            </a:extLst>
          </p:cNvPr>
          <p:cNvSpPr>
            <a:spLocks noGrp="1"/>
          </p:cNvSpPr>
          <p:nvPr>
            <p:ph type="title"/>
          </p:nvPr>
        </p:nvSpPr>
        <p:spPr/>
        <p:txBody>
          <a:bodyPr/>
          <a:lstStyle/>
          <a:p>
            <a:r>
              <a:rPr lang="en-MY" dirty="0"/>
              <a:t>Face encoding</a:t>
            </a:r>
          </a:p>
        </p:txBody>
      </p:sp>
      <p:sp>
        <p:nvSpPr>
          <p:cNvPr id="3" name="Content Placeholder 2">
            <a:extLst>
              <a:ext uri="{FF2B5EF4-FFF2-40B4-BE49-F238E27FC236}">
                <a16:creationId xmlns:a16="http://schemas.microsoft.com/office/drawing/2014/main" id="{CCFA6A7C-3A39-45F8-9FA3-9539F4978039}"/>
              </a:ext>
            </a:extLst>
          </p:cNvPr>
          <p:cNvSpPr>
            <a:spLocks noGrp="1"/>
          </p:cNvSpPr>
          <p:nvPr>
            <p:ph idx="1"/>
          </p:nvPr>
        </p:nvSpPr>
        <p:spPr/>
        <p:txBody>
          <a:bodyPr>
            <a:normAutofit/>
          </a:bodyPr>
          <a:lstStyle/>
          <a:p>
            <a:r>
              <a:rPr lang="en-MY" dirty="0"/>
              <a:t>With DLIB face re-projection, </a:t>
            </a:r>
            <a:r>
              <a:rPr lang="en-MY" dirty="0" err="1"/>
              <a:t>Ageitgey</a:t>
            </a:r>
            <a:r>
              <a:rPr lang="en-MY" dirty="0"/>
              <a:t> is able to train a neural network with much less sample size. It defines the input to the network to have correct face alignment.</a:t>
            </a:r>
          </a:p>
          <a:p>
            <a:r>
              <a:rPr lang="en-MY" dirty="0" err="1"/>
              <a:t>Ageitgey’s</a:t>
            </a:r>
            <a:r>
              <a:rPr lang="en-MY" dirty="0"/>
              <a:t> network is computing triplet loss for error correction.</a:t>
            </a:r>
          </a:p>
          <a:p>
            <a:r>
              <a:rPr lang="en-MY" dirty="0"/>
              <a:t>Triplet loss computation means three images are input to the network at the same time. Though there are three images, all the image are going thru shared layers. (This means all three sub-networks are exactly the same layers with same weight)</a:t>
            </a:r>
          </a:p>
          <a:p>
            <a:endParaRPr lang="en-MY" dirty="0"/>
          </a:p>
        </p:txBody>
      </p:sp>
    </p:spTree>
    <p:extLst>
      <p:ext uri="{BB962C8B-B14F-4D97-AF65-F5344CB8AC3E}">
        <p14:creationId xmlns:p14="http://schemas.microsoft.com/office/powerpoint/2010/main" val="1286133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0A105-7C9A-47FC-A71A-665A5C6A6BAE}"/>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BC9670EF-097D-4156-92AB-06E4C363C257}"/>
              </a:ext>
            </a:extLst>
          </p:cNvPr>
          <p:cNvSpPr>
            <a:spLocks noGrp="1"/>
          </p:cNvSpPr>
          <p:nvPr>
            <p:ph idx="1"/>
          </p:nvPr>
        </p:nvSpPr>
        <p:spPr/>
        <p:txBody>
          <a:bodyPr/>
          <a:lstStyle/>
          <a:p>
            <a:endParaRPr lang="en-MY"/>
          </a:p>
        </p:txBody>
      </p:sp>
      <p:pic>
        <p:nvPicPr>
          <p:cNvPr id="4" name="Picture 3">
            <a:extLst>
              <a:ext uri="{FF2B5EF4-FFF2-40B4-BE49-F238E27FC236}">
                <a16:creationId xmlns:a16="http://schemas.microsoft.com/office/drawing/2014/main" id="{CBDE5F50-1CAB-4E5B-9993-2383CEA6CFE8}"/>
              </a:ext>
            </a:extLst>
          </p:cNvPr>
          <p:cNvPicPr>
            <a:picLocks noChangeAspect="1"/>
          </p:cNvPicPr>
          <p:nvPr/>
        </p:nvPicPr>
        <p:blipFill>
          <a:blip r:embed="rId2"/>
          <a:stretch>
            <a:fillRect/>
          </a:stretch>
        </p:blipFill>
        <p:spPr>
          <a:xfrm>
            <a:off x="2281237" y="895350"/>
            <a:ext cx="7629525" cy="5067300"/>
          </a:xfrm>
          <a:prstGeom prst="rect">
            <a:avLst/>
          </a:prstGeom>
        </p:spPr>
      </p:pic>
    </p:spTree>
    <p:extLst>
      <p:ext uri="{BB962C8B-B14F-4D97-AF65-F5344CB8AC3E}">
        <p14:creationId xmlns:p14="http://schemas.microsoft.com/office/powerpoint/2010/main" val="1386675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718A-7322-4E69-B0CF-027F40A667CC}"/>
              </a:ext>
            </a:extLst>
          </p:cNvPr>
          <p:cNvSpPr>
            <a:spLocks noGrp="1"/>
          </p:cNvSpPr>
          <p:nvPr>
            <p:ph type="title"/>
          </p:nvPr>
        </p:nvSpPr>
        <p:spPr/>
        <p:txBody>
          <a:bodyPr/>
          <a:lstStyle/>
          <a:p>
            <a:r>
              <a:rPr lang="en-MY" dirty="0"/>
              <a:t>Face encoding</a:t>
            </a:r>
          </a:p>
        </p:txBody>
      </p:sp>
      <p:sp>
        <p:nvSpPr>
          <p:cNvPr id="3" name="Content Placeholder 2">
            <a:extLst>
              <a:ext uri="{FF2B5EF4-FFF2-40B4-BE49-F238E27FC236}">
                <a16:creationId xmlns:a16="http://schemas.microsoft.com/office/drawing/2014/main" id="{CCFA6A7C-3A39-45F8-9FA3-9539F4978039}"/>
              </a:ext>
            </a:extLst>
          </p:cNvPr>
          <p:cNvSpPr>
            <a:spLocks noGrp="1"/>
          </p:cNvSpPr>
          <p:nvPr>
            <p:ph idx="1"/>
          </p:nvPr>
        </p:nvSpPr>
        <p:spPr/>
        <p:txBody>
          <a:bodyPr>
            <a:normAutofit/>
          </a:bodyPr>
          <a:lstStyle/>
          <a:p>
            <a:r>
              <a:rPr lang="en-US" dirty="0"/>
              <a:t>The 3 images are a training face image of a known person, another picture of the same known person and a picture of a totally different person.</a:t>
            </a:r>
          </a:p>
          <a:p>
            <a:r>
              <a:rPr lang="en-MY" dirty="0"/>
              <a:t>With this combination, weight in between similar faces are closer while the weight in between different face are further. </a:t>
            </a:r>
          </a:p>
          <a:p>
            <a:r>
              <a:rPr lang="en-MY" dirty="0"/>
              <a:t>This applies to all 128-bit that represent 128 measurements made at the face features.</a:t>
            </a:r>
          </a:p>
          <a:p>
            <a:r>
              <a:rPr lang="en-MY" dirty="0"/>
              <a:t>With pre-trained weights from </a:t>
            </a:r>
            <a:r>
              <a:rPr lang="en-MY" dirty="0" err="1"/>
              <a:t>face_recognition</a:t>
            </a:r>
            <a:r>
              <a:rPr lang="en-MY" dirty="0"/>
              <a:t> python library, the </a:t>
            </a:r>
            <a:r>
              <a:rPr lang="en-MY" dirty="0" err="1"/>
              <a:t>face_recognition</a:t>
            </a:r>
            <a:r>
              <a:rPr lang="en-MY" dirty="0"/>
              <a:t> can be used with up to 98% accuracy at application time.</a:t>
            </a:r>
          </a:p>
        </p:txBody>
      </p:sp>
    </p:spTree>
    <p:extLst>
      <p:ext uri="{BB962C8B-B14F-4D97-AF65-F5344CB8AC3E}">
        <p14:creationId xmlns:p14="http://schemas.microsoft.com/office/powerpoint/2010/main" val="855322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1CCA0-44CD-4EBF-A628-30C713251A71}"/>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0833966E-6476-4C2C-972F-A2B553195DE8}"/>
              </a:ext>
            </a:extLst>
          </p:cNvPr>
          <p:cNvSpPr>
            <a:spLocks noGrp="1"/>
          </p:cNvSpPr>
          <p:nvPr>
            <p:ph idx="1"/>
          </p:nvPr>
        </p:nvSpPr>
        <p:spPr/>
        <p:txBody>
          <a:bodyPr/>
          <a:lstStyle/>
          <a:p>
            <a:endParaRPr lang="en-MY"/>
          </a:p>
        </p:txBody>
      </p:sp>
      <p:pic>
        <p:nvPicPr>
          <p:cNvPr id="4" name="Picture 3">
            <a:extLst>
              <a:ext uri="{FF2B5EF4-FFF2-40B4-BE49-F238E27FC236}">
                <a16:creationId xmlns:a16="http://schemas.microsoft.com/office/drawing/2014/main" id="{13616FD4-BA3B-49FB-8398-889CB927EBA3}"/>
              </a:ext>
            </a:extLst>
          </p:cNvPr>
          <p:cNvPicPr>
            <a:picLocks noChangeAspect="1"/>
          </p:cNvPicPr>
          <p:nvPr/>
        </p:nvPicPr>
        <p:blipFill>
          <a:blip r:embed="rId2"/>
          <a:stretch>
            <a:fillRect/>
          </a:stretch>
        </p:blipFill>
        <p:spPr>
          <a:xfrm>
            <a:off x="1536515" y="779499"/>
            <a:ext cx="8353425" cy="6000750"/>
          </a:xfrm>
          <a:prstGeom prst="rect">
            <a:avLst/>
          </a:prstGeom>
        </p:spPr>
      </p:pic>
    </p:spTree>
    <p:extLst>
      <p:ext uri="{BB962C8B-B14F-4D97-AF65-F5344CB8AC3E}">
        <p14:creationId xmlns:p14="http://schemas.microsoft.com/office/powerpoint/2010/main" val="2702622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0646-CB18-4DF3-9DC6-3E48B6B2282E}"/>
              </a:ext>
            </a:extLst>
          </p:cNvPr>
          <p:cNvSpPr>
            <a:spLocks noGrp="1"/>
          </p:cNvSpPr>
          <p:nvPr>
            <p:ph type="title"/>
          </p:nvPr>
        </p:nvSpPr>
        <p:spPr/>
        <p:txBody>
          <a:bodyPr/>
          <a:lstStyle/>
          <a:p>
            <a:r>
              <a:rPr lang="en-US" dirty="0"/>
              <a:t>Face Recognition Model</a:t>
            </a:r>
          </a:p>
        </p:txBody>
      </p:sp>
      <p:sp>
        <p:nvSpPr>
          <p:cNvPr id="3" name="Content Placeholder 2">
            <a:extLst>
              <a:ext uri="{FF2B5EF4-FFF2-40B4-BE49-F238E27FC236}">
                <a16:creationId xmlns:a16="http://schemas.microsoft.com/office/drawing/2014/main" id="{0389A154-C597-4F89-A18F-B11AD646A257}"/>
              </a:ext>
            </a:extLst>
          </p:cNvPr>
          <p:cNvSpPr>
            <a:spLocks noGrp="1"/>
          </p:cNvSpPr>
          <p:nvPr>
            <p:ph idx="1"/>
          </p:nvPr>
        </p:nvSpPr>
        <p:spPr/>
        <p:txBody>
          <a:bodyPr>
            <a:normAutofit fontScale="92500"/>
          </a:bodyPr>
          <a:lstStyle/>
          <a:p>
            <a:r>
              <a:rPr lang="en-US" dirty="0"/>
              <a:t>3 Targeted faces and &gt;100 non-targeted faces are pre-processed using MTCNN (Background removal), and augmented.</a:t>
            </a:r>
          </a:p>
          <a:p>
            <a:r>
              <a:rPr lang="en-US" dirty="0"/>
              <a:t>As a result, ~100000 images are input into pre-trained </a:t>
            </a:r>
            <a:r>
              <a:rPr lang="en-US" dirty="0" err="1"/>
              <a:t>face_recognition</a:t>
            </a:r>
            <a:r>
              <a:rPr lang="en-US" dirty="0"/>
              <a:t>.</a:t>
            </a:r>
          </a:p>
          <a:p>
            <a:r>
              <a:rPr lang="en-US" dirty="0"/>
              <a:t>With the 128-byte code, it is now a smaller dataset which enables Classifier models to be trained for the final image recognition.</a:t>
            </a:r>
          </a:p>
          <a:p>
            <a:r>
              <a:rPr lang="en-US" dirty="0"/>
              <a:t>In this project, the objective is to recognize multiple (3) faces. By using </a:t>
            </a:r>
            <a:r>
              <a:rPr lang="en-US" dirty="0" err="1"/>
              <a:t>face_recognition</a:t>
            </a:r>
            <a:r>
              <a:rPr lang="en-US" dirty="0"/>
              <a:t> library helps to encode the image, but it does not serve as final classifier.</a:t>
            </a:r>
          </a:p>
          <a:p>
            <a:r>
              <a:rPr lang="en-US" dirty="0"/>
              <a:t>Hence, a classifier with 128-byte code as input will have 3 binary/categorical outputs.</a:t>
            </a:r>
          </a:p>
        </p:txBody>
      </p:sp>
    </p:spTree>
    <p:extLst>
      <p:ext uri="{BB962C8B-B14F-4D97-AF65-F5344CB8AC3E}">
        <p14:creationId xmlns:p14="http://schemas.microsoft.com/office/powerpoint/2010/main" val="2191944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0646-CB18-4DF3-9DC6-3E48B6B2282E}"/>
              </a:ext>
            </a:extLst>
          </p:cNvPr>
          <p:cNvSpPr>
            <a:spLocks noGrp="1"/>
          </p:cNvSpPr>
          <p:nvPr>
            <p:ph type="title"/>
          </p:nvPr>
        </p:nvSpPr>
        <p:spPr/>
        <p:txBody>
          <a:bodyPr/>
          <a:lstStyle/>
          <a:p>
            <a:r>
              <a:rPr lang="en-US" dirty="0"/>
              <a:t>Face Recognition Model</a:t>
            </a:r>
          </a:p>
        </p:txBody>
      </p:sp>
      <p:sp>
        <p:nvSpPr>
          <p:cNvPr id="3" name="Content Placeholder 2">
            <a:extLst>
              <a:ext uri="{FF2B5EF4-FFF2-40B4-BE49-F238E27FC236}">
                <a16:creationId xmlns:a16="http://schemas.microsoft.com/office/drawing/2014/main" id="{0389A154-C597-4F89-A18F-B11AD646A257}"/>
              </a:ext>
            </a:extLst>
          </p:cNvPr>
          <p:cNvSpPr>
            <a:spLocks noGrp="1"/>
          </p:cNvSpPr>
          <p:nvPr>
            <p:ph idx="1"/>
          </p:nvPr>
        </p:nvSpPr>
        <p:spPr/>
        <p:txBody>
          <a:bodyPr>
            <a:normAutofit fontScale="85000" lnSpcReduction="20000"/>
          </a:bodyPr>
          <a:lstStyle/>
          <a:p>
            <a:r>
              <a:rPr lang="en-US" dirty="0"/>
              <a:t>SVM is using support vector to detect the boundary in between face encodings that represent difference face. It is accurate but time consuming in training. With stable </a:t>
            </a:r>
            <a:r>
              <a:rPr lang="en-US" dirty="0" err="1"/>
              <a:t>face_recognition</a:t>
            </a:r>
            <a:r>
              <a:rPr lang="en-US" dirty="0"/>
              <a:t>, SVM is still suitable since number of boundaries may greatly reduced.</a:t>
            </a:r>
          </a:p>
          <a:p>
            <a:r>
              <a:rPr lang="en-US" dirty="0"/>
              <a:t>Face physical feature is encoded based on </a:t>
            </a:r>
            <a:r>
              <a:rPr lang="en-US" dirty="0" err="1"/>
              <a:t>HoG</a:t>
            </a:r>
            <a:r>
              <a:rPr lang="en-US" dirty="0"/>
              <a:t> and so similar image of same person should be around the same distance. KNN is having good performance in grouping the 128-bit encode which are similar. When encoding is stable, KNN is a good choice.</a:t>
            </a:r>
          </a:p>
          <a:p>
            <a:r>
              <a:rPr lang="en-US" dirty="0"/>
              <a:t>Logistic regression is also used here since it is more based on the regression of existing points after transformation. It is not using distance or boundary plane to distinguish the points. Hence, it can be a complementary to SVM and KNN.</a:t>
            </a:r>
          </a:p>
          <a:p>
            <a:r>
              <a:rPr lang="en-US" dirty="0"/>
              <a:t>MLP is chosen since neural network is not using distance/boundary to distinguish the difference across face encodings. It may reveal relations that cannot be detected by KNN/SVM.</a:t>
            </a:r>
          </a:p>
        </p:txBody>
      </p:sp>
    </p:spTree>
    <p:extLst>
      <p:ext uri="{BB962C8B-B14F-4D97-AF65-F5344CB8AC3E}">
        <p14:creationId xmlns:p14="http://schemas.microsoft.com/office/powerpoint/2010/main" val="751760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7F0F6-930F-44E0-BB44-B5544F1B9C21}"/>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FAE0B09F-0E44-486F-8656-354B6A54F174}"/>
              </a:ext>
            </a:extLst>
          </p:cNvPr>
          <p:cNvSpPr>
            <a:spLocks noGrp="1"/>
          </p:cNvSpPr>
          <p:nvPr>
            <p:ph idx="1"/>
          </p:nvPr>
        </p:nvSpPr>
        <p:spPr/>
        <p:txBody>
          <a:bodyPr>
            <a:normAutofit lnSpcReduction="10000"/>
          </a:bodyPr>
          <a:lstStyle/>
          <a:p>
            <a:r>
              <a:rPr lang="en-US" dirty="0"/>
              <a:t>Distance in between 128-byte code generated from two images (thru </a:t>
            </a:r>
            <a:r>
              <a:rPr lang="en-US" dirty="0" err="1"/>
              <a:t>face_recognition</a:t>
            </a:r>
            <a:r>
              <a:rPr lang="en-US" dirty="0"/>
              <a:t>) is a good indicator of image similarity.</a:t>
            </a:r>
          </a:p>
          <a:p>
            <a:r>
              <a:rPr lang="en-US" dirty="0"/>
              <a:t>KNN can use the </a:t>
            </a:r>
            <a:r>
              <a:rPr lang="en-US" dirty="0" err="1"/>
              <a:t>Minkowski</a:t>
            </a:r>
            <a:r>
              <a:rPr lang="en-US" dirty="0"/>
              <a:t> distance when defining the nearest neighbor. In contrast, Euclidean/cosine distance is using great computing power and time to generate. It is not advisable for training and real time application.</a:t>
            </a:r>
          </a:p>
          <a:p>
            <a:r>
              <a:rPr lang="en-US" dirty="0"/>
              <a:t>The accuracy is enhanced with weight reduced with the distance increased. (Using </a:t>
            </a:r>
            <a:r>
              <a:rPr lang="en-US" dirty="0" err="1"/>
              <a:t>Sklearn</a:t>
            </a:r>
            <a:r>
              <a:rPr lang="en-US" dirty="0"/>
              <a:t> KNN’s distance weighted </a:t>
            </a:r>
            <a:r>
              <a:rPr lang="en-US" dirty="0" err="1"/>
              <a:t>neighbouring</a:t>
            </a:r>
            <a:r>
              <a:rPr lang="en-US" dirty="0"/>
              <a:t> definition which is not time consuming)</a:t>
            </a:r>
          </a:p>
          <a:p>
            <a:r>
              <a:rPr lang="en-US" dirty="0"/>
              <a:t>As a result, the accuracy can reach 95-97% in the dataset with number of neighbor set to 5.</a:t>
            </a:r>
          </a:p>
        </p:txBody>
      </p:sp>
    </p:spTree>
    <p:extLst>
      <p:ext uri="{BB962C8B-B14F-4D97-AF65-F5344CB8AC3E}">
        <p14:creationId xmlns:p14="http://schemas.microsoft.com/office/powerpoint/2010/main" val="1027369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5F25-39ED-4F98-BC72-D0FAA9FB6F1B}"/>
              </a:ext>
            </a:extLst>
          </p:cNvPr>
          <p:cNvSpPr>
            <a:spLocks noGrp="1"/>
          </p:cNvSpPr>
          <p:nvPr>
            <p:ph type="title"/>
          </p:nvPr>
        </p:nvSpPr>
        <p:spPr/>
        <p:txBody>
          <a:bodyPr/>
          <a:lstStyle/>
          <a:p>
            <a:r>
              <a:rPr lang="en-US" dirty="0"/>
              <a:t>Input/Output</a:t>
            </a:r>
          </a:p>
        </p:txBody>
      </p:sp>
      <p:sp>
        <p:nvSpPr>
          <p:cNvPr id="3" name="Content Placeholder 2">
            <a:extLst>
              <a:ext uri="{FF2B5EF4-FFF2-40B4-BE49-F238E27FC236}">
                <a16:creationId xmlns:a16="http://schemas.microsoft.com/office/drawing/2014/main" id="{9C4152F5-8D99-4DA4-870C-698C5A36D821}"/>
              </a:ext>
            </a:extLst>
          </p:cNvPr>
          <p:cNvSpPr>
            <a:spLocks noGrp="1"/>
          </p:cNvSpPr>
          <p:nvPr>
            <p:ph idx="1"/>
          </p:nvPr>
        </p:nvSpPr>
        <p:spPr/>
        <p:txBody>
          <a:bodyPr/>
          <a:lstStyle/>
          <a:p>
            <a:r>
              <a:rPr lang="en-US" dirty="0"/>
              <a:t>The input is the video stream captured by cameras connected to the IoT.</a:t>
            </a:r>
          </a:p>
          <a:p>
            <a:r>
              <a:rPr lang="en-US" dirty="0"/>
              <a:t>Opencv2 library is used to capture the video stream and sample the image. This allowed the captured image to be transformed into </a:t>
            </a:r>
            <a:r>
              <a:rPr lang="en-US" dirty="0" err="1"/>
              <a:t>Numpy</a:t>
            </a:r>
            <a:r>
              <a:rPr lang="en-US" dirty="0"/>
              <a:t> array.</a:t>
            </a:r>
          </a:p>
          <a:p>
            <a:r>
              <a:rPr lang="en-US" dirty="0"/>
              <a:t>The final output is the face recognition result which can be transmitted to the master control.</a:t>
            </a:r>
          </a:p>
        </p:txBody>
      </p:sp>
    </p:spTree>
    <p:extLst>
      <p:ext uri="{BB962C8B-B14F-4D97-AF65-F5344CB8AC3E}">
        <p14:creationId xmlns:p14="http://schemas.microsoft.com/office/powerpoint/2010/main" val="2941172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4761-3B73-4241-9CE3-DAA4A5854FEE}"/>
              </a:ext>
            </a:extLst>
          </p:cNvPr>
          <p:cNvSpPr>
            <a:spLocks noGrp="1"/>
          </p:cNvSpPr>
          <p:nvPr>
            <p:ph type="title"/>
          </p:nvPr>
        </p:nvSpPr>
        <p:spPr/>
        <p:txBody>
          <a:bodyPr/>
          <a:lstStyle/>
          <a:p>
            <a:r>
              <a:rPr lang="en-US" dirty="0"/>
              <a:t>SVM</a:t>
            </a:r>
          </a:p>
        </p:txBody>
      </p:sp>
      <p:sp>
        <p:nvSpPr>
          <p:cNvPr id="3" name="Content Placeholder 2">
            <a:extLst>
              <a:ext uri="{FF2B5EF4-FFF2-40B4-BE49-F238E27FC236}">
                <a16:creationId xmlns:a16="http://schemas.microsoft.com/office/drawing/2014/main" id="{B01C36C7-CE82-430D-9F40-55FF0B9C2B3A}"/>
              </a:ext>
            </a:extLst>
          </p:cNvPr>
          <p:cNvSpPr>
            <a:spLocks noGrp="1"/>
          </p:cNvSpPr>
          <p:nvPr>
            <p:ph idx="1"/>
          </p:nvPr>
        </p:nvSpPr>
        <p:spPr/>
        <p:txBody>
          <a:bodyPr/>
          <a:lstStyle/>
          <a:p>
            <a:r>
              <a:rPr lang="en-US" dirty="0"/>
              <a:t>SVM is also suitable for face recognition.</a:t>
            </a:r>
          </a:p>
          <a:p>
            <a:r>
              <a:rPr lang="en-US" dirty="0"/>
              <a:t>Transformation of the 128-byte code enables support vector plane to be found.</a:t>
            </a:r>
          </a:p>
          <a:p>
            <a:r>
              <a:rPr lang="en-US" dirty="0"/>
              <a:t>Support vector plane distinguishes face encodings point that represents different faces hence its accuracy is high.</a:t>
            </a:r>
          </a:p>
          <a:p>
            <a:r>
              <a:rPr lang="en-US" dirty="0"/>
              <a:t>Training time and file size increases with number of boundary planes increases due to noise or unstable encodings.</a:t>
            </a:r>
          </a:p>
          <a:p>
            <a:r>
              <a:rPr lang="en-US" dirty="0"/>
              <a:t>May not be feasible if number of pictures increase further.</a:t>
            </a:r>
          </a:p>
        </p:txBody>
      </p:sp>
    </p:spTree>
    <p:extLst>
      <p:ext uri="{BB962C8B-B14F-4D97-AF65-F5344CB8AC3E}">
        <p14:creationId xmlns:p14="http://schemas.microsoft.com/office/powerpoint/2010/main" val="3456278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5AEE-6EE2-4B66-828F-0C6C3F2C1D62}"/>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25884FF5-8F0C-4B37-8C70-D20C6E2CC04B}"/>
              </a:ext>
            </a:extLst>
          </p:cNvPr>
          <p:cNvSpPr>
            <a:spLocks noGrp="1"/>
          </p:cNvSpPr>
          <p:nvPr>
            <p:ph idx="1"/>
          </p:nvPr>
        </p:nvSpPr>
        <p:spPr/>
        <p:txBody>
          <a:bodyPr/>
          <a:lstStyle/>
          <a:p>
            <a:r>
              <a:rPr lang="en-US" dirty="0"/>
              <a:t>Logistic regression is suitable for binary classification using probability function.</a:t>
            </a:r>
          </a:p>
          <a:p>
            <a:r>
              <a:rPr lang="en-US" dirty="0"/>
              <a:t>After image is encoded into 128-byte code thru </a:t>
            </a:r>
            <a:r>
              <a:rPr lang="en-US" dirty="0" err="1"/>
              <a:t>face_recognition</a:t>
            </a:r>
            <a:r>
              <a:rPr lang="en-US" dirty="0"/>
              <a:t>, logistic regression model is built for each targeted face.</a:t>
            </a:r>
          </a:p>
          <a:p>
            <a:r>
              <a:rPr lang="en-US" dirty="0"/>
              <a:t>Logistic regression is not a linear regression model and so it allow a better binary class prediction using 128-byte code.</a:t>
            </a:r>
          </a:p>
        </p:txBody>
      </p:sp>
    </p:spTree>
    <p:extLst>
      <p:ext uri="{BB962C8B-B14F-4D97-AF65-F5344CB8AC3E}">
        <p14:creationId xmlns:p14="http://schemas.microsoft.com/office/powerpoint/2010/main" val="901627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5AEE-6EE2-4B66-828F-0C6C3F2C1D62}"/>
              </a:ext>
            </a:extLst>
          </p:cNvPr>
          <p:cNvSpPr>
            <a:spLocks noGrp="1"/>
          </p:cNvSpPr>
          <p:nvPr>
            <p:ph type="title"/>
          </p:nvPr>
        </p:nvSpPr>
        <p:spPr/>
        <p:txBody>
          <a:bodyPr/>
          <a:lstStyle/>
          <a:p>
            <a:r>
              <a:rPr lang="en-US" dirty="0"/>
              <a:t>MLP</a:t>
            </a:r>
          </a:p>
        </p:txBody>
      </p:sp>
      <p:sp>
        <p:nvSpPr>
          <p:cNvPr id="3" name="Content Placeholder 2">
            <a:extLst>
              <a:ext uri="{FF2B5EF4-FFF2-40B4-BE49-F238E27FC236}">
                <a16:creationId xmlns:a16="http://schemas.microsoft.com/office/drawing/2014/main" id="{25884FF5-8F0C-4B37-8C70-D20C6E2CC04B}"/>
              </a:ext>
            </a:extLst>
          </p:cNvPr>
          <p:cNvSpPr>
            <a:spLocks noGrp="1"/>
          </p:cNvSpPr>
          <p:nvPr>
            <p:ph idx="1"/>
          </p:nvPr>
        </p:nvSpPr>
        <p:spPr/>
        <p:txBody>
          <a:bodyPr/>
          <a:lstStyle/>
          <a:p>
            <a:r>
              <a:rPr lang="en-US" dirty="0"/>
              <a:t>Multi-layer Perceptron is also used in this context.</a:t>
            </a:r>
          </a:p>
          <a:p>
            <a:r>
              <a:rPr lang="en-US" dirty="0"/>
              <a:t>120 hidden layers are used in this context using </a:t>
            </a:r>
            <a:r>
              <a:rPr lang="en-US" dirty="0" err="1"/>
              <a:t>lbfgs</a:t>
            </a:r>
            <a:r>
              <a:rPr lang="en-US" dirty="0"/>
              <a:t> solver. </a:t>
            </a:r>
          </a:p>
          <a:p>
            <a:r>
              <a:rPr lang="en-US" dirty="0" err="1"/>
              <a:t>Lbfgs</a:t>
            </a:r>
            <a:r>
              <a:rPr lang="en-US" dirty="0"/>
              <a:t> solver is optimizing log loss function.</a:t>
            </a:r>
          </a:p>
          <a:p>
            <a:r>
              <a:rPr lang="en-US" dirty="0"/>
              <a:t>Hence, it is able to provide different classification result compared to other networks.</a:t>
            </a:r>
          </a:p>
        </p:txBody>
      </p:sp>
    </p:spTree>
    <p:extLst>
      <p:ext uri="{BB962C8B-B14F-4D97-AF65-F5344CB8AC3E}">
        <p14:creationId xmlns:p14="http://schemas.microsoft.com/office/powerpoint/2010/main" val="1278069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1E63-8752-446C-81F8-8E6B2B390456}"/>
              </a:ext>
            </a:extLst>
          </p:cNvPr>
          <p:cNvSpPr>
            <a:spLocks noGrp="1"/>
          </p:cNvSpPr>
          <p:nvPr>
            <p:ph type="title"/>
          </p:nvPr>
        </p:nvSpPr>
        <p:spPr/>
        <p:txBody>
          <a:bodyPr/>
          <a:lstStyle/>
          <a:p>
            <a:r>
              <a:rPr lang="en-US" dirty="0"/>
              <a:t>Ensemble</a:t>
            </a:r>
          </a:p>
        </p:txBody>
      </p:sp>
      <p:sp>
        <p:nvSpPr>
          <p:cNvPr id="3" name="Content Placeholder 2">
            <a:extLst>
              <a:ext uri="{FF2B5EF4-FFF2-40B4-BE49-F238E27FC236}">
                <a16:creationId xmlns:a16="http://schemas.microsoft.com/office/drawing/2014/main" id="{B168C714-879D-49B9-AA1D-AABFA0791DD3}"/>
              </a:ext>
            </a:extLst>
          </p:cNvPr>
          <p:cNvSpPr>
            <a:spLocks noGrp="1"/>
          </p:cNvSpPr>
          <p:nvPr>
            <p:ph idx="1"/>
          </p:nvPr>
        </p:nvSpPr>
        <p:spPr/>
        <p:txBody>
          <a:bodyPr/>
          <a:lstStyle/>
          <a:p>
            <a:r>
              <a:rPr lang="en-US" dirty="0"/>
              <a:t>Voting ensemble model is used on SVM/KNN/MLP/Logistic regression. This is because all the 4 models are having binary outputs.</a:t>
            </a:r>
          </a:p>
          <a:p>
            <a:r>
              <a:rPr lang="en-US" dirty="0"/>
              <a:t>Since there are 3 targeted face, we will perform voting for each targeted face independently. If an image is recognized to be 2 or more targeted faces, it will not consider to be recognized by the model. This is to prevent cloze ambiguity.</a:t>
            </a:r>
          </a:p>
        </p:txBody>
      </p:sp>
    </p:spTree>
    <p:extLst>
      <p:ext uri="{BB962C8B-B14F-4D97-AF65-F5344CB8AC3E}">
        <p14:creationId xmlns:p14="http://schemas.microsoft.com/office/powerpoint/2010/main" val="1583930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DC142-E78A-4403-9119-1091311CC3DC}"/>
              </a:ext>
            </a:extLst>
          </p:cNvPr>
          <p:cNvSpPr>
            <a:spLocks noGrp="1"/>
          </p:cNvSpPr>
          <p:nvPr>
            <p:ph type="title"/>
          </p:nvPr>
        </p:nvSpPr>
        <p:spPr/>
        <p:txBody>
          <a:bodyPr/>
          <a:lstStyle/>
          <a:p>
            <a:r>
              <a:rPr lang="en-US" dirty="0"/>
              <a:t>Result of Face Recognition</a:t>
            </a:r>
          </a:p>
        </p:txBody>
      </p:sp>
      <p:sp>
        <p:nvSpPr>
          <p:cNvPr id="3" name="Content Placeholder 2">
            <a:extLst>
              <a:ext uri="{FF2B5EF4-FFF2-40B4-BE49-F238E27FC236}">
                <a16:creationId xmlns:a16="http://schemas.microsoft.com/office/drawing/2014/main" id="{EA6D2AD7-FD6A-42DE-B897-312F50A28ADD}"/>
              </a:ext>
            </a:extLst>
          </p:cNvPr>
          <p:cNvSpPr>
            <a:spLocks noGrp="1"/>
          </p:cNvSpPr>
          <p:nvPr>
            <p:ph idx="1"/>
          </p:nvPr>
        </p:nvSpPr>
        <p:spPr>
          <a:xfrm>
            <a:off x="838200" y="1930840"/>
            <a:ext cx="10515600" cy="4351338"/>
          </a:xfrm>
        </p:spPr>
        <p:txBody>
          <a:bodyPr/>
          <a:lstStyle/>
          <a:p>
            <a:r>
              <a:rPr lang="en-US" dirty="0"/>
              <a:t>Each model can perform differently at each person of interest. KNN and SVM may perform better but MLP </a:t>
            </a:r>
            <a:r>
              <a:rPr lang="en-US"/>
              <a:t>and LR </a:t>
            </a:r>
            <a:r>
              <a:rPr lang="en-US" dirty="0"/>
              <a:t>can still cover certain faces which can be recognized wrongly by KNN/SVM.</a:t>
            </a:r>
          </a:p>
          <a:p>
            <a:r>
              <a:rPr lang="en-US" dirty="0"/>
              <a:t>Based on 9:1 train/test split on 100K images generated ,accuracy is above 99%. </a:t>
            </a:r>
          </a:p>
          <a:p>
            <a:endParaRPr lang="en-US" dirty="0"/>
          </a:p>
        </p:txBody>
      </p:sp>
    </p:spTree>
    <p:extLst>
      <p:ext uri="{BB962C8B-B14F-4D97-AF65-F5344CB8AC3E}">
        <p14:creationId xmlns:p14="http://schemas.microsoft.com/office/powerpoint/2010/main" val="958127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DC142-E78A-4403-9119-1091311CC3DC}"/>
              </a:ext>
            </a:extLst>
          </p:cNvPr>
          <p:cNvSpPr>
            <a:spLocks noGrp="1"/>
          </p:cNvSpPr>
          <p:nvPr>
            <p:ph type="title"/>
          </p:nvPr>
        </p:nvSpPr>
        <p:spPr/>
        <p:txBody>
          <a:bodyPr/>
          <a:lstStyle/>
          <a:p>
            <a:r>
              <a:rPr lang="en-US" dirty="0"/>
              <a:t>Result of Face Recognition</a:t>
            </a:r>
          </a:p>
        </p:txBody>
      </p:sp>
      <p:sp>
        <p:nvSpPr>
          <p:cNvPr id="3" name="Content Placeholder 2">
            <a:extLst>
              <a:ext uri="{FF2B5EF4-FFF2-40B4-BE49-F238E27FC236}">
                <a16:creationId xmlns:a16="http://schemas.microsoft.com/office/drawing/2014/main" id="{EA6D2AD7-FD6A-42DE-B897-312F50A28ADD}"/>
              </a:ext>
            </a:extLst>
          </p:cNvPr>
          <p:cNvSpPr>
            <a:spLocks noGrp="1"/>
          </p:cNvSpPr>
          <p:nvPr>
            <p:ph idx="1"/>
          </p:nvPr>
        </p:nvSpPr>
        <p:spPr>
          <a:xfrm>
            <a:off x="838200" y="1930840"/>
            <a:ext cx="10515600" cy="4351338"/>
          </a:xfrm>
        </p:spPr>
        <p:txBody>
          <a:bodyPr/>
          <a:lstStyle/>
          <a:p>
            <a:endParaRPr lang="en-US" dirty="0"/>
          </a:p>
        </p:txBody>
      </p:sp>
      <p:pic>
        <p:nvPicPr>
          <p:cNvPr id="5" name="Picture 4">
            <a:extLst>
              <a:ext uri="{FF2B5EF4-FFF2-40B4-BE49-F238E27FC236}">
                <a16:creationId xmlns:a16="http://schemas.microsoft.com/office/drawing/2014/main" id="{7BD3A8F0-5E5D-41F3-8960-094E230235D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51835" y="2715325"/>
            <a:ext cx="4674177" cy="1475509"/>
          </a:xfrm>
          <a:prstGeom prst="rect">
            <a:avLst/>
          </a:prstGeom>
          <a:noFill/>
          <a:ln>
            <a:noFill/>
          </a:ln>
        </p:spPr>
      </p:pic>
      <p:pic>
        <p:nvPicPr>
          <p:cNvPr id="6" name="Picture 5">
            <a:extLst>
              <a:ext uri="{FF2B5EF4-FFF2-40B4-BE49-F238E27FC236}">
                <a16:creationId xmlns:a16="http://schemas.microsoft.com/office/drawing/2014/main" id="{4623B780-38EA-4B3D-AA88-53DAE0909A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72617" y="4665403"/>
            <a:ext cx="4653395" cy="1551016"/>
          </a:xfrm>
          <a:prstGeom prst="rect">
            <a:avLst/>
          </a:prstGeom>
          <a:noFill/>
          <a:ln>
            <a:noFill/>
          </a:ln>
        </p:spPr>
      </p:pic>
      <p:sp>
        <p:nvSpPr>
          <p:cNvPr id="7" name="TextBox 6">
            <a:extLst>
              <a:ext uri="{FF2B5EF4-FFF2-40B4-BE49-F238E27FC236}">
                <a16:creationId xmlns:a16="http://schemas.microsoft.com/office/drawing/2014/main" id="{55799F7C-2BC3-4185-B618-54389B6B75C4}"/>
              </a:ext>
            </a:extLst>
          </p:cNvPr>
          <p:cNvSpPr txBox="1"/>
          <p:nvPr/>
        </p:nvSpPr>
        <p:spPr>
          <a:xfrm>
            <a:off x="5202064" y="4197176"/>
            <a:ext cx="1023101" cy="369332"/>
          </a:xfrm>
          <a:prstGeom prst="rect">
            <a:avLst/>
          </a:prstGeom>
          <a:noFill/>
        </p:spPr>
        <p:txBody>
          <a:bodyPr wrap="none" rtlCol="0">
            <a:spAutoFit/>
          </a:bodyPr>
          <a:lstStyle/>
          <a:p>
            <a:r>
              <a:rPr lang="en-MY" dirty="0"/>
              <a:t>Accuracy</a:t>
            </a:r>
          </a:p>
        </p:txBody>
      </p:sp>
      <p:sp>
        <p:nvSpPr>
          <p:cNvPr id="8" name="TextBox 7">
            <a:extLst>
              <a:ext uri="{FF2B5EF4-FFF2-40B4-BE49-F238E27FC236}">
                <a16:creationId xmlns:a16="http://schemas.microsoft.com/office/drawing/2014/main" id="{213334D7-3AB1-42E6-818B-A042591F7132}"/>
              </a:ext>
            </a:extLst>
          </p:cNvPr>
          <p:cNvSpPr txBox="1"/>
          <p:nvPr/>
        </p:nvSpPr>
        <p:spPr>
          <a:xfrm>
            <a:off x="5032994" y="6352143"/>
            <a:ext cx="1530740" cy="369332"/>
          </a:xfrm>
          <a:prstGeom prst="rect">
            <a:avLst/>
          </a:prstGeom>
          <a:noFill/>
        </p:spPr>
        <p:txBody>
          <a:bodyPr wrap="none" rtlCol="0">
            <a:spAutoFit/>
          </a:bodyPr>
          <a:lstStyle/>
          <a:p>
            <a:r>
              <a:rPr lang="en-MY" dirty="0"/>
              <a:t>False Negative</a:t>
            </a:r>
          </a:p>
        </p:txBody>
      </p:sp>
    </p:spTree>
    <p:extLst>
      <p:ext uri="{BB962C8B-B14F-4D97-AF65-F5344CB8AC3E}">
        <p14:creationId xmlns:p14="http://schemas.microsoft.com/office/powerpoint/2010/main" val="622351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C158E-FD59-4EA3-A3F4-DACE71822721}"/>
              </a:ext>
            </a:extLst>
          </p:cNvPr>
          <p:cNvSpPr>
            <a:spLocks noGrp="1"/>
          </p:cNvSpPr>
          <p:nvPr>
            <p:ph type="title"/>
          </p:nvPr>
        </p:nvSpPr>
        <p:spPr/>
        <p:txBody>
          <a:bodyPr/>
          <a:lstStyle/>
          <a:p>
            <a:r>
              <a:rPr lang="en-US" dirty="0"/>
              <a:t>Target and Application Environment</a:t>
            </a:r>
          </a:p>
        </p:txBody>
      </p:sp>
      <p:sp>
        <p:nvSpPr>
          <p:cNvPr id="3" name="Content Placeholder 2">
            <a:extLst>
              <a:ext uri="{FF2B5EF4-FFF2-40B4-BE49-F238E27FC236}">
                <a16:creationId xmlns:a16="http://schemas.microsoft.com/office/drawing/2014/main" id="{81F11449-6391-4C64-AE44-1DDA23888BCB}"/>
              </a:ext>
            </a:extLst>
          </p:cNvPr>
          <p:cNvSpPr>
            <a:spLocks noGrp="1"/>
          </p:cNvSpPr>
          <p:nvPr>
            <p:ph idx="1"/>
          </p:nvPr>
        </p:nvSpPr>
        <p:spPr/>
        <p:txBody>
          <a:bodyPr/>
          <a:lstStyle/>
          <a:p>
            <a:r>
              <a:rPr lang="en-US" dirty="0"/>
              <a:t>In this context, few human faces will be selected as targeted faces in this project. </a:t>
            </a:r>
          </a:p>
          <a:p>
            <a:r>
              <a:rPr lang="en-US" dirty="0"/>
              <a:t>Targeted faces will be captured using same camera that will be used in the testing environment.</a:t>
            </a:r>
          </a:p>
          <a:p>
            <a:r>
              <a:rPr lang="en-US" dirty="0"/>
              <a:t>The testing location is in an exhibition hall which has a bright lighting. There is human flow and no restriction of entry. However, camera is installed at fixed spot.</a:t>
            </a:r>
          </a:p>
        </p:txBody>
      </p:sp>
    </p:spTree>
    <p:extLst>
      <p:ext uri="{BB962C8B-B14F-4D97-AF65-F5344CB8AC3E}">
        <p14:creationId xmlns:p14="http://schemas.microsoft.com/office/powerpoint/2010/main" val="308093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93DE4-091C-4C23-BECF-0B2164F4C606}"/>
              </a:ext>
            </a:extLst>
          </p:cNvPr>
          <p:cNvSpPr>
            <a:spLocks noGrp="1"/>
          </p:cNvSpPr>
          <p:nvPr>
            <p:ph type="title"/>
          </p:nvPr>
        </p:nvSpPr>
        <p:spPr/>
        <p:txBody>
          <a:bodyPr/>
          <a:lstStyle/>
          <a:p>
            <a:r>
              <a:rPr lang="en-US" dirty="0"/>
              <a:t>Complication</a:t>
            </a:r>
          </a:p>
        </p:txBody>
      </p:sp>
      <p:sp>
        <p:nvSpPr>
          <p:cNvPr id="3" name="Content Placeholder 2">
            <a:extLst>
              <a:ext uri="{FF2B5EF4-FFF2-40B4-BE49-F238E27FC236}">
                <a16:creationId xmlns:a16="http://schemas.microsoft.com/office/drawing/2014/main" id="{1CFC8529-DCA3-4CD5-AD97-DEBD969FE564}"/>
              </a:ext>
            </a:extLst>
          </p:cNvPr>
          <p:cNvSpPr>
            <a:spLocks noGrp="1"/>
          </p:cNvSpPr>
          <p:nvPr>
            <p:ph idx="1"/>
          </p:nvPr>
        </p:nvSpPr>
        <p:spPr/>
        <p:txBody>
          <a:bodyPr>
            <a:normAutofit fontScale="92500" lnSpcReduction="10000"/>
          </a:bodyPr>
          <a:lstStyle/>
          <a:p>
            <a:r>
              <a:rPr lang="en-US" dirty="0"/>
              <a:t>Multiple faces can be taken into an image frame at the same time.</a:t>
            </a:r>
          </a:p>
          <a:p>
            <a:r>
              <a:rPr lang="en-US" dirty="0"/>
              <a:t>Lighting can be different in between testing ground and training ground. Bright lighting (which is mainly yellow lighting that has significant R and G component) can reduce the contrast in between face and surrounding environment. Face area which is not exposed to the light may not be recognized.</a:t>
            </a:r>
          </a:p>
          <a:p>
            <a:r>
              <a:rPr lang="en-US" dirty="0"/>
              <a:t>Though targeted face is known, the application ground is an open space that allow free movement. Hence, accuracy varies between individual visitor.</a:t>
            </a:r>
          </a:p>
          <a:p>
            <a:r>
              <a:rPr lang="en-US" dirty="0"/>
              <a:t>For the targeted face, not all facial expression/hair style can be captured. Spectacle effect can also be extra factor to the recognition accuracy.</a:t>
            </a:r>
          </a:p>
        </p:txBody>
      </p:sp>
    </p:spTree>
    <p:extLst>
      <p:ext uri="{BB962C8B-B14F-4D97-AF65-F5344CB8AC3E}">
        <p14:creationId xmlns:p14="http://schemas.microsoft.com/office/powerpoint/2010/main" val="3112312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246B-1D4A-4952-AEEF-9847D0FBF712}"/>
              </a:ext>
            </a:extLst>
          </p:cNvPr>
          <p:cNvSpPr>
            <a:spLocks noGrp="1"/>
          </p:cNvSpPr>
          <p:nvPr>
            <p:ph type="title"/>
          </p:nvPr>
        </p:nvSpPr>
        <p:spPr/>
        <p:txBody>
          <a:bodyPr/>
          <a:lstStyle/>
          <a:p>
            <a:r>
              <a:rPr lang="en-US" dirty="0"/>
              <a:t>Proposed Flow</a:t>
            </a:r>
          </a:p>
        </p:txBody>
      </p:sp>
      <p:sp>
        <p:nvSpPr>
          <p:cNvPr id="3" name="Content Placeholder 2">
            <a:extLst>
              <a:ext uri="{FF2B5EF4-FFF2-40B4-BE49-F238E27FC236}">
                <a16:creationId xmlns:a16="http://schemas.microsoft.com/office/drawing/2014/main" id="{4713B617-A955-4B7C-B84C-07B1AAFBD0A9}"/>
              </a:ext>
            </a:extLst>
          </p:cNvPr>
          <p:cNvSpPr>
            <a:spLocks noGrp="1"/>
          </p:cNvSpPr>
          <p:nvPr>
            <p:ph idx="1"/>
          </p:nvPr>
        </p:nvSpPr>
        <p:spPr/>
        <p:txBody>
          <a:bodyPr/>
          <a:lstStyle/>
          <a:p>
            <a:r>
              <a:rPr lang="en-US" dirty="0"/>
              <a:t>1. Image capturing</a:t>
            </a:r>
          </a:p>
          <a:p>
            <a:r>
              <a:rPr lang="en-US" dirty="0"/>
              <a:t>2. Training face recognition</a:t>
            </a:r>
          </a:p>
          <a:p>
            <a:r>
              <a:rPr lang="en-US" dirty="0"/>
              <a:t>3. Testing/Use the model in real time face recognition</a:t>
            </a:r>
          </a:p>
        </p:txBody>
      </p:sp>
      <p:pic>
        <p:nvPicPr>
          <p:cNvPr id="4" name="Picture 3">
            <a:extLst>
              <a:ext uri="{FF2B5EF4-FFF2-40B4-BE49-F238E27FC236}">
                <a16:creationId xmlns:a16="http://schemas.microsoft.com/office/drawing/2014/main" id="{B34EAB3E-C520-4279-8A32-EF555B2965D4}"/>
              </a:ext>
            </a:extLst>
          </p:cNvPr>
          <p:cNvPicPr>
            <a:picLocks noChangeAspect="1"/>
          </p:cNvPicPr>
          <p:nvPr/>
        </p:nvPicPr>
        <p:blipFill>
          <a:blip r:embed="rId2"/>
          <a:stretch>
            <a:fillRect/>
          </a:stretch>
        </p:blipFill>
        <p:spPr>
          <a:xfrm>
            <a:off x="1180407" y="3339361"/>
            <a:ext cx="8961120" cy="3531038"/>
          </a:xfrm>
          <a:prstGeom prst="rect">
            <a:avLst/>
          </a:prstGeom>
        </p:spPr>
      </p:pic>
    </p:spTree>
    <p:extLst>
      <p:ext uri="{BB962C8B-B14F-4D97-AF65-F5344CB8AC3E}">
        <p14:creationId xmlns:p14="http://schemas.microsoft.com/office/powerpoint/2010/main" val="2461880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F25E-1F0E-43B4-8758-03BF8C90A591}"/>
              </a:ext>
            </a:extLst>
          </p:cNvPr>
          <p:cNvSpPr>
            <a:spLocks noGrp="1"/>
          </p:cNvSpPr>
          <p:nvPr>
            <p:ph type="title"/>
          </p:nvPr>
        </p:nvSpPr>
        <p:spPr/>
        <p:txBody>
          <a:bodyPr/>
          <a:lstStyle/>
          <a:p>
            <a:r>
              <a:rPr lang="en-US" dirty="0"/>
              <a:t>Environment</a:t>
            </a:r>
          </a:p>
        </p:txBody>
      </p:sp>
      <p:sp>
        <p:nvSpPr>
          <p:cNvPr id="3" name="Content Placeholder 2">
            <a:extLst>
              <a:ext uri="{FF2B5EF4-FFF2-40B4-BE49-F238E27FC236}">
                <a16:creationId xmlns:a16="http://schemas.microsoft.com/office/drawing/2014/main" id="{F5A72EE9-7BE1-41E6-AF9F-E3E844D17A10}"/>
              </a:ext>
            </a:extLst>
          </p:cNvPr>
          <p:cNvSpPr>
            <a:spLocks noGrp="1"/>
          </p:cNvSpPr>
          <p:nvPr>
            <p:ph idx="1"/>
          </p:nvPr>
        </p:nvSpPr>
        <p:spPr/>
        <p:txBody>
          <a:bodyPr/>
          <a:lstStyle/>
          <a:p>
            <a:r>
              <a:rPr lang="en-US" dirty="0"/>
              <a:t>Using Anaconda to install all necessary packages.</a:t>
            </a:r>
          </a:p>
          <a:p>
            <a:r>
              <a:rPr lang="en-US" dirty="0"/>
              <a:t>Use </a:t>
            </a:r>
            <a:r>
              <a:rPr lang="en-US" dirty="0" err="1"/>
              <a:t>yml</a:t>
            </a:r>
            <a:r>
              <a:rPr lang="en-US" dirty="0"/>
              <a:t> file to get the list of packages.</a:t>
            </a:r>
          </a:p>
          <a:p>
            <a:r>
              <a:rPr lang="en-US" dirty="0"/>
              <a:t>Create the environment based on the </a:t>
            </a:r>
            <a:r>
              <a:rPr lang="en-US" dirty="0" err="1"/>
              <a:t>yml</a:t>
            </a:r>
            <a:r>
              <a:rPr lang="en-US" dirty="0"/>
              <a:t> file if packages are missing.</a:t>
            </a:r>
          </a:p>
        </p:txBody>
      </p:sp>
    </p:spTree>
    <p:extLst>
      <p:ext uri="{BB962C8B-B14F-4D97-AF65-F5344CB8AC3E}">
        <p14:creationId xmlns:p14="http://schemas.microsoft.com/office/powerpoint/2010/main" val="1498514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963C-86A8-4C4F-B27C-7CEF9A94C0BD}"/>
              </a:ext>
            </a:extLst>
          </p:cNvPr>
          <p:cNvSpPr>
            <a:spLocks noGrp="1"/>
          </p:cNvSpPr>
          <p:nvPr>
            <p:ph type="title"/>
          </p:nvPr>
        </p:nvSpPr>
        <p:spPr/>
        <p:txBody>
          <a:bodyPr/>
          <a:lstStyle/>
          <a:p>
            <a:r>
              <a:rPr lang="en-US" dirty="0"/>
              <a:t>Image Capturing</a:t>
            </a:r>
          </a:p>
        </p:txBody>
      </p:sp>
      <p:sp>
        <p:nvSpPr>
          <p:cNvPr id="3" name="Content Placeholder 2">
            <a:extLst>
              <a:ext uri="{FF2B5EF4-FFF2-40B4-BE49-F238E27FC236}">
                <a16:creationId xmlns:a16="http://schemas.microsoft.com/office/drawing/2014/main" id="{EC605647-E99E-4582-AB22-3EF714B8D852}"/>
              </a:ext>
            </a:extLst>
          </p:cNvPr>
          <p:cNvSpPr>
            <a:spLocks noGrp="1"/>
          </p:cNvSpPr>
          <p:nvPr>
            <p:ph idx="1"/>
          </p:nvPr>
        </p:nvSpPr>
        <p:spPr/>
        <p:txBody>
          <a:bodyPr/>
          <a:lstStyle/>
          <a:p>
            <a:r>
              <a:rPr lang="en-US" dirty="0"/>
              <a:t>Using opencv2 in image capturing from video stream.</a:t>
            </a:r>
          </a:p>
          <a:p>
            <a:r>
              <a:rPr lang="en-US" dirty="0" err="1"/>
              <a:t>Haar</a:t>
            </a:r>
            <a:r>
              <a:rPr lang="en-US" dirty="0"/>
              <a:t> Wavelet face cascade method (standard function used in opencv2, consider fast computing speed) is used to capture the human face pixels.</a:t>
            </a:r>
          </a:p>
          <a:p>
            <a:r>
              <a:rPr lang="en-US" dirty="0"/>
              <a:t>Use MTCNN (in courtesy of MIT) to refine the face area captured using </a:t>
            </a:r>
            <a:r>
              <a:rPr lang="en-US" dirty="0" err="1"/>
              <a:t>Haar</a:t>
            </a:r>
            <a:r>
              <a:rPr lang="en-US" dirty="0"/>
              <a:t> Wavelet.</a:t>
            </a:r>
          </a:p>
          <a:p>
            <a:r>
              <a:rPr lang="en-US" dirty="0"/>
              <a:t>Disallow image capturing if MTCNN cannot capture eye/nose/mouth location.</a:t>
            </a:r>
          </a:p>
          <a:p>
            <a:endParaRPr lang="en-US" dirty="0"/>
          </a:p>
        </p:txBody>
      </p:sp>
    </p:spTree>
    <p:extLst>
      <p:ext uri="{BB962C8B-B14F-4D97-AF65-F5344CB8AC3E}">
        <p14:creationId xmlns:p14="http://schemas.microsoft.com/office/powerpoint/2010/main" val="1765968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202CD-0898-4DA6-8F73-E6C742DE5DCE}"/>
              </a:ext>
            </a:extLst>
          </p:cNvPr>
          <p:cNvSpPr>
            <a:spLocks noGrp="1"/>
          </p:cNvSpPr>
          <p:nvPr>
            <p:ph type="title"/>
          </p:nvPr>
        </p:nvSpPr>
        <p:spPr/>
        <p:txBody>
          <a:bodyPr/>
          <a:lstStyle/>
          <a:p>
            <a:r>
              <a:rPr lang="en-US" dirty="0" err="1"/>
              <a:t>Haar</a:t>
            </a:r>
            <a:r>
              <a:rPr lang="en-US" dirty="0"/>
              <a:t> Face Cascade</a:t>
            </a:r>
          </a:p>
        </p:txBody>
      </p:sp>
      <p:sp>
        <p:nvSpPr>
          <p:cNvPr id="3" name="Content Placeholder 2">
            <a:extLst>
              <a:ext uri="{FF2B5EF4-FFF2-40B4-BE49-F238E27FC236}">
                <a16:creationId xmlns:a16="http://schemas.microsoft.com/office/drawing/2014/main" id="{CE4F5977-B4E3-45E2-A629-C83A615D75D0}"/>
              </a:ext>
            </a:extLst>
          </p:cNvPr>
          <p:cNvSpPr>
            <a:spLocks noGrp="1"/>
          </p:cNvSpPr>
          <p:nvPr>
            <p:ph idx="1"/>
          </p:nvPr>
        </p:nvSpPr>
        <p:spPr/>
        <p:txBody>
          <a:bodyPr/>
          <a:lstStyle/>
          <a:p>
            <a:r>
              <a:rPr lang="en-US" dirty="0" err="1"/>
              <a:t>Haar</a:t>
            </a:r>
            <a:r>
              <a:rPr lang="en-US" dirty="0"/>
              <a:t> Cascade [1] has 4 stages:</a:t>
            </a:r>
          </a:p>
          <a:p>
            <a:pPr marL="514350" indent="-514350" fontAlgn="base">
              <a:buFont typeface="+mj-lt"/>
              <a:buAutoNum type="arabicPeriod"/>
            </a:pPr>
            <a:r>
              <a:rPr lang="en-US" dirty="0" err="1"/>
              <a:t>Haar</a:t>
            </a:r>
            <a:r>
              <a:rPr lang="en-US" dirty="0"/>
              <a:t> Feature Selection</a:t>
            </a:r>
          </a:p>
          <a:p>
            <a:pPr marL="514350" indent="-514350" fontAlgn="base">
              <a:buFont typeface="+mj-lt"/>
              <a:buAutoNum type="arabicPeriod"/>
            </a:pPr>
            <a:r>
              <a:rPr lang="en-US" dirty="0"/>
              <a:t>Creating Integral Images</a:t>
            </a:r>
          </a:p>
          <a:p>
            <a:pPr marL="514350" indent="-514350" fontAlgn="base">
              <a:buFont typeface="+mj-lt"/>
              <a:buAutoNum type="arabicPeriod"/>
            </a:pPr>
            <a:r>
              <a:rPr lang="en-US" dirty="0" err="1"/>
              <a:t>Adaboost</a:t>
            </a:r>
            <a:r>
              <a:rPr lang="en-US" dirty="0"/>
              <a:t> Training</a:t>
            </a:r>
          </a:p>
          <a:p>
            <a:pPr marL="514350" indent="-514350" fontAlgn="base">
              <a:buFont typeface="+mj-lt"/>
              <a:buAutoNum type="arabicPeriod"/>
            </a:pPr>
            <a:r>
              <a:rPr lang="en-US" dirty="0"/>
              <a:t>Cascading Classifiers</a:t>
            </a:r>
          </a:p>
          <a:p>
            <a:r>
              <a:rPr lang="en-US" dirty="0"/>
              <a:t>In feature selection, it actually gets </a:t>
            </a:r>
            <a:r>
              <a:rPr lang="en-US" dirty="0" err="1"/>
              <a:t>Haar</a:t>
            </a:r>
            <a:r>
              <a:rPr lang="en-US" dirty="0"/>
              <a:t> features such as edge features and line features. Although not exactly a resultant of </a:t>
            </a:r>
            <a:r>
              <a:rPr lang="en-US" dirty="0" err="1"/>
              <a:t>Haar</a:t>
            </a:r>
            <a:r>
              <a:rPr lang="en-US" dirty="0"/>
              <a:t> Wavelet, </a:t>
            </a:r>
            <a:r>
              <a:rPr lang="en-US" dirty="0" err="1"/>
              <a:t>Haar</a:t>
            </a:r>
            <a:r>
              <a:rPr lang="en-US" dirty="0"/>
              <a:t> features can be calculated thru integral images method that is implemented in the </a:t>
            </a:r>
            <a:r>
              <a:rPr lang="en-US" dirty="0" err="1"/>
              <a:t>opencv</a:t>
            </a:r>
            <a:r>
              <a:rPr lang="en-US" dirty="0"/>
              <a:t>.</a:t>
            </a:r>
          </a:p>
        </p:txBody>
      </p:sp>
      <p:pic>
        <p:nvPicPr>
          <p:cNvPr id="5" name="Picture 4">
            <a:extLst>
              <a:ext uri="{FF2B5EF4-FFF2-40B4-BE49-F238E27FC236}">
                <a16:creationId xmlns:a16="http://schemas.microsoft.com/office/drawing/2014/main" id="{CF923535-B4F2-4400-B808-6AEF2CA4C7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924" y="1027906"/>
            <a:ext cx="3810000" cy="3225800"/>
          </a:xfrm>
          <a:prstGeom prst="rect">
            <a:avLst/>
          </a:prstGeom>
        </p:spPr>
      </p:pic>
    </p:spTree>
    <p:extLst>
      <p:ext uri="{BB962C8B-B14F-4D97-AF65-F5344CB8AC3E}">
        <p14:creationId xmlns:p14="http://schemas.microsoft.com/office/powerpoint/2010/main" val="2474534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14243</TotalTime>
  <Words>2410</Words>
  <Application>Microsoft Office PowerPoint</Application>
  <PresentationFormat>Widescreen</PresentationFormat>
  <Paragraphs>144</Paragraphs>
  <Slides>35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Face Recognition at Mini Server</vt:lpstr>
      <vt:lpstr>Background</vt:lpstr>
      <vt:lpstr>Input/Output</vt:lpstr>
      <vt:lpstr>Target and Application Environment</vt:lpstr>
      <vt:lpstr>Complication</vt:lpstr>
      <vt:lpstr>Proposed Flow</vt:lpstr>
      <vt:lpstr>Environment</vt:lpstr>
      <vt:lpstr>Image Capturing</vt:lpstr>
      <vt:lpstr>Haar Face Cascade</vt:lpstr>
      <vt:lpstr>Haar Face Cascade</vt:lpstr>
      <vt:lpstr>MTCNN – Face Alignment</vt:lpstr>
      <vt:lpstr>MTCNN – Face Alignment</vt:lpstr>
      <vt:lpstr>MTCNN – Face Alignment</vt:lpstr>
      <vt:lpstr>MTCNN</vt:lpstr>
      <vt:lpstr>MTCNN – Face Alignment</vt:lpstr>
      <vt:lpstr>Face Encoding</vt:lpstr>
      <vt:lpstr>Face Encoding - HoG</vt:lpstr>
      <vt:lpstr>HoG Representation</vt:lpstr>
      <vt:lpstr>HoG based Face Recognition</vt:lpstr>
      <vt:lpstr>Face Encoding – Face Landmark</vt:lpstr>
      <vt:lpstr>68 Landmark Points</vt:lpstr>
      <vt:lpstr>Face_recognition face re-projection </vt:lpstr>
      <vt:lpstr>Face encoding</vt:lpstr>
      <vt:lpstr>PowerPoint Presentation</vt:lpstr>
      <vt:lpstr>Face encoding</vt:lpstr>
      <vt:lpstr>PowerPoint Presentation</vt:lpstr>
      <vt:lpstr>Face Recognition Model</vt:lpstr>
      <vt:lpstr>Face Recognition Model</vt:lpstr>
      <vt:lpstr>KNN</vt:lpstr>
      <vt:lpstr>SVM</vt:lpstr>
      <vt:lpstr>Logistic Regression</vt:lpstr>
      <vt:lpstr>MLP</vt:lpstr>
      <vt:lpstr>Ensemble</vt:lpstr>
      <vt:lpstr>Result of Face Recognition</vt:lpstr>
      <vt:lpstr>Result of Face Recognition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dc:title>
  <dc:creator>Boon Ping Ong (boonping)</dc:creator>
  <cp:lastModifiedBy>Boon Ping Ong</cp:lastModifiedBy>
  <cp:revision>95</cp:revision>
  <dcterms:created xsi:type="dcterms:W3CDTF">2020-01-18T01:50:26Z</dcterms:created>
  <dcterms:modified xsi:type="dcterms:W3CDTF">2020-07-12T12:23:45Z</dcterms:modified>
</cp:coreProperties>
</file>