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5" r:id="rId10"/>
    <p:sldId id="274" r:id="rId11"/>
    <p:sldId id="276" r:id="rId12"/>
    <p:sldId id="277" r:id="rId13"/>
    <p:sldId id="263" r:id="rId14"/>
    <p:sldId id="264" r:id="rId15"/>
    <p:sldId id="26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82798D-6885-45C3-B189-0C4C670425E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F82798D-6885-45C3-B189-0C4C670425E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F82798D-6885-45C3-B189-0C4C670425E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F82798D-6885-45C3-B189-0C4C670425E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F82798D-6885-45C3-B189-0C4C670425EC}"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FF82798D-6885-45C3-B189-0C4C670425EC}"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F82798D-6885-45C3-B189-0C4C670425EC}"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82798D-6885-45C3-B189-0C4C670425EC}"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2798D-6885-45C3-B189-0C4C670425EC}"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F82798D-6885-45C3-B189-0C4C670425EC}"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F82798D-6885-45C3-B189-0C4C670425EC}"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0F12D0-C901-4F67-9855-74037F55937A}"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2798D-6885-45C3-B189-0C4C670425EC}" type="datetimeFigureOut">
              <a:rPr lang="vi-VN" smtClean="0"/>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F12D0-C901-4F67-9855-74037F55937A}" type="slidenum">
              <a:rPr lang="vi-VN" smtClean="0"/>
            </a:fld>
            <a:endParaRPr lang="vi-V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image11.wdp"/><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The Amazing of Green Material Design, Abstract Modern Shape Background or  Wallpaper Stock Illustration - Illustration of geometrical, creative:  16686516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6" name="AutoShape 4" descr="Material You Wallpapers - Wallpaper Cav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7" name="Picture 6"/>
          <p:cNvPicPr>
            <a:picLocks noChangeAspect="1"/>
          </p:cNvPicPr>
          <p:nvPr/>
        </p:nvPicPr>
        <p:blipFill>
          <a:blip r:embed="rId1"/>
          <a:stretch>
            <a:fillRect/>
          </a:stretch>
        </p:blipFill>
        <p:spPr>
          <a:xfrm>
            <a:off x="0" y="-1"/>
            <a:ext cx="12192000" cy="6850355"/>
          </a:xfrm>
          <a:prstGeom prst="rect">
            <a:avLst/>
          </a:prstGeom>
        </p:spPr>
      </p:pic>
      <p:sp>
        <p:nvSpPr>
          <p:cNvPr id="8" name="TextBox 7"/>
          <p:cNvSpPr txBox="1"/>
          <p:nvPr/>
        </p:nvSpPr>
        <p:spPr>
          <a:xfrm>
            <a:off x="2962539" y="694086"/>
            <a:ext cx="7106194" cy="707886"/>
          </a:xfrm>
          <a:prstGeom prst="rect">
            <a:avLst/>
          </a:prstGeom>
          <a:noFill/>
        </p:spPr>
        <p:txBody>
          <a:bodyPr wrap="square" rtlCol="0">
            <a:spAutoFit/>
          </a:bodyPr>
          <a:lstStyle/>
          <a:p>
            <a:pPr algn="ctr"/>
            <a:r>
              <a:rPr lang="en-US" sz="2000" b="1" smtClean="0">
                <a:solidFill>
                  <a:srgbClr val="00B050"/>
                </a:solidFill>
                <a:latin typeface="New SEC Keypad" panose="02000500000000000000" pitchFamily="2" charset="0"/>
                <a:ea typeface="New SEC Keypad" panose="02000500000000000000" pitchFamily="2" charset="0"/>
                <a:cs typeface="New SEC Keypad" panose="02000500000000000000" pitchFamily="2" charset="0"/>
              </a:rPr>
              <a:t>UỶ BAN NHÂN DÂN </a:t>
            </a:r>
            <a:r>
              <a:rPr lang="en-US" sz="2000" b="1">
                <a:solidFill>
                  <a:srgbClr val="00B050"/>
                </a:solidFill>
                <a:latin typeface="New SEC Keypad" panose="02000500000000000000" pitchFamily="2" charset="0"/>
                <a:ea typeface="New SEC Keypad" panose="02000500000000000000" pitchFamily="2" charset="0"/>
                <a:cs typeface="New SEC Keypad" panose="02000500000000000000" pitchFamily="2" charset="0"/>
              </a:rPr>
              <a:t>THÀNH PHỐ HỒ CHÍ MINH</a:t>
            </a:r>
            <a:endParaRPr lang="en-US" sz="2000" b="1">
              <a:solidFill>
                <a:srgbClr val="00B050"/>
              </a:solidFill>
              <a:latin typeface="New SEC Keypad" panose="02000500000000000000" pitchFamily="2" charset="0"/>
              <a:ea typeface="New SEC Keypad" panose="02000500000000000000" pitchFamily="2" charset="0"/>
              <a:cs typeface="New SEC Keypad" panose="02000500000000000000" pitchFamily="2" charset="0"/>
            </a:endParaRPr>
          </a:p>
          <a:p>
            <a:pPr algn="ctr"/>
            <a:r>
              <a:rPr lang="en-US" sz="2000" b="1">
                <a:solidFill>
                  <a:srgbClr val="00B050"/>
                </a:solidFill>
                <a:latin typeface="New SEC Keypad" panose="02000500000000000000" pitchFamily="2" charset="0"/>
                <a:ea typeface="New SEC Keypad" panose="02000500000000000000" pitchFamily="2" charset="0"/>
                <a:cs typeface="New SEC Keypad" panose="02000500000000000000" pitchFamily="2" charset="0"/>
              </a:rPr>
              <a:t>TRƯỜNG CAO ĐẲNG KINH TẾ-KỸ THUẬT TPHCM</a:t>
            </a:r>
            <a:endParaRPr lang="en-US" sz="2000" b="1">
              <a:solidFill>
                <a:srgbClr val="00B050"/>
              </a:solidFill>
              <a:latin typeface="New SEC Keypad" panose="02000500000000000000" pitchFamily="2" charset="0"/>
              <a:ea typeface="New SEC Keypad" panose="02000500000000000000" pitchFamily="2" charset="0"/>
              <a:cs typeface="New SEC Keypad" panose="02000500000000000000" pitchFamily="2" charset="0"/>
            </a:endParaRPr>
          </a:p>
        </p:txBody>
      </p:sp>
      <p:grpSp>
        <p:nvGrpSpPr>
          <p:cNvPr id="12" name="Group 11"/>
          <p:cNvGrpSpPr/>
          <p:nvPr/>
        </p:nvGrpSpPr>
        <p:grpSpPr>
          <a:xfrm>
            <a:off x="2338743" y="1744363"/>
            <a:ext cx="7737286" cy="1292662"/>
            <a:chOff x="2101083" y="1361029"/>
            <a:chExt cx="7737286" cy="1292662"/>
          </a:xfrm>
        </p:grpSpPr>
        <p:sp>
          <p:nvSpPr>
            <p:cNvPr id="13" name="Rectangle 12"/>
            <p:cNvSpPr/>
            <p:nvPr/>
          </p:nvSpPr>
          <p:spPr>
            <a:xfrm>
              <a:off x="2119955" y="1361029"/>
              <a:ext cx="7699544" cy="1015663"/>
            </a:xfrm>
            <a:prstGeom prst="rect">
              <a:avLst/>
            </a:prstGeom>
            <a:noFill/>
          </p:spPr>
          <p:txBody>
            <a:bodyPr wrap="none" lIns="91440" tIns="45720" rIns="91440" bIns="45720">
              <a:spAutoFit/>
            </a:bodyPr>
            <a:lstStyle/>
            <a:p>
              <a:pPr algn="ctr"/>
              <a:r>
                <a:rPr lang="en-US" sz="6000" b="1" cap="none" spc="0">
                  <a:ln w="9525">
                    <a:noFill/>
                    <a:prstDash val="solid"/>
                  </a:ln>
                  <a:solidFill>
                    <a:schemeClr val="bg1"/>
                  </a:solidFill>
                  <a:latin typeface="New SEC Keypad" panose="02000500000000000000" pitchFamily="2" charset="0"/>
                  <a:ea typeface="New SEC Keypad" panose="02000500000000000000" pitchFamily="2" charset="0"/>
                  <a:cs typeface="New SEC Keypad" panose="02000500000000000000" pitchFamily="2" charset="0"/>
                </a:rPr>
                <a:t>BÁO CÁO </a:t>
              </a:r>
              <a:r>
                <a:rPr lang="en-US" sz="6000" b="1" smtClean="0">
                  <a:ln w="9525">
                    <a:noFill/>
                    <a:prstDash val="solid"/>
                  </a:ln>
                  <a:solidFill>
                    <a:schemeClr val="bg1"/>
                  </a:solidFill>
                  <a:latin typeface="New SEC Keypad" panose="02000500000000000000" pitchFamily="2" charset="0"/>
                  <a:ea typeface="New SEC Keypad" panose="02000500000000000000" pitchFamily="2" charset="0"/>
                  <a:cs typeface="New SEC Keypad" panose="02000500000000000000" pitchFamily="2" charset="0"/>
                </a:rPr>
                <a:t>TIỂU LUẬN</a:t>
              </a:r>
              <a:endParaRPr lang="en-US" sz="6000" b="1" cap="none" spc="0">
                <a:ln w="9525">
                  <a:noFill/>
                  <a:prstDash val="solid"/>
                </a:ln>
                <a:solidFill>
                  <a:schemeClr val="bg1"/>
                </a:solidFill>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14" name="TextBox 13"/>
            <p:cNvSpPr txBox="1"/>
            <p:nvPr/>
          </p:nvSpPr>
          <p:spPr>
            <a:xfrm>
              <a:off x="2101083" y="2284359"/>
              <a:ext cx="7737286" cy="369332"/>
            </a:xfrm>
            <a:prstGeom prst="rect">
              <a:avLst/>
            </a:prstGeom>
            <a:noFill/>
          </p:spPr>
          <p:txBody>
            <a:bodyPr wrap="square" rtlCol="0">
              <a:spAutoFit/>
            </a:bodyPr>
            <a:lstStyle/>
            <a:p>
              <a:pPr algn="ctr"/>
              <a:r>
                <a:rPr lang="en-US" b="1">
                  <a:solidFill>
                    <a:schemeClr val="bg1"/>
                  </a:solidFill>
                  <a:latin typeface="New SEC Keypad" panose="02000500000000000000" pitchFamily="2" charset="0"/>
                  <a:ea typeface="New SEC Keypad" panose="02000500000000000000" pitchFamily="2" charset="0"/>
                  <a:cs typeface="New SEC Keypad" panose="02000500000000000000" pitchFamily="2" charset="0"/>
                </a:rPr>
                <a:t>MÔN HỌC: </a:t>
              </a:r>
              <a:r>
                <a:rPr lang="en-US" b="1" smtClean="0">
                  <a:solidFill>
                    <a:schemeClr val="bg1"/>
                  </a:solidFill>
                  <a:latin typeface="New SEC Keypad" panose="02000500000000000000" pitchFamily="2" charset="0"/>
                  <a:ea typeface="New SEC Keypad" panose="02000500000000000000" pitchFamily="2" charset="0"/>
                  <a:cs typeface="New SEC Keypad" panose="02000500000000000000" pitchFamily="2" charset="0"/>
                </a:rPr>
                <a:t>PHÁT TRIỂN ỨNG DỤNG TRÊN THIẾT BỊ DI ĐỘNG</a:t>
              </a:r>
              <a:endParaRPr lang="en-US" b="1">
                <a:solidFill>
                  <a:schemeClr val="bg1"/>
                </a:solidFill>
                <a:latin typeface="New SEC Keypad" panose="02000500000000000000" pitchFamily="2" charset="0"/>
                <a:ea typeface="New SEC Keypad" panose="02000500000000000000" pitchFamily="2" charset="0"/>
                <a:cs typeface="New SEC Keypad" panose="02000500000000000000" pitchFamily="2" charset="0"/>
              </a:endParaRPr>
            </a:p>
          </p:txBody>
        </p:sp>
      </p:grpSp>
      <p:sp>
        <p:nvSpPr>
          <p:cNvPr id="15" name="TextBox 14"/>
          <p:cNvSpPr txBox="1"/>
          <p:nvPr/>
        </p:nvSpPr>
        <p:spPr>
          <a:xfrm>
            <a:off x="738316" y="3025066"/>
            <a:ext cx="10938140" cy="400110"/>
          </a:xfrm>
          <a:prstGeom prst="rect">
            <a:avLst/>
          </a:prstGeom>
          <a:noFill/>
        </p:spPr>
        <p:txBody>
          <a:bodyPr wrap="square" rtlCol="0">
            <a:spAutoFit/>
          </a:bodyPr>
          <a:lstStyle/>
          <a:p>
            <a:pPr algn="ctr"/>
            <a:r>
              <a:rPr lang="vi-VN" sz="2000" b="1" smtClean="0">
                <a:ln w="12700">
                  <a:noFill/>
                  <a:prstDash val="solid"/>
                </a:ln>
                <a:solidFill>
                  <a:schemeClr val="bg1"/>
                </a:solidFill>
                <a:latin typeface="New SEC Keypad" panose="02000500000000000000" pitchFamily="2" charset="0"/>
                <a:ea typeface="New SEC Keypad" panose="02000500000000000000" pitchFamily="2" charset="0"/>
                <a:cs typeface="New SEC Keypad" panose="02000500000000000000" pitchFamily="2" charset="0"/>
              </a:rPr>
              <a:t>Xây dựng phần mềm nghe nhạc đa dịch vụ trên điện thoại Android &amp; Android TV</a:t>
            </a:r>
            <a:endParaRPr lang="en-US" sz="2000" b="1">
              <a:ln w="12700">
                <a:noFill/>
                <a:prstDash val="solid"/>
              </a:ln>
              <a:solidFill>
                <a:schemeClr val="bg1"/>
              </a:solidFill>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16" name="TextBox 15"/>
          <p:cNvSpPr txBox="1"/>
          <p:nvPr/>
        </p:nvSpPr>
        <p:spPr>
          <a:xfrm>
            <a:off x="2619983" y="4236301"/>
            <a:ext cx="6673756" cy="646331"/>
          </a:xfrm>
          <a:prstGeom prst="rect">
            <a:avLst/>
          </a:prstGeom>
          <a:noFill/>
        </p:spPr>
        <p:txBody>
          <a:bodyPr wrap="square" rtlCol="0">
            <a:spAutoFit/>
          </a:bodyPr>
          <a:lstStyle/>
          <a:p>
            <a:pPr algn="ctr"/>
            <a:r>
              <a:rPr lang="en-US" b="1" smtClean="0">
                <a:solidFill>
                  <a:srgbClr val="FF0000"/>
                </a:solidFill>
                <a:latin typeface="times" panose="02020603050405020304" pitchFamily="18" charset="0"/>
                <a:cs typeface="times" panose="02020603050405020304" pitchFamily="18" charset="0"/>
              </a:rPr>
              <a:t>Thành viên trình bày: </a:t>
            </a:r>
            <a:r>
              <a:rPr lang="en-US" smtClean="0">
                <a:solidFill>
                  <a:srgbClr val="FF0000"/>
                </a:solidFill>
                <a:latin typeface="times" panose="02020603050405020304" pitchFamily="18" charset="0"/>
                <a:cs typeface="times" panose="02020603050405020304" pitchFamily="18" charset="0"/>
              </a:rPr>
              <a:t>Nguyễn Lâm Trường Thịnh</a:t>
            </a:r>
            <a:endParaRPr lang="en-US" smtClean="0">
              <a:solidFill>
                <a:srgbClr val="FF0000"/>
              </a:solidFill>
              <a:latin typeface="times" panose="02020603050405020304" pitchFamily="18" charset="0"/>
              <a:cs typeface="times" panose="02020603050405020304" pitchFamily="18" charset="0"/>
            </a:endParaRPr>
          </a:p>
          <a:p>
            <a:pPr algn="ctr"/>
            <a:r>
              <a:rPr lang="en-US" smtClean="0">
                <a:solidFill>
                  <a:srgbClr val="FF0000"/>
                </a:solidFill>
                <a:latin typeface="times" panose="02020603050405020304" pitchFamily="18" charset="0"/>
                <a:cs typeface="times" panose="02020603050405020304" pitchFamily="18" charset="0"/>
              </a:rPr>
              <a:t>		  Tăng Chí Hào</a:t>
            </a:r>
            <a:endParaRPr lang="vi-VN">
              <a:solidFill>
                <a:srgbClr val="FF0000"/>
              </a:solidFill>
              <a:latin typeface="times" panose="02020603050405020304" pitchFamily="18" charset="0"/>
              <a:cs typeface="times" panose="02020603050405020304" pitchFamily="18" charset="0"/>
            </a:endParaRPr>
          </a:p>
        </p:txBody>
      </p:sp>
      <p:sp>
        <p:nvSpPr>
          <p:cNvPr id="17" name="TextBox 16"/>
          <p:cNvSpPr txBox="1"/>
          <p:nvPr/>
        </p:nvSpPr>
        <p:spPr>
          <a:xfrm>
            <a:off x="4316618" y="3548333"/>
            <a:ext cx="3534770" cy="461665"/>
          </a:xfrm>
          <a:prstGeom prst="rect">
            <a:avLst/>
          </a:prstGeom>
          <a:noFill/>
        </p:spPr>
        <p:txBody>
          <a:bodyPr wrap="square" rtlCol="0">
            <a:spAutoFit/>
          </a:bodyPr>
          <a:lstStyle/>
          <a:p>
            <a:pPr algn="ctr"/>
            <a:r>
              <a:rPr lang="en-US" sz="2400" b="1" smtClean="0">
                <a:solidFill>
                  <a:srgbClr val="FF0000"/>
                </a:solidFill>
                <a:latin typeface="times" panose="02020603050405020304" pitchFamily="18" charset="0"/>
                <a:cs typeface="times" panose="02020603050405020304" pitchFamily="18" charset="0"/>
              </a:rPr>
              <a:t>Thời gian: </a:t>
            </a:r>
            <a:r>
              <a:rPr lang="en-US" sz="2400" smtClean="0">
                <a:solidFill>
                  <a:srgbClr val="FF0000"/>
                </a:solidFill>
                <a:latin typeface="times" panose="02020603050405020304" pitchFamily="18" charset="0"/>
                <a:cs typeface="times" panose="02020603050405020304" pitchFamily="18" charset="0"/>
              </a:rPr>
              <a:t>26/12/2024</a:t>
            </a:r>
            <a:endParaRPr lang="vi-VN" sz="2400">
              <a:solidFill>
                <a:srgbClr val="FF0000"/>
              </a:solidFill>
              <a:latin typeface="times" panose="02020603050405020304" pitchFamily="18" charset="0"/>
              <a:cs typeface="times" panose="02020603050405020304" pitchFamily="18" charset="0"/>
            </a:endParaRPr>
          </a:p>
        </p:txBody>
      </p:sp>
      <p:pic>
        <p:nvPicPr>
          <p:cNvPr id="18" name="Image 0" descr="preencoded.png"/>
          <p:cNvPicPr>
            <a:picLocks noChangeAspect="1"/>
          </p:cNvPicPr>
          <p:nvPr/>
        </p:nvPicPr>
        <p:blipFill>
          <a:blip r:embed="rId2"/>
          <a:stretch>
            <a:fillRect/>
          </a:stretch>
        </p:blipFill>
        <p:spPr>
          <a:xfrm>
            <a:off x="3575442" y="6267306"/>
            <a:ext cx="419714" cy="419714"/>
          </a:xfrm>
          <a:prstGeom prst="rect">
            <a:avLst/>
          </a:prstGeom>
        </p:spPr>
      </p:pic>
      <p:sp>
        <p:nvSpPr>
          <p:cNvPr id="19" name="Text 5"/>
          <p:cNvSpPr/>
          <p:nvPr/>
        </p:nvSpPr>
        <p:spPr>
          <a:xfrm>
            <a:off x="3995156" y="6243240"/>
            <a:ext cx="5298583" cy="388858"/>
          </a:xfrm>
          <a:prstGeom prst="rect">
            <a:avLst/>
          </a:prstGeom>
          <a:noFill/>
        </p:spPr>
        <p:txBody>
          <a:bodyPr wrap="none" rtlCol="0" anchor="t"/>
          <a:lstStyle/>
          <a:p>
            <a:pPr marL="0" indent="0" algn="l">
              <a:lnSpc>
                <a:spcPts val="3060"/>
              </a:lnSpc>
              <a:buNone/>
            </a:pPr>
            <a:r>
              <a:rPr lang="en-US" sz="2185" b="1" kern="0" spc="-35" smtClean="0">
                <a:solidFill>
                  <a:schemeClr val="bg1"/>
                </a:solidFill>
                <a:latin typeface="Inter" panose="02000503000000020004" pitchFamily="34" charset="0"/>
                <a:ea typeface="Inter" panose="02000503000000020004" pitchFamily="34" charset="-122"/>
                <a:cs typeface="Inter" panose="02000503000000020004" pitchFamily="34" charset="-120"/>
              </a:rPr>
              <a:t>Designed by </a:t>
            </a:r>
            <a:r>
              <a:rPr lang="en-US" sz="2185" b="1" kern="0" spc="-35" dirty="0">
                <a:solidFill>
                  <a:schemeClr val="bg1"/>
                </a:solidFill>
                <a:latin typeface="Inter" panose="02000503000000020004" pitchFamily="34" charset="0"/>
                <a:ea typeface="Inter" panose="02000503000000020004" pitchFamily="34" charset="-122"/>
                <a:cs typeface="Inter" panose="02000503000000020004" pitchFamily="34" charset="-120"/>
              </a:rPr>
              <a:t>Lâm Trường Thịnh Nguyễn</a:t>
            </a:r>
            <a:endParaRPr lang="en-US" sz="2185" dirty="0">
              <a:solidFill>
                <a:schemeClr val="bg1"/>
              </a:solidFill>
            </a:endParaRPr>
          </a:p>
        </p:txBody>
      </p:sp>
      <p:pic>
        <p:nvPicPr>
          <p:cNvPr id="1026" name="Picture 2" descr="Material Music Widget - Apps on Google Pl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945" y="5001952"/>
            <a:ext cx="1146033" cy="11460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161" y="340188"/>
            <a:ext cx="1232979" cy="12329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768350"/>
          </a:xfrm>
          <a:prstGeom prst="rect">
            <a:avLst/>
          </a:prstGeom>
          <a:noFill/>
        </p:spPr>
        <p:txBody>
          <a:bodyPr wrap="square" rtlCol="0">
            <a:spAutoFit/>
          </a:bodyPr>
          <a:lstStyle/>
          <a:p>
            <a:pPr algn="ctr"/>
            <a:r>
              <a:rPr lang="en-US" altLang="vi-VN" sz="4400" b="1">
                <a:latin typeface="New SEC Keypad" panose="02000500000000000000" pitchFamily="2" charset="0"/>
                <a:ea typeface="New SEC Keypad" panose="02000500000000000000" pitchFamily="2" charset="0"/>
                <a:cs typeface="New SEC Keypad" panose="02000500000000000000" pitchFamily="2" charset="0"/>
              </a:rPr>
              <a:t>Tìm kiếm</a:t>
            </a:r>
            <a:endParaRPr lang="en-US" alt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2" name="AutoShape 2" descr="blob:https://chat.zalo.me/b10d506e-8cc1-43d8-b1a5-f34badf78e1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6" name="Picture 5"/>
          <p:cNvPicPr>
            <a:picLocks noChangeAspect="1"/>
          </p:cNvPicPr>
          <p:nvPr/>
        </p:nvPicPr>
        <p:blipFill>
          <a:blip r:embed="rId2"/>
          <a:stretch>
            <a:fillRect/>
          </a:stretch>
        </p:blipFill>
        <p:spPr>
          <a:xfrm>
            <a:off x="4357370" y="342900"/>
            <a:ext cx="3476625" cy="6172200"/>
          </a:xfrm>
          <a:prstGeom prst="rect">
            <a:avLst/>
          </a:prstGeom>
        </p:spPr>
      </p:pic>
      <p:pic>
        <p:nvPicPr>
          <p:cNvPr id="10" name="Picture 9"/>
          <p:cNvPicPr>
            <a:picLocks noChangeAspect="1"/>
          </p:cNvPicPr>
          <p:nvPr/>
        </p:nvPicPr>
        <p:blipFill>
          <a:blip r:embed="rId3"/>
          <a:stretch>
            <a:fillRect/>
          </a:stretch>
        </p:blipFill>
        <p:spPr>
          <a:xfrm>
            <a:off x="7822565" y="342900"/>
            <a:ext cx="3467100" cy="617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768350"/>
          </a:xfrm>
          <a:prstGeom prst="rect">
            <a:avLst/>
          </a:prstGeom>
          <a:noFill/>
        </p:spPr>
        <p:txBody>
          <a:bodyPr wrap="square" rtlCol="0">
            <a:spAutoFit/>
          </a:bodyPr>
          <a:lstStyle/>
          <a:p>
            <a:pPr algn="ctr"/>
            <a:r>
              <a:rPr lang="en-US" altLang="vi-VN" sz="4400" b="1">
                <a:latin typeface="New SEC Keypad" panose="02000500000000000000" pitchFamily="2" charset="0"/>
                <a:ea typeface="New SEC Keypad" panose="02000500000000000000" pitchFamily="2" charset="0"/>
                <a:cs typeface="New SEC Keypad" panose="02000500000000000000" pitchFamily="2" charset="0"/>
              </a:rPr>
              <a:t>Nghệ sĩ</a:t>
            </a:r>
            <a:endParaRPr lang="en-US" alt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2" name="AutoShape 2" descr="blob:https://chat.zalo.me/b10d506e-8cc1-43d8-b1a5-f34badf78e1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5" name="Picture 4"/>
          <p:cNvPicPr>
            <a:picLocks noChangeAspect="1"/>
          </p:cNvPicPr>
          <p:nvPr/>
        </p:nvPicPr>
        <p:blipFill>
          <a:blip r:embed="rId2"/>
          <a:stretch>
            <a:fillRect/>
          </a:stretch>
        </p:blipFill>
        <p:spPr>
          <a:xfrm>
            <a:off x="3671570" y="337820"/>
            <a:ext cx="2364740" cy="4204970"/>
          </a:xfrm>
          <a:prstGeom prst="rect">
            <a:avLst/>
          </a:prstGeom>
        </p:spPr>
      </p:pic>
      <p:pic>
        <p:nvPicPr>
          <p:cNvPr id="8" name="Picture 7"/>
          <p:cNvPicPr>
            <a:picLocks noChangeAspect="1"/>
          </p:cNvPicPr>
          <p:nvPr/>
        </p:nvPicPr>
        <p:blipFill>
          <a:blip r:embed="rId3"/>
          <a:stretch>
            <a:fillRect/>
          </a:stretch>
        </p:blipFill>
        <p:spPr>
          <a:xfrm>
            <a:off x="6036310" y="337820"/>
            <a:ext cx="2371090" cy="4204970"/>
          </a:xfrm>
          <a:prstGeom prst="rect">
            <a:avLst/>
          </a:prstGeom>
        </p:spPr>
      </p:pic>
      <p:pic>
        <p:nvPicPr>
          <p:cNvPr id="11" name="Picture 10"/>
          <p:cNvPicPr>
            <a:picLocks noChangeAspect="1"/>
          </p:cNvPicPr>
          <p:nvPr/>
        </p:nvPicPr>
        <p:blipFill>
          <a:blip r:embed="rId4"/>
          <a:stretch>
            <a:fillRect/>
          </a:stretch>
        </p:blipFill>
        <p:spPr>
          <a:xfrm>
            <a:off x="7185025" y="2303780"/>
            <a:ext cx="2371090" cy="4205605"/>
          </a:xfrm>
          <a:prstGeom prst="rect">
            <a:avLst/>
          </a:prstGeom>
        </p:spPr>
      </p:pic>
      <p:pic>
        <p:nvPicPr>
          <p:cNvPr id="12" name="Picture 11"/>
          <p:cNvPicPr>
            <a:picLocks noChangeAspect="1"/>
          </p:cNvPicPr>
          <p:nvPr/>
        </p:nvPicPr>
        <p:blipFill>
          <a:blip r:embed="rId5"/>
          <a:stretch>
            <a:fillRect/>
          </a:stretch>
        </p:blipFill>
        <p:spPr>
          <a:xfrm>
            <a:off x="9556115" y="2303780"/>
            <a:ext cx="2378710" cy="4225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1446550"/>
          </a:xfrm>
          <a:prstGeom prst="rect">
            <a:avLst/>
          </a:prstGeom>
          <a:noFill/>
        </p:spPr>
        <p:txBody>
          <a:bodyPr wrap="square" rtlCol="0">
            <a:spAutoFit/>
          </a:bodyPr>
          <a:lstStyle/>
          <a:p>
            <a:pPr algn="ctr"/>
            <a:r>
              <a:rPr lang="en-US" sz="4400" b="1" smtClean="0">
                <a:latin typeface="New SEC Keypad" panose="02000500000000000000" pitchFamily="2" charset="0"/>
                <a:ea typeface="New SEC Keypad" panose="02000500000000000000" pitchFamily="2" charset="0"/>
                <a:cs typeface="New SEC Keypad" panose="02000500000000000000" pitchFamily="2" charset="0"/>
              </a:rPr>
              <a:t>Danh mục Thể loại</a:t>
            </a:r>
            <a:endParaRPr 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2" name="AutoShape 2" descr="blob:https://chat.zalo.me/b10d506e-8cc1-43d8-b1a5-f34badf78e1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5" name="Picture 4"/>
          <p:cNvPicPr>
            <a:picLocks noChangeAspect="1"/>
          </p:cNvPicPr>
          <p:nvPr/>
        </p:nvPicPr>
        <p:blipFill>
          <a:blip r:embed="rId2"/>
          <a:stretch>
            <a:fillRect/>
          </a:stretch>
        </p:blipFill>
        <p:spPr>
          <a:xfrm>
            <a:off x="4362450" y="337820"/>
            <a:ext cx="3467100" cy="6181725"/>
          </a:xfrm>
          <a:prstGeom prst="rect">
            <a:avLst/>
          </a:prstGeom>
        </p:spPr>
      </p:pic>
      <p:pic>
        <p:nvPicPr>
          <p:cNvPr id="8" name="Picture 7"/>
          <p:cNvPicPr>
            <a:picLocks noChangeAspect="1"/>
          </p:cNvPicPr>
          <p:nvPr/>
        </p:nvPicPr>
        <p:blipFill>
          <a:blip r:embed="rId3"/>
          <a:stretch>
            <a:fillRect/>
          </a:stretch>
        </p:blipFill>
        <p:spPr>
          <a:xfrm>
            <a:off x="7829550" y="337820"/>
            <a:ext cx="3457575" cy="6181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1446550"/>
          </a:xfrm>
          <a:prstGeom prst="rect">
            <a:avLst/>
          </a:prstGeom>
          <a:noFill/>
        </p:spPr>
        <p:txBody>
          <a:bodyPr wrap="square" rtlCol="0">
            <a:spAutoFit/>
          </a:bodyPr>
          <a:lstStyle/>
          <a:p>
            <a:pPr algn="ctr"/>
            <a:r>
              <a:rPr lang="en-US" sz="4400" b="1" smtClean="0">
                <a:latin typeface="New SEC Keypad" panose="02000500000000000000" pitchFamily="2" charset="0"/>
                <a:ea typeface="New SEC Keypad" panose="02000500000000000000" pitchFamily="2" charset="0"/>
                <a:cs typeface="New SEC Keypad" panose="02000500000000000000" pitchFamily="2" charset="0"/>
              </a:rPr>
              <a:t>Trình phát nhạc</a:t>
            </a:r>
            <a:endParaRPr 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2" name="AutoShape 2" descr="blob:https://chat.zalo.me/b10d506e-8cc1-43d8-b1a5-f34badf78e1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5" name="AutoShape 2" descr="blob:https://chat.zalo.me/61bd4ab1-b5c6-4e7d-b1df-cb70e5b35150"/>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10" name="AutoShape 4" descr="blob:https://chat.zalo.me/7ae8b607-f159-40c4-8373-ab5e4f4dbb38"/>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6" name="Picture 5"/>
          <p:cNvPicPr>
            <a:picLocks noChangeAspect="1"/>
          </p:cNvPicPr>
          <p:nvPr/>
        </p:nvPicPr>
        <p:blipFill>
          <a:blip r:embed="rId2"/>
          <a:stretch>
            <a:fillRect/>
          </a:stretch>
        </p:blipFill>
        <p:spPr>
          <a:xfrm>
            <a:off x="4357370" y="347345"/>
            <a:ext cx="3476625" cy="6162675"/>
          </a:xfrm>
          <a:prstGeom prst="rect">
            <a:avLst/>
          </a:prstGeom>
        </p:spPr>
      </p:pic>
      <p:pic>
        <p:nvPicPr>
          <p:cNvPr id="12" name="Picture 11"/>
          <p:cNvPicPr>
            <a:picLocks noChangeAspect="1"/>
          </p:cNvPicPr>
          <p:nvPr/>
        </p:nvPicPr>
        <p:blipFill>
          <a:blip r:embed="rId3"/>
          <a:stretch>
            <a:fillRect/>
          </a:stretch>
        </p:blipFill>
        <p:spPr>
          <a:xfrm>
            <a:off x="7833995" y="312420"/>
            <a:ext cx="3495675" cy="6191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1446550"/>
          </a:xfrm>
          <a:prstGeom prst="rect">
            <a:avLst/>
          </a:prstGeom>
          <a:noFill/>
        </p:spPr>
        <p:txBody>
          <a:bodyPr wrap="square" rtlCol="0">
            <a:spAutoFit/>
          </a:bodyPr>
          <a:lstStyle/>
          <a:p>
            <a:pPr algn="ctr"/>
            <a:r>
              <a:rPr lang="en-US" sz="4400" b="1" smtClean="0">
                <a:latin typeface="New SEC Keypad" panose="02000500000000000000" pitchFamily="2" charset="0"/>
                <a:ea typeface="New SEC Keypad" panose="02000500000000000000" pitchFamily="2" charset="0"/>
                <a:cs typeface="New SEC Keypad" panose="02000500000000000000" pitchFamily="2" charset="0"/>
              </a:rPr>
              <a:t>Thông tin</a:t>
            </a:r>
            <a:endParaRPr lang="en-US" sz="4400" b="1" smtClean="0">
              <a:latin typeface="New SEC Keypad" panose="02000500000000000000" pitchFamily="2" charset="0"/>
              <a:ea typeface="New SEC Keypad" panose="02000500000000000000" pitchFamily="2" charset="0"/>
              <a:cs typeface="New SEC Keypad" panose="02000500000000000000" pitchFamily="2" charset="0"/>
            </a:endParaRPr>
          </a:p>
          <a:p>
            <a:pPr algn="ctr"/>
            <a:r>
              <a:rPr lang="en-US" sz="4400" b="1" smtClean="0">
                <a:latin typeface="New SEC Keypad" panose="02000500000000000000" pitchFamily="2" charset="0"/>
                <a:ea typeface="New SEC Keypad" panose="02000500000000000000" pitchFamily="2" charset="0"/>
                <a:cs typeface="New SEC Keypad" panose="02000500000000000000" pitchFamily="2" charset="0"/>
              </a:rPr>
              <a:t>Tài khoản</a:t>
            </a:r>
            <a:endParaRPr 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2" name="AutoShape 2" descr="blob:https://chat.zalo.me/b10d506e-8cc1-43d8-b1a5-f34badf78e1f"/>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5" name="AutoShape 2" descr="blob:https://chat.zalo.me/61bd4ab1-b5c6-4e7d-b1df-cb70e5b35150"/>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10" name="AutoShape 4" descr="blob:https://chat.zalo.me/7ae8b607-f159-40c4-8373-ab5e4f4dbb38"/>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6" name="AutoShape 2" descr="blob:https://chat.zalo.me/7ed0ec5e-50c6-41d7-ac70-300f6f305119"/>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8" name="Picture 7"/>
          <p:cNvPicPr>
            <a:picLocks noChangeAspect="1"/>
          </p:cNvPicPr>
          <p:nvPr/>
        </p:nvPicPr>
        <p:blipFill>
          <a:blip r:embed="rId2"/>
          <a:stretch>
            <a:fillRect/>
          </a:stretch>
        </p:blipFill>
        <p:spPr>
          <a:xfrm>
            <a:off x="4371975" y="347345"/>
            <a:ext cx="3448050" cy="6162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usical background compleet with 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0" cy="68590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29885" y="1926093"/>
            <a:ext cx="8265995" cy="3170099"/>
          </a:xfrm>
          <a:prstGeom prst="rect">
            <a:avLst/>
          </a:prstGeom>
        </p:spPr>
        <p:txBody>
          <a:bodyPr wrap="square">
            <a:spAutoFit/>
          </a:bodyPr>
          <a:lstStyle/>
          <a:p>
            <a:r>
              <a:rPr lang="vi-VN" sz="2000">
                <a:latin typeface="+mj-lt"/>
              </a:rPr>
              <a:t>Phần mềm nghe nhạc đa nền tảng </a:t>
            </a:r>
            <a:r>
              <a:rPr lang="vi-VN" sz="2000">
                <a:latin typeface="+mj-lt"/>
              </a:rPr>
              <a:t>trên </a:t>
            </a:r>
            <a:r>
              <a:rPr lang="vi-VN" sz="2000" smtClean="0">
                <a:latin typeface="+mj-lt"/>
              </a:rPr>
              <a:t>Android </a:t>
            </a:r>
            <a:r>
              <a:rPr lang="vi-VN" sz="2000">
                <a:latin typeface="+mj-lt"/>
              </a:rPr>
              <a:t>đã chứng minh được tầm quan trọng và tiện ích trong việc đáp ứng nhu cầu giải trí của người dùng hiện đại. Qua quá trình nghiên cứu và phát triển, chúng tôi đã khám phá và áp dụng các công nghệ tiên tiến để tạo ra một ứng dụng nghe nhạc vượt trội, giúp người dùng dễ dàng truy cập vào nhiều dịch vụ âm nhạc từ một giao diện duy nhất.</a:t>
            </a:r>
            <a:endParaRPr lang="vi-VN" sz="2000">
              <a:latin typeface="+mj-lt"/>
            </a:endParaRPr>
          </a:p>
          <a:p>
            <a:r>
              <a:rPr lang="vi-VN" sz="2000">
                <a:latin typeface="+mj-lt"/>
              </a:rPr>
              <a:t>Ứng dụng không chỉ mang lại trải nghiệm âm nhạc liền mạch và đa dạng mà còn tích hợp nhiều tính năng hữu ích như tùy chỉnh âm thanh, tạo danh sách phát, và chia sẻ nhạc với bạn bè. Đồng thời, việc phát triển ứng dụng trên hai nền tảng Android và Android TV đã mở rộng phạm vi sử dụng, giúp người dùng thưởng thức âm nhạc mọi lúc, mọi nơi, trên nhiều thiết bị khác nhau.</a:t>
            </a:r>
            <a:endParaRPr lang="vi-VN" sz="2000">
              <a:latin typeface="+mj-lt"/>
            </a:endParaRPr>
          </a:p>
        </p:txBody>
      </p:sp>
      <p:sp>
        <p:nvSpPr>
          <p:cNvPr id="4" name="TextBox 3"/>
          <p:cNvSpPr txBox="1"/>
          <p:nvPr/>
        </p:nvSpPr>
        <p:spPr>
          <a:xfrm>
            <a:off x="4203510" y="791569"/>
            <a:ext cx="5800299" cy="923330"/>
          </a:xfrm>
          <a:prstGeom prst="rect">
            <a:avLst/>
          </a:prstGeom>
          <a:noFill/>
        </p:spPr>
        <p:txBody>
          <a:bodyPr wrap="square" rtlCol="0">
            <a:spAutoFit/>
          </a:bodyPr>
          <a:lstStyle/>
          <a:p>
            <a:pPr algn="ctr"/>
            <a:r>
              <a:rPr lang="en-US" sz="5400" smtClean="0">
                <a:latin typeface="New SEC Keypad" panose="02000500000000000000" pitchFamily="2" charset="0"/>
                <a:ea typeface="New SEC Keypad" panose="02000500000000000000" pitchFamily="2" charset="0"/>
                <a:cs typeface="New SEC Keypad" panose="02000500000000000000" pitchFamily="2" charset="0"/>
              </a:rPr>
              <a:t>Kết luận</a:t>
            </a:r>
            <a:endParaRPr lang="vi-VN" sz="5400">
              <a:latin typeface="New SEC Keypad" panose="02000500000000000000" pitchFamily="2" charset="0"/>
              <a:ea typeface="New SEC Keypad" panose="02000500000000000000" pitchFamily="2" charset="0"/>
              <a:cs typeface="New SEC Keypad" panose="02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Music Background Images – Browse 3,537,881 Stock Photos, Vectors, and Video  | Adobe 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7" name="Picture 6"/>
          <p:cNvPicPr>
            <a:picLocks noChangeAspect="1"/>
          </p:cNvPicPr>
          <p:nvPr/>
        </p:nvPicPr>
        <p:blipFill>
          <a:blip r:embed="rId1"/>
          <a:stretch>
            <a:fillRect/>
          </a:stretch>
        </p:blipFill>
        <p:spPr>
          <a:xfrm>
            <a:off x="0" y="7936"/>
            <a:ext cx="12192000" cy="7502769"/>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998" y="383050"/>
            <a:ext cx="1232979" cy="1232979"/>
          </a:xfrm>
          <a:prstGeom prst="rect">
            <a:avLst/>
          </a:prstGeom>
        </p:spPr>
      </p:pic>
      <p:sp>
        <p:nvSpPr>
          <p:cNvPr id="9" name="TextBox 8"/>
          <p:cNvSpPr txBox="1"/>
          <p:nvPr/>
        </p:nvSpPr>
        <p:spPr>
          <a:xfrm>
            <a:off x="4086225" y="700088"/>
            <a:ext cx="3814763" cy="707886"/>
          </a:xfrm>
          <a:prstGeom prst="rect">
            <a:avLst/>
          </a:prstGeom>
          <a:noFill/>
        </p:spPr>
        <p:txBody>
          <a:bodyPr wrap="square" rtlCol="0">
            <a:spAutoFit/>
          </a:bodyPr>
          <a:lstStyle/>
          <a:p>
            <a:pPr algn="ctr"/>
            <a:r>
              <a:rPr lang="en-US" sz="4000" b="1" smtClean="0">
                <a:latin typeface="New SEC Keypad" panose="02000500000000000000" pitchFamily="2" charset="0"/>
                <a:ea typeface="New SEC Keypad" panose="02000500000000000000" pitchFamily="2" charset="0"/>
                <a:cs typeface="New SEC Keypad" panose="02000500000000000000" pitchFamily="2" charset="0"/>
              </a:rPr>
              <a:t>LỜI NÓI ĐẦU</a:t>
            </a:r>
            <a:endParaRPr lang="vi-VN" sz="40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10" name="Rectangle 9"/>
          <p:cNvSpPr/>
          <p:nvPr/>
        </p:nvSpPr>
        <p:spPr>
          <a:xfrm>
            <a:off x="1633537" y="1560373"/>
            <a:ext cx="9253537" cy="3970318"/>
          </a:xfrm>
          <a:prstGeom prst="rect">
            <a:avLst/>
          </a:prstGeom>
        </p:spPr>
        <p:txBody>
          <a:bodyPr wrap="square">
            <a:spAutoFit/>
          </a:bodyPr>
          <a:lstStyle/>
          <a:p>
            <a:r>
              <a:rPr lang="vi-VN" sz="2800">
                <a:latin typeface="New SEC Keypad" panose="02000500000000000000" pitchFamily="2" charset="0"/>
                <a:ea typeface="New SEC Keypad" panose="02000500000000000000" pitchFamily="2" charset="0"/>
                <a:cs typeface="New SEC Keypad" panose="02000500000000000000" pitchFamily="2" charset="0"/>
              </a:rPr>
              <a:t>Trong thời đại công nghệ số phát triển mạnh mẽ như hiện nay, nhu cầu giải trí và tiêu thụ nội dung số của con người ngày càng tăng cao. Âm nhạc, một trong những hình thức giải trí phổ biến nhất, không chỉ giúp thư giãn mà còn kết nối con người với nhau qua các nền văn hóa khác nhau. Việc sử dụng điện thoại thông minh và các thiết bị thông minh như </a:t>
            </a:r>
            <a:r>
              <a:rPr lang="vi-VN" sz="2800" smtClean="0">
                <a:latin typeface="New SEC Keypad" panose="02000500000000000000" pitchFamily="2" charset="0"/>
                <a:ea typeface="New SEC Keypad" panose="02000500000000000000" pitchFamily="2" charset="0"/>
                <a:cs typeface="New SEC Keypad" panose="02000500000000000000" pitchFamily="2" charset="0"/>
              </a:rPr>
              <a:t>điện thoại, máy tính bảng, laptop, v..v </a:t>
            </a:r>
            <a:r>
              <a:rPr lang="vi-VN" sz="2800">
                <a:latin typeface="New SEC Keypad" panose="02000500000000000000" pitchFamily="2" charset="0"/>
                <a:ea typeface="New SEC Keypad" panose="02000500000000000000" pitchFamily="2" charset="0"/>
                <a:cs typeface="New SEC Keypad" panose="02000500000000000000" pitchFamily="2" charset="0"/>
              </a:rPr>
              <a:t>để </a:t>
            </a:r>
            <a:r>
              <a:rPr lang="vi-VN" sz="2800" smtClean="0">
                <a:latin typeface="New SEC Keypad" panose="02000500000000000000" pitchFamily="2" charset="0"/>
                <a:ea typeface="New SEC Keypad" panose="02000500000000000000" pitchFamily="2" charset="0"/>
                <a:cs typeface="New SEC Keypad" panose="02000500000000000000" pitchFamily="2" charset="0"/>
              </a:rPr>
              <a:t>stream </a:t>
            </a:r>
            <a:r>
              <a:rPr lang="vi-VN" sz="2800">
                <a:latin typeface="New SEC Keypad" panose="02000500000000000000" pitchFamily="2" charset="0"/>
                <a:ea typeface="New SEC Keypad" panose="02000500000000000000" pitchFamily="2" charset="0"/>
                <a:cs typeface="New SEC Keypad" panose="02000500000000000000" pitchFamily="2" charset="0"/>
              </a:rPr>
              <a:t>nhạc đã trở thành một thói quen hàng ngày của nhiều người.</a:t>
            </a:r>
            <a:endParaRPr lang="vi-VN" sz="2800">
              <a:latin typeface="New SEC Keypad" panose="02000500000000000000" pitchFamily="2" charset="0"/>
              <a:ea typeface="New SEC Keypad" panose="02000500000000000000" pitchFamily="2" charset="0"/>
              <a:cs typeface="New SEC Keypad" panose="02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usic Background Images - Free Download on Freepi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97242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Music Background&quot; Images – Browse 17,550 Stock Photos, Vectors, and Video |  Adobe 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4" name="Rectangle 3"/>
          <p:cNvSpPr/>
          <p:nvPr/>
        </p:nvSpPr>
        <p:spPr>
          <a:xfrm>
            <a:off x="772921" y="1815055"/>
            <a:ext cx="10864520" cy="3170099"/>
          </a:xfrm>
          <a:prstGeom prst="rect">
            <a:avLst/>
          </a:prstGeom>
        </p:spPr>
        <p:txBody>
          <a:bodyPr wrap="square">
            <a:spAutoFit/>
          </a:bodyPr>
          <a:lstStyle/>
          <a:p>
            <a:r>
              <a:rPr lang="vi-VN" sz="2000" b="1">
                <a:ln>
                  <a:solidFill>
                    <a:sysClr val="windowText" lastClr="000000"/>
                  </a:solidFill>
                </a:ln>
                <a:latin typeface="New SEC Keypad" panose="02000500000000000000" pitchFamily="2" charset="0"/>
                <a:ea typeface="New SEC Keypad" panose="02000500000000000000" pitchFamily="2" charset="0"/>
                <a:cs typeface="New SEC Keypad" panose="02000500000000000000" pitchFamily="2" charset="0"/>
              </a:rPr>
              <a:t>Trong thế giới hiện đại, âm nhạc đã trở thành một phần không thể thiếu trong cuộc sống hàng ngày của chúng ta. Với sự phát triển không ngừng của công nghệ di động, nhu cầu trải nghiệm âm nhạc chất lượng cao và tiện lợi trên nhiều thiết bị khác nhau cũng ngày càng tăng lên.</a:t>
            </a:r>
            <a:endParaRPr lang="vi-VN" sz="2000" b="1">
              <a:ln>
                <a:solidFill>
                  <a:sysClr val="windowText" lastClr="000000"/>
                </a:solidFill>
              </a:ln>
              <a:latin typeface="New SEC Keypad" panose="02000500000000000000" pitchFamily="2" charset="0"/>
              <a:ea typeface="New SEC Keypad" panose="02000500000000000000" pitchFamily="2" charset="0"/>
              <a:cs typeface="New SEC Keypad" panose="02000500000000000000" pitchFamily="2" charset="0"/>
            </a:endParaRPr>
          </a:p>
          <a:p>
            <a:r>
              <a:rPr lang="vi-VN" sz="2000" b="1">
                <a:ln>
                  <a:solidFill>
                    <a:sysClr val="windowText" lastClr="000000"/>
                  </a:solidFill>
                </a:ln>
                <a:latin typeface="New SEC Keypad" panose="02000500000000000000" pitchFamily="2" charset="0"/>
                <a:ea typeface="New SEC Keypad" panose="02000500000000000000" pitchFamily="2" charset="0"/>
                <a:cs typeface="New SEC Keypad" panose="02000500000000000000" pitchFamily="2" charset="0"/>
              </a:rPr>
              <a:t>Phần mềm nghe nhạc đa nền tảng trên Android được phát triển nhằm đáp ứng nhu cầu này, mang lại cho người dùng trải nghiệm nghe nhạc liền mạch trên cả điện thoại Android và Android TV. Với giao diện thân thiện và dễ sử dụng, phần mềm cho phép người dùng truy cập vào nhiều dịch vụ âm nhạc khác nhau từ một ứng dụng duy nhất. Bên cạnh đó, phần mềm còn hỗ trợ các tính năng tùy chỉnh âm thanh, tạo danh sách phát, và chia sẻ nhạc yêu thích với bạn bè.</a:t>
            </a:r>
            <a:endParaRPr lang="vi-VN" sz="2000" b="1">
              <a:ln>
                <a:solidFill>
                  <a:sysClr val="windowText" lastClr="000000"/>
                </a:solidFill>
              </a:ln>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5" name="TextBox 4"/>
          <p:cNvSpPr txBox="1"/>
          <p:nvPr/>
        </p:nvSpPr>
        <p:spPr>
          <a:xfrm>
            <a:off x="431290" y="1085818"/>
            <a:ext cx="11547783" cy="584775"/>
          </a:xfrm>
          <a:prstGeom prst="rect">
            <a:avLst/>
          </a:prstGeom>
          <a:noFill/>
        </p:spPr>
        <p:txBody>
          <a:bodyPr wrap="square" rtlCol="0">
            <a:spAutoFit/>
          </a:bodyPr>
          <a:lstStyle/>
          <a:p>
            <a:pPr algn="ctr"/>
            <a:r>
              <a:rPr lang="en-US" sz="3200" b="1" smtClean="0">
                <a:solidFill>
                  <a:srgbClr val="FFFF00"/>
                </a:solidFill>
                <a:latin typeface="New SEC Keypad" panose="02000500000000000000" pitchFamily="2" charset="0"/>
                <a:ea typeface="New SEC Keypad" panose="02000500000000000000" pitchFamily="2" charset="0"/>
                <a:cs typeface="New SEC Keypad" panose="02000500000000000000" pitchFamily="2" charset="0"/>
              </a:rPr>
              <a:t>Sơ lược về phần mềm nghe nhạc đa nền tảng trên Android</a:t>
            </a:r>
            <a:endParaRPr lang="vi-VN" sz="3200" b="1">
              <a:solidFill>
                <a:srgbClr val="FFFF00"/>
              </a:solidFill>
              <a:latin typeface="New SEC Keypad" panose="02000500000000000000" pitchFamily="2" charset="0"/>
              <a:ea typeface="New SEC Keypad" panose="02000500000000000000" pitchFamily="2" charset="0"/>
              <a:cs typeface="New SEC Keypad" panose="02000500000000000000"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261" y="4849078"/>
            <a:ext cx="1681723" cy="16817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sic Background Stock Photos, Images and Backgrounds for Free Downlo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59866" y="635442"/>
            <a:ext cx="9272268" cy="584775"/>
          </a:xfrm>
          <a:prstGeom prst="rect">
            <a:avLst/>
          </a:prstGeom>
          <a:noFill/>
        </p:spPr>
        <p:txBody>
          <a:bodyPr wrap="square" rtlCol="0">
            <a:spAutoFit/>
          </a:bodyPr>
          <a:lstStyle/>
          <a:p>
            <a:pPr algn="ctr"/>
            <a:r>
              <a:rPr lang="en-US" sz="3200" b="1" smtClean="0">
                <a:solidFill>
                  <a:srgbClr val="FFFF00"/>
                </a:solidFill>
                <a:latin typeface="New SEC Keypad" panose="02000500000000000000" pitchFamily="2" charset="0"/>
                <a:ea typeface="New SEC Keypad" panose="02000500000000000000" pitchFamily="2" charset="0"/>
                <a:cs typeface="New SEC Keypad" panose="02000500000000000000" pitchFamily="2" charset="0"/>
              </a:rPr>
              <a:t>Tính năng nổi bật</a:t>
            </a:r>
            <a:endParaRPr lang="vi-VN" sz="3200" b="1">
              <a:solidFill>
                <a:srgbClr val="FFFF00"/>
              </a:solidFill>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2" name="TextBox 1"/>
          <p:cNvSpPr txBox="1"/>
          <p:nvPr/>
        </p:nvSpPr>
        <p:spPr>
          <a:xfrm>
            <a:off x="736978" y="1528549"/>
            <a:ext cx="10972801" cy="2246769"/>
          </a:xfrm>
          <a:prstGeom prst="rect">
            <a:avLst/>
          </a:prstGeom>
          <a:noFill/>
        </p:spPr>
        <p:txBody>
          <a:bodyPr wrap="square" rtlCol="0">
            <a:spAutoFit/>
          </a:bodyPr>
          <a:lstStyle/>
          <a:p>
            <a:pPr marL="285750" indent="-285750">
              <a:buFont typeface="Arial" panose="020B0604020202020204" pitchFamily="34" charset="0"/>
              <a:buChar char="•"/>
            </a:pPr>
            <a:r>
              <a:rPr lang="en-US" sz="2800" smtClean="0">
                <a:latin typeface="times" panose="02020603050405020304" pitchFamily="18" charset="0"/>
                <a:cs typeface="times" panose="02020603050405020304" pitchFamily="18" charset="0"/>
              </a:rPr>
              <a:t>Tất cả các nền tảng dịch vụ nghe nhạc phổ biến được tích hợp vào trong 1 ứng dụng</a:t>
            </a:r>
            <a:endParaRPr lang="en-US" sz="2800" smtClean="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2800" smtClean="0">
                <a:latin typeface="times" panose="02020603050405020304" pitchFamily="18" charset="0"/>
                <a:cs typeface="times" panose="02020603050405020304" pitchFamily="18" charset="0"/>
              </a:rPr>
              <a:t>Kho bài hát khổng lồ, được cập nhật liên tục</a:t>
            </a:r>
            <a:endParaRPr lang="en-US" sz="2800" smtClean="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2800" smtClean="0">
                <a:latin typeface="times" panose="02020603050405020304" pitchFamily="18" charset="0"/>
                <a:cs typeface="times" panose="02020603050405020304" pitchFamily="18" charset="0"/>
              </a:rPr>
              <a:t>MV ca nhạc đỉnh cao</a:t>
            </a:r>
            <a:endParaRPr lang="en-US" sz="2800" smtClean="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2800" smtClean="0">
                <a:latin typeface="times" panose="02020603050405020304" pitchFamily="18" charset="0"/>
                <a:cs typeface="times" panose="02020603050405020304" pitchFamily="18" charset="0"/>
              </a:rPr>
              <a:t>Trình phát nhạc hiện đại</a:t>
            </a:r>
            <a:endParaRPr lang="en-US" sz="2800" smtClean="0">
              <a:latin typeface="times" panose="02020603050405020304" pitchFamily="18" charset="0"/>
              <a:cs typeface="times" panose="02020603050405020304" pitchFamily="18" charset="0"/>
            </a:endParaRPr>
          </a:p>
        </p:txBody>
      </p:sp>
      <p:pic>
        <p:nvPicPr>
          <p:cNvPr id="2052" name="Picture 4" descr="Zing MP3 - Ứng dụng trên Google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8648" y="3906229"/>
            <a:ext cx="1645929" cy="16459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ập tin:NhacCuaTui 2022logo.png – Wikipedia tiếng Việ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5586" y="3906229"/>
            <a:ext cx="1645929" cy="16459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oundcloud png images | PNGEg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49832" y1="42353" x2="49832" y2="42353"/>
                        <a14:foregroundMark x1="46465" y1="38235" x2="46465" y2="38235"/>
                        <a14:foregroundMark x1="45791" y1="51176" x2="45791" y2="51176"/>
                        <a14:foregroundMark x1="41751" y1="55882" x2="41751" y2="55882"/>
                        <a14:foregroundMark x1="38047" y1="37647" x2="38047" y2="37647"/>
                        <a14:foregroundMark x1="34007" y1="38235" x2="34007" y2="38235"/>
                        <a14:foregroundMark x1="32660" y1="62941" x2="32660" y2="62941"/>
                        <a14:foregroundMark x1="28620" y1="35882" x2="28620" y2="35882"/>
                        <a14:foregroundMark x1="25926" y1="42353" x2="25926" y2="42353"/>
                        <a14:foregroundMark x1="20202" y1="48235" x2="20202" y2="48235"/>
                        <a14:foregroundMark x1="17508" y1="51176" x2="17508" y2="51176"/>
                        <a14:foregroundMark x1="12795" y1="53529" x2="12795" y2="53529"/>
                        <a14:foregroundMark x1="10101" y1="55294" x2="10101" y2="55294"/>
                        <a14:foregroundMark x1="4040" y1="57647" x2="4040" y2="57647"/>
                      </a14:backgroundRemoval>
                    </a14:imgEffect>
                  </a14:imgLayer>
                </a14:imgProps>
              </a:ext>
              <a:ext uri="{28A0092B-C50C-407E-A947-70E740481C1C}">
                <a14:useLocalDpi xmlns:a14="http://schemas.microsoft.com/office/drawing/2010/main" val="0"/>
              </a:ext>
            </a:extLst>
          </a:blip>
          <a:srcRect/>
          <a:stretch>
            <a:fillRect/>
          </a:stretch>
        </p:blipFill>
        <p:spPr bwMode="auto">
          <a:xfrm>
            <a:off x="7192369" y="4083650"/>
            <a:ext cx="2828925" cy="16192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2006" y="267608"/>
            <a:ext cx="1239212" cy="1239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sical background compleet with 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0" cy="6859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80179" y="2661312"/>
            <a:ext cx="5800299" cy="830997"/>
          </a:xfrm>
          <a:prstGeom prst="rect">
            <a:avLst/>
          </a:prstGeom>
          <a:noFill/>
        </p:spPr>
        <p:txBody>
          <a:bodyPr wrap="square" rtlCol="0">
            <a:spAutoFit/>
          </a:bodyPr>
          <a:lstStyle/>
          <a:p>
            <a:pPr algn="ctr"/>
            <a:r>
              <a:rPr lang="en-US" sz="4800" smtClean="0">
                <a:latin typeface="New SEC Keypad" panose="02000500000000000000" pitchFamily="2" charset="0"/>
                <a:ea typeface="New SEC Keypad" panose="02000500000000000000" pitchFamily="2" charset="0"/>
                <a:cs typeface="New SEC Keypad" panose="02000500000000000000" pitchFamily="2" charset="0"/>
              </a:rPr>
              <a:t>Giao diện ứng dụng</a:t>
            </a:r>
            <a:endParaRPr lang="vi-VN" sz="4800">
              <a:latin typeface="New SEC Keypad" panose="02000500000000000000" pitchFamily="2" charset="0"/>
              <a:ea typeface="New SEC Keypad" panose="02000500000000000000" pitchFamily="2" charset="0"/>
              <a:cs typeface="New SEC Keypad" panose="02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41007" y="0"/>
            <a:ext cx="6509983" cy="769441"/>
          </a:xfrm>
          <a:prstGeom prst="rect">
            <a:avLst/>
          </a:prstGeom>
          <a:noFill/>
        </p:spPr>
        <p:txBody>
          <a:bodyPr wrap="square" rtlCol="0">
            <a:spAutoFit/>
          </a:bodyPr>
          <a:lstStyle/>
          <a:p>
            <a:pPr algn="ctr"/>
            <a:r>
              <a:rPr lang="en-US" sz="4400" smtClean="0">
                <a:latin typeface="+mj-lt"/>
              </a:rPr>
              <a:t>Thiết bị chạy thử nghiệm</a:t>
            </a:r>
            <a:endParaRPr lang="vi-VN" sz="4400">
              <a:latin typeface="+mj-lt"/>
            </a:endParaRPr>
          </a:p>
        </p:txBody>
      </p:sp>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682661" y="3075910"/>
            <a:ext cx="2906974" cy="706755"/>
          </a:xfrm>
          <a:prstGeom prst="rect">
            <a:avLst/>
          </a:prstGeom>
          <a:noFill/>
        </p:spPr>
        <p:txBody>
          <a:bodyPr wrap="square" rtlCol="0">
            <a:spAutoFit/>
          </a:bodyPr>
          <a:lstStyle/>
          <a:p>
            <a:pPr algn="ctr"/>
            <a:r>
              <a:rPr lang="en-US" sz="4000" b="1" smtClean="0">
                <a:latin typeface="New SEC Keypad" panose="02000500000000000000" pitchFamily="2" charset="0"/>
                <a:ea typeface="New SEC Keypad" panose="02000500000000000000" pitchFamily="2" charset="0"/>
                <a:cs typeface="New SEC Keypad" panose="02000500000000000000" pitchFamily="2" charset="0"/>
              </a:rPr>
              <a:t>BlueStacks</a:t>
            </a:r>
            <a:endParaRPr lang="vi-VN" sz="40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10" name="AutoShape 8" descr="blob:https://chat.zalo.me/c7cea2ce-1595-41c9-8ab7-7fc04bce7bc7"/>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5" name="Picture 4"/>
          <p:cNvPicPr>
            <a:picLocks noChangeAspect="1"/>
          </p:cNvPicPr>
          <p:nvPr/>
        </p:nvPicPr>
        <p:blipFill>
          <a:blip r:embed="rId2"/>
          <a:stretch>
            <a:fillRect/>
          </a:stretch>
        </p:blipFill>
        <p:spPr>
          <a:xfrm>
            <a:off x="4287838" y="497840"/>
            <a:ext cx="3616325" cy="6193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768350"/>
          </a:xfrm>
          <a:prstGeom prst="rect">
            <a:avLst/>
          </a:prstGeom>
          <a:noFill/>
        </p:spPr>
        <p:txBody>
          <a:bodyPr wrap="square" rtlCol="0">
            <a:spAutoFit/>
          </a:bodyPr>
          <a:lstStyle/>
          <a:p>
            <a:pPr algn="ctr"/>
            <a:r>
              <a:rPr lang="en-US" altLang="vi-VN" sz="4400" b="1">
                <a:latin typeface="New SEC Keypad" panose="02000500000000000000" pitchFamily="2" charset="0"/>
                <a:ea typeface="New SEC Keypad" panose="02000500000000000000" pitchFamily="2" charset="0"/>
                <a:cs typeface="New SEC Keypad" panose="02000500000000000000" pitchFamily="2" charset="0"/>
              </a:rPr>
              <a:t>Đăng nhập</a:t>
            </a:r>
            <a:endParaRPr lang="en-US" alt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6" name="Picture 5"/>
          <p:cNvPicPr>
            <a:picLocks noChangeAspect="1"/>
          </p:cNvPicPr>
          <p:nvPr/>
        </p:nvPicPr>
        <p:blipFill>
          <a:blip r:embed="rId2"/>
          <a:stretch>
            <a:fillRect/>
          </a:stretch>
        </p:blipFill>
        <p:spPr>
          <a:xfrm>
            <a:off x="4352925" y="328295"/>
            <a:ext cx="3486150" cy="6200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768350"/>
          </a:xfrm>
          <a:prstGeom prst="rect">
            <a:avLst/>
          </a:prstGeom>
          <a:noFill/>
        </p:spPr>
        <p:txBody>
          <a:bodyPr wrap="square" rtlCol="0">
            <a:spAutoFit/>
          </a:bodyPr>
          <a:lstStyle/>
          <a:p>
            <a:pPr algn="ctr"/>
            <a:r>
              <a:rPr lang="en-US" altLang="vi-VN" sz="4400" b="1">
                <a:latin typeface="New SEC Keypad" panose="02000500000000000000" pitchFamily="2" charset="0"/>
                <a:ea typeface="New SEC Keypad" panose="02000500000000000000" pitchFamily="2" charset="0"/>
                <a:cs typeface="New SEC Keypad" panose="02000500000000000000" pitchFamily="2" charset="0"/>
              </a:rPr>
              <a:t>Đăng ký</a:t>
            </a:r>
            <a:endParaRPr lang="en-US" alt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2" name="Picture 1"/>
          <p:cNvPicPr>
            <a:picLocks noChangeAspect="1"/>
          </p:cNvPicPr>
          <p:nvPr/>
        </p:nvPicPr>
        <p:blipFill>
          <a:blip r:embed="rId2"/>
          <a:stretch>
            <a:fillRect/>
          </a:stretch>
        </p:blipFill>
        <p:spPr>
          <a:xfrm>
            <a:off x="4362450" y="333375"/>
            <a:ext cx="3467100" cy="619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000+ Music Notes Background Stock Illustrations, Royalty-Free Vector  Graphics &amp; Clip Art - iStock | Music notes, Music background, Music notes  patter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1" cy="684611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lob:https://chat.zalo.me/16172e1c-3ccc-472b-ad9a-67c22c8d81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7" name="AutoShape 6" descr="blob:https://chat.zalo.me/16172e1c-3ccc-472b-ad9a-67c22c8d814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 name="TextBox 8"/>
          <p:cNvSpPr txBox="1"/>
          <p:nvPr/>
        </p:nvSpPr>
        <p:spPr>
          <a:xfrm>
            <a:off x="901888" y="2836261"/>
            <a:ext cx="2906974" cy="769441"/>
          </a:xfrm>
          <a:prstGeom prst="rect">
            <a:avLst/>
          </a:prstGeom>
          <a:noFill/>
        </p:spPr>
        <p:txBody>
          <a:bodyPr wrap="square" rtlCol="0">
            <a:spAutoFit/>
          </a:bodyPr>
          <a:lstStyle/>
          <a:p>
            <a:pPr algn="ctr"/>
            <a:r>
              <a:rPr lang="en-US" sz="4400" b="1" smtClean="0">
                <a:latin typeface="New SEC Keypad" panose="02000500000000000000" pitchFamily="2" charset="0"/>
                <a:ea typeface="New SEC Keypad" panose="02000500000000000000" pitchFamily="2" charset="0"/>
                <a:cs typeface="New SEC Keypad" panose="02000500000000000000" pitchFamily="2" charset="0"/>
              </a:rPr>
              <a:t>Trang chủ</a:t>
            </a:r>
            <a:endParaRPr lang="vi-VN" sz="4400" b="1">
              <a:latin typeface="New SEC Keypad" panose="02000500000000000000" pitchFamily="2" charset="0"/>
              <a:ea typeface="New SEC Keypad" panose="02000500000000000000" pitchFamily="2" charset="0"/>
              <a:cs typeface="New SEC Keypad" panose="02000500000000000000" pitchFamily="2" charset="0"/>
            </a:endParaRPr>
          </a:p>
        </p:txBody>
      </p:sp>
      <p:sp>
        <p:nvSpPr>
          <p:cNvPr id="3" name="AutoShape 2" descr="blob:https://chat.zalo.me/183a6f9c-f8fe-41b8-b8c8-27eda8dd1ae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pic>
        <p:nvPicPr>
          <p:cNvPr id="2" name="Picture 1"/>
          <p:cNvPicPr>
            <a:picLocks noChangeAspect="1"/>
          </p:cNvPicPr>
          <p:nvPr/>
        </p:nvPicPr>
        <p:blipFill>
          <a:blip r:embed="rId2"/>
          <a:stretch>
            <a:fillRect/>
          </a:stretch>
        </p:blipFill>
        <p:spPr>
          <a:xfrm>
            <a:off x="4362450" y="328295"/>
            <a:ext cx="3467100" cy="6200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2659</Words>
  <Application>WPS Presentation</Application>
  <PresentationFormat>Widescreen</PresentationFormat>
  <Paragraphs>60</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New SEC Keypad</vt:lpstr>
      <vt:lpstr>Yrsa SemiBold</vt:lpstr>
      <vt:lpstr>times</vt:lpstr>
      <vt:lpstr>Inter</vt:lpstr>
      <vt:lpstr>Inter</vt:lpstr>
      <vt:lpstr>Inter</vt:lpstr>
      <vt:lpstr>Google Sans</vt:lpstr>
      <vt:lpstr>Yinmar</vt:lpstr>
      <vt:lpstr>Yaldevi Colombo Medium</vt:lpstr>
      <vt:lpstr>Calibri</vt:lpstr>
      <vt:lpstr>Microsoft YaHei</vt:lpstr>
      <vt:lpstr>Arial Unicode MS</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8.1</dc:creator>
  <cp:lastModifiedBy>11 Tăng Chí Hào 12A6</cp:lastModifiedBy>
  <cp:revision>21</cp:revision>
  <dcterms:created xsi:type="dcterms:W3CDTF">2024-12-09T12:10:00Z</dcterms:created>
  <dcterms:modified xsi:type="dcterms:W3CDTF">2024-12-26T05:07:12Z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B5807C8739DF4FE486B512DEFF34155E_12</vt:lpwstr>
  </property>
  <property fmtid="{D5CDD505-2E9C-101B-9397-08002B2CF9AE}" pid="3" name="KSOProductBuildVer">
    <vt:lpwstr>1033-12.2.0.19307</vt:lpwstr>
  </property>
</Properties>
</file>