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1"/>
  </p:notesMasterIdLst>
  <p:sldIdLst>
    <p:sldId id="337" r:id="rId4"/>
    <p:sldId id="306" r:id="rId5"/>
    <p:sldId id="307" r:id="rId6"/>
    <p:sldId id="339" r:id="rId7"/>
    <p:sldId id="342" r:id="rId8"/>
    <p:sldId id="340" r:id="rId9"/>
    <p:sldId id="341" r:id="rId10"/>
    <p:sldId id="387" r:id="rId11"/>
    <p:sldId id="384" r:id="rId12"/>
    <p:sldId id="385" r:id="rId13"/>
    <p:sldId id="348" r:id="rId14"/>
    <p:sldId id="355" r:id="rId15"/>
    <p:sldId id="373" r:id="rId16"/>
    <p:sldId id="356" r:id="rId17"/>
    <p:sldId id="386" r:id="rId18"/>
    <p:sldId id="378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  <p:cmAuthor id="2" name="nguyenthimytien792@gmail.com" initials="n" lastIdx="1" clrIdx="1">
    <p:extLst>
      <p:ext uri="{19B8F6BF-5375-455C-9EA6-DF929625EA0E}">
        <p15:presenceInfo xmlns:p15="http://schemas.microsoft.com/office/powerpoint/2012/main" userId="7572af1f39fb35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13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106" d="100"/>
          <a:sy n="106" d="100"/>
        </p:scale>
        <p:origin x="244" y="5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31273" y="152054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 and send to back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0402431" y="543243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4D47C-5DD7-426D-B96A-8673E1BAAB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19" y="0"/>
            <a:ext cx="1551709" cy="15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CCAA9-2E7C-4CAB-ACA6-CC276BEDD96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019" y="0"/>
            <a:ext cx="1551709" cy="15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sv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4388215" y="1260460"/>
            <a:ext cx="469873" cy="327856"/>
            <a:chOff x="5405974" y="1533288"/>
            <a:chExt cx="608646" cy="4246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0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025234"/>
            <a:ext cx="12192000" cy="3364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0" y="3497272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3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PID ĐIỀU KHIỂN TỐC ĐỘ ĐỘNG CƠ DC SERVO HIỂN THỊ LABVIEW SỬ DỤNG STM32F407VG</a:t>
            </a:r>
            <a:r>
              <a:rPr lang="en-US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GVHD: </a:t>
            </a:r>
            <a:r>
              <a:rPr lang="vi-VN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Th.S Cù Minh Phước</a:t>
            </a:r>
          </a:p>
          <a:p>
            <a:pPr algn="ctr"/>
            <a:r>
              <a:rPr lang="en-US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</a:t>
            </a:r>
            <a:r>
              <a:rPr lang="vi-VN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T.S Đặng Đắc Chi	</a:t>
            </a:r>
          </a:p>
          <a:p>
            <a:endParaRPr lang="en-US" altLang="ko-KR" sz="2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Ng</a:t>
            </a:r>
            <a:r>
              <a:rPr lang="vi-VN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altLang="ko-KR" sz="2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vi-VN" altLang="ko-KR" sz="2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Lê Tấn Đạt</a:t>
            </a:r>
            <a:endParaRPr lang="ko-KR" altLang="en-US" sz="25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4017889" y="443686"/>
            <a:ext cx="344525" cy="861967"/>
            <a:chOff x="4130248" y="650162"/>
            <a:chExt cx="502279" cy="166498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3042737" y="189875"/>
            <a:ext cx="414152" cy="1446605"/>
            <a:chOff x="391499" y="630207"/>
            <a:chExt cx="531848" cy="159319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3643083" y="376393"/>
            <a:ext cx="437403" cy="437403"/>
            <a:chOff x="121429" y="411151"/>
            <a:chExt cx="607375" cy="6073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grp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000000"/>
                </a:highlight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1743492" y="259438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2350084" y="1246889"/>
            <a:ext cx="391039" cy="1171393"/>
            <a:chOff x="391499" y="630207"/>
            <a:chExt cx="531845" cy="159319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2263957" y="1018346"/>
            <a:ext cx="525968" cy="52596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2320682" y="1075071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highlight>
                <a:srgbClr val="000000"/>
              </a:highlight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2424019" y="1178945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2492683" y="1247072"/>
            <a:ext cx="68517" cy="6851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1929719" y="2523640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2092410" y="227219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147" y="2921255"/>
            <a:ext cx="12191853" cy="70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4612" y="6460841"/>
            <a:ext cx="12191853" cy="70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4166884" y="1243936"/>
            <a:ext cx="471722" cy="328072"/>
            <a:chOff x="5405974" y="1533288"/>
            <a:chExt cx="611040" cy="42496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4335838" y="985126"/>
            <a:ext cx="289218" cy="289219"/>
            <a:chOff x="5108323" y="1463792"/>
            <a:chExt cx="374636" cy="3746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tx1"/>
              </a:gs>
            </a:gsLst>
            <a:lin ang="5400000" scaled="1"/>
          </a:gra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000000"/>
                </a:highlight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4136FD-F123-1F56-89FD-DC88367702D8}"/>
              </a:ext>
            </a:extLst>
          </p:cNvPr>
          <p:cNvSpPr txBox="1"/>
          <p:nvPr/>
        </p:nvSpPr>
        <p:spPr>
          <a:xfrm>
            <a:off x="3437959" y="2201758"/>
            <a:ext cx="589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5400"/>
              <a:t>ĐỒ ÁN MÔN HỌC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4" descr="Ảnh có chứa văn bản, thiết bị điện tử, mạch&#10;&#10;Mô tả được tạo tự động">
            <a:extLst>
              <a:ext uri="{FF2B5EF4-FFF2-40B4-BE49-F238E27FC236}">
                <a16:creationId xmlns:a16="http://schemas.microsoft.com/office/drawing/2014/main" id="{56C9177D-C896-59BB-C9F5-7C82AF297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88" y="3221989"/>
            <a:ext cx="4070350" cy="2279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F1EEBA3-92EC-9A7C-A3C0-F5F4C07D5221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8" cy="596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41BAA92-2E8F-AD7F-188E-78B3E32EF810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432DF4D-0B35-ED48-E149-2F815A4510B2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CA00B01-B84C-5DDD-1C3D-3FB5CCB46016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5F28312-3581-FE6C-BA79-9F5C66F21C52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79BC78A-D20B-91B2-3958-9438276FD39C}"/>
              </a:ext>
            </a:extLst>
          </p:cNvPr>
          <p:cNvSpPr/>
          <p:nvPr/>
        </p:nvSpPr>
        <p:spPr>
          <a:xfrm>
            <a:off x="432441" y="1708334"/>
            <a:ext cx="6705893" cy="59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Vi điều khiển STM32f407VG Discovery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E337D-29FB-3B0E-855F-656D09F4CEBF}"/>
              </a:ext>
            </a:extLst>
          </p:cNvPr>
          <p:cNvSpPr txBox="1"/>
          <p:nvPr/>
        </p:nvSpPr>
        <p:spPr>
          <a:xfrm>
            <a:off x="3785388" y="57109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800" b="1">
                <a:cs typeface="Arial" pitchFamily="34" charset="0"/>
              </a:rPr>
              <a:t>Lý thuyết c</a:t>
            </a:r>
            <a:r>
              <a:rPr lang="vi-VN" altLang="ko-KR" sz="2800" b="1">
                <a:cs typeface="Arial" pitchFamily="34" charset="0"/>
              </a:rPr>
              <a:t>ơ</a:t>
            </a:r>
            <a:r>
              <a:rPr lang="en-US" altLang="ko-KR" sz="2800" b="1">
                <a:cs typeface="Arial" pitchFamily="34" charset="0"/>
              </a:rPr>
              <a:t> bản</a:t>
            </a:r>
            <a:endParaRPr lang="ko-KR" altLang="en-US" sz="2800" b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9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E1CAED-10A8-46AD-B463-7C5CD9B8C276}"/>
              </a:ext>
            </a:extLst>
          </p:cNvPr>
          <p:cNvGrpSpPr/>
          <p:nvPr/>
        </p:nvGrpSpPr>
        <p:grpSpPr>
          <a:xfrm>
            <a:off x="1596433" y="199191"/>
            <a:ext cx="1930992" cy="1372858"/>
            <a:chOff x="970334" y="886028"/>
            <a:chExt cx="8012348" cy="596659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405A72-32BA-4C1F-96DC-F6CAA6DC0356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59A8F62-AAE6-4D6D-AACC-25EAA736D477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51851D-3D6B-43EC-8459-683FE6AA1110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F75B2-42B1-4482-83B2-DCAD4333FDC8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DB395-3E82-4CF1-B4C8-DFFB8E5179C6}"/>
              </a:ext>
            </a:extLst>
          </p:cNvPr>
          <p:cNvSpPr/>
          <p:nvPr/>
        </p:nvSpPr>
        <p:spPr>
          <a:xfrm>
            <a:off x="815209" y="1617175"/>
            <a:ext cx="6372669" cy="59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500">
                <a:ea typeface="SimSun" panose="02010600030101010101" pitchFamily="2" charset="-122"/>
                <a:cs typeface="Times New Roman" panose="02020603050405020304" pitchFamily="18" charset="0"/>
              </a:rPr>
              <a:t>SƠ ĐỒ KHỐI TỔNG QUÁT HỆ THỐNG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89D2D-4383-4AB2-B2EB-6CB3E3BD6456}"/>
              </a:ext>
            </a:extLst>
          </p:cNvPr>
          <p:cNvGrpSpPr/>
          <p:nvPr/>
        </p:nvGrpSpPr>
        <p:grpSpPr>
          <a:xfrm>
            <a:off x="3109523" y="134357"/>
            <a:ext cx="8041134" cy="735747"/>
            <a:chOff x="423015" y="2455671"/>
            <a:chExt cx="3565655" cy="11571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FADEB0-6B4C-49EE-829E-56484D4DC497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5DFD77-C70F-4A72-B055-BF8AF7079ADA}"/>
                </a:ext>
              </a:extLst>
            </p:cNvPr>
            <p:cNvSpPr txBox="1"/>
            <p:nvPr/>
          </p:nvSpPr>
          <p:spPr>
            <a:xfrm>
              <a:off x="423015" y="2455671"/>
              <a:ext cx="3322837" cy="115718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lIns="274320" rtlCol="0" anchor="ctr">
              <a:spAutoFit/>
            </a:bodyPr>
            <a:lstStyle/>
            <a:p>
              <a:pPr algn="ctr"/>
              <a:r>
                <a:rPr lang="en-US" altLang="ko-KR" sz="2800" b="1">
                  <a:cs typeface="Arial" pitchFamily="34" charset="0"/>
                </a:rPr>
                <a:t>Thiết kế s</a:t>
              </a:r>
              <a:r>
                <a:rPr lang="vi-VN" altLang="ko-KR" sz="2800" b="1">
                  <a:cs typeface="Arial" pitchFamily="34" charset="0"/>
                </a:rPr>
                <a:t>ơ</a:t>
              </a:r>
              <a:r>
                <a:rPr lang="en-US" altLang="ko-KR" sz="2800" b="1">
                  <a:cs typeface="Arial" pitchFamily="34" charset="0"/>
                </a:rPr>
                <a:t> đồ khối</a:t>
              </a:r>
              <a:endParaRPr lang="ko-KR" altLang="en-US" sz="2800" b="1">
                <a:cs typeface="Arial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416AA31-7358-BA2A-4E30-12F8C761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37" y="2394324"/>
            <a:ext cx="7666349" cy="3777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100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6AA15A-63D3-42CA-9B95-B4E97F49E329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7" cy="596659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DA4F3C-8AB7-427B-BE3E-A0D33EEA684F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54E632-DA1B-459D-AB73-15CFBBC3274A}"/>
                </a:ext>
              </a:extLst>
            </p:cNvPr>
            <p:cNvSpPr/>
            <p:nvPr/>
          </p:nvSpPr>
          <p:spPr>
            <a:xfrm>
              <a:off x="6558872" y="886028"/>
              <a:ext cx="2423809" cy="4174785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3056FC6-67BA-4C55-90FC-65D72997366A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8C1D64-615D-4615-82B8-FFD8EEDC14D8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225D19-6813-45C8-A857-7C3A8C2A345E}"/>
              </a:ext>
            </a:extLst>
          </p:cNvPr>
          <p:cNvGrpSpPr/>
          <p:nvPr/>
        </p:nvGrpSpPr>
        <p:grpSpPr>
          <a:xfrm>
            <a:off x="3765933" y="57109"/>
            <a:ext cx="7244968" cy="5377300"/>
            <a:chOff x="-207441" y="-1814156"/>
            <a:chExt cx="4196111" cy="53773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7BB60C-9F86-4CD5-A1F0-CFCFE4893823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04FEC-7B96-4CCC-A4FB-47D10C62345F}"/>
                </a:ext>
              </a:extLst>
            </p:cNvPr>
            <p:cNvSpPr txBox="1"/>
            <p:nvPr/>
          </p:nvSpPr>
          <p:spPr>
            <a:xfrm>
              <a:off x="-207441" y="-1814156"/>
              <a:ext cx="3322837" cy="73574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2800" b="1">
                  <a:cs typeface="Arial" pitchFamily="34" charset="0"/>
                </a:rPr>
                <a:t>Ch</a:t>
              </a:r>
              <a:r>
                <a:rPr lang="vi-VN" altLang="ko-KR" sz="2800" b="1">
                  <a:cs typeface="Arial" pitchFamily="34" charset="0"/>
                </a:rPr>
                <a:t>ư</a:t>
              </a:r>
              <a:r>
                <a:rPr lang="en-US" altLang="ko-KR" sz="2800" b="1">
                  <a:cs typeface="Arial" pitchFamily="34" charset="0"/>
                </a:rPr>
                <a:t>ơng trình điều khiển</a:t>
              </a:r>
              <a:endParaRPr lang="ko-KR" altLang="en-US" sz="2800" b="1">
                <a:cs typeface="Arial" pitchFamily="34" charset="0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B4FE943-0E61-60C4-D763-8E7E05408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59" y="9264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455CC3-0077-990A-3082-4CA71521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190" y="43855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32EE6C-5484-8985-2445-049489A7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4" y="1274368"/>
            <a:ext cx="2344386" cy="537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CE1A6F-F984-20D2-FC4D-CFDCCF7D3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3" y="1789587"/>
            <a:ext cx="4248150" cy="358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2BC11AC-FD42-3EE6-0A2D-551C87611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96" y="1811516"/>
            <a:ext cx="1094105" cy="482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9673C-5B92-05B0-E650-D0841FD11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844" y="1811516"/>
            <a:ext cx="1094105" cy="4838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73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6AA15A-63D3-42CA-9B95-B4E97F49E329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7" cy="596659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DA4F3C-8AB7-427B-BE3E-A0D33EEA684F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54E632-DA1B-459D-AB73-15CFBBC3274A}"/>
                </a:ext>
              </a:extLst>
            </p:cNvPr>
            <p:cNvSpPr/>
            <p:nvPr/>
          </p:nvSpPr>
          <p:spPr>
            <a:xfrm>
              <a:off x="6558872" y="886028"/>
              <a:ext cx="2423809" cy="4174785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3056FC6-67BA-4C55-90FC-65D72997366A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8C1D64-615D-4615-82B8-FFD8EEDC14D8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555F755-A7B8-401F-A13E-C4976831B128}"/>
              </a:ext>
            </a:extLst>
          </p:cNvPr>
          <p:cNvSpPr/>
          <p:nvPr/>
        </p:nvSpPr>
        <p:spPr>
          <a:xfrm>
            <a:off x="530528" y="1671444"/>
            <a:ext cx="3758730" cy="125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50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500">
                <a:solidFill>
                  <a:srgbClr val="FFFF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AF881-E2A5-43DE-A318-B395DBE305B5}"/>
              </a:ext>
            </a:extLst>
          </p:cNvPr>
          <p:cNvSpPr txBox="1"/>
          <p:nvPr/>
        </p:nvSpPr>
        <p:spPr>
          <a:xfrm>
            <a:off x="3765933" y="57109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2800" b="1">
                <a:cs typeface="Arial" pitchFamily="34" charset="0"/>
              </a:rPr>
              <a:t>Ch</a:t>
            </a:r>
            <a:r>
              <a:rPr lang="vi-VN" altLang="ko-KR" sz="2800" b="1">
                <a:cs typeface="Arial" pitchFamily="34" charset="0"/>
              </a:rPr>
              <a:t>ư</a:t>
            </a:r>
            <a:r>
              <a:rPr lang="en-US" altLang="ko-KR" sz="2800" b="1">
                <a:cs typeface="Arial" pitchFamily="34" charset="0"/>
              </a:rPr>
              <a:t>ơng trình điều khiển</a:t>
            </a:r>
            <a:endParaRPr lang="ko-KR" altLang="en-US" sz="2800" b="1"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84D94-77C9-37DD-5F67-A8DB2C1C5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35" y="1547446"/>
            <a:ext cx="3380105" cy="4485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C82B764-6E57-A9E6-37A3-C0E761577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36" y="1547446"/>
            <a:ext cx="1094105" cy="3715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00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6AA15A-63D3-42CA-9B95-B4E97F49E329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7" cy="5966596"/>
          </a:xfrm>
          <a:solidFill>
            <a:srgbClr val="C00000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DA4F3C-8AB7-427B-BE3E-A0D33EEA684F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B54E632-DA1B-459D-AB73-15CFBBC3274A}"/>
                </a:ext>
              </a:extLst>
            </p:cNvPr>
            <p:cNvSpPr/>
            <p:nvPr/>
          </p:nvSpPr>
          <p:spPr>
            <a:xfrm>
              <a:off x="6558872" y="886028"/>
              <a:ext cx="2423809" cy="4174785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3056FC6-67BA-4C55-90FC-65D72997366A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8C1D64-615D-4615-82B8-FFD8EEDC14D8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B404FEC-7B96-4CCC-A4FB-47D10C62345F}"/>
              </a:ext>
            </a:extLst>
          </p:cNvPr>
          <p:cNvSpPr txBox="1"/>
          <p:nvPr/>
        </p:nvSpPr>
        <p:spPr>
          <a:xfrm>
            <a:off x="3765933" y="57109"/>
            <a:ext cx="5737181" cy="735747"/>
          </a:xfrm>
          <a:prstGeom prst="roundRect">
            <a:avLst>
              <a:gd name="adj" fmla="val 50000"/>
            </a:avLst>
          </a:prstGeom>
          <a:solidFill>
            <a:srgbClr val="A51313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vi-VN" altLang="ko-KR" sz="2800" b="1">
                <a:highlight>
                  <a:srgbClr val="A51313"/>
                </a:highlight>
                <a:cs typeface="Arial" pitchFamily="34" charset="0"/>
              </a:rPr>
              <a:t>Kết quả</a:t>
            </a:r>
            <a:endParaRPr lang="ko-KR" altLang="en-US" sz="2800" b="1">
              <a:highlight>
                <a:srgbClr val="A51313"/>
              </a:highlight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4B040-35EE-45C0-4150-87945947E0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65" y="2252242"/>
            <a:ext cx="4648200" cy="34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95B7F-C8AC-C45C-F11D-24B5F9560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709" y="2252242"/>
            <a:ext cx="6087488" cy="342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95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BD782D-7DCE-D1B7-C58F-0B04FD802D3D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7" cy="5966596"/>
          </a:xfrm>
          <a:solidFill>
            <a:srgbClr val="C00000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4BFC3AA-8C1E-8DAE-E4A1-D2AA1DD5B828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44BCF6E-B369-A2A3-01CD-D2607662B9B0}"/>
                </a:ext>
              </a:extLst>
            </p:cNvPr>
            <p:cNvSpPr/>
            <p:nvPr/>
          </p:nvSpPr>
          <p:spPr>
            <a:xfrm>
              <a:off x="6558872" y="886028"/>
              <a:ext cx="2423809" cy="4174785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C8B45B9-4719-5AC5-915C-9604D5ACCAB0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1D16B22-42BA-2642-928F-CCBC809DFDA9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highlight>
                  <a:srgbClr val="FF0000"/>
                </a:highlight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ED90C90-9CBF-00D4-4F5D-EB2CE7099DC4}"/>
              </a:ext>
            </a:extLst>
          </p:cNvPr>
          <p:cNvSpPr txBox="1"/>
          <p:nvPr/>
        </p:nvSpPr>
        <p:spPr>
          <a:xfrm>
            <a:off x="3765933" y="57109"/>
            <a:ext cx="5737181" cy="735747"/>
          </a:xfrm>
          <a:prstGeom prst="roundRect">
            <a:avLst>
              <a:gd name="adj" fmla="val 50000"/>
            </a:avLst>
          </a:prstGeom>
          <a:solidFill>
            <a:srgbClr val="A51313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vi-VN" altLang="ko-KR" sz="2800" b="1">
                <a:highlight>
                  <a:srgbClr val="A51313"/>
                </a:highlight>
                <a:cs typeface="Arial" pitchFamily="34" charset="0"/>
              </a:rPr>
              <a:t>Kết quả</a:t>
            </a:r>
            <a:endParaRPr lang="ko-KR" altLang="en-US" sz="2800" b="1">
              <a:highlight>
                <a:srgbClr val="A51313"/>
              </a:highlight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FDDD72-05F5-3647-A933-52DE2D2794CB}"/>
              </a:ext>
            </a:extLst>
          </p:cNvPr>
          <p:cNvSpPr txBox="1"/>
          <p:nvPr/>
        </p:nvSpPr>
        <p:spPr>
          <a:xfrm>
            <a:off x="4241260" y="6008827"/>
            <a:ext cx="43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 ứng hệ thống ở tốc độ cài 800rpm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50DE6-219F-5F04-2D45-4A05AC9E5B4A}"/>
              </a:ext>
            </a:extLst>
          </p:cNvPr>
          <p:cNvSpPr txBox="1"/>
          <p:nvPr/>
        </p:nvSpPr>
        <p:spPr>
          <a:xfrm>
            <a:off x="3180366" y="2209558"/>
            <a:ext cx="6187238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 thông số cài PID ( Kp = 0.023, Ki = 0.14, Kd = 0.0001)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7A3DD2D-78CE-8B93-3B0B-343E90BF8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99" y="2680588"/>
            <a:ext cx="6187238" cy="33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7F83A784-399E-48F9-A5DE-5648CA3E8650}"/>
              </a:ext>
            </a:extLst>
          </p:cNvPr>
          <p:cNvSpPr txBox="1"/>
          <p:nvPr/>
        </p:nvSpPr>
        <p:spPr>
          <a:xfrm>
            <a:off x="5483788" y="5157410"/>
            <a:ext cx="55271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092B3-9872-4562-A3BA-179E55DAE0B9}"/>
              </a:ext>
            </a:extLst>
          </p:cNvPr>
          <p:cNvSpPr txBox="1"/>
          <p:nvPr/>
        </p:nvSpPr>
        <p:spPr>
          <a:xfrm>
            <a:off x="1237168" y="2152567"/>
            <a:ext cx="471600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500">
                <a:cs typeface="Arial" pitchFamily="34" charset="0"/>
              </a:rPr>
              <a:t>Mô hình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đạt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yêu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cầu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đề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ra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trong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nhiệm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vụ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đồ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án</a:t>
            </a:r>
            <a:r>
              <a:rPr lang="en-US" altLang="ko-KR" sz="2500">
                <a:cs typeface="Arial" pitchFamily="34" charset="0"/>
              </a:rPr>
              <a:t>.</a:t>
            </a:r>
          </a:p>
          <a:p>
            <a:endParaRPr lang="ko-KR" altLang="en-US" sz="2100"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AE0FDA-78BC-4A4A-AADC-2DFE166CDACC}"/>
              </a:ext>
            </a:extLst>
          </p:cNvPr>
          <p:cNvSpPr txBox="1"/>
          <p:nvPr/>
        </p:nvSpPr>
        <p:spPr>
          <a:xfrm>
            <a:off x="1291310" y="3089607"/>
            <a:ext cx="471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500">
                <a:cs typeface="Arial" pitchFamily="34" charset="0"/>
              </a:rPr>
              <a:t>Thiết kế phần cứng chưa đẹp</a:t>
            </a:r>
            <a:endParaRPr lang="ko-KR" altLang="en-US" sz="2500"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1F0277-FDBD-4161-A60B-2B8FC26BC62B}"/>
              </a:ext>
            </a:extLst>
          </p:cNvPr>
          <p:cNvSpPr txBox="1"/>
          <p:nvPr/>
        </p:nvSpPr>
        <p:spPr>
          <a:xfrm>
            <a:off x="1291310" y="4008932"/>
            <a:ext cx="471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500">
                <a:cs typeface="Arial" pitchFamily="34" charset="0"/>
              </a:rPr>
              <a:t>Hệ thống chưa tối ưu</a:t>
            </a:r>
            <a:endParaRPr lang="ko-KR" altLang="en-US" sz="2500">
              <a:cs typeface="Arial" pitchFamily="34" charset="0"/>
            </a:endParaRPr>
          </a:p>
        </p:txBody>
      </p:sp>
      <p:pic>
        <p:nvPicPr>
          <p:cNvPr id="82" name="Graphic 81" descr="Close">
            <a:extLst>
              <a:ext uri="{FF2B5EF4-FFF2-40B4-BE49-F238E27FC236}">
                <a16:creationId xmlns:a16="http://schemas.microsoft.com/office/drawing/2014/main" id="{11C577DD-628C-4380-A59A-7EB21ABBF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62" y="3141104"/>
            <a:ext cx="415498" cy="415498"/>
          </a:xfrm>
          <a:prstGeom prst="rect">
            <a:avLst/>
          </a:prstGeom>
        </p:spPr>
      </p:pic>
      <p:pic>
        <p:nvPicPr>
          <p:cNvPr id="84" name="Graphic 83" descr="Checkmark">
            <a:extLst>
              <a:ext uri="{FF2B5EF4-FFF2-40B4-BE49-F238E27FC236}">
                <a16:creationId xmlns:a16="http://schemas.microsoft.com/office/drawing/2014/main" id="{6F718ED6-E7C9-4488-BBC5-4F5302183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464" y="2152567"/>
            <a:ext cx="415498" cy="415498"/>
          </a:xfrm>
          <a:prstGeom prst="rect">
            <a:avLst/>
          </a:prstGeom>
        </p:spPr>
      </p:pic>
      <p:pic>
        <p:nvPicPr>
          <p:cNvPr id="86" name="Graphic 85" descr="Close">
            <a:extLst>
              <a:ext uri="{FF2B5EF4-FFF2-40B4-BE49-F238E27FC236}">
                <a16:creationId xmlns:a16="http://schemas.microsoft.com/office/drawing/2014/main" id="{DE47FC82-C615-497D-BB91-2F0D3BF2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873" y="4039710"/>
            <a:ext cx="415498" cy="415498"/>
          </a:xfrm>
          <a:prstGeom prst="rect">
            <a:avLst/>
          </a:prstGeom>
        </p:spPr>
      </p:pic>
      <p:sp>
        <p:nvSpPr>
          <p:cNvPr id="87" name="Text Placeholder 46">
            <a:extLst>
              <a:ext uri="{FF2B5EF4-FFF2-40B4-BE49-F238E27FC236}">
                <a16:creationId xmlns:a16="http://schemas.microsoft.com/office/drawing/2014/main" id="{6C478C05-3C50-40A1-8F04-85407CA202A9}"/>
              </a:ext>
            </a:extLst>
          </p:cNvPr>
          <p:cNvSpPr txBox="1">
            <a:spLocks/>
          </p:cNvSpPr>
          <p:nvPr/>
        </p:nvSpPr>
        <p:spPr>
          <a:xfrm>
            <a:off x="715262" y="1360710"/>
            <a:ext cx="2169268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solidFill>
                  <a:schemeClr val="tx1"/>
                </a:solidFill>
              </a:rPr>
              <a:t>KẾT QUẢ</a:t>
            </a:r>
            <a:endParaRPr lang="en-US" sz="3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ABE2A-B3BB-0EC5-2E60-A4DEFED2CBE7}"/>
              </a:ext>
            </a:extLst>
          </p:cNvPr>
          <p:cNvSpPr txBox="1"/>
          <p:nvPr/>
        </p:nvSpPr>
        <p:spPr>
          <a:xfrm>
            <a:off x="6581481" y="2152567"/>
            <a:ext cx="53776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err="1">
                <a:cs typeface="Arial" pitchFamily="34" charset="0"/>
              </a:rPr>
              <a:t>Hệ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thống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có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en-US" altLang="ko-KR" sz="2500" err="1">
                <a:cs typeface="Arial" pitchFamily="34" charset="0"/>
              </a:rPr>
              <a:t>thể</a:t>
            </a:r>
            <a:r>
              <a:rPr lang="en-US" altLang="ko-KR" sz="2500">
                <a:cs typeface="Arial" pitchFamily="34" charset="0"/>
              </a:rPr>
              <a:t> </a:t>
            </a:r>
            <a:r>
              <a:rPr lang="vi-VN" altLang="ko-KR" sz="2500">
                <a:cs typeface="Arial" pitchFamily="34" charset="0"/>
              </a:rPr>
              <a:t>điều khiển vị trí</a:t>
            </a:r>
            <a:endParaRPr lang="ko-KR" altLang="en-US" sz="250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4CD1C-21AD-8A7A-75BB-5E5F42F06923}"/>
              </a:ext>
            </a:extLst>
          </p:cNvPr>
          <p:cNvSpPr txBox="1"/>
          <p:nvPr/>
        </p:nvSpPr>
        <p:spPr>
          <a:xfrm>
            <a:off x="6450157" y="3193295"/>
            <a:ext cx="5640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500">
                <a:cs typeface="Arial" pitchFamily="34" charset="0"/>
              </a:rPr>
              <a:t>Hệ thống có tầm hoạt động rộng hơn</a:t>
            </a:r>
            <a:endParaRPr lang="ko-KR" altLang="en-US" sz="250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36176-900F-04D3-03B7-60D1F64C3563}"/>
              </a:ext>
            </a:extLst>
          </p:cNvPr>
          <p:cNvSpPr txBox="1"/>
          <p:nvPr/>
        </p:nvSpPr>
        <p:spPr>
          <a:xfrm>
            <a:off x="6525413" y="4303723"/>
            <a:ext cx="54554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500">
                <a:cs typeface="Arial" pitchFamily="34" charset="0"/>
              </a:rPr>
              <a:t>Bổ sung bộ lọc giúp điều khiển tốt hơn</a:t>
            </a:r>
            <a:endParaRPr lang="ko-KR" altLang="en-US" sz="2500">
              <a:cs typeface="Arial" pitchFamily="34" charset="0"/>
            </a:endParaRPr>
          </a:p>
        </p:txBody>
      </p:sp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2E5A0D97-778A-E273-B074-CC8F2F5485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4659" y="2220629"/>
            <a:ext cx="415498" cy="415498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01CEB9DA-A9EA-2017-5CA0-7287F7753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4659" y="3285599"/>
            <a:ext cx="415498" cy="415498"/>
          </a:xfrm>
          <a:prstGeom prst="rect">
            <a:avLst/>
          </a:prstGeom>
        </p:spPr>
      </p:pic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56A3FD4B-9C9A-1B44-F11B-E15262FA91B7}"/>
              </a:ext>
            </a:extLst>
          </p:cNvPr>
          <p:cNvSpPr txBox="1">
            <a:spLocks/>
          </p:cNvSpPr>
          <p:nvPr/>
        </p:nvSpPr>
        <p:spPr>
          <a:xfrm>
            <a:off x="6059576" y="1360710"/>
            <a:ext cx="4489036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solidFill>
                  <a:schemeClr val="tx1"/>
                </a:solidFill>
                <a:latin typeface="+mn-lt"/>
              </a:rPr>
              <a:t>H</a:t>
            </a:r>
            <a:r>
              <a:rPr lang="vi-VN" sz="3000">
                <a:solidFill>
                  <a:schemeClr val="tx1"/>
                </a:solidFill>
                <a:latin typeface="+mn-lt"/>
              </a:rPr>
              <a:t>Ư</a:t>
            </a:r>
            <a:r>
              <a:rPr lang="en-US" sz="3000">
                <a:solidFill>
                  <a:schemeClr val="tx1"/>
                </a:solidFill>
                <a:latin typeface="+mn-lt"/>
              </a:rPr>
              <a:t>ỚNG PHÁT TRIỂN</a:t>
            </a:r>
          </a:p>
        </p:txBody>
      </p: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533E918E-6E59-2A0D-2350-04C38E86FC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4659" y="4338209"/>
            <a:ext cx="415498" cy="41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3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6670DA-F705-49FA-AACB-12B9DDF177E4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1FF71-3F1B-4CB4-8242-FBB7B35AFA66}"/>
              </a:ext>
            </a:extLst>
          </p:cNvPr>
          <p:cNvSpPr txBox="1"/>
          <p:nvPr/>
        </p:nvSpPr>
        <p:spPr>
          <a:xfrm>
            <a:off x="3983392" y="2661067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ADFDEE-9EAC-466F-AF6B-857D4A4D3FF0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FD2A6C-6237-4CD6-B2A3-C05CF0D9A10C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solidFill>
              <a:schemeClr val="accent2"/>
            </a:solidFill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480209A-D825-4309-9B43-0CBEB828984A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7508B9D-F0E5-4EB4-B724-0EC8E0BE671A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32397BB-0566-4855-B214-A90EDA930881}"/>
              </a:ext>
            </a:extLst>
          </p:cNvPr>
          <p:cNvSpPr txBox="1"/>
          <p:nvPr/>
        </p:nvSpPr>
        <p:spPr>
          <a:xfrm>
            <a:off x="7087209" y="2098350"/>
            <a:ext cx="653823" cy="555410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19D0E-9B4A-4456-A49F-EF8E2ACEAD93}"/>
              </a:ext>
            </a:extLst>
          </p:cNvPr>
          <p:cNvGrpSpPr/>
          <p:nvPr/>
        </p:nvGrpSpPr>
        <p:grpSpPr>
          <a:xfrm>
            <a:off x="7805082" y="2098350"/>
            <a:ext cx="556482" cy="555410"/>
            <a:chOff x="7167947" y="1624190"/>
            <a:chExt cx="2677920" cy="2672764"/>
          </a:xfrm>
          <a:solidFill>
            <a:schemeClr val="accent6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64DF17-7F86-4938-94AE-186FD60E7104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DBA38F7-B2A4-43C1-9197-40C391E9BBF2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E9F9A3-41FF-4E8D-BC50-55362F20C346}"/>
              </a:ext>
            </a:extLst>
          </p:cNvPr>
          <p:cNvSpPr txBox="1"/>
          <p:nvPr/>
        </p:nvSpPr>
        <p:spPr>
          <a:xfrm>
            <a:off x="3930315" y="3550664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>
                <a:cs typeface="Arial" pitchFamily="34" charset="0"/>
              </a:rPr>
              <a:t>Thank You</a:t>
            </a:r>
            <a:endParaRPr lang="ko-KR" altLang="en-US" sz="5867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4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202865" y="84622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>
                <a:cs typeface="Arial" pitchFamily="34" charset="0"/>
              </a:rPr>
              <a:t>1</a:t>
            </a:r>
            <a:endParaRPr lang="ko-KR" altLang="en-US" sz="3600" b="1"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904A8F-9E53-4454-9EE8-7899E445985B}"/>
              </a:ext>
            </a:extLst>
          </p:cNvPr>
          <p:cNvGrpSpPr/>
          <p:nvPr/>
        </p:nvGrpSpPr>
        <p:grpSpPr>
          <a:xfrm>
            <a:off x="5273720" y="806424"/>
            <a:ext cx="5737181" cy="1015835"/>
            <a:chOff x="665833" y="2547309"/>
            <a:chExt cx="3322837" cy="1015835"/>
          </a:xfrm>
          <a:solidFill>
            <a:schemeClr val="bg1"/>
          </a:solidFill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67D6A4-5513-4B78-82BC-5AE8CFA67E7E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EEB66-0819-4EF7-B983-0AFE673F7D27}"/>
                </a:ext>
              </a:extLst>
            </p:cNvPr>
            <p:cNvSpPr txBox="1"/>
            <p:nvPr/>
          </p:nvSpPr>
          <p:spPr>
            <a:xfrm>
              <a:off x="665833" y="2547309"/>
              <a:ext cx="3322837" cy="735747"/>
            </a:xfrm>
            <a:prstGeom prst="roundRect">
              <a:avLst>
                <a:gd name="adj" fmla="val 50000"/>
              </a:avLst>
            </a:prstGeom>
            <a:grpFill/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2800" b="1">
                  <a:cs typeface="Arial" pitchFamily="34" charset="0"/>
                </a:rPr>
                <a:t>Giới thiệu</a:t>
              </a:r>
              <a:endParaRPr lang="ko-KR" altLang="en-US" sz="2800" b="1"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202865" y="205027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>
                <a:cs typeface="Arial" pitchFamily="34" charset="0"/>
              </a:rPr>
              <a:t>2</a:t>
            </a:r>
            <a:endParaRPr lang="ko-KR" altLang="en-US" sz="3600" b="1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3675F2-9A72-4B96-9291-9F0BED2AF5D7}"/>
              </a:ext>
            </a:extLst>
          </p:cNvPr>
          <p:cNvSpPr txBox="1"/>
          <p:nvPr/>
        </p:nvSpPr>
        <p:spPr>
          <a:xfrm>
            <a:off x="5273720" y="2020964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2800" b="1">
                <a:cs typeface="Arial" pitchFamily="34" charset="0"/>
              </a:rPr>
              <a:t>Lý thuyết c</a:t>
            </a:r>
            <a:r>
              <a:rPr lang="vi-VN" altLang="ko-KR" sz="2800" b="1">
                <a:cs typeface="Arial" pitchFamily="34" charset="0"/>
              </a:rPr>
              <a:t>ơ</a:t>
            </a:r>
            <a:r>
              <a:rPr lang="en-US" altLang="ko-KR" sz="2800" b="1">
                <a:cs typeface="Arial" pitchFamily="34" charset="0"/>
              </a:rPr>
              <a:t> bản </a:t>
            </a:r>
            <a:endParaRPr lang="ko-KR" altLang="en-US" sz="2800" b="1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202865" y="325432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>
                <a:cs typeface="Arial" pitchFamily="34" charset="0"/>
              </a:rPr>
              <a:t>3</a:t>
            </a:r>
            <a:endParaRPr lang="ko-KR" altLang="en-US" sz="3600" b="1"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6C0250-0F2C-4CDC-A275-45F8850F9452}"/>
              </a:ext>
            </a:extLst>
          </p:cNvPr>
          <p:cNvGrpSpPr/>
          <p:nvPr/>
        </p:nvGrpSpPr>
        <p:grpSpPr>
          <a:xfrm>
            <a:off x="5273720" y="3214524"/>
            <a:ext cx="5737181" cy="1015835"/>
            <a:chOff x="665833" y="2547309"/>
            <a:chExt cx="3322837" cy="1015835"/>
          </a:xfrm>
          <a:solidFill>
            <a:schemeClr val="bg1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9549C-B0C1-4F98-A44B-8A7A73279643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2A0BE8-4E1C-478F-AE7B-D913C667D3CA}"/>
                </a:ext>
              </a:extLst>
            </p:cNvPr>
            <p:cNvSpPr txBox="1"/>
            <p:nvPr/>
          </p:nvSpPr>
          <p:spPr>
            <a:xfrm>
              <a:off x="665833" y="2547309"/>
              <a:ext cx="3322837" cy="735747"/>
            </a:xfrm>
            <a:prstGeom prst="roundRect">
              <a:avLst>
                <a:gd name="adj" fmla="val 50000"/>
              </a:avLst>
            </a:prstGeom>
            <a:grpFill/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2800" b="1">
                  <a:cs typeface="Arial" pitchFamily="34" charset="0"/>
                </a:rPr>
                <a:t>Thiết kế </a:t>
              </a:r>
              <a:r>
                <a:rPr lang="vi-VN" altLang="ko-KR" sz="2800" b="1">
                  <a:cs typeface="Arial" pitchFamily="34" charset="0"/>
                </a:rPr>
                <a:t>sơ đồ</a:t>
              </a:r>
              <a:r>
                <a:rPr lang="en-US" altLang="ko-KR" sz="2800" b="1">
                  <a:cs typeface="Arial" pitchFamily="34" charset="0"/>
                </a:rPr>
                <a:t> </a:t>
              </a:r>
              <a:endParaRPr lang="ko-KR" altLang="en-US" sz="2800" b="1"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202865" y="445837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>
                <a:cs typeface="Arial" pitchFamily="34" charset="0"/>
              </a:rPr>
              <a:t>4</a:t>
            </a:r>
            <a:endParaRPr lang="ko-KR" altLang="en-US" sz="3600" b="1"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0B77FE-28D5-4EC6-9841-F3FD55BE7F0E}"/>
              </a:ext>
            </a:extLst>
          </p:cNvPr>
          <p:cNvGrpSpPr/>
          <p:nvPr/>
        </p:nvGrpSpPr>
        <p:grpSpPr>
          <a:xfrm>
            <a:off x="5273720" y="4418574"/>
            <a:ext cx="5737181" cy="1015835"/>
            <a:chOff x="665833" y="2547309"/>
            <a:chExt cx="3322837" cy="1015835"/>
          </a:xfrm>
          <a:solidFill>
            <a:schemeClr val="bg1"/>
          </a:solidFill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086495-D0E6-4EDF-B0A3-3E7C7F8378EA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AE23BF-9144-41BB-82CF-6D901195B783}"/>
                </a:ext>
              </a:extLst>
            </p:cNvPr>
            <p:cNvSpPr txBox="1"/>
            <p:nvPr/>
          </p:nvSpPr>
          <p:spPr>
            <a:xfrm>
              <a:off x="665833" y="2547309"/>
              <a:ext cx="3322837" cy="735747"/>
            </a:xfrm>
            <a:prstGeom prst="roundRect">
              <a:avLst>
                <a:gd name="adj" fmla="val 50000"/>
              </a:avLst>
            </a:prstGeom>
            <a:grpFill/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2800" b="1">
                  <a:cs typeface="Arial" pitchFamily="34" charset="0"/>
                </a:rPr>
                <a:t>Ch</a:t>
              </a:r>
              <a:r>
                <a:rPr lang="vi-VN" altLang="ko-KR" sz="2800" b="1">
                  <a:cs typeface="Arial" pitchFamily="34" charset="0"/>
                </a:rPr>
                <a:t>ư</a:t>
              </a:r>
              <a:r>
                <a:rPr lang="en-US" altLang="ko-KR" sz="2800" b="1">
                  <a:cs typeface="Arial" pitchFamily="34" charset="0"/>
                </a:rPr>
                <a:t>ơng trình điều khiển</a:t>
              </a:r>
              <a:endParaRPr lang="ko-KR" altLang="en-US" sz="2800" b="1"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A60CD2-F442-49E7-9AE2-342A9881CD20}"/>
              </a:ext>
            </a:extLst>
          </p:cNvPr>
          <p:cNvSpPr txBox="1"/>
          <p:nvPr/>
        </p:nvSpPr>
        <p:spPr>
          <a:xfrm>
            <a:off x="4202865" y="566242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>
                <a:cs typeface="Arial" pitchFamily="34" charset="0"/>
              </a:rPr>
              <a:t>5</a:t>
            </a:r>
            <a:endParaRPr lang="ko-KR" altLang="en-US" sz="3600" b="1"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76D12F-7073-447B-837E-31D4D419A072}"/>
              </a:ext>
            </a:extLst>
          </p:cNvPr>
          <p:cNvGrpSpPr/>
          <p:nvPr/>
        </p:nvGrpSpPr>
        <p:grpSpPr>
          <a:xfrm>
            <a:off x="5273720" y="5319671"/>
            <a:ext cx="5737181" cy="1341656"/>
            <a:chOff x="665833" y="2244356"/>
            <a:chExt cx="3322837" cy="13416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F5C8B8-5228-48B6-AD51-9E195B7E8C3F}"/>
                </a:ext>
              </a:extLst>
            </p:cNvPr>
            <p:cNvSpPr txBox="1"/>
            <p:nvPr/>
          </p:nvSpPr>
          <p:spPr>
            <a:xfrm>
              <a:off x="787499" y="3286145"/>
              <a:ext cx="320117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77EB92-94B5-4A26-A0CC-E1D49BA2537F}"/>
                </a:ext>
              </a:extLst>
            </p:cNvPr>
            <p:cNvSpPr txBox="1"/>
            <p:nvPr/>
          </p:nvSpPr>
          <p:spPr>
            <a:xfrm>
              <a:off x="665833" y="2244356"/>
              <a:ext cx="3322837" cy="134165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wrap="square" lIns="274320" rtlCol="0" anchor="ctr">
              <a:spAutoFit/>
            </a:bodyPr>
            <a:lstStyle/>
            <a:p>
              <a:r>
                <a:rPr lang="en-US" altLang="ko-KR" sz="2800" b="1">
                  <a:cs typeface="Arial" pitchFamily="34" charset="0"/>
                </a:rPr>
                <a:t>Kết quả đạt đ</a:t>
              </a:r>
              <a:r>
                <a:rPr lang="vi-VN" altLang="ko-KR" sz="2800" b="1">
                  <a:cs typeface="Arial" pitchFamily="34" charset="0"/>
                </a:rPr>
                <a:t>ư</a:t>
              </a:r>
              <a:r>
                <a:rPr lang="en-US" altLang="ko-KR" sz="2800" b="1">
                  <a:cs typeface="Arial" pitchFamily="34" charset="0"/>
                </a:rPr>
                <a:t>ợc và h</a:t>
              </a:r>
              <a:r>
                <a:rPr lang="vi-VN" altLang="ko-KR" sz="2800" b="1">
                  <a:cs typeface="Arial" pitchFamily="34" charset="0"/>
                </a:rPr>
                <a:t>ư</a:t>
              </a:r>
              <a:r>
                <a:rPr lang="en-US" altLang="ko-KR" sz="2800" b="1">
                  <a:cs typeface="Arial" pitchFamily="34" charset="0"/>
                </a:rPr>
                <a:t>ớng phát triển</a:t>
              </a:r>
              <a:endParaRPr lang="ko-KR" altLang="en-US" sz="2800" b="1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F0FD4671-F632-46FF-A570-5677F6C4614D}"/>
              </a:ext>
            </a:extLst>
          </p:cNvPr>
          <p:cNvSpPr txBox="1"/>
          <p:nvPr/>
        </p:nvSpPr>
        <p:spPr>
          <a:xfrm>
            <a:off x="3740607" y="72021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800" b="1" err="1">
                <a:cs typeface="Arial" pitchFamily="34" charset="0"/>
              </a:rPr>
              <a:t>Giới</a:t>
            </a:r>
            <a:r>
              <a:rPr lang="en-US" altLang="ko-KR" sz="2800" b="1">
                <a:cs typeface="Arial" pitchFamily="34" charset="0"/>
              </a:rPr>
              <a:t> </a:t>
            </a:r>
            <a:r>
              <a:rPr lang="en-US" altLang="ko-KR" sz="2800" b="1" err="1">
                <a:cs typeface="Arial" pitchFamily="34" charset="0"/>
              </a:rPr>
              <a:t>thiệu</a:t>
            </a:r>
            <a:endParaRPr lang="ko-KR" altLang="en-US" sz="2800" b="1">
              <a:cs typeface="Arial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23F4B27-6F8C-435F-8BEB-F3D55D5102BA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8" cy="5966596"/>
          </a:xfrm>
          <a:solidFill>
            <a:schemeClr val="accent3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FDE114-E622-4A7C-A676-991428358159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E7A7142-663F-4722-8FD1-C4E6CF0548B7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3EF32E-1F6A-4B60-92CD-05C7BDC92F98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8B17892-F95D-4FFD-8E17-2F8EF6AB345C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2E73ED7E-D9BC-0FBD-2132-E1C8E51E8B77}"/>
              </a:ext>
            </a:extLst>
          </p:cNvPr>
          <p:cNvSpPr/>
          <p:nvPr/>
        </p:nvSpPr>
        <p:spPr>
          <a:xfrm>
            <a:off x="1329269" y="2254291"/>
            <a:ext cx="3711963" cy="321406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Sự bùng nổ của Robot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2ED451-B98B-4FE9-2377-185F0268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38" y="1977441"/>
            <a:ext cx="6355547" cy="3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9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E1CAED-10A8-46AD-B463-7C5CD9B8C276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8" cy="596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405A72-32BA-4C1F-96DC-F6CAA6DC0356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59A8F62-AAE6-4D6D-AACC-25EAA736D477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51851D-3D6B-43EC-8459-683FE6AA1110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F75B2-42B1-4482-83B2-DCAD4333FDC8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9A92A8-7525-40F4-8332-56BF9348A755}"/>
              </a:ext>
            </a:extLst>
          </p:cNvPr>
          <p:cNvSpPr txBox="1"/>
          <p:nvPr/>
        </p:nvSpPr>
        <p:spPr>
          <a:xfrm>
            <a:off x="3785388" y="57109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800" b="1">
                <a:cs typeface="Arial" pitchFamily="34" charset="0"/>
              </a:rPr>
              <a:t>Lý thuyết c</a:t>
            </a:r>
            <a:r>
              <a:rPr lang="vi-VN" altLang="ko-KR" sz="2800" b="1">
                <a:cs typeface="Arial" pitchFamily="34" charset="0"/>
              </a:rPr>
              <a:t>ơ</a:t>
            </a:r>
            <a:r>
              <a:rPr lang="en-US" altLang="ko-KR" sz="2800" b="1">
                <a:cs typeface="Arial" pitchFamily="34" charset="0"/>
              </a:rPr>
              <a:t> bản</a:t>
            </a:r>
            <a:endParaRPr lang="ko-KR" altLang="en-US" sz="2800" b="1"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DB395-3E82-4CF1-B4C8-DFFB8E5179C6}"/>
              </a:ext>
            </a:extLst>
          </p:cNvPr>
          <p:cNvSpPr/>
          <p:nvPr/>
        </p:nvSpPr>
        <p:spPr>
          <a:xfrm>
            <a:off x="815209" y="1617175"/>
            <a:ext cx="5940357" cy="3214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 b="1">
                <a:ea typeface="SimSun" panose="02010600030101010101" pitchFamily="2" charset="-122"/>
                <a:cs typeface="Times New Roman" panose="02020603050405020304" pitchFamily="18" charset="0"/>
              </a:rPr>
              <a:t>Bộ điều khiển PID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Mục tiêu điều khiển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Triệt tiêu sai số xác lập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Giảm thời gian xác lập, vọt lố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Hạn chế dao động</a:t>
            </a:r>
            <a:endParaRPr lang="en-US" sz="250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 descr="Bộ điều khiển PID – Wikipedia tiếng Việt">
            <a:extLst>
              <a:ext uri="{FF2B5EF4-FFF2-40B4-BE49-F238E27FC236}">
                <a16:creationId xmlns:a16="http://schemas.microsoft.com/office/drawing/2014/main" id="{EF671A97-D4F5-C48C-844A-55F15640CD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7" y="2066422"/>
            <a:ext cx="6236149" cy="2873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99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E1CAED-10A8-46AD-B463-7C5CD9B8C276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8" cy="596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405A72-32BA-4C1F-96DC-F6CAA6DC0356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59A8F62-AAE6-4D6D-AACC-25EAA736D477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51851D-3D6B-43EC-8459-683FE6AA1110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F75B2-42B1-4482-83B2-DCAD4333FDC8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DB395-3E82-4CF1-B4C8-DFFB8E5179C6}"/>
              </a:ext>
            </a:extLst>
          </p:cNvPr>
          <p:cNvSpPr/>
          <p:nvPr/>
        </p:nvSpPr>
        <p:spPr>
          <a:xfrm>
            <a:off x="815209" y="1617175"/>
            <a:ext cx="6012712" cy="59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Phương pháp điều độ rộng xung PWM</a:t>
            </a:r>
            <a:endParaRPr lang="en-US" sz="250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3329D-0E9E-4C46-9215-91126F6C7DAE}"/>
              </a:ext>
            </a:extLst>
          </p:cNvPr>
          <p:cNvSpPr txBox="1"/>
          <p:nvPr/>
        </p:nvSpPr>
        <p:spPr>
          <a:xfrm>
            <a:off x="3785388" y="57109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800" b="1">
                <a:cs typeface="Arial" pitchFamily="34" charset="0"/>
              </a:rPr>
              <a:t>Lý thuyết c</a:t>
            </a:r>
            <a:r>
              <a:rPr lang="vi-VN" altLang="ko-KR" sz="2800" b="1">
                <a:cs typeface="Arial" pitchFamily="34" charset="0"/>
              </a:rPr>
              <a:t>ơ</a:t>
            </a:r>
            <a:r>
              <a:rPr lang="en-US" altLang="ko-KR" sz="2800" b="1">
                <a:cs typeface="Arial" pitchFamily="34" charset="0"/>
              </a:rPr>
              <a:t> bản</a:t>
            </a:r>
            <a:endParaRPr lang="ko-KR" altLang="en-US" sz="2800" b="1"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4E521-0E16-8845-C3E6-551F87DACD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50" y="2814839"/>
            <a:ext cx="6141287" cy="308805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9596113-7852-6B55-F45D-A92C0B4E8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47" y="3209924"/>
            <a:ext cx="108098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587AAB9-2498-AAEF-CF8E-2EF3D7C76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653759"/>
              </p:ext>
            </p:extLst>
          </p:nvPr>
        </p:nvGraphicFramePr>
        <p:xfrm>
          <a:off x="981127" y="3714812"/>
          <a:ext cx="4508392" cy="6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48000" imgH="431800" progId="Equation.DSMT4">
                  <p:embed/>
                </p:oleObj>
              </mc:Choice>
              <mc:Fallback>
                <p:oleObj r:id="rId3" imgW="30480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127" y="3714812"/>
                        <a:ext cx="4508392" cy="64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30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E1CAED-10A8-46AD-B463-7C5CD9B8C276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8" cy="596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405A72-32BA-4C1F-96DC-F6CAA6DC0356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59A8F62-AAE6-4D6D-AACC-25EAA736D477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51851D-3D6B-43EC-8459-683FE6AA1110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F75B2-42B1-4482-83B2-DCAD4333FDC8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DB395-3E82-4CF1-B4C8-DFFB8E5179C6}"/>
              </a:ext>
            </a:extLst>
          </p:cNvPr>
          <p:cNvSpPr/>
          <p:nvPr/>
        </p:nvSpPr>
        <p:spPr>
          <a:xfrm>
            <a:off x="815209" y="1617175"/>
            <a:ext cx="5940357" cy="3714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Mạch cầu H-Hi216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500">
                <a:ea typeface="SimSun" panose="02010600030101010101" pitchFamily="2" charset="-122"/>
                <a:cs typeface="Times New Roman" panose="02020603050405020304" pitchFamily="18" charset="0"/>
              </a:rPr>
              <a:t>•	Dòng liên tục 15A, dòng đỉnh 20A công suất 600W, tại 25oC.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500">
                <a:ea typeface="SimSun" panose="02010600030101010101" pitchFamily="2" charset="-122"/>
                <a:cs typeface="Times New Roman" panose="02020603050405020304" pitchFamily="18" charset="0"/>
              </a:rPr>
              <a:t>•	Điện áp công suất từ 12V đến 48V.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50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46541-5798-48E1-999E-3EFD4B2C75E9}"/>
              </a:ext>
            </a:extLst>
          </p:cNvPr>
          <p:cNvSpPr txBox="1"/>
          <p:nvPr/>
        </p:nvSpPr>
        <p:spPr>
          <a:xfrm>
            <a:off x="3785388" y="57109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800" b="1">
                <a:cs typeface="Arial" pitchFamily="34" charset="0"/>
              </a:rPr>
              <a:t>Lý thuyết c</a:t>
            </a:r>
            <a:r>
              <a:rPr lang="vi-VN" altLang="ko-KR" sz="2800" b="1">
                <a:cs typeface="Arial" pitchFamily="34" charset="0"/>
              </a:rPr>
              <a:t>ơ</a:t>
            </a:r>
            <a:r>
              <a:rPr lang="en-US" altLang="ko-KR" sz="2800" b="1">
                <a:cs typeface="Arial" pitchFamily="34" charset="0"/>
              </a:rPr>
              <a:t> bản</a:t>
            </a:r>
            <a:endParaRPr lang="ko-KR" altLang="en-US" sz="2800" b="1">
              <a:cs typeface="Arial" pitchFamily="34" charset="0"/>
            </a:endParaRPr>
          </a:p>
        </p:txBody>
      </p:sp>
      <p:pic>
        <p:nvPicPr>
          <p:cNvPr id="3074" name="Picture 2" descr="HI216 Mạch Cầu H 600W 15A, Dòng 15A, dòng đỉnh 20A, 600W tại 25 độ C">
            <a:extLst>
              <a:ext uri="{FF2B5EF4-FFF2-40B4-BE49-F238E27FC236}">
                <a16:creationId xmlns:a16="http://schemas.microsoft.com/office/drawing/2014/main" id="{21DFEB77-4975-B412-5ECC-76015925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47" y="1485900"/>
            <a:ext cx="3691689" cy="369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4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E1CAED-10A8-46AD-B463-7C5CD9B8C276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8" cy="596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405A72-32BA-4C1F-96DC-F6CAA6DC0356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59A8F62-AAE6-4D6D-AACC-25EAA736D477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51851D-3D6B-43EC-8459-683FE6AA1110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F75B2-42B1-4482-83B2-DCAD4333FDC8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DB395-3E82-4CF1-B4C8-DFFB8E5179C6}"/>
              </a:ext>
            </a:extLst>
          </p:cNvPr>
          <p:cNvSpPr/>
          <p:nvPr/>
        </p:nvSpPr>
        <p:spPr>
          <a:xfrm>
            <a:off x="432441" y="1758591"/>
            <a:ext cx="6705893" cy="59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Nguyên lý hoạt động cầu 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C54A3-ACA9-43B6-BAA9-09B704EB3451}"/>
              </a:ext>
            </a:extLst>
          </p:cNvPr>
          <p:cNvSpPr txBox="1"/>
          <p:nvPr/>
        </p:nvSpPr>
        <p:spPr>
          <a:xfrm>
            <a:off x="3785388" y="57109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800" b="1">
                <a:cs typeface="Arial" pitchFamily="34" charset="0"/>
              </a:rPr>
              <a:t>Lý thuyết c</a:t>
            </a:r>
            <a:r>
              <a:rPr lang="vi-VN" altLang="ko-KR" sz="2800" b="1">
                <a:cs typeface="Arial" pitchFamily="34" charset="0"/>
              </a:rPr>
              <a:t>ơ</a:t>
            </a:r>
            <a:r>
              <a:rPr lang="en-US" altLang="ko-KR" sz="2800" b="1">
                <a:cs typeface="Arial" pitchFamily="34" charset="0"/>
              </a:rPr>
              <a:t> bản</a:t>
            </a:r>
            <a:endParaRPr lang="ko-KR" altLang="en-US" sz="2800" b="1"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E13AB-A1D6-1C0A-1A61-20727585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283" y="2580439"/>
            <a:ext cx="5039397" cy="321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E77DA0-9F8A-51E2-5AAD-BF66A955A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05" y="2580439"/>
            <a:ext cx="2393950" cy="298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44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21A430-8658-02F3-6A03-368A8F816923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8" cy="596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38B834A-A9EB-7622-A6A4-F8C6E26DB0E0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9034B7B-6782-B6F4-4212-E383163C0993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94CFDB1-CD21-EAC6-00F6-29F802BD1895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A66D008-CB28-CE11-117D-FBD6EBF39709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01C2A66-7476-AAB1-4A92-9E437C902749}"/>
              </a:ext>
            </a:extLst>
          </p:cNvPr>
          <p:cNvSpPr/>
          <p:nvPr/>
        </p:nvSpPr>
        <p:spPr>
          <a:xfrm>
            <a:off x="432441" y="1758591"/>
            <a:ext cx="6705893" cy="452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Thông số kỹ thuật: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•	Điện áp hoạt động : 12VDC – 24VDC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•	Cân nặng: 700g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•	Số cực từ: 4 cực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•	Mô men xoắn : 74.83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•	Tốc độ không tải: 4884 rpm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vi-VN" sz="250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86105-6E30-0EC2-4E08-DFAB8693C6A9}"/>
              </a:ext>
            </a:extLst>
          </p:cNvPr>
          <p:cNvSpPr txBox="1"/>
          <p:nvPr/>
        </p:nvSpPr>
        <p:spPr>
          <a:xfrm>
            <a:off x="3785388" y="57109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800" b="1">
                <a:cs typeface="Arial" pitchFamily="34" charset="0"/>
              </a:rPr>
              <a:t>Lý thuyết c</a:t>
            </a:r>
            <a:r>
              <a:rPr lang="vi-VN" altLang="ko-KR" sz="2800" b="1">
                <a:cs typeface="Arial" pitchFamily="34" charset="0"/>
              </a:rPr>
              <a:t>ơ</a:t>
            </a:r>
            <a:r>
              <a:rPr lang="en-US" altLang="ko-KR" sz="2800" b="1">
                <a:cs typeface="Arial" pitchFamily="34" charset="0"/>
              </a:rPr>
              <a:t> bản</a:t>
            </a:r>
            <a:endParaRPr lang="ko-KR" altLang="en-US" sz="2800" b="1"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4E22D3-0241-2EB1-A867-8C532E9E9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97" y="3188358"/>
            <a:ext cx="5814241" cy="2424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680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BA23BD-AFC2-BEC4-7260-8F150D635466}"/>
              </a:ext>
            </a:extLst>
          </p:cNvPr>
          <p:cNvGrpSpPr/>
          <p:nvPr/>
        </p:nvGrpSpPr>
        <p:grpSpPr>
          <a:xfrm>
            <a:off x="2310268" y="57109"/>
            <a:ext cx="1930992" cy="1372858"/>
            <a:chOff x="970334" y="886028"/>
            <a:chExt cx="8012348" cy="596659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EFF5FFD-BBCC-442C-6B02-FBD595757D06}"/>
                </a:ext>
              </a:extLst>
            </p:cNvPr>
            <p:cNvSpPr/>
            <p:nvPr/>
          </p:nvSpPr>
          <p:spPr>
            <a:xfrm>
              <a:off x="970334" y="1485859"/>
              <a:ext cx="5488021" cy="4644957"/>
            </a:xfrm>
            <a:custGeom>
              <a:avLst/>
              <a:gdLst>
                <a:gd name="connsiteX0" fmla="*/ 2432 w 5488021"/>
                <a:gd name="connsiteY0" fmla="*/ 2651639 h 4644957"/>
                <a:gd name="connsiteX1" fmla="*/ 375326 w 5488021"/>
                <a:gd name="connsiteY1" fmla="*/ 2650829 h 4644957"/>
                <a:gd name="connsiteX2" fmla="*/ 431260 w 5488021"/>
                <a:gd name="connsiteY2" fmla="*/ 2604622 h 4644957"/>
                <a:gd name="connsiteX3" fmla="*/ 817934 w 5488021"/>
                <a:gd name="connsiteY3" fmla="*/ 56786 h 4644957"/>
                <a:gd name="connsiteX4" fmla="*/ 890892 w 5488021"/>
                <a:gd name="connsiteY4" fmla="*/ 41 h 4644957"/>
                <a:gd name="connsiteX5" fmla="*/ 3874041 w 5488021"/>
                <a:gd name="connsiteY5" fmla="*/ 41 h 4644957"/>
                <a:gd name="connsiteX6" fmla="*/ 3919436 w 5488021"/>
                <a:gd name="connsiteY6" fmla="*/ 30035 h 4644957"/>
                <a:gd name="connsiteX7" fmla="*/ 3980234 w 5488021"/>
                <a:gd name="connsiteY7" fmla="*/ 351048 h 4644957"/>
                <a:gd name="connsiteX8" fmla="*/ 4316649 w 5488021"/>
                <a:gd name="connsiteY8" fmla="*/ 1802090 h 4644957"/>
                <a:gd name="connsiteX9" fmla="*/ 4531468 w 5488021"/>
                <a:gd name="connsiteY9" fmla="*/ 2732703 h 4644957"/>
                <a:gd name="connsiteX10" fmla="*/ 4588213 w 5488021"/>
                <a:gd name="connsiteY10" fmla="*/ 2778099 h 4644957"/>
                <a:gd name="connsiteX11" fmla="*/ 4730075 w 5488021"/>
                <a:gd name="connsiteY11" fmla="*/ 2777288 h 4644957"/>
                <a:gd name="connsiteX12" fmla="*/ 5034064 w 5488021"/>
                <a:gd name="connsiteY12" fmla="*/ 2742431 h 4644957"/>
                <a:gd name="connsiteX13" fmla="*/ 5034064 w 5488021"/>
                <a:gd name="connsiteY13" fmla="*/ 2705952 h 4644957"/>
                <a:gd name="connsiteX14" fmla="*/ 5034064 w 5488021"/>
                <a:gd name="connsiteY14" fmla="*/ 71378 h 4644957"/>
                <a:gd name="connsiteX15" fmla="*/ 5099726 w 5488021"/>
                <a:gd name="connsiteY15" fmla="*/ 4905 h 4644957"/>
                <a:gd name="connsiteX16" fmla="*/ 5444247 w 5488021"/>
                <a:gd name="connsiteY16" fmla="*/ 4095 h 4644957"/>
                <a:gd name="connsiteX17" fmla="*/ 5491264 w 5488021"/>
                <a:gd name="connsiteY17" fmla="*/ 51112 h 4644957"/>
                <a:gd name="connsiteX18" fmla="*/ 5490453 w 5488021"/>
                <a:gd name="connsiteY18" fmla="*/ 399686 h 4644957"/>
                <a:gd name="connsiteX19" fmla="*/ 5491264 w 5488021"/>
                <a:gd name="connsiteY19" fmla="*/ 4006216 h 4644957"/>
                <a:gd name="connsiteX20" fmla="*/ 5158902 w 5488021"/>
                <a:gd name="connsiteY20" fmla="*/ 3652778 h 4644957"/>
                <a:gd name="connsiteX21" fmla="*/ 4579296 w 5488021"/>
                <a:gd name="connsiteY21" fmla="*/ 3489029 h 4644957"/>
                <a:gd name="connsiteX22" fmla="*/ 3945377 w 5488021"/>
                <a:gd name="connsiteY22" fmla="*/ 3866786 h 4644957"/>
                <a:gd name="connsiteX23" fmla="*/ 3764604 w 5488021"/>
                <a:gd name="connsiteY23" fmla="*/ 4588254 h 4644957"/>
                <a:gd name="connsiteX24" fmla="*/ 3712724 w 5488021"/>
                <a:gd name="connsiteY24" fmla="*/ 4645810 h 4644957"/>
                <a:gd name="connsiteX25" fmla="*/ 2265734 w 5488021"/>
                <a:gd name="connsiteY25" fmla="*/ 4646620 h 4644957"/>
                <a:gd name="connsiteX26" fmla="*/ 2218717 w 5488021"/>
                <a:gd name="connsiteY26" fmla="*/ 4599603 h 4644957"/>
                <a:gd name="connsiteX27" fmla="*/ 1768002 w 5488021"/>
                <a:gd name="connsiteY27" fmla="*/ 3804367 h 4644957"/>
                <a:gd name="connsiteX28" fmla="*/ 886838 w 5488021"/>
                <a:gd name="connsiteY28" fmla="*/ 3923531 h 4644957"/>
                <a:gd name="connsiteX29" fmla="*/ 603926 w 5488021"/>
                <a:gd name="connsiteY29" fmla="*/ 4590686 h 4644957"/>
                <a:gd name="connsiteX30" fmla="*/ 551234 w 5488021"/>
                <a:gd name="connsiteY30" fmla="*/ 4644999 h 4644957"/>
                <a:gd name="connsiteX31" fmla="*/ 170234 w 5488021"/>
                <a:gd name="connsiteY31" fmla="*/ 4644999 h 4644957"/>
                <a:gd name="connsiteX32" fmla="*/ 129702 w 5488021"/>
                <a:gd name="connsiteY32" fmla="*/ 4606899 h 4644957"/>
                <a:gd name="connsiteX33" fmla="*/ 79443 w 5488021"/>
                <a:gd name="connsiteY33" fmla="*/ 4026482 h 4644957"/>
                <a:gd name="connsiteX34" fmla="*/ 34857 w 5488021"/>
                <a:gd name="connsiteY34" fmla="*/ 3551448 h 4644957"/>
                <a:gd name="connsiteX35" fmla="*/ 15402 w 5488021"/>
                <a:gd name="connsiteY35" fmla="*/ 3338250 h 4644957"/>
                <a:gd name="connsiteX36" fmla="*/ 55934 w 5488021"/>
                <a:gd name="connsiteY36" fmla="*/ 3294476 h 4644957"/>
                <a:gd name="connsiteX37" fmla="*/ 100519 w 5488021"/>
                <a:gd name="connsiteY37" fmla="*/ 3294476 h 4644957"/>
                <a:gd name="connsiteX38" fmla="*/ 3326860 w 5488021"/>
                <a:gd name="connsiteY38" fmla="*/ 3295286 h 4644957"/>
                <a:gd name="connsiteX39" fmla="*/ 3425757 w 5488021"/>
                <a:gd name="connsiteY39" fmla="*/ 3268535 h 4644957"/>
                <a:gd name="connsiteX40" fmla="*/ 4066162 w 5488021"/>
                <a:gd name="connsiteY40" fmla="*/ 2885914 h 4644957"/>
                <a:gd name="connsiteX41" fmla="*/ 4093724 w 5488021"/>
                <a:gd name="connsiteY41" fmla="*/ 2821063 h 4644957"/>
                <a:gd name="connsiteX42" fmla="*/ 3965643 w 5488021"/>
                <a:gd name="connsiteY42" fmla="*/ 2509778 h 4644957"/>
                <a:gd name="connsiteX43" fmla="*/ 3562756 w 5488021"/>
                <a:gd name="connsiteY43" fmla="*/ 1877480 h 4644957"/>
                <a:gd name="connsiteX44" fmla="*/ 3494662 w 5488021"/>
                <a:gd name="connsiteY44" fmla="*/ 1862888 h 4644957"/>
                <a:gd name="connsiteX45" fmla="*/ 3290381 w 5488021"/>
                <a:gd name="connsiteY45" fmla="*/ 1988537 h 4644957"/>
                <a:gd name="connsiteX46" fmla="*/ 3073940 w 5488021"/>
                <a:gd name="connsiteY46" fmla="*/ 1947195 h 4644957"/>
                <a:gd name="connsiteX47" fmla="*/ 3098260 w 5488021"/>
                <a:gd name="connsiteY47" fmla="*/ 1854782 h 4644957"/>
                <a:gd name="connsiteX48" fmla="*/ 3425757 w 5488021"/>
                <a:gd name="connsiteY48" fmla="*/ 1658607 h 4644957"/>
                <a:gd name="connsiteX49" fmla="*/ 3742717 w 5488021"/>
                <a:gd name="connsiteY49" fmla="*/ 1470539 h 4644957"/>
                <a:gd name="connsiteX50" fmla="*/ 3766226 w 5488021"/>
                <a:gd name="connsiteY50" fmla="*/ 1415416 h 4644957"/>
                <a:gd name="connsiteX51" fmla="*/ 3514928 w 5488021"/>
                <a:gd name="connsiteY51" fmla="*/ 330782 h 4644957"/>
                <a:gd name="connsiteX52" fmla="*/ 3463047 w 5488021"/>
                <a:gd name="connsiteY52" fmla="*/ 289439 h 4644957"/>
                <a:gd name="connsiteX53" fmla="*/ 1262164 w 5488021"/>
                <a:gd name="connsiteY53" fmla="*/ 289439 h 4644957"/>
                <a:gd name="connsiteX54" fmla="*/ 1212715 w 5488021"/>
                <a:gd name="connsiteY54" fmla="*/ 332403 h 4644957"/>
                <a:gd name="connsiteX55" fmla="*/ 889270 w 5488021"/>
                <a:gd name="connsiteY55" fmla="*/ 2599758 h 4644957"/>
                <a:gd name="connsiteX56" fmla="*/ 926560 w 5488021"/>
                <a:gd name="connsiteY56" fmla="*/ 2645154 h 4644957"/>
                <a:gd name="connsiteX57" fmla="*/ 1542645 w 5488021"/>
                <a:gd name="connsiteY57" fmla="*/ 2644344 h 4644957"/>
                <a:gd name="connsiteX58" fmla="*/ 1577502 w 5488021"/>
                <a:gd name="connsiteY58" fmla="*/ 2598137 h 4644957"/>
                <a:gd name="connsiteX59" fmla="*/ 1376464 w 5488021"/>
                <a:gd name="connsiteY59" fmla="*/ 1485941 h 4644957"/>
                <a:gd name="connsiteX60" fmla="*/ 1412943 w 5488021"/>
                <a:gd name="connsiteY60" fmla="*/ 1422712 h 4644957"/>
                <a:gd name="connsiteX61" fmla="*/ 1616413 w 5488021"/>
                <a:gd name="connsiteY61" fmla="*/ 1400824 h 4644957"/>
                <a:gd name="connsiteX62" fmla="*/ 1801238 w 5488021"/>
                <a:gd name="connsiteY62" fmla="*/ 1545929 h 4644957"/>
                <a:gd name="connsiteX63" fmla="*/ 1939857 w 5488021"/>
                <a:gd name="connsiteY63" fmla="*/ 2044471 h 4644957"/>
                <a:gd name="connsiteX64" fmla="*/ 1957692 w 5488021"/>
                <a:gd name="connsiteY64" fmla="*/ 2144180 h 4644957"/>
                <a:gd name="connsiteX65" fmla="*/ 2006330 w 5488021"/>
                <a:gd name="connsiteY65" fmla="*/ 2183901 h 4644957"/>
                <a:gd name="connsiteX66" fmla="*/ 2529192 w 5488021"/>
                <a:gd name="connsiteY66" fmla="*/ 2183090 h 4644957"/>
                <a:gd name="connsiteX67" fmla="*/ 2609445 w 5488021"/>
                <a:gd name="connsiteY67" fmla="*/ 2192818 h 4644957"/>
                <a:gd name="connsiteX68" fmla="*/ 2686455 w 5488021"/>
                <a:gd name="connsiteY68" fmla="*/ 2297391 h 4644957"/>
                <a:gd name="connsiteX69" fmla="*/ 2685645 w 5488021"/>
                <a:gd name="connsiteY69" fmla="*/ 2605433 h 4644957"/>
                <a:gd name="connsiteX70" fmla="*/ 2725366 w 5488021"/>
                <a:gd name="connsiteY70" fmla="*/ 2645965 h 4644957"/>
                <a:gd name="connsiteX71" fmla="*/ 2984770 w 5488021"/>
                <a:gd name="connsiteY71" fmla="*/ 2645154 h 4644957"/>
                <a:gd name="connsiteX72" fmla="*/ 3027734 w 5488021"/>
                <a:gd name="connsiteY72" fmla="*/ 2687307 h 4644957"/>
                <a:gd name="connsiteX73" fmla="*/ 3027734 w 5488021"/>
                <a:gd name="connsiteY73" fmla="*/ 3137212 h 4644957"/>
                <a:gd name="connsiteX74" fmla="*/ 2987202 w 5488021"/>
                <a:gd name="connsiteY74" fmla="*/ 3176933 h 4644957"/>
                <a:gd name="connsiteX75" fmla="*/ 2942617 w 5488021"/>
                <a:gd name="connsiteY75" fmla="*/ 3176933 h 4644957"/>
                <a:gd name="connsiteX76" fmla="*/ 64851 w 5488021"/>
                <a:gd name="connsiteY76" fmla="*/ 3176933 h 4644957"/>
                <a:gd name="connsiteX77" fmla="*/ 0 w 5488021"/>
                <a:gd name="connsiteY77" fmla="*/ 3174501 h 4644957"/>
                <a:gd name="connsiteX78" fmla="*/ 2432 w 5488021"/>
                <a:gd name="connsiteY78" fmla="*/ 2651639 h 4644957"/>
                <a:gd name="connsiteX79" fmla="*/ 3891064 w 5488021"/>
                <a:gd name="connsiteY79" fmla="*/ 1975567 h 4644957"/>
                <a:gd name="connsiteX80" fmla="*/ 3895928 w 5488021"/>
                <a:gd name="connsiteY80" fmla="*/ 1973135 h 4644957"/>
                <a:gd name="connsiteX81" fmla="*/ 3843236 w 5488021"/>
                <a:gd name="connsiteY81" fmla="*/ 1746156 h 4644957"/>
                <a:gd name="connsiteX82" fmla="*/ 3755687 w 5488021"/>
                <a:gd name="connsiteY82" fmla="*/ 1712920 h 4644957"/>
                <a:gd name="connsiteX83" fmla="*/ 3745960 w 5488021"/>
                <a:gd name="connsiteY83" fmla="*/ 1747778 h 4644957"/>
                <a:gd name="connsiteX84" fmla="*/ 3891064 w 5488021"/>
                <a:gd name="connsiteY84" fmla="*/ 1975567 h 464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488021" h="4644957">
                  <a:moveTo>
                    <a:pt x="2432" y="2651639"/>
                  </a:moveTo>
                  <a:cubicBezTo>
                    <a:pt x="126460" y="2650829"/>
                    <a:pt x="251298" y="2649207"/>
                    <a:pt x="375326" y="2650829"/>
                  </a:cubicBezTo>
                  <a:cubicBezTo>
                    <a:pt x="410994" y="2651639"/>
                    <a:pt x="423964" y="2638669"/>
                    <a:pt x="431260" y="2604622"/>
                  </a:cubicBezTo>
                  <a:cubicBezTo>
                    <a:pt x="565015" y="1828031"/>
                    <a:pt x="779023" y="239180"/>
                    <a:pt x="817934" y="56786"/>
                  </a:cubicBezTo>
                  <a:cubicBezTo>
                    <a:pt x="827662" y="12201"/>
                    <a:pt x="845496" y="41"/>
                    <a:pt x="890892" y="41"/>
                  </a:cubicBezTo>
                  <a:cubicBezTo>
                    <a:pt x="1690992" y="1663"/>
                    <a:pt x="3073940" y="852"/>
                    <a:pt x="3874041" y="41"/>
                  </a:cubicBezTo>
                  <a:cubicBezTo>
                    <a:pt x="3895928" y="41"/>
                    <a:pt x="3920247" y="-2391"/>
                    <a:pt x="3919436" y="30035"/>
                  </a:cubicBezTo>
                  <a:cubicBezTo>
                    <a:pt x="3943756" y="188109"/>
                    <a:pt x="3955915" y="244854"/>
                    <a:pt x="3980234" y="351048"/>
                  </a:cubicBezTo>
                  <a:cubicBezTo>
                    <a:pt x="4090481" y="834999"/>
                    <a:pt x="4203970" y="1318950"/>
                    <a:pt x="4316649" y="1802090"/>
                  </a:cubicBezTo>
                  <a:cubicBezTo>
                    <a:pt x="4388796" y="2112565"/>
                    <a:pt x="4460943" y="2422229"/>
                    <a:pt x="4531468" y="2732703"/>
                  </a:cubicBezTo>
                  <a:cubicBezTo>
                    <a:pt x="4538764" y="2766750"/>
                    <a:pt x="4552545" y="2780531"/>
                    <a:pt x="4588213" y="2778099"/>
                  </a:cubicBezTo>
                  <a:cubicBezTo>
                    <a:pt x="4635230" y="2774856"/>
                    <a:pt x="4683058" y="2776478"/>
                    <a:pt x="4730075" y="2777288"/>
                  </a:cubicBezTo>
                  <a:cubicBezTo>
                    <a:pt x="4755204" y="2778099"/>
                    <a:pt x="5035686" y="2769993"/>
                    <a:pt x="5034064" y="2742431"/>
                  </a:cubicBezTo>
                  <a:cubicBezTo>
                    <a:pt x="5033253" y="2730271"/>
                    <a:pt x="5034064" y="2718111"/>
                    <a:pt x="5034064" y="2705952"/>
                  </a:cubicBezTo>
                  <a:cubicBezTo>
                    <a:pt x="5034064" y="1828031"/>
                    <a:pt x="5034064" y="949299"/>
                    <a:pt x="5034064" y="71378"/>
                  </a:cubicBezTo>
                  <a:cubicBezTo>
                    <a:pt x="5034064" y="4905"/>
                    <a:pt x="5034064" y="4905"/>
                    <a:pt x="5099726" y="4905"/>
                  </a:cubicBezTo>
                  <a:cubicBezTo>
                    <a:pt x="5214836" y="4905"/>
                    <a:pt x="5329136" y="5716"/>
                    <a:pt x="5444247" y="4095"/>
                  </a:cubicBezTo>
                  <a:cubicBezTo>
                    <a:pt x="5479915" y="3284"/>
                    <a:pt x="5491264" y="16254"/>
                    <a:pt x="5491264" y="51112"/>
                  </a:cubicBezTo>
                  <a:cubicBezTo>
                    <a:pt x="5489643" y="167033"/>
                    <a:pt x="5490453" y="283765"/>
                    <a:pt x="5490453" y="399686"/>
                  </a:cubicBezTo>
                  <a:cubicBezTo>
                    <a:pt x="5490453" y="1473782"/>
                    <a:pt x="5491264" y="2932120"/>
                    <a:pt x="5491264" y="4006216"/>
                  </a:cubicBezTo>
                  <a:cubicBezTo>
                    <a:pt x="5439383" y="3943797"/>
                    <a:pt x="5419928" y="3830307"/>
                    <a:pt x="5158902" y="3652778"/>
                  </a:cubicBezTo>
                  <a:cubicBezTo>
                    <a:pt x="4986236" y="3526318"/>
                    <a:pt x="4791683" y="3467952"/>
                    <a:pt x="4579296" y="3489029"/>
                  </a:cubicBezTo>
                  <a:cubicBezTo>
                    <a:pt x="4311785" y="3516590"/>
                    <a:pt x="4100209" y="3647103"/>
                    <a:pt x="3945377" y="3866786"/>
                  </a:cubicBezTo>
                  <a:cubicBezTo>
                    <a:pt x="3792166" y="4083227"/>
                    <a:pt x="3734611" y="4324797"/>
                    <a:pt x="3764604" y="4588254"/>
                  </a:cubicBezTo>
                  <a:cubicBezTo>
                    <a:pt x="3771089" y="4642567"/>
                    <a:pt x="3767847" y="4645810"/>
                    <a:pt x="3712724" y="4645810"/>
                  </a:cubicBezTo>
                  <a:cubicBezTo>
                    <a:pt x="3313889" y="4645810"/>
                    <a:pt x="2664568" y="4645810"/>
                    <a:pt x="2265734" y="4646620"/>
                  </a:cubicBezTo>
                  <a:cubicBezTo>
                    <a:pt x="2230066" y="4646620"/>
                    <a:pt x="2219528" y="4639324"/>
                    <a:pt x="2218717" y="4599603"/>
                  </a:cubicBezTo>
                  <a:cubicBezTo>
                    <a:pt x="2208990" y="4255893"/>
                    <a:pt x="2076045" y="3977844"/>
                    <a:pt x="1768002" y="3804367"/>
                  </a:cubicBezTo>
                  <a:cubicBezTo>
                    <a:pt x="1484279" y="3643861"/>
                    <a:pt x="1121924" y="3697363"/>
                    <a:pt x="886838" y="3923531"/>
                  </a:cubicBezTo>
                  <a:cubicBezTo>
                    <a:pt x="697149" y="4105924"/>
                    <a:pt x="607979" y="4330471"/>
                    <a:pt x="603926" y="4590686"/>
                  </a:cubicBezTo>
                  <a:cubicBezTo>
                    <a:pt x="603115" y="4644999"/>
                    <a:pt x="603926" y="4644999"/>
                    <a:pt x="551234" y="4644999"/>
                  </a:cubicBezTo>
                  <a:cubicBezTo>
                    <a:pt x="502596" y="4644999"/>
                    <a:pt x="218872" y="4644189"/>
                    <a:pt x="170234" y="4644999"/>
                  </a:cubicBezTo>
                  <a:cubicBezTo>
                    <a:pt x="141862" y="4645810"/>
                    <a:pt x="132134" y="4633650"/>
                    <a:pt x="129702" y="4606899"/>
                  </a:cubicBezTo>
                  <a:cubicBezTo>
                    <a:pt x="113489" y="4413157"/>
                    <a:pt x="96466" y="4220225"/>
                    <a:pt x="79443" y="4026482"/>
                  </a:cubicBezTo>
                  <a:cubicBezTo>
                    <a:pt x="64851" y="3867597"/>
                    <a:pt x="49449" y="3709523"/>
                    <a:pt x="34857" y="3551448"/>
                  </a:cubicBezTo>
                  <a:cubicBezTo>
                    <a:pt x="28372" y="3480111"/>
                    <a:pt x="22698" y="3408775"/>
                    <a:pt x="15402" y="3338250"/>
                  </a:cubicBezTo>
                  <a:cubicBezTo>
                    <a:pt x="12160" y="3306635"/>
                    <a:pt x="23509" y="3292044"/>
                    <a:pt x="55934" y="3294476"/>
                  </a:cubicBezTo>
                  <a:cubicBezTo>
                    <a:pt x="70526" y="3295286"/>
                    <a:pt x="85928" y="3294476"/>
                    <a:pt x="100519" y="3294476"/>
                  </a:cubicBezTo>
                  <a:cubicBezTo>
                    <a:pt x="1014109" y="3294476"/>
                    <a:pt x="2413270" y="3294476"/>
                    <a:pt x="3326860" y="3295286"/>
                  </a:cubicBezTo>
                  <a:cubicBezTo>
                    <a:pt x="3363338" y="3295286"/>
                    <a:pt x="3394953" y="3287991"/>
                    <a:pt x="3425757" y="3268535"/>
                  </a:cubicBezTo>
                  <a:cubicBezTo>
                    <a:pt x="3638145" y="3140454"/>
                    <a:pt x="3851343" y="3012374"/>
                    <a:pt x="4066162" y="2885914"/>
                  </a:cubicBezTo>
                  <a:cubicBezTo>
                    <a:pt x="4094534" y="2868891"/>
                    <a:pt x="4099398" y="2853488"/>
                    <a:pt x="4093724" y="2821063"/>
                  </a:cubicBezTo>
                  <a:cubicBezTo>
                    <a:pt x="4073458" y="2707573"/>
                    <a:pt x="4029683" y="2606244"/>
                    <a:pt x="3965643" y="2509778"/>
                  </a:cubicBezTo>
                  <a:cubicBezTo>
                    <a:pt x="3827834" y="2301444"/>
                    <a:pt x="3694889" y="2089867"/>
                    <a:pt x="3562756" y="1877480"/>
                  </a:cubicBezTo>
                  <a:cubicBezTo>
                    <a:pt x="3541679" y="1843433"/>
                    <a:pt x="3525466" y="1842622"/>
                    <a:pt x="3494662" y="1862888"/>
                  </a:cubicBezTo>
                  <a:cubicBezTo>
                    <a:pt x="3436296" y="1900988"/>
                    <a:pt x="3349557" y="1950437"/>
                    <a:pt x="3290381" y="1988537"/>
                  </a:cubicBezTo>
                  <a:cubicBezTo>
                    <a:pt x="3210938" y="2039607"/>
                    <a:pt x="3122579" y="1998265"/>
                    <a:pt x="3073940" y="1947195"/>
                  </a:cubicBezTo>
                  <a:cubicBezTo>
                    <a:pt x="3043947" y="1915580"/>
                    <a:pt x="3054485" y="1881533"/>
                    <a:pt x="3098260" y="1854782"/>
                  </a:cubicBezTo>
                  <a:cubicBezTo>
                    <a:pt x="3198779" y="1794795"/>
                    <a:pt x="3324428" y="1718595"/>
                    <a:pt x="3425757" y="1658607"/>
                  </a:cubicBezTo>
                  <a:cubicBezTo>
                    <a:pt x="3531140" y="1596188"/>
                    <a:pt x="3636523" y="1532148"/>
                    <a:pt x="3742717" y="1470539"/>
                  </a:cubicBezTo>
                  <a:cubicBezTo>
                    <a:pt x="3767036" y="1456758"/>
                    <a:pt x="3772711" y="1442167"/>
                    <a:pt x="3766226" y="1415416"/>
                  </a:cubicBezTo>
                  <a:cubicBezTo>
                    <a:pt x="3681919" y="1053871"/>
                    <a:pt x="3598424" y="692327"/>
                    <a:pt x="3514928" y="330782"/>
                  </a:cubicBezTo>
                  <a:cubicBezTo>
                    <a:pt x="3508443" y="300788"/>
                    <a:pt x="3494662" y="289439"/>
                    <a:pt x="3463047" y="289439"/>
                  </a:cubicBezTo>
                  <a:cubicBezTo>
                    <a:pt x="2923972" y="290250"/>
                    <a:pt x="1801238" y="290250"/>
                    <a:pt x="1262164" y="289439"/>
                  </a:cubicBezTo>
                  <a:cubicBezTo>
                    <a:pt x="1228117" y="289439"/>
                    <a:pt x="1219200" y="304031"/>
                    <a:pt x="1212715" y="332403"/>
                  </a:cubicBezTo>
                  <a:cubicBezTo>
                    <a:pt x="1100036" y="947678"/>
                    <a:pt x="909536" y="2319278"/>
                    <a:pt x="889270" y="2599758"/>
                  </a:cubicBezTo>
                  <a:cubicBezTo>
                    <a:pt x="880353" y="2636237"/>
                    <a:pt x="889270" y="2645965"/>
                    <a:pt x="926560" y="2645154"/>
                  </a:cubicBezTo>
                  <a:cubicBezTo>
                    <a:pt x="1110574" y="2643533"/>
                    <a:pt x="1358630" y="2644344"/>
                    <a:pt x="1542645" y="2644344"/>
                  </a:cubicBezTo>
                  <a:cubicBezTo>
                    <a:pt x="1588041" y="2644344"/>
                    <a:pt x="1588851" y="2642722"/>
                    <a:pt x="1577502" y="2598137"/>
                  </a:cubicBezTo>
                  <a:cubicBezTo>
                    <a:pt x="1497249" y="2180658"/>
                    <a:pt x="1435641" y="1881533"/>
                    <a:pt x="1376464" y="1485941"/>
                  </a:cubicBezTo>
                  <a:cubicBezTo>
                    <a:pt x="1363494" y="1436492"/>
                    <a:pt x="1363494" y="1434871"/>
                    <a:pt x="1412943" y="1422712"/>
                  </a:cubicBezTo>
                  <a:cubicBezTo>
                    <a:pt x="1498060" y="1401635"/>
                    <a:pt x="1527243" y="1387854"/>
                    <a:pt x="1616413" y="1400824"/>
                  </a:cubicBezTo>
                  <a:cubicBezTo>
                    <a:pt x="1707204" y="1414605"/>
                    <a:pt x="1766381" y="1464054"/>
                    <a:pt x="1801238" y="1545929"/>
                  </a:cubicBezTo>
                  <a:cubicBezTo>
                    <a:pt x="1870143" y="1705624"/>
                    <a:pt x="1905811" y="1875048"/>
                    <a:pt x="1939857" y="2044471"/>
                  </a:cubicBezTo>
                  <a:cubicBezTo>
                    <a:pt x="1946343" y="2077707"/>
                    <a:pt x="1952828" y="2110944"/>
                    <a:pt x="1957692" y="2144180"/>
                  </a:cubicBezTo>
                  <a:cubicBezTo>
                    <a:pt x="1961745" y="2173363"/>
                    <a:pt x="1976336" y="2183901"/>
                    <a:pt x="2006330" y="2183901"/>
                  </a:cubicBezTo>
                  <a:cubicBezTo>
                    <a:pt x="2183049" y="2183090"/>
                    <a:pt x="2352472" y="2183090"/>
                    <a:pt x="2529192" y="2183090"/>
                  </a:cubicBezTo>
                  <a:cubicBezTo>
                    <a:pt x="2556753" y="2183090"/>
                    <a:pt x="2583504" y="2184712"/>
                    <a:pt x="2609445" y="2192818"/>
                  </a:cubicBezTo>
                  <a:cubicBezTo>
                    <a:pt x="2663757" y="2209031"/>
                    <a:pt x="2686455" y="2240646"/>
                    <a:pt x="2686455" y="2297391"/>
                  </a:cubicBezTo>
                  <a:cubicBezTo>
                    <a:pt x="2686455" y="2400341"/>
                    <a:pt x="2687266" y="2502482"/>
                    <a:pt x="2685645" y="2605433"/>
                  </a:cubicBezTo>
                  <a:cubicBezTo>
                    <a:pt x="2685645" y="2635427"/>
                    <a:pt x="2695373" y="2645965"/>
                    <a:pt x="2725366" y="2645965"/>
                  </a:cubicBezTo>
                  <a:cubicBezTo>
                    <a:pt x="2792649" y="2644344"/>
                    <a:pt x="2917487" y="2646775"/>
                    <a:pt x="2984770" y="2645154"/>
                  </a:cubicBezTo>
                  <a:cubicBezTo>
                    <a:pt x="3015575" y="2644344"/>
                    <a:pt x="3027734" y="2655692"/>
                    <a:pt x="3027734" y="2687307"/>
                  </a:cubicBezTo>
                  <a:cubicBezTo>
                    <a:pt x="3026924" y="2837275"/>
                    <a:pt x="3026924" y="2987244"/>
                    <a:pt x="3027734" y="3137212"/>
                  </a:cubicBezTo>
                  <a:cubicBezTo>
                    <a:pt x="3027734" y="3167205"/>
                    <a:pt x="3017196" y="3179365"/>
                    <a:pt x="2987202" y="3176933"/>
                  </a:cubicBezTo>
                  <a:cubicBezTo>
                    <a:pt x="2972611" y="3175312"/>
                    <a:pt x="2957209" y="3176933"/>
                    <a:pt x="2942617" y="3176933"/>
                  </a:cubicBezTo>
                  <a:cubicBezTo>
                    <a:pt x="2032270" y="3176933"/>
                    <a:pt x="975198" y="3176933"/>
                    <a:pt x="64851" y="3176933"/>
                  </a:cubicBezTo>
                  <a:cubicBezTo>
                    <a:pt x="42964" y="3176933"/>
                    <a:pt x="21887" y="3175312"/>
                    <a:pt x="0" y="3174501"/>
                  </a:cubicBezTo>
                  <a:cubicBezTo>
                    <a:pt x="2432" y="3002646"/>
                    <a:pt x="2432" y="2826737"/>
                    <a:pt x="2432" y="2651639"/>
                  </a:cubicBezTo>
                  <a:close/>
                  <a:moveTo>
                    <a:pt x="3891064" y="1975567"/>
                  </a:moveTo>
                  <a:cubicBezTo>
                    <a:pt x="3892685" y="1974756"/>
                    <a:pt x="3894307" y="1973946"/>
                    <a:pt x="3895928" y="1973135"/>
                  </a:cubicBezTo>
                  <a:cubicBezTo>
                    <a:pt x="3878094" y="1897746"/>
                    <a:pt x="3860260" y="1821546"/>
                    <a:pt x="3843236" y="1746156"/>
                  </a:cubicBezTo>
                  <a:cubicBezTo>
                    <a:pt x="3823781" y="1661039"/>
                    <a:pt x="3837562" y="1666714"/>
                    <a:pt x="3755687" y="1712920"/>
                  </a:cubicBezTo>
                  <a:cubicBezTo>
                    <a:pt x="3739475" y="1721837"/>
                    <a:pt x="3735421" y="1730754"/>
                    <a:pt x="3745960" y="1747778"/>
                  </a:cubicBezTo>
                  <a:cubicBezTo>
                    <a:pt x="3794598" y="1823167"/>
                    <a:pt x="3842426" y="1899367"/>
                    <a:pt x="3891064" y="197556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2E3163A-9581-6347-EF5B-8410D81413DE}"/>
                </a:ext>
              </a:extLst>
            </p:cNvPr>
            <p:cNvSpPr/>
            <p:nvPr/>
          </p:nvSpPr>
          <p:spPr>
            <a:xfrm>
              <a:off x="6558874" y="886028"/>
              <a:ext cx="2423808" cy="4174787"/>
            </a:xfrm>
            <a:custGeom>
              <a:avLst/>
              <a:gdLst>
                <a:gd name="connsiteX0" fmla="*/ 0 w 2423808"/>
                <a:gd name="connsiteY0" fmla="*/ 2089826 h 4174787"/>
                <a:gd name="connsiteX1" fmla="*/ 0 w 2423808"/>
                <a:gd name="connsiteY1" fmla="*/ 63230 h 4174787"/>
                <a:gd name="connsiteX2" fmla="*/ 62419 w 2423808"/>
                <a:gd name="connsiteY2" fmla="*/ 0 h 4174787"/>
                <a:gd name="connsiteX3" fmla="*/ 398834 w 2423808"/>
                <a:gd name="connsiteY3" fmla="*/ 0 h 4174787"/>
                <a:gd name="connsiteX4" fmla="*/ 458011 w 2423808"/>
                <a:gd name="connsiteY4" fmla="*/ 57555 h 4174787"/>
                <a:gd name="connsiteX5" fmla="*/ 458011 w 2423808"/>
                <a:gd name="connsiteY5" fmla="*/ 3105555 h 4174787"/>
                <a:gd name="connsiteX6" fmla="*/ 510702 w 2423808"/>
                <a:gd name="connsiteY6" fmla="*/ 3159058 h 4174787"/>
                <a:gd name="connsiteX7" fmla="*/ 2363011 w 2423808"/>
                <a:gd name="connsiteY7" fmla="*/ 3159058 h 4174787"/>
                <a:gd name="connsiteX8" fmla="*/ 2427862 w 2423808"/>
                <a:gd name="connsiteY8" fmla="*/ 3225530 h 4174787"/>
                <a:gd name="connsiteX9" fmla="*/ 2354094 w 2423808"/>
                <a:gd name="connsiteY9" fmla="*/ 3300919 h 4174787"/>
                <a:gd name="connsiteX10" fmla="*/ 1603443 w 2423808"/>
                <a:gd name="connsiteY10" fmla="*/ 3351179 h 4174787"/>
                <a:gd name="connsiteX11" fmla="*/ 489626 w 2423808"/>
                <a:gd name="connsiteY11" fmla="*/ 3430621 h 4174787"/>
                <a:gd name="connsiteX12" fmla="*/ 458011 w 2423808"/>
                <a:gd name="connsiteY12" fmla="*/ 3461426 h 4174787"/>
                <a:gd name="connsiteX13" fmla="*/ 458011 w 2423808"/>
                <a:gd name="connsiteY13" fmla="*/ 3501957 h 4174787"/>
                <a:gd name="connsiteX14" fmla="*/ 458011 w 2423808"/>
                <a:gd name="connsiteY14" fmla="*/ 4097777 h 4174787"/>
                <a:gd name="connsiteX15" fmla="*/ 376947 w 2423808"/>
                <a:gd name="connsiteY15" fmla="*/ 4177219 h 4174787"/>
                <a:gd name="connsiteX16" fmla="*/ 52691 w 2423808"/>
                <a:gd name="connsiteY16" fmla="*/ 4177219 h 4174787"/>
                <a:gd name="connsiteX17" fmla="*/ 0 w 2423808"/>
                <a:gd name="connsiteY17" fmla="*/ 4122907 h 4174787"/>
                <a:gd name="connsiteX18" fmla="*/ 0 w 2423808"/>
                <a:gd name="connsiteY18" fmla="*/ 3405492 h 4174787"/>
                <a:gd name="connsiteX19" fmla="*/ 0 w 2423808"/>
                <a:gd name="connsiteY19" fmla="*/ 2089826 h 417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23808" h="4174787">
                  <a:moveTo>
                    <a:pt x="0" y="2089826"/>
                  </a:moveTo>
                  <a:cubicBezTo>
                    <a:pt x="0" y="1414564"/>
                    <a:pt x="0" y="738491"/>
                    <a:pt x="0" y="63230"/>
                  </a:cubicBezTo>
                  <a:cubicBezTo>
                    <a:pt x="0" y="0"/>
                    <a:pt x="0" y="0"/>
                    <a:pt x="62419" y="0"/>
                  </a:cubicBezTo>
                  <a:cubicBezTo>
                    <a:pt x="174287" y="0"/>
                    <a:pt x="286966" y="0"/>
                    <a:pt x="398834" y="0"/>
                  </a:cubicBezTo>
                  <a:cubicBezTo>
                    <a:pt x="458011" y="0"/>
                    <a:pt x="458011" y="0"/>
                    <a:pt x="458011" y="57555"/>
                  </a:cubicBezTo>
                  <a:cubicBezTo>
                    <a:pt x="458011" y="195364"/>
                    <a:pt x="458011" y="2967747"/>
                    <a:pt x="458011" y="3105555"/>
                  </a:cubicBezTo>
                  <a:cubicBezTo>
                    <a:pt x="458011" y="3159058"/>
                    <a:pt x="458011" y="3159058"/>
                    <a:pt x="510702" y="3159058"/>
                  </a:cubicBezTo>
                  <a:cubicBezTo>
                    <a:pt x="1128409" y="3159058"/>
                    <a:pt x="1745305" y="3159058"/>
                    <a:pt x="2363011" y="3159058"/>
                  </a:cubicBezTo>
                  <a:cubicBezTo>
                    <a:pt x="2427862" y="3159058"/>
                    <a:pt x="2427862" y="3159058"/>
                    <a:pt x="2427862" y="3225530"/>
                  </a:cubicBezTo>
                  <a:cubicBezTo>
                    <a:pt x="2427862" y="3296866"/>
                    <a:pt x="2427862" y="3296056"/>
                    <a:pt x="2354094" y="3300919"/>
                  </a:cubicBezTo>
                  <a:cubicBezTo>
                    <a:pt x="2103606" y="3317132"/>
                    <a:pt x="1853119" y="3334155"/>
                    <a:pt x="1603443" y="3351179"/>
                  </a:cubicBezTo>
                  <a:cubicBezTo>
                    <a:pt x="1378896" y="3366581"/>
                    <a:pt x="636351" y="3420894"/>
                    <a:pt x="489626" y="3430621"/>
                  </a:cubicBezTo>
                  <a:cubicBezTo>
                    <a:pt x="467738" y="3432243"/>
                    <a:pt x="456390" y="3438728"/>
                    <a:pt x="458011" y="3461426"/>
                  </a:cubicBezTo>
                  <a:cubicBezTo>
                    <a:pt x="458822" y="3475206"/>
                    <a:pt x="458011" y="3488176"/>
                    <a:pt x="458011" y="3501957"/>
                  </a:cubicBezTo>
                  <a:cubicBezTo>
                    <a:pt x="458011" y="4578485"/>
                    <a:pt x="458011" y="3626796"/>
                    <a:pt x="458011" y="4097777"/>
                  </a:cubicBezTo>
                  <a:cubicBezTo>
                    <a:pt x="458011" y="4187758"/>
                    <a:pt x="466928" y="4176409"/>
                    <a:pt x="376947" y="4177219"/>
                  </a:cubicBezTo>
                  <a:cubicBezTo>
                    <a:pt x="269132" y="4178030"/>
                    <a:pt x="160507" y="4177219"/>
                    <a:pt x="52691" y="4177219"/>
                  </a:cubicBezTo>
                  <a:cubicBezTo>
                    <a:pt x="811" y="4177219"/>
                    <a:pt x="811" y="4177219"/>
                    <a:pt x="0" y="4122907"/>
                  </a:cubicBezTo>
                  <a:cubicBezTo>
                    <a:pt x="0" y="3883768"/>
                    <a:pt x="0" y="3644630"/>
                    <a:pt x="0" y="3405492"/>
                  </a:cubicBezTo>
                  <a:cubicBezTo>
                    <a:pt x="0" y="2967747"/>
                    <a:pt x="0" y="2528381"/>
                    <a:pt x="0" y="2089826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128F730-3FEE-591C-63A8-4995E1A43BB0}"/>
                </a:ext>
              </a:extLst>
            </p:cNvPr>
            <p:cNvSpPr/>
            <p:nvPr/>
          </p:nvSpPr>
          <p:spPr>
            <a:xfrm>
              <a:off x="4808706" y="5068443"/>
              <a:ext cx="1629383" cy="1775298"/>
            </a:xfrm>
            <a:custGeom>
              <a:avLst/>
              <a:gdLst>
                <a:gd name="connsiteX0" fmla="*/ 0 w 1629382"/>
                <a:gd name="connsiteY0" fmla="*/ 882453 h 1775297"/>
                <a:gd name="connsiteX1" fmla="*/ 231842 w 1629382"/>
                <a:gd name="connsiteY1" fmla="*/ 267179 h 1775297"/>
                <a:gd name="connsiteX2" fmla="*/ 1301075 w 1629382"/>
                <a:gd name="connsiteY2" fmla="*/ 169902 h 1775297"/>
                <a:gd name="connsiteX3" fmla="*/ 1631815 w 1629382"/>
                <a:gd name="connsiteY3" fmla="*/ 804632 h 1775297"/>
                <a:gd name="connsiteX4" fmla="*/ 1242708 w 1629382"/>
                <a:gd name="connsiteY4" fmla="*/ 1646885 h 1775297"/>
                <a:gd name="connsiteX5" fmla="*/ 285345 w 1629382"/>
                <a:gd name="connsiteY5" fmla="*/ 1560957 h 1775297"/>
                <a:gd name="connsiteX6" fmla="*/ 4053 w 1629382"/>
                <a:gd name="connsiteY6" fmla="*/ 927038 h 1775297"/>
                <a:gd name="connsiteX7" fmla="*/ 0 w 1629382"/>
                <a:gd name="connsiteY7" fmla="*/ 882453 h 1775297"/>
                <a:gd name="connsiteX8" fmla="*/ 820366 w 1629382"/>
                <a:gd name="connsiteY8" fmla="*/ 503885 h 1775297"/>
                <a:gd name="connsiteX9" fmla="*/ 623381 w 1629382"/>
                <a:gd name="connsiteY9" fmla="*/ 567925 h 1775297"/>
                <a:gd name="connsiteX10" fmla="*/ 587713 w 1629382"/>
                <a:gd name="connsiteY10" fmla="*/ 1178336 h 1775297"/>
                <a:gd name="connsiteX11" fmla="*/ 1073285 w 1629382"/>
                <a:gd name="connsiteY11" fmla="*/ 1153206 h 1775297"/>
                <a:gd name="connsiteX12" fmla="*/ 1127598 w 1629382"/>
                <a:gd name="connsiteY12" fmla="*/ 705734 h 1775297"/>
                <a:gd name="connsiteX13" fmla="*/ 820366 w 1629382"/>
                <a:gd name="connsiteY13" fmla="*/ 503885 h 177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382" h="1775297">
                  <a:moveTo>
                    <a:pt x="0" y="882453"/>
                  </a:moveTo>
                  <a:cubicBezTo>
                    <a:pt x="1621" y="648989"/>
                    <a:pt x="80253" y="445519"/>
                    <a:pt x="231842" y="267179"/>
                  </a:cubicBezTo>
                  <a:cubicBezTo>
                    <a:pt x="497732" y="-45728"/>
                    <a:pt x="983304" y="-91124"/>
                    <a:pt x="1301075" y="169902"/>
                  </a:cubicBezTo>
                  <a:cubicBezTo>
                    <a:pt x="1501302" y="334462"/>
                    <a:pt x="1612359" y="546849"/>
                    <a:pt x="1631815" y="804632"/>
                  </a:cubicBezTo>
                  <a:cubicBezTo>
                    <a:pt x="1657755" y="1156449"/>
                    <a:pt x="1536160" y="1445036"/>
                    <a:pt x="1242708" y="1646885"/>
                  </a:cubicBezTo>
                  <a:cubicBezTo>
                    <a:pt x="945204" y="1851166"/>
                    <a:pt x="545560" y="1812255"/>
                    <a:pt x="285345" y="1560957"/>
                  </a:cubicBezTo>
                  <a:cubicBezTo>
                    <a:pt x="106193" y="1388291"/>
                    <a:pt x="12160" y="1176715"/>
                    <a:pt x="4053" y="927038"/>
                  </a:cubicBezTo>
                  <a:cubicBezTo>
                    <a:pt x="2432" y="912447"/>
                    <a:pt x="1621" y="897045"/>
                    <a:pt x="0" y="882453"/>
                  </a:cubicBezTo>
                  <a:close/>
                  <a:moveTo>
                    <a:pt x="820366" y="503885"/>
                  </a:moveTo>
                  <a:cubicBezTo>
                    <a:pt x="746598" y="501453"/>
                    <a:pt x="681747" y="524962"/>
                    <a:pt x="623381" y="567925"/>
                  </a:cubicBezTo>
                  <a:cubicBezTo>
                    <a:pt x="431260" y="708977"/>
                    <a:pt x="413426" y="1009723"/>
                    <a:pt x="587713" y="1178336"/>
                  </a:cubicBezTo>
                  <a:cubicBezTo>
                    <a:pt x="727953" y="1313713"/>
                    <a:pt x="950068" y="1303985"/>
                    <a:pt x="1073285" y="1153206"/>
                  </a:cubicBezTo>
                  <a:cubicBezTo>
                    <a:pt x="1185153" y="1017019"/>
                    <a:pt x="1202987" y="863808"/>
                    <a:pt x="1127598" y="705734"/>
                  </a:cubicBezTo>
                  <a:cubicBezTo>
                    <a:pt x="1067611" y="579274"/>
                    <a:pt x="963849" y="507938"/>
                    <a:pt x="820366" y="503885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333D4D4-197E-EBFA-4847-2D7B0C2220FC}"/>
                </a:ext>
              </a:extLst>
            </p:cNvPr>
            <p:cNvSpPr/>
            <p:nvPr/>
          </p:nvSpPr>
          <p:spPr>
            <a:xfrm>
              <a:off x="1665189" y="5304305"/>
              <a:ext cx="1426723" cy="1548319"/>
            </a:xfrm>
            <a:custGeom>
              <a:avLst/>
              <a:gdLst>
                <a:gd name="connsiteX0" fmla="*/ 1433881 w 1426723"/>
                <a:gd name="connsiteY0" fmla="*/ 753595 h 1548319"/>
                <a:gd name="connsiteX1" fmla="*/ 965333 w 1426723"/>
                <a:gd name="connsiteY1" fmla="*/ 1506678 h 1548319"/>
                <a:gd name="connsiteX2" fmla="*/ 170907 w 1426723"/>
                <a:gd name="connsiteY2" fmla="*/ 1280510 h 1548319"/>
                <a:gd name="connsiteX3" fmla="*/ 239811 w 1426723"/>
                <a:gd name="connsiteY3" fmla="*/ 196686 h 1548319"/>
                <a:gd name="connsiteX4" fmla="*/ 1272564 w 1426723"/>
                <a:gd name="connsiteY4" fmla="*/ 285046 h 1548319"/>
                <a:gd name="connsiteX5" fmla="*/ 1433881 w 1426723"/>
                <a:gd name="connsiteY5" fmla="*/ 753595 h 1548319"/>
                <a:gd name="connsiteX6" fmla="*/ 1018024 w 1426723"/>
                <a:gd name="connsiteY6" fmla="*/ 768997 h 1548319"/>
                <a:gd name="connsiteX7" fmla="*/ 981545 w 1426723"/>
                <a:gd name="connsiteY7" fmla="*/ 614976 h 1548319"/>
                <a:gd name="connsiteX8" fmla="*/ 507322 w 1426723"/>
                <a:gd name="connsiteY8" fmla="*/ 536344 h 1548319"/>
                <a:gd name="connsiteX9" fmla="*/ 504890 w 1426723"/>
                <a:gd name="connsiteY9" fmla="*/ 1014620 h 1548319"/>
                <a:gd name="connsiteX10" fmla="*/ 924801 w 1426723"/>
                <a:gd name="connsiteY10" fmla="*/ 1017863 h 1548319"/>
                <a:gd name="connsiteX11" fmla="*/ 1018024 w 1426723"/>
                <a:gd name="connsiteY11" fmla="*/ 768997 h 154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26723" h="1548319">
                  <a:moveTo>
                    <a:pt x="1433881" y="753595"/>
                  </a:moveTo>
                  <a:cubicBezTo>
                    <a:pt x="1433881" y="1101359"/>
                    <a:pt x="1245003" y="1395620"/>
                    <a:pt x="965333" y="1506678"/>
                  </a:cubicBezTo>
                  <a:cubicBezTo>
                    <a:pt x="683230" y="1619356"/>
                    <a:pt x="363839" y="1528565"/>
                    <a:pt x="170907" y="1280510"/>
                  </a:cubicBezTo>
                  <a:cubicBezTo>
                    <a:pt x="-81201" y="956254"/>
                    <a:pt x="-51208" y="484463"/>
                    <a:pt x="239811" y="196686"/>
                  </a:cubicBezTo>
                  <a:cubicBezTo>
                    <a:pt x="538126" y="-98386"/>
                    <a:pt x="1026941" y="-55422"/>
                    <a:pt x="1272564" y="285046"/>
                  </a:cubicBezTo>
                  <a:cubicBezTo>
                    <a:pt x="1378758" y="433393"/>
                    <a:pt x="1430639" y="597142"/>
                    <a:pt x="1433881" y="753595"/>
                  </a:cubicBezTo>
                  <a:close/>
                  <a:moveTo>
                    <a:pt x="1018024" y="768997"/>
                  </a:moveTo>
                  <a:cubicBezTo>
                    <a:pt x="1020456" y="721169"/>
                    <a:pt x="1007486" y="666046"/>
                    <a:pt x="981545" y="614976"/>
                  </a:cubicBezTo>
                  <a:cubicBezTo>
                    <a:pt x="887511" y="426097"/>
                    <a:pt x="651616" y="387186"/>
                    <a:pt x="507322" y="536344"/>
                  </a:cubicBezTo>
                  <a:cubicBezTo>
                    <a:pt x="382484" y="665235"/>
                    <a:pt x="380862" y="883297"/>
                    <a:pt x="504890" y="1014620"/>
                  </a:cubicBezTo>
                  <a:cubicBezTo>
                    <a:pt x="623243" y="1140269"/>
                    <a:pt x="804826" y="1141891"/>
                    <a:pt x="924801" y="1017863"/>
                  </a:cubicBezTo>
                  <a:cubicBezTo>
                    <a:pt x="989652" y="951391"/>
                    <a:pt x="1018835" y="871137"/>
                    <a:pt x="1018024" y="768997"/>
                  </a:cubicBezTo>
                  <a:close/>
                </a:path>
              </a:pathLst>
            </a:custGeom>
            <a:grpFill/>
            <a:ln w="81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78CAE8D-7F73-2F5A-45F8-AA361ACC92CD}"/>
              </a:ext>
            </a:extLst>
          </p:cNvPr>
          <p:cNvSpPr/>
          <p:nvPr/>
        </p:nvSpPr>
        <p:spPr>
          <a:xfrm>
            <a:off x="432441" y="1758591"/>
            <a:ext cx="6705893" cy="59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2500">
                <a:ea typeface="SimSun" panose="02010600030101010101" pitchFamily="2" charset="-122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26B47-00FB-6D4A-8079-AC9FDE95F0F6}"/>
              </a:ext>
            </a:extLst>
          </p:cNvPr>
          <p:cNvSpPr txBox="1"/>
          <p:nvPr/>
        </p:nvSpPr>
        <p:spPr>
          <a:xfrm>
            <a:off x="3785388" y="57109"/>
            <a:ext cx="5737181" cy="7357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ctr"/>
            <a:r>
              <a:rPr lang="en-US" altLang="ko-KR" sz="2800" b="1">
                <a:cs typeface="Arial" pitchFamily="34" charset="0"/>
              </a:rPr>
              <a:t>Lý thuyết c</a:t>
            </a:r>
            <a:r>
              <a:rPr lang="vi-VN" altLang="ko-KR" sz="2800" b="1">
                <a:cs typeface="Arial" pitchFamily="34" charset="0"/>
              </a:rPr>
              <a:t>ơ</a:t>
            </a:r>
            <a:r>
              <a:rPr lang="en-US" altLang="ko-KR" sz="2800" b="1">
                <a:cs typeface="Arial" pitchFamily="34" charset="0"/>
              </a:rPr>
              <a:t> bản</a:t>
            </a:r>
            <a:endParaRPr lang="ko-KR" altLang="en-US" sz="2800" b="1">
              <a:cs typeface="Arial" pitchFamily="34" charset="0"/>
            </a:endParaRPr>
          </a:p>
        </p:txBody>
      </p:sp>
      <p:pic>
        <p:nvPicPr>
          <p:cNvPr id="10" name="Picture 9" descr="Encoder là gì? Cấu tạo, phân loại, nguyên lý và một số ứng dụng">
            <a:extLst>
              <a:ext uri="{FF2B5EF4-FFF2-40B4-BE49-F238E27FC236}">
                <a16:creationId xmlns:a16="http://schemas.microsoft.com/office/drawing/2014/main" id="{7C4C98CC-8F63-ED01-CA17-6AF48BB6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844" y="2766763"/>
            <a:ext cx="476250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rotary encoder output pulses in clockwise rotation">
            <a:extLst>
              <a:ext uri="{FF2B5EF4-FFF2-40B4-BE49-F238E27FC236}">
                <a16:creationId xmlns:a16="http://schemas.microsoft.com/office/drawing/2014/main" id="{5D7C35C2-6DB5-31E9-E272-DA9D9F402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05" y="2766763"/>
            <a:ext cx="4260850" cy="117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9566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362</Words>
  <Application>Microsoft Office PowerPoint</Application>
  <PresentationFormat>Widescreen</PresentationFormat>
  <Paragraphs>62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Aharoni</vt:lpstr>
      <vt:lpstr>Arial</vt:lpstr>
      <vt:lpstr>Calibri</vt:lpstr>
      <vt:lpstr>Tahoma</vt:lpstr>
      <vt:lpstr>Times New Roman</vt:lpstr>
      <vt:lpstr>Wingdings</vt:lpstr>
      <vt:lpstr>Cover and End Slide Master</vt:lpstr>
      <vt:lpstr>Contents Slide Master</vt:lpstr>
      <vt:lpstr>Section Break Slide Master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Tan Dat Le</cp:lastModifiedBy>
  <cp:revision>146</cp:revision>
  <dcterms:created xsi:type="dcterms:W3CDTF">2019-01-14T06:35:35Z</dcterms:created>
  <dcterms:modified xsi:type="dcterms:W3CDTF">2022-12-14T09:16:38Z</dcterms:modified>
</cp:coreProperties>
</file>